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vsdx" ContentType="application/vnd.ms-visio.drawi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0C611E6" w14:textId="77777777" w:rsidR="00130F30" w:rsidRDefault="00BA032D" w:rsidP="00973ECB">
      <w:r>
        <w:rPr>
          <w:noProof/>
          <w:sz w:val="20"/>
        </w:rPr>
        <mc:AlternateContent>
          <mc:Choice Requires="wps">
            <w:drawing>
              <wp:anchor distT="0" distB="0" distL="114300" distR="114300" simplePos="0" relativeHeight="251651072" behindDoc="0" locked="0" layoutInCell="1" allowOverlap="1" wp14:anchorId="20C6200E" wp14:editId="20C6200F">
                <wp:simplePos x="0" y="0"/>
                <wp:positionH relativeFrom="column">
                  <wp:posOffset>-1143000</wp:posOffset>
                </wp:positionH>
                <wp:positionV relativeFrom="paragraph">
                  <wp:posOffset>228600</wp:posOffset>
                </wp:positionV>
                <wp:extent cx="5760720" cy="71755"/>
                <wp:effectExtent l="0" t="2540" r="1905" b="1905"/>
                <wp:wrapNone/>
                <wp:docPr id="225" name="Rectangle 27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760720" cy="71755"/>
                        </a:xfrm>
                        <a:prstGeom prst="rect">
                          <a:avLst/>
                        </a:prstGeom>
                        <a:gradFill rotWithShape="0">
                          <a:gsLst>
                            <a:gs pos="0">
                              <a:srgbClr val="FFFFFF"/>
                            </a:gs>
                            <a:gs pos="100000">
                              <a:srgbClr val="1379C5"/>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ctr" anchorCtr="0" upright="1">
                        <a:noAutofit/>
                      </wps:bodyPr>
                    </wps:wsp>
                  </a:graphicData>
                </a:graphic>
                <wp14:sizeRelH relativeFrom="page">
                  <wp14:pctWidth>0</wp14:pctWidth>
                </wp14:sizeRelH>
                <wp14:sizeRelV relativeFrom="page">
                  <wp14:pctHeight>0</wp14:pctHeight>
                </wp14:sizeRelV>
              </wp:anchor>
            </w:drawing>
          </mc:Choice>
          <mc:Fallback>
            <w:pict>
              <v:rect w14:anchorId="0909F55F" id="Rectangle 272" o:spid="_x0000_s1026" style="position:absolute;margin-left:-90pt;margin-top:18pt;width:453.6pt;height:5.65pt;z-index:251651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THxHwIAADsEAAAOAAAAZHJzL2Uyb0RvYy54bWysU8GO0zAQvSPxD5bvNElpt2zUdLXqqghp&#10;YZEWxNl1nMTC8Zix27R8PWOn7Ra4IXywPB7PmzfPM8u7Q2/YXqHXYCteTHLOlJVQa9tW/OuXzZt3&#10;nPkgbC0MWFXxo/L8bvX61XJwpZpCB6ZWyAjE+nJwFe9CcGWWedmpXvgJOGXJ2QD2IpCJbVajGAi9&#10;N9k0z2+yAbB2CFJ5T7cPo5OvEn7TKBmemsarwEzFiVtIO6Z9G/dstRRli8J1Wp5oiH9g0QttKekF&#10;6kEEwXao/4LqtUTw0ISJhD6DptFSpRqomiL/o5rnTjiVaiFxvLvI5P8frPy0f3afMVL37hHkd88s&#10;rDthW3WPCEOnRE3piihUNjhfXgKi4SmUbYePUNPXil2ApMGhwT4CUnXskKQ+XqRWh8AkXc4XN/li&#10;Sj8iybcoFvN5yiDKc7BDH94r6Fk8VBzpJxO42D/6EMmI8vzkpHu90cYwhPBNhy5JF7Mmp6eY8cAc&#10;UDnjtcd2uzbI9oKaY5PWiUTrr18XeVwJ6beQ4u3idn3mHUOIU3tOZbRlpGLMxbwURtVnFVOTJLIx&#10;ibFxtxDJj2XFmyR1VDc2si+3UB9Jaaot4dG80aED/MnZQL1bcf9jJ1BxZj5YKu+2mM1isydjNk86&#10;47Vne+0RVhJUxWVATpSjsQ7jiOwc6rajXEWq3sI9/XGjk/4vvE50qUNHCcZpiiNwbadXLzO/+gUA&#10;AP//AwBQSwMEFAAGAAgAAAAhAEVWC/XhAAAACgEAAA8AAABkcnMvZG93bnJldi54bWxMj0FLw0AQ&#10;he+C/2EZwYu0m6balJhJEUEQepBWL96m2Uk2mN0N2W2S/nvXkz09hvd4871iN5tOjDz41lmE1TIB&#10;wbZyqrUNwtfn22ILwgeyijpnGeHCHnbl7U1BuXKTPfB4DI2IJdbnhKBD6HMpfaXZkF+6nm30ajcY&#10;CvEcGqkGmmK56WSaJBtpqLXxg6aeXzVXP8ezQRgb+S6/H1g97S+upsM01nv9gXh/N788gwg8h/8w&#10;/OFHdCgj08mdrfKiQ1istkkcExDWm6gxkaVZCuKE8JitQZaFvJ5Q/gIAAP//AwBQSwECLQAUAAYA&#10;CAAAACEAtoM4kv4AAADhAQAAEwAAAAAAAAAAAAAAAAAAAAAAW0NvbnRlbnRfVHlwZXNdLnhtbFBL&#10;AQItABQABgAIAAAAIQA4/SH/1gAAAJQBAAALAAAAAAAAAAAAAAAAAC8BAABfcmVscy8ucmVsc1BL&#10;AQItABQABgAIAAAAIQBD+THxHwIAADsEAAAOAAAAAAAAAAAAAAAAAC4CAABkcnMvZTJvRG9jLnht&#10;bFBLAQItABQABgAIAAAAIQBFVgv14QAAAAoBAAAPAAAAAAAAAAAAAAAAAHkEAABkcnMvZG93bnJl&#10;di54bWxQSwUGAAAAAAQABADzAAAAhwUAAAAA&#10;" stroked="f">
                <v:fill color2="#1379c5" angle="90" focus="100%" type="gradient"/>
              </v:rect>
            </w:pict>
          </mc:Fallback>
        </mc:AlternateContent>
      </w:r>
    </w:p>
    <w:p w14:paraId="20C611E7" w14:textId="77777777" w:rsidR="00130F30" w:rsidRDefault="00130F30" w:rsidP="00973ECB"/>
    <w:p w14:paraId="20C611E8" w14:textId="77777777" w:rsidR="00130F30" w:rsidRDefault="00130F30" w:rsidP="00973ECB">
      <w:pPr>
        <w:pStyle w:val="ParaText"/>
        <w:rPr>
          <w:b/>
          <w:bCs/>
        </w:rPr>
      </w:pPr>
    </w:p>
    <w:p w14:paraId="20C611E9" w14:textId="77777777" w:rsidR="00130F30" w:rsidRDefault="00130F30" w:rsidP="00973ECB">
      <w:pPr>
        <w:pStyle w:val="Header"/>
        <w:tabs>
          <w:tab w:val="clear" w:pos="4320"/>
          <w:tab w:val="clear" w:pos="8640"/>
        </w:tabs>
        <w:rPr>
          <w:b w:val="0"/>
          <w:bCs/>
        </w:rPr>
      </w:pPr>
    </w:p>
    <w:p w14:paraId="20C611EA" w14:textId="77777777" w:rsidR="00130F30" w:rsidRDefault="00130F30" w:rsidP="00973ECB">
      <w:pPr>
        <w:pStyle w:val="ParaText"/>
      </w:pPr>
    </w:p>
    <w:p w14:paraId="20C611EB" w14:textId="77777777" w:rsidR="00130F30" w:rsidRDefault="00130F30" w:rsidP="009F6DC7">
      <w:pPr>
        <w:pStyle w:val="ParaText"/>
        <w:jc w:val="center"/>
      </w:pPr>
    </w:p>
    <w:p w14:paraId="20C611EC" w14:textId="77777777" w:rsidR="00130F30" w:rsidRDefault="00130F30" w:rsidP="009F6DC7">
      <w:pPr>
        <w:pStyle w:val="ParaText"/>
        <w:jc w:val="center"/>
      </w:pPr>
    </w:p>
    <w:p w14:paraId="20C611ED" w14:textId="77777777" w:rsidR="00130F30" w:rsidRDefault="00130F30" w:rsidP="009F6DC7">
      <w:pPr>
        <w:pStyle w:val="Title"/>
      </w:pPr>
      <w:r>
        <w:t>Business Practice Manual for</w:t>
      </w:r>
    </w:p>
    <w:p w14:paraId="20C611EE" w14:textId="77777777" w:rsidR="00130F30" w:rsidRDefault="00130F30" w:rsidP="009F6DC7">
      <w:pPr>
        <w:pStyle w:val="Title"/>
      </w:pPr>
      <w:r>
        <w:t>Reliability Requirements</w:t>
      </w:r>
    </w:p>
    <w:p w14:paraId="20C611EF" w14:textId="77777777" w:rsidR="00130F30" w:rsidRDefault="00130F30" w:rsidP="009F6DC7">
      <w:pPr>
        <w:pStyle w:val="ParaText"/>
        <w:jc w:val="center"/>
      </w:pPr>
    </w:p>
    <w:p w14:paraId="20C611F0" w14:textId="77777777" w:rsidR="00130F30" w:rsidRDefault="00130F30" w:rsidP="009F6DC7">
      <w:pPr>
        <w:pStyle w:val="ParaText"/>
        <w:jc w:val="center"/>
      </w:pPr>
    </w:p>
    <w:p w14:paraId="20C611F1" w14:textId="77777777" w:rsidR="00130F30" w:rsidRDefault="00130F30" w:rsidP="009F6DC7">
      <w:pPr>
        <w:pStyle w:val="ParaText"/>
        <w:jc w:val="center"/>
      </w:pPr>
    </w:p>
    <w:p w14:paraId="20C611F2" w14:textId="77777777" w:rsidR="00130F30" w:rsidRDefault="00130F30" w:rsidP="009F6DC7">
      <w:pPr>
        <w:pStyle w:val="ParaText"/>
        <w:jc w:val="center"/>
      </w:pPr>
    </w:p>
    <w:p w14:paraId="20C611F3" w14:textId="24B27ED3" w:rsidR="00130F30" w:rsidRDefault="00130F30" w:rsidP="009F6DC7">
      <w:pPr>
        <w:pStyle w:val="ParaText"/>
        <w:jc w:val="center"/>
      </w:pPr>
      <w:r>
        <w:t>Version</w:t>
      </w:r>
      <w:r w:rsidR="00005A59">
        <w:t xml:space="preserve"> </w:t>
      </w:r>
      <w:del w:id="0" w:author="Bogen, Melanie" w:date="2026-10-08T09:12:00Z" w16du:dateUtc="2026-10-08T16:12:00Z">
        <w:r w:rsidR="00EE3654" w:rsidDel="00F417B2">
          <w:delText>85</w:delText>
        </w:r>
      </w:del>
      <w:ins w:id="1" w:author="Bogen, Melanie" w:date="2026-10-08T09:12:00Z" w16du:dateUtc="2026-10-08T16:12:00Z">
        <w:r w:rsidR="00F417B2">
          <w:t>8</w:t>
        </w:r>
        <w:r w:rsidR="00F417B2">
          <w:t>6</w:t>
        </w:r>
      </w:ins>
    </w:p>
    <w:p w14:paraId="20C611F4" w14:textId="749F4786" w:rsidR="00130F30" w:rsidRDefault="00130F30" w:rsidP="009F6DC7">
      <w:pPr>
        <w:pStyle w:val="ParaText"/>
        <w:jc w:val="center"/>
      </w:pPr>
      <w:r>
        <w:t>Last Revised</w:t>
      </w:r>
      <w:r w:rsidR="000F6670">
        <w:t xml:space="preserve"> </w:t>
      </w:r>
      <w:del w:id="2" w:author="Bogen, Melanie" w:date="2026-10-08T09:12:00Z" w16du:dateUtc="2026-10-08T16:12:00Z">
        <w:r w:rsidR="00EE3654" w:rsidDel="00F417B2">
          <w:delText>July 1</w:delText>
        </w:r>
      </w:del>
      <w:ins w:id="3" w:author="Bogen, Melanie" w:date="2026-10-08T09:12:00Z" w16du:dateUtc="2026-10-08T16:12:00Z">
        <w:r w:rsidR="00F417B2">
          <w:t>October 8</w:t>
        </w:r>
      </w:ins>
      <w:r w:rsidR="00A26EB3">
        <w:t>,</w:t>
      </w:r>
      <w:r w:rsidR="007C5C8A">
        <w:t xml:space="preserve"> </w:t>
      </w:r>
      <w:r w:rsidR="00EC6E26">
        <w:t>202</w:t>
      </w:r>
      <w:r w:rsidR="00A26EB3">
        <w:t>6</w:t>
      </w:r>
    </w:p>
    <w:p w14:paraId="20C611F5" w14:textId="77777777" w:rsidR="009333F6" w:rsidRDefault="009333F6" w:rsidP="009F6DC7">
      <w:pPr>
        <w:pStyle w:val="ParaText"/>
        <w:jc w:val="center"/>
      </w:pPr>
    </w:p>
    <w:p w14:paraId="20C611F6" w14:textId="77777777" w:rsidR="00130F30" w:rsidRDefault="00130F30" w:rsidP="009F6DC7">
      <w:pPr>
        <w:pStyle w:val="ParaText"/>
        <w:jc w:val="center"/>
      </w:pPr>
    </w:p>
    <w:p w14:paraId="20C611F7" w14:textId="77777777" w:rsidR="00130F30" w:rsidRDefault="00130F30" w:rsidP="009F6DC7">
      <w:pPr>
        <w:pStyle w:val="ParaText"/>
        <w:jc w:val="center"/>
      </w:pPr>
    </w:p>
    <w:p w14:paraId="20C611F8" w14:textId="77777777" w:rsidR="00130F30" w:rsidRDefault="00130F30" w:rsidP="00973ECB">
      <w:pPr>
        <w:pStyle w:val="ParaText"/>
        <w:sectPr w:rsidR="00130F30">
          <w:headerReference w:type="default" r:id="rId64"/>
          <w:footerReference w:type="even" r:id="rId65"/>
          <w:footerReference w:type="default" r:id="rId66"/>
          <w:pgSz w:w="12240" w:h="15840"/>
          <w:pgMar w:top="1728" w:right="1440" w:bottom="1728" w:left="1440" w:header="720" w:footer="720" w:gutter="0"/>
          <w:pgNumType w:fmt="lowerRoman" w:start="1"/>
          <w:cols w:space="720"/>
          <w:titlePg/>
        </w:sectPr>
      </w:pPr>
    </w:p>
    <w:p w14:paraId="20C611F9" w14:textId="77777777" w:rsidR="00130F30" w:rsidRDefault="00130F30" w:rsidP="00973ECB">
      <w:pPr>
        <w:rPr>
          <w:b/>
          <w:bCs/>
          <w:sz w:val="32"/>
        </w:rPr>
      </w:pPr>
      <w:bookmarkStart w:id="4" w:name="OLE_LINK3"/>
      <w:r>
        <w:rPr>
          <w:b/>
          <w:bCs/>
          <w:sz w:val="32"/>
        </w:rPr>
        <w:lastRenderedPageBreak/>
        <w:t>Approval History</w:t>
      </w:r>
    </w:p>
    <w:p w14:paraId="20C611FA" w14:textId="77777777" w:rsidR="00130F30" w:rsidRDefault="00130F30" w:rsidP="00973ECB">
      <w:pPr>
        <w:pStyle w:val="ParaText"/>
        <w:ind w:firstLine="720"/>
      </w:pPr>
      <w:r>
        <w:t>Approval Date</w:t>
      </w:r>
      <w:r w:rsidR="00432F5B">
        <w:t xml:space="preserve">: </w:t>
      </w:r>
      <w:r w:rsidR="00041A92">
        <w:t>3/27/09</w:t>
      </w:r>
    </w:p>
    <w:p w14:paraId="20C611FB" w14:textId="77777777" w:rsidR="00130F30" w:rsidRDefault="00130F30" w:rsidP="00973ECB">
      <w:pPr>
        <w:pStyle w:val="ParaText"/>
        <w:ind w:firstLine="720"/>
      </w:pPr>
      <w:r>
        <w:t>Effective Date:</w:t>
      </w:r>
      <w:r w:rsidR="00AB222E">
        <w:tab/>
      </w:r>
      <w:r w:rsidR="00432F5B">
        <w:t xml:space="preserve"> </w:t>
      </w:r>
      <w:r w:rsidR="003D7EE2">
        <w:t>0</w:t>
      </w:r>
      <w:r w:rsidR="00B26174">
        <w:t>5</w:t>
      </w:r>
      <w:r w:rsidR="00360590">
        <w:t>/01/</w:t>
      </w:r>
      <w:r w:rsidR="003D7EE2">
        <w:t>1</w:t>
      </w:r>
      <w:r w:rsidR="00B26174">
        <w:t>8</w:t>
      </w:r>
    </w:p>
    <w:p w14:paraId="20C611FC" w14:textId="1D6AC99A" w:rsidR="00130F30" w:rsidRDefault="00432F5B" w:rsidP="00973ECB">
      <w:pPr>
        <w:pStyle w:val="ParaText"/>
        <w:ind w:firstLine="720"/>
      </w:pPr>
      <w:r>
        <w:t xml:space="preserve">BPM Owner: </w:t>
      </w:r>
      <w:r w:rsidR="00F505C0">
        <w:t>RajaShekar Thappetaobula</w:t>
      </w:r>
    </w:p>
    <w:p w14:paraId="20C611FD" w14:textId="77777777" w:rsidR="00130F30" w:rsidRDefault="00432F5B" w:rsidP="00973ECB">
      <w:pPr>
        <w:pStyle w:val="ParaText"/>
        <w:ind w:firstLine="720"/>
      </w:pPr>
      <w:r>
        <w:t xml:space="preserve">BPM Owner’s Title: </w:t>
      </w:r>
      <w:r w:rsidR="00130F30">
        <w:t xml:space="preserve">Director, </w:t>
      </w:r>
      <w:r w:rsidR="00D66538">
        <w:t>Operations Engineering</w:t>
      </w:r>
      <w:r w:rsidR="00385C2F" w:rsidRPr="00385C2F">
        <w:t xml:space="preserve"> Services</w:t>
      </w:r>
    </w:p>
    <w:p w14:paraId="20C611FE" w14:textId="77777777" w:rsidR="00130F30" w:rsidRDefault="00130F30" w:rsidP="00973ECB">
      <w:pPr>
        <w:rPr>
          <w:b/>
          <w:bCs/>
          <w:sz w:val="32"/>
        </w:rPr>
      </w:pPr>
      <w:r>
        <w:rPr>
          <w:b/>
          <w:bCs/>
          <w:sz w:val="32"/>
        </w:rPr>
        <w:t>Revision History</w:t>
      </w:r>
    </w:p>
    <w:p w14:paraId="20C611FF" w14:textId="77777777" w:rsidR="00130F30" w:rsidRDefault="00130F30" w:rsidP="00973ECB">
      <w:pPr>
        <w:pStyle w:val="ParaText"/>
      </w:pPr>
    </w:p>
    <w:tbl>
      <w:tblPr>
        <w:tblW w:w="982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200"/>
        <w:gridCol w:w="1387"/>
        <w:gridCol w:w="1387"/>
        <w:gridCol w:w="5850"/>
      </w:tblGrid>
      <w:tr w:rsidR="00851A38" w14:paraId="20C61204" w14:textId="77777777" w:rsidTr="006D2475">
        <w:trPr>
          <w:tblHeader/>
        </w:trPr>
        <w:tc>
          <w:tcPr>
            <w:tcW w:w="1200" w:type="dxa"/>
            <w:shd w:val="clear" w:color="auto" w:fill="0000BE"/>
            <w:vAlign w:val="center"/>
          </w:tcPr>
          <w:p w14:paraId="20C61200" w14:textId="77777777" w:rsidR="00851A38" w:rsidRDefault="00851A38" w:rsidP="006D2475">
            <w:pPr>
              <w:spacing w:before="60" w:after="60"/>
              <w:jc w:val="center"/>
              <w:rPr>
                <w:color w:val="FFFFFF"/>
                <w:sz w:val="28"/>
              </w:rPr>
            </w:pPr>
            <w:r>
              <w:rPr>
                <w:color w:val="FFFFFF"/>
                <w:sz w:val="28"/>
              </w:rPr>
              <w:t>Version</w:t>
            </w:r>
          </w:p>
        </w:tc>
        <w:tc>
          <w:tcPr>
            <w:tcW w:w="1387" w:type="dxa"/>
            <w:shd w:val="clear" w:color="auto" w:fill="0000B4"/>
          </w:tcPr>
          <w:p w14:paraId="20C61201" w14:textId="77777777" w:rsidR="00851A38" w:rsidRDefault="00851A38" w:rsidP="006D2475">
            <w:pPr>
              <w:spacing w:before="60" w:after="60"/>
              <w:jc w:val="center"/>
              <w:rPr>
                <w:color w:val="FFFFFF"/>
                <w:sz w:val="28"/>
              </w:rPr>
            </w:pPr>
            <w:r>
              <w:rPr>
                <w:color w:val="FFFFFF"/>
                <w:sz w:val="28"/>
              </w:rPr>
              <w:t>PRR</w:t>
            </w:r>
          </w:p>
        </w:tc>
        <w:tc>
          <w:tcPr>
            <w:tcW w:w="1387" w:type="dxa"/>
            <w:shd w:val="clear" w:color="auto" w:fill="0000BE"/>
            <w:vAlign w:val="center"/>
          </w:tcPr>
          <w:p w14:paraId="20C61202" w14:textId="77777777" w:rsidR="00851A38" w:rsidRDefault="00851A38" w:rsidP="006D2475">
            <w:pPr>
              <w:spacing w:before="60" w:after="60"/>
              <w:jc w:val="center"/>
              <w:rPr>
                <w:color w:val="FFFFFF"/>
                <w:sz w:val="28"/>
              </w:rPr>
            </w:pPr>
            <w:r>
              <w:rPr>
                <w:color w:val="FFFFFF"/>
                <w:sz w:val="28"/>
              </w:rPr>
              <w:t>Date</w:t>
            </w:r>
          </w:p>
        </w:tc>
        <w:tc>
          <w:tcPr>
            <w:tcW w:w="5850" w:type="dxa"/>
            <w:shd w:val="clear" w:color="auto" w:fill="0000BE"/>
            <w:vAlign w:val="center"/>
          </w:tcPr>
          <w:p w14:paraId="20C61203" w14:textId="77777777" w:rsidR="00851A38" w:rsidRDefault="00851A38" w:rsidP="006D2475">
            <w:pPr>
              <w:spacing w:before="60" w:after="60"/>
              <w:rPr>
                <w:color w:val="FFFFFF"/>
                <w:sz w:val="28"/>
              </w:rPr>
            </w:pPr>
            <w:r>
              <w:rPr>
                <w:color w:val="FFFFFF"/>
                <w:sz w:val="28"/>
              </w:rPr>
              <w:t>Description</w:t>
            </w:r>
          </w:p>
        </w:tc>
      </w:tr>
      <w:tr w:rsidR="00F417B2" w14:paraId="76CA006D" w14:textId="77777777" w:rsidTr="006D2475">
        <w:trPr>
          <w:ins w:id="5" w:author="Bogen, Melanie" w:date="2026-10-08T09:12:00Z" w16du:dateUtc="2026-10-08T16:12:00Z"/>
        </w:trPr>
        <w:tc>
          <w:tcPr>
            <w:tcW w:w="1200" w:type="dxa"/>
          </w:tcPr>
          <w:p w14:paraId="2716C432" w14:textId="516050B3" w:rsidR="00F417B2" w:rsidRDefault="00F417B2" w:rsidP="004C2DB7">
            <w:pPr>
              <w:spacing w:before="60" w:after="60"/>
              <w:jc w:val="center"/>
              <w:rPr>
                <w:ins w:id="6" w:author="Bogen, Melanie" w:date="2026-10-08T09:12:00Z" w16du:dateUtc="2026-10-08T16:12:00Z"/>
              </w:rPr>
            </w:pPr>
            <w:ins w:id="7" w:author="Bogen, Melanie" w:date="2026-10-08T09:12:00Z" w16du:dateUtc="2026-10-08T16:12:00Z">
              <w:r>
                <w:t>86</w:t>
              </w:r>
            </w:ins>
          </w:p>
        </w:tc>
        <w:tc>
          <w:tcPr>
            <w:tcW w:w="1387" w:type="dxa"/>
          </w:tcPr>
          <w:p w14:paraId="2F718C4E" w14:textId="77777777" w:rsidR="00F417B2" w:rsidRDefault="00F417B2" w:rsidP="00225098">
            <w:pPr>
              <w:spacing w:before="60" w:after="60"/>
              <w:jc w:val="center"/>
              <w:rPr>
                <w:ins w:id="8" w:author="Bogen, Melanie" w:date="2026-10-08T09:12:00Z" w16du:dateUtc="2026-10-08T16:12:00Z"/>
              </w:rPr>
            </w:pPr>
          </w:p>
        </w:tc>
        <w:tc>
          <w:tcPr>
            <w:tcW w:w="1387" w:type="dxa"/>
          </w:tcPr>
          <w:p w14:paraId="32205385" w14:textId="0DE522DD" w:rsidR="00F417B2" w:rsidRDefault="00F417B2" w:rsidP="001120F7">
            <w:pPr>
              <w:spacing w:before="60" w:after="60"/>
              <w:jc w:val="center"/>
              <w:rPr>
                <w:ins w:id="9" w:author="Bogen, Melanie" w:date="2026-10-08T09:12:00Z" w16du:dateUtc="2026-10-08T16:12:00Z"/>
              </w:rPr>
            </w:pPr>
            <w:ins w:id="10" w:author="Bogen, Melanie" w:date="2026-10-08T09:12:00Z" w16du:dateUtc="2026-10-08T16:12:00Z">
              <w:r>
                <w:t>10/8/2026</w:t>
              </w:r>
            </w:ins>
          </w:p>
        </w:tc>
        <w:tc>
          <w:tcPr>
            <w:tcW w:w="5850" w:type="dxa"/>
            <w:vAlign w:val="center"/>
          </w:tcPr>
          <w:p w14:paraId="1D30DE39" w14:textId="0154FDB8" w:rsidR="00F417B2" w:rsidRDefault="00F417B2" w:rsidP="00225098">
            <w:pPr>
              <w:jc w:val="left"/>
              <w:rPr>
                <w:ins w:id="11" w:author="Bogen, Melanie" w:date="2026-10-08T09:12:00Z" w16du:dateUtc="2026-10-08T16:12:00Z"/>
                <w:rFonts w:cs="Arial"/>
                <w:color w:val="141414"/>
                <w:szCs w:val="22"/>
                <w:shd w:val="clear" w:color="auto" w:fill="FFFFFF"/>
              </w:rPr>
            </w:pPr>
            <w:ins w:id="12" w:author="Bogen, Melanie" w:date="2026-10-08T09:13:00Z" w16du:dateUtc="2026-10-08T16:13:00Z">
              <w:r>
                <w:t>Maximum Import Capability allocation and monthly transfer procedure due to CAISO Branch Group/Scheduling Point retirement</w:t>
              </w:r>
            </w:ins>
          </w:p>
        </w:tc>
      </w:tr>
      <w:tr w:rsidR="00EE3654" w14:paraId="2C1E4C6A" w14:textId="77777777" w:rsidTr="006D2475">
        <w:tc>
          <w:tcPr>
            <w:tcW w:w="1200" w:type="dxa"/>
          </w:tcPr>
          <w:p w14:paraId="38F01FEA" w14:textId="7B02F206" w:rsidR="00EE3654" w:rsidRDefault="00EE3654" w:rsidP="004C2DB7">
            <w:pPr>
              <w:spacing w:before="60" w:after="60"/>
              <w:jc w:val="center"/>
            </w:pPr>
            <w:r>
              <w:t>85</w:t>
            </w:r>
          </w:p>
        </w:tc>
        <w:tc>
          <w:tcPr>
            <w:tcW w:w="1387" w:type="dxa"/>
          </w:tcPr>
          <w:p w14:paraId="6F051784" w14:textId="27A6035A" w:rsidR="00EE3654" w:rsidRDefault="00EE3654" w:rsidP="00225098">
            <w:pPr>
              <w:spacing w:before="60" w:after="60"/>
              <w:jc w:val="center"/>
            </w:pPr>
            <w:r>
              <w:t>1671</w:t>
            </w:r>
          </w:p>
        </w:tc>
        <w:tc>
          <w:tcPr>
            <w:tcW w:w="1387" w:type="dxa"/>
          </w:tcPr>
          <w:p w14:paraId="3164160B" w14:textId="76D5EE61" w:rsidR="00EE3654" w:rsidRDefault="00EE3654" w:rsidP="001120F7">
            <w:pPr>
              <w:spacing w:before="60" w:after="60"/>
              <w:jc w:val="center"/>
            </w:pPr>
            <w:r>
              <w:t>7/1/2026</w:t>
            </w:r>
          </w:p>
        </w:tc>
        <w:tc>
          <w:tcPr>
            <w:tcW w:w="5850" w:type="dxa"/>
            <w:vAlign w:val="center"/>
          </w:tcPr>
          <w:p w14:paraId="67AE7DD5" w14:textId="2406B84F" w:rsidR="00EE3654" w:rsidRPr="008E60F2" w:rsidRDefault="00EE3654" w:rsidP="00225098">
            <w:pPr>
              <w:jc w:val="left"/>
              <w:rPr>
                <w:rFonts w:cs="Arial"/>
                <w:color w:val="141414"/>
                <w:szCs w:val="22"/>
                <w:shd w:val="clear" w:color="auto" w:fill="FFFFFF"/>
              </w:rPr>
            </w:pPr>
            <w:r>
              <w:rPr>
                <w:rFonts w:cs="Arial"/>
                <w:color w:val="141414"/>
                <w:szCs w:val="22"/>
                <w:shd w:val="clear" w:color="auto" w:fill="FFFFFF"/>
              </w:rPr>
              <w:t>Incorporate default resource adequacy rules</w:t>
            </w:r>
          </w:p>
        </w:tc>
      </w:tr>
      <w:tr w:rsidR="008E60F2" w14:paraId="2408AFE8" w14:textId="77777777" w:rsidTr="006D2475">
        <w:tc>
          <w:tcPr>
            <w:tcW w:w="1200" w:type="dxa"/>
          </w:tcPr>
          <w:p w14:paraId="495BC432" w14:textId="60A30379" w:rsidR="008E60F2" w:rsidRDefault="008E60F2" w:rsidP="004C2DB7">
            <w:pPr>
              <w:spacing w:before="60" w:after="60"/>
              <w:jc w:val="center"/>
            </w:pPr>
            <w:r>
              <w:t>84</w:t>
            </w:r>
          </w:p>
        </w:tc>
        <w:tc>
          <w:tcPr>
            <w:tcW w:w="1387" w:type="dxa"/>
          </w:tcPr>
          <w:p w14:paraId="60828D6D" w14:textId="2A7B11E2" w:rsidR="008E60F2" w:rsidRDefault="008E60F2" w:rsidP="00225098">
            <w:pPr>
              <w:spacing w:before="60" w:after="60"/>
              <w:jc w:val="center"/>
            </w:pPr>
            <w:r>
              <w:t>1684</w:t>
            </w:r>
          </w:p>
        </w:tc>
        <w:tc>
          <w:tcPr>
            <w:tcW w:w="1387" w:type="dxa"/>
          </w:tcPr>
          <w:p w14:paraId="0B788896" w14:textId="65F7BA59" w:rsidR="008E60F2" w:rsidRDefault="008E60F2" w:rsidP="001120F7">
            <w:pPr>
              <w:spacing w:before="60" w:after="60"/>
              <w:jc w:val="center"/>
            </w:pPr>
            <w:r>
              <w:t>6/29/2026</w:t>
            </w:r>
          </w:p>
        </w:tc>
        <w:tc>
          <w:tcPr>
            <w:tcW w:w="5850" w:type="dxa"/>
            <w:vAlign w:val="center"/>
          </w:tcPr>
          <w:p w14:paraId="2A1C8AE1" w14:textId="63D2D490" w:rsidR="008E60F2" w:rsidRPr="008E60F2" w:rsidRDefault="008E60F2" w:rsidP="00225098">
            <w:pPr>
              <w:jc w:val="left"/>
              <w:rPr>
                <w:rFonts w:cs="Arial"/>
                <w:color w:val="141414"/>
                <w:szCs w:val="22"/>
                <w:shd w:val="clear" w:color="auto" w:fill="FFFFFF"/>
              </w:rPr>
            </w:pPr>
            <w:r w:rsidRPr="008E60F2">
              <w:rPr>
                <w:rFonts w:cs="Arial"/>
                <w:color w:val="141414"/>
                <w:szCs w:val="22"/>
                <w:shd w:val="clear" w:color="auto" w:fill="FFFFFF"/>
              </w:rPr>
              <w:t>Resource transitions from inside to outside the ISO balancing authority area</w:t>
            </w:r>
          </w:p>
        </w:tc>
      </w:tr>
      <w:tr w:rsidR="00A26EB3" w14:paraId="30D73215" w14:textId="77777777" w:rsidTr="006D2475">
        <w:tc>
          <w:tcPr>
            <w:tcW w:w="1200" w:type="dxa"/>
          </w:tcPr>
          <w:p w14:paraId="0269E2AE" w14:textId="4F0073BF" w:rsidR="00A26EB3" w:rsidRDefault="00A26EB3" w:rsidP="004C2DB7">
            <w:pPr>
              <w:spacing w:before="60" w:after="60"/>
              <w:jc w:val="center"/>
            </w:pPr>
            <w:r>
              <w:t>83</w:t>
            </w:r>
          </w:p>
        </w:tc>
        <w:tc>
          <w:tcPr>
            <w:tcW w:w="1387" w:type="dxa"/>
          </w:tcPr>
          <w:p w14:paraId="3329E4A9" w14:textId="2451F163" w:rsidR="00A26EB3" w:rsidRDefault="00A26EB3" w:rsidP="00225098">
            <w:pPr>
              <w:spacing w:before="60" w:after="60"/>
              <w:jc w:val="center"/>
            </w:pPr>
            <w:r>
              <w:t>1663</w:t>
            </w:r>
          </w:p>
        </w:tc>
        <w:tc>
          <w:tcPr>
            <w:tcW w:w="1387" w:type="dxa"/>
          </w:tcPr>
          <w:p w14:paraId="6935EAC1" w14:textId="05E5FA91" w:rsidR="00A26EB3" w:rsidRDefault="00A26EB3" w:rsidP="001120F7">
            <w:pPr>
              <w:spacing w:before="60" w:after="60"/>
              <w:jc w:val="center"/>
            </w:pPr>
            <w:r>
              <w:t>5/1/2026</w:t>
            </w:r>
          </w:p>
        </w:tc>
        <w:tc>
          <w:tcPr>
            <w:tcW w:w="5850" w:type="dxa"/>
            <w:vAlign w:val="center"/>
          </w:tcPr>
          <w:p w14:paraId="547BEA45" w14:textId="276ABD93" w:rsidR="00A26EB3" w:rsidRDefault="00A26EB3" w:rsidP="00225098">
            <w:pPr>
              <w:jc w:val="left"/>
              <w:rPr>
                <w:rFonts w:cs="Arial"/>
                <w:color w:val="141414"/>
                <w:szCs w:val="22"/>
                <w:shd w:val="clear" w:color="auto" w:fill="FFFFFF"/>
              </w:rPr>
            </w:pPr>
            <w:r>
              <w:rPr>
                <w:rFonts w:cs="Arial"/>
                <w:color w:val="141414"/>
                <w:szCs w:val="22"/>
                <w:shd w:val="clear" w:color="auto" w:fill="FFFFFF"/>
              </w:rPr>
              <w:t>Changes due to the day-ahead market enhancements and extended day-ahead market policy initiatives</w:t>
            </w:r>
          </w:p>
        </w:tc>
      </w:tr>
      <w:tr w:rsidR="0019675D" w14:paraId="740F43FC" w14:textId="77777777" w:rsidTr="006D2475">
        <w:tc>
          <w:tcPr>
            <w:tcW w:w="1200" w:type="dxa"/>
          </w:tcPr>
          <w:p w14:paraId="6379ECAB" w14:textId="1E874C10" w:rsidR="0019675D" w:rsidRDefault="0019675D" w:rsidP="004C2DB7">
            <w:pPr>
              <w:spacing w:before="60" w:after="60"/>
              <w:jc w:val="center"/>
            </w:pPr>
            <w:r>
              <w:t>82</w:t>
            </w:r>
          </w:p>
        </w:tc>
        <w:tc>
          <w:tcPr>
            <w:tcW w:w="1387" w:type="dxa"/>
          </w:tcPr>
          <w:p w14:paraId="577945B2" w14:textId="17C9344A" w:rsidR="0019675D" w:rsidRDefault="0019675D" w:rsidP="00225098">
            <w:pPr>
              <w:spacing w:before="60" w:after="60"/>
              <w:jc w:val="center"/>
            </w:pPr>
            <w:r>
              <w:t>1646</w:t>
            </w:r>
          </w:p>
        </w:tc>
        <w:tc>
          <w:tcPr>
            <w:tcW w:w="1387" w:type="dxa"/>
          </w:tcPr>
          <w:p w14:paraId="627394E1" w14:textId="7DFF73EF" w:rsidR="0019675D" w:rsidRDefault="0019675D" w:rsidP="001120F7">
            <w:pPr>
              <w:spacing w:before="60" w:after="60"/>
              <w:jc w:val="center"/>
            </w:pPr>
            <w:r>
              <w:t>12/15/2025</w:t>
            </w:r>
          </w:p>
        </w:tc>
        <w:tc>
          <w:tcPr>
            <w:tcW w:w="5850" w:type="dxa"/>
            <w:vAlign w:val="center"/>
          </w:tcPr>
          <w:p w14:paraId="07236611" w14:textId="26B0D6FF" w:rsidR="0019675D" w:rsidRDefault="0019675D" w:rsidP="00225098">
            <w:pPr>
              <w:jc w:val="left"/>
              <w:rPr>
                <w:rFonts w:cs="Arial"/>
                <w:color w:val="141414"/>
                <w:szCs w:val="22"/>
                <w:shd w:val="clear" w:color="auto" w:fill="FFFFFF"/>
              </w:rPr>
            </w:pPr>
            <w:r>
              <w:rPr>
                <w:rFonts w:cs="Arial"/>
                <w:color w:val="141414"/>
                <w:szCs w:val="22"/>
                <w:shd w:val="clear" w:color="auto" w:fill="FFFFFF"/>
              </w:rPr>
              <w:t>Mixed-fuel resource FCDS and NQC clarification</w:t>
            </w:r>
          </w:p>
        </w:tc>
      </w:tr>
      <w:tr w:rsidR="00B423FA" w14:paraId="24E7BAA3" w14:textId="77777777" w:rsidTr="006D2475">
        <w:tc>
          <w:tcPr>
            <w:tcW w:w="1200" w:type="dxa"/>
          </w:tcPr>
          <w:p w14:paraId="0D55F6B0" w14:textId="3ADC51AA" w:rsidR="00B423FA" w:rsidRDefault="00B423FA" w:rsidP="004C2DB7">
            <w:pPr>
              <w:spacing w:before="60" w:after="60"/>
              <w:jc w:val="center"/>
            </w:pPr>
            <w:r>
              <w:t>81</w:t>
            </w:r>
          </w:p>
        </w:tc>
        <w:tc>
          <w:tcPr>
            <w:tcW w:w="1387" w:type="dxa"/>
          </w:tcPr>
          <w:p w14:paraId="35E58618" w14:textId="1B5EAA3A" w:rsidR="00B423FA" w:rsidRDefault="00B423FA" w:rsidP="00225098">
            <w:pPr>
              <w:spacing w:before="60" w:after="60"/>
              <w:jc w:val="center"/>
            </w:pPr>
            <w:r>
              <w:t>1635</w:t>
            </w:r>
          </w:p>
        </w:tc>
        <w:tc>
          <w:tcPr>
            <w:tcW w:w="1387" w:type="dxa"/>
          </w:tcPr>
          <w:p w14:paraId="41561D7C" w14:textId="26F7069B" w:rsidR="00B423FA" w:rsidRDefault="00B423FA" w:rsidP="001120F7">
            <w:pPr>
              <w:spacing w:before="60" w:after="60"/>
              <w:jc w:val="center"/>
            </w:pPr>
            <w:r>
              <w:t>11/24/2025</w:t>
            </w:r>
          </w:p>
        </w:tc>
        <w:tc>
          <w:tcPr>
            <w:tcW w:w="5850" w:type="dxa"/>
            <w:vAlign w:val="center"/>
          </w:tcPr>
          <w:p w14:paraId="1FB604ED" w14:textId="7349C8F8" w:rsidR="00B423FA" w:rsidRPr="001C2B64" w:rsidRDefault="00B423FA" w:rsidP="00225098">
            <w:pPr>
              <w:jc w:val="left"/>
              <w:rPr>
                <w:rFonts w:cs="Arial"/>
                <w:color w:val="141414"/>
                <w:szCs w:val="22"/>
                <w:shd w:val="clear" w:color="auto" w:fill="FFFFFF"/>
              </w:rPr>
            </w:pPr>
            <w:r>
              <w:rPr>
                <w:rFonts w:cs="Arial"/>
                <w:color w:val="141414"/>
                <w:szCs w:val="22"/>
                <w:shd w:val="clear" w:color="auto" w:fill="FFFFFF"/>
              </w:rPr>
              <w:t>2026 Availability Assessment Hours</w:t>
            </w:r>
          </w:p>
        </w:tc>
      </w:tr>
      <w:tr w:rsidR="007B791C" w14:paraId="667D8C7A" w14:textId="77777777" w:rsidTr="006D2475">
        <w:tc>
          <w:tcPr>
            <w:tcW w:w="1200" w:type="dxa"/>
          </w:tcPr>
          <w:p w14:paraId="5B752B93" w14:textId="51CBC9E2" w:rsidR="007B791C" w:rsidRDefault="007B791C" w:rsidP="004C2DB7">
            <w:pPr>
              <w:spacing w:before="60" w:after="60"/>
              <w:jc w:val="center"/>
            </w:pPr>
            <w:r>
              <w:t>80</w:t>
            </w:r>
          </w:p>
        </w:tc>
        <w:tc>
          <w:tcPr>
            <w:tcW w:w="1387" w:type="dxa"/>
          </w:tcPr>
          <w:p w14:paraId="391597C5" w14:textId="76DA8257" w:rsidR="007B791C" w:rsidRDefault="007B791C" w:rsidP="00225098">
            <w:pPr>
              <w:spacing w:before="60" w:after="60"/>
              <w:jc w:val="center"/>
            </w:pPr>
            <w:r>
              <w:t>1630</w:t>
            </w:r>
          </w:p>
        </w:tc>
        <w:tc>
          <w:tcPr>
            <w:tcW w:w="1387" w:type="dxa"/>
          </w:tcPr>
          <w:p w14:paraId="0C6C3397" w14:textId="4060FFBF" w:rsidR="007B791C" w:rsidRDefault="007B791C" w:rsidP="001120F7">
            <w:pPr>
              <w:spacing w:before="60" w:after="60"/>
              <w:jc w:val="center"/>
            </w:pPr>
            <w:r>
              <w:t>7/29/2025</w:t>
            </w:r>
          </w:p>
        </w:tc>
        <w:tc>
          <w:tcPr>
            <w:tcW w:w="5850" w:type="dxa"/>
            <w:vAlign w:val="center"/>
          </w:tcPr>
          <w:p w14:paraId="2E03E539" w14:textId="6DF99D0F" w:rsidR="007B791C" w:rsidRPr="007559C4" w:rsidRDefault="007B791C" w:rsidP="00225098">
            <w:pPr>
              <w:jc w:val="left"/>
              <w:rPr>
                <w:rFonts w:cs="Arial"/>
                <w:color w:val="141414"/>
                <w:szCs w:val="22"/>
                <w:shd w:val="clear" w:color="auto" w:fill="FFFFFF"/>
              </w:rPr>
            </w:pPr>
            <w:r w:rsidRPr="001C2B64">
              <w:rPr>
                <w:rFonts w:cs="Arial"/>
                <w:color w:val="141414"/>
                <w:szCs w:val="22"/>
                <w:shd w:val="clear" w:color="auto" w:fill="FFFFFF"/>
              </w:rPr>
              <w:t xml:space="preserve">Update regarding generating </w:t>
            </w:r>
            <w:r w:rsidR="008C3F2D" w:rsidRPr="001C2B64">
              <w:rPr>
                <w:rFonts w:cs="Arial"/>
                <w:color w:val="141414"/>
                <w:szCs w:val="22"/>
                <w:shd w:val="clear" w:color="auto" w:fill="FFFFFF"/>
              </w:rPr>
              <w:t>units’</w:t>
            </w:r>
            <w:r w:rsidRPr="001C2B64">
              <w:rPr>
                <w:rFonts w:cs="Arial"/>
                <w:color w:val="141414"/>
                <w:szCs w:val="22"/>
                <w:shd w:val="clear" w:color="auto" w:fill="FFFFFF"/>
              </w:rPr>
              <w:t xml:space="preserve"> deliverability status</w:t>
            </w:r>
          </w:p>
        </w:tc>
      </w:tr>
      <w:tr w:rsidR="004A67A7" w14:paraId="29946AC0" w14:textId="77777777" w:rsidTr="006D2475">
        <w:tc>
          <w:tcPr>
            <w:tcW w:w="1200" w:type="dxa"/>
          </w:tcPr>
          <w:p w14:paraId="459363B0" w14:textId="33CE0B42" w:rsidR="004A67A7" w:rsidRDefault="004A67A7" w:rsidP="004C2DB7">
            <w:pPr>
              <w:spacing w:before="60" w:after="60"/>
              <w:jc w:val="center"/>
            </w:pPr>
            <w:r>
              <w:t>79</w:t>
            </w:r>
          </w:p>
        </w:tc>
        <w:tc>
          <w:tcPr>
            <w:tcW w:w="1387" w:type="dxa"/>
          </w:tcPr>
          <w:p w14:paraId="426437E5" w14:textId="2A10901F" w:rsidR="004A67A7" w:rsidRDefault="004A67A7" w:rsidP="00225098">
            <w:pPr>
              <w:spacing w:before="60" w:after="60"/>
              <w:jc w:val="center"/>
            </w:pPr>
            <w:r>
              <w:t>1620</w:t>
            </w:r>
          </w:p>
        </w:tc>
        <w:tc>
          <w:tcPr>
            <w:tcW w:w="1387" w:type="dxa"/>
          </w:tcPr>
          <w:p w14:paraId="19C127AE" w14:textId="5603F33E" w:rsidR="004A67A7" w:rsidRDefault="004A67A7" w:rsidP="001120F7">
            <w:pPr>
              <w:spacing w:before="60" w:after="60"/>
              <w:jc w:val="center"/>
            </w:pPr>
            <w:r>
              <w:t>7/9/2025</w:t>
            </w:r>
          </w:p>
        </w:tc>
        <w:tc>
          <w:tcPr>
            <w:tcW w:w="5850" w:type="dxa"/>
            <w:vAlign w:val="center"/>
          </w:tcPr>
          <w:p w14:paraId="221C0FBC" w14:textId="12392FE2" w:rsidR="004A67A7" w:rsidRPr="004A67A7" w:rsidRDefault="004A67A7" w:rsidP="00225098">
            <w:pPr>
              <w:jc w:val="left"/>
              <w:rPr>
                <w:szCs w:val="22"/>
              </w:rPr>
            </w:pPr>
            <w:r w:rsidRPr="007559C4">
              <w:rPr>
                <w:rFonts w:cs="Arial"/>
                <w:color w:val="141414"/>
                <w:szCs w:val="22"/>
                <w:shd w:val="clear" w:color="auto" w:fill="FFFFFF"/>
              </w:rPr>
              <w:t>Clarification regarding eligible generating units as new use import commitments</w:t>
            </w:r>
          </w:p>
        </w:tc>
      </w:tr>
      <w:tr w:rsidR="00635AA1" w14:paraId="5B2F88EC" w14:textId="77777777" w:rsidTr="006D2475">
        <w:tc>
          <w:tcPr>
            <w:tcW w:w="1200" w:type="dxa"/>
          </w:tcPr>
          <w:p w14:paraId="18F6CF95" w14:textId="17C2503E" w:rsidR="00635AA1" w:rsidRDefault="00635AA1" w:rsidP="004C2DB7">
            <w:pPr>
              <w:spacing w:before="60" w:after="60"/>
              <w:jc w:val="center"/>
            </w:pPr>
            <w:r>
              <w:t>78</w:t>
            </w:r>
          </w:p>
        </w:tc>
        <w:tc>
          <w:tcPr>
            <w:tcW w:w="1387" w:type="dxa"/>
          </w:tcPr>
          <w:p w14:paraId="4F864099" w14:textId="2AE592D5" w:rsidR="00635AA1" w:rsidRDefault="00635AA1" w:rsidP="00225098">
            <w:pPr>
              <w:spacing w:before="60" w:after="60"/>
              <w:jc w:val="center"/>
            </w:pPr>
            <w:r>
              <w:t>1616</w:t>
            </w:r>
          </w:p>
        </w:tc>
        <w:tc>
          <w:tcPr>
            <w:tcW w:w="1387" w:type="dxa"/>
          </w:tcPr>
          <w:p w14:paraId="6C6913A2" w14:textId="33BFEC65" w:rsidR="00635AA1" w:rsidRDefault="00635AA1" w:rsidP="001120F7">
            <w:pPr>
              <w:spacing w:before="60" w:after="60"/>
              <w:jc w:val="center"/>
            </w:pPr>
            <w:r>
              <w:t>5/1/2025</w:t>
            </w:r>
          </w:p>
        </w:tc>
        <w:tc>
          <w:tcPr>
            <w:tcW w:w="5850" w:type="dxa"/>
            <w:vAlign w:val="center"/>
          </w:tcPr>
          <w:p w14:paraId="162316D4" w14:textId="13E9F122" w:rsidR="00635AA1" w:rsidRPr="00204417" w:rsidRDefault="00635AA1" w:rsidP="00225098">
            <w:pPr>
              <w:jc w:val="left"/>
            </w:pPr>
            <w:r w:rsidRPr="00635AA1">
              <w:t>Capacity procurement mechanism track 1</w:t>
            </w:r>
          </w:p>
        </w:tc>
      </w:tr>
      <w:tr w:rsidR="00204417" w14:paraId="0B139356" w14:textId="77777777" w:rsidTr="006D2475">
        <w:tc>
          <w:tcPr>
            <w:tcW w:w="1200" w:type="dxa"/>
          </w:tcPr>
          <w:p w14:paraId="3960403F" w14:textId="6BBD54FE" w:rsidR="00204417" w:rsidRDefault="00204417" w:rsidP="004C2DB7">
            <w:pPr>
              <w:spacing w:before="60" w:after="60"/>
              <w:jc w:val="center"/>
            </w:pPr>
            <w:r>
              <w:t>77</w:t>
            </w:r>
          </w:p>
        </w:tc>
        <w:tc>
          <w:tcPr>
            <w:tcW w:w="1387" w:type="dxa"/>
          </w:tcPr>
          <w:p w14:paraId="3C8D706D" w14:textId="2950DB0A" w:rsidR="00204417" w:rsidRDefault="00204417" w:rsidP="00225098">
            <w:pPr>
              <w:spacing w:before="60" w:after="60"/>
              <w:jc w:val="center"/>
            </w:pPr>
            <w:r>
              <w:t>1602</w:t>
            </w:r>
          </w:p>
        </w:tc>
        <w:tc>
          <w:tcPr>
            <w:tcW w:w="1387" w:type="dxa"/>
          </w:tcPr>
          <w:p w14:paraId="191EEC1A" w14:textId="53842BB4" w:rsidR="00204417" w:rsidRDefault="00204417" w:rsidP="001120F7">
            <w:pPr>
              <w:spacing w:before="60" w:after="60"/>
              <w:jc w:val="center"/>
            </w:pPr>
            <w:r>
              <w:t>3/12/2025</w:t>
            </w:r>
          </w:p>
        </w:tc>
        <w:tc>
          <w:tcPr>
            <w:tcW w:w="5850" w:type="dxa"/>
            <w:vAlign w:val="center"/>
          </w:tcPr>
          <w:p w14:paraId="52546781" w14:textId="0546A279" w:rsidR="00204417" w:rsidRDefault="00204417" w:rsidP="00225098">
            <w:pPr>
              <w:jc w:val="left"/>
            </w:pPr>
            <w:r w:rsidRPr="00204417">
              <w:t>Clarification on outage reporting scenarios for non-resource-specific resource adequacy resources</w:t>
            </w:r>
          </w:p>
        </w:tc>
      </w:tr>
      <w:tr w:rsidR="009B7AE2" w14:paraId="7DB033F4" w14:textId="77777777" w:rsidTr="006D2475">
        <w:tc>
          <w:tcPr>
            <w:tcW w:w="1200" w:type="dxa"/>
          </w:tcPr>
          <w:p w14:paraId="3A613163" w14:textId="6F19E71E" w:rsidR="009B7AE2" w:rsidRDefault="009B7AE2" w:rsidP="004C2DB7">
            <w:pPr>
              <w:spacing w:before="60" w:after="60"/>
              <w:jc w:val="center"/>
            </w:pPr>
            <w:r>
              <w:t>76</w:t>
            </w:r>
          </w:p>
        </w:tc>
        <w:tc>
          <w:tcPr>
            <w:tcW w:w="1387" w:type="dxa"/>
          </w:tcPr>
          <w:p w14:paraId="3DB085CC" w14:textId="6680850D" w:rsidR="009B7AE2" w:rsidRDefault="009B7AE2" w:rsidP="00225098">
            <w:pPr>
              <w:spacing w:before="60" w:after="60"/>
              <w:jc w:val="center"/>
            </w:pPr>
            <w:r>
              <w:t>1595</w:t>
            </w:r>
          </w:p>
        </w:tc>
        <w:tc>
          <w:tcPr>
            <w:tcW w:w="1387" w:type="dxa"/>
          </w:tcPr>
          <w:p w14:paraId="3809ACFD" w14:textId="58AD787F" w:rsidR="009B7AE2" w:rsidRDefault="009B7AE2" w:rsidP="001120F7">
            <w:pPr>
              <w:spacing w:before="60" w:after="60"/>
              <w:jc w:val="center"/>
            </w:pPr>
            <w:r>
              <w:t>1/13/2025</w:t>
            </w:r>
          </w:p>
        </w:tc>
        <w:tc>
          <w:tcPr>
            <w:tcW w:w="5850" w:type="dxa"/>
            <w:vAlign w:val="center"/>
          </w:tcPr>
          <w:p w14:paraId="663E437E" w14:textId="454B35D6" w:rsidR="009B7AE2" w:rsidRPr="00EC6E26" w:rsidRDefault="009B7AE2" w:rsidP="00225098">
            <w:pPr>
              <w:jc w:val="left"/>
            </w:pPr>
            <w:r>
              <w:t>2025 Availability Assessment Hours</w:t>
            </w:r>
          </w:p>
        </w:tc>
      </w:tr>
      <w:tr w:rsidR="00EC6E26" w14:paraId="46674F08" w14:textId="77777777" w:rsidTr="006D2475">
        <w:tc>
          <w:tcPr>
            <w:tcW w:w="1200" w:type="dxa"/>
          </w:tcPr>
          <w:p w14:paraId="3B97C1C6" w14:textId="1A47C6E9" w:rsidR="00EC6E26" w:rsidRDefault="00EC6E26" w:rsidP="004C2DB7">
            <w:pPr>
              <w:spacing w:before="60" w:after="60"/>
              <w:jc w:val="center"/>
            </w:pPr>
            <w:r>
              <w:t>75</w:t>
            </w:r>
          </w:p>
        </w:tc>
        <w:tc>
          <w:tcPr>
            <w:tcW w:w="1387" w:type="dxa"/>
          </w:tcPr>
          <w:p w14:paraId="47F1A7CA" w14:textId="54032925" w:rsidR="00EC6E26" w:rsidRDefault="00EC6E26" w:rsidP="00225098">
            <w:pPr>
              <w:spacing w:before="60" w:after="60"/>
              <w:jc w:val="center"/>
            </w:pPr>
            <w:r>
              <w:t>1582</w:t>
            </w:r>
          </w:p>
        </w:tc>
        <w:tc>
          <w:tcPr>
            <w:tcW w:w="1387" w:type="dxa"/>
          </w:tcPr>
          <w:p w14:paraId="1CBEC893" w14:textId="2743D963" w:rsidR="00EC6E26" w:rsidRDefault="00EC6E26" w:rsidP="001120F7">
            <w:pPr>
              <w:spacing w:before="60" w:after="60"/>
              <w:jc w:val="center"/>
            </w:pPr>
            <w:r>
              <w:t>11/12/2024</w:t>
            </w:r>
          </w:p>
        </w:tc>
        <w:tc>
          <w:tcPr>
            <w:tcW w:w="5850" w:type="dxa"/>
            <w:vAlign w:val="center"/>
          </w:tcPr>
          <w:p w14:paraId="5E218139" w14:textId="4FDB6A0F" w:rsidR="00EC6E26" w:rsidRPr="00EE781D" w:rsidRDefault="00EC6E26" w:rsidP="00225098">
            <w:pPr>
              <w:jc w:val="left"/>
            </w:pPr>
            <w:r w:rsidRPr="00EC6E26">
              <w:t>Clarifications and clean-up for resource adequacy and supply plan uploads</w:t>
            </w:r>
          </w:p>
        </w:tc>
      </w:tr>
      <w:tr w:rsidR="00EE781D" w14:paraId="1688F7E4" w14:textId="77777777" w:rsidTr="006D2475">
        <w:tc>
          <w:tcPr>
            <w:tcW w:w="1200" w:type="dxa"/>
          </w:tcPr>
          <w:p w14:paraId="2645E51E" w14:textId="2CD26842" w:rsidR="00EE781D" w:rsidRDefault="00EE781D" w:rsidP="004C2DB7">
            <w:pPr>
              <w:spacing w:before="60" w:after="60"/>
              <w:jc w:val="center"/>
            </w:pPr>
            <w:r>
              <w:t>74</w:t>
            </w:r>
          </w:p>
        </w:tc>
        <w:tc>
          <w:tcPr>
            <w:tcW w:w="1387" w:type="dxa"/>
          </w:tcPr>
          <w:p w14:paraId="62737954" w14:textId="3411F63B" w:rsidR="00EE781D" w:rsidRDefault="00EE781D" w:rsidP="00225098">
            <w:pPr>
              <w:spacing w:before="60" w:after="60"/>
              <w:jc w:val="center"/>
            </w:pPr>
            <w:r>
              <w:t>1523</w:t>
            </w:r>
          </w:p>
        </w:tc>
        <w:tc>
          <w:tcPr>
            <w:tcW w:w="1387" w:type="dxa"/>
          </w:tcPr>
          <w:p w14:paraId="030265A9" w14:textId="32EDB41B" w:rsidR="00EE781D" w:rsidRDefault="00EE781D" w:rsidP="001120F7">
            <w:pPr>
              <w:spacing w:before="60" w:after="60"/>
              <w:jc w:val="center"/>
            </w:pPr>
            <w:r>
              <w:t>10/5/2023</w:t>
            </w:r>
          </w:p>
        </w:tc>
        <w:tc>
          <w:tcPr>
            <w:tcW w:w="5850" w:type="dxa"/>
            <w:vAlign w:val="center"/>
          </w:tcPr>
          <w:p w14:paraId="0E02A537" w14:textId="5E122C35" w:rsidR="00EE781D" w:rsidRDefault="00EE781D" w:rsidP="00225098">
            <w:pPr>
              <w:jc w:val="left"/>
            </w:pPr>
            <w:r w:rsidRPr="00EE781D">
              <w:t>Maximum import capabi</w:t>
            </w:r>
            <w:r>
              <w:t>lity enhancements policy changes</w:t>
            </w:r>
          </w:p>
        </w:tc>
      </w:tr>
      <w:tr w:rsidR="008C1DF5" w14:paraId="168D5111" w14:textId="77777777" w:rsidTr="006D2475">
        <w:tc>
          <w:tcPr>
            <w:tcW w:w="1200" w:type="dxa"/>
          </w:tcPr>
          <w:p w14:paraId="5F9292C4" w14:textId="429EC62F" w:rsidR="008C1DF5" w:rsidRDefault="008C1DF5" w:rsidP="004C2DB7">
            <w:pPr>
              <w:spacing w:before="60" w:after="60"/>
              <w:jc w:val="center"/>
            </w:pPr>
            <w:r>
              <w:t>73</w:t>
            </w:r>
          </w:p>
        </w:tc>
        <w:tc>
          <w:tcPr>
            <w:tcW w:w="1387" w:type="dxa"/>
          </w:tcPr>
          <w:p w14:paraId="15155A0C" w14:textId="25D4FC97" w:rsidR="008C1DF5" w:rsidRDefault="008C1DF5" w:rsidP="00225098">
            <w:pPr>
              <w:spacing w:before="60" w:after="60"/>
              <w:jc w:val="center"/>
            </w:pPr>
            <w:r>
              <w:t>1514</w:t>
            </w:r>
          </w:p>
        </w:tc>
        <w:tc>
          <w:tcPr>
            <w:tcW w:w="1387" w:type="dxa"/>
          </w:tcPr>
          <w:p w14:paraId="6F2C46F6" w14:textId="7B5709D0" w:rsidR="008C1DF5" w:rsidRDefault="008C1DF5" w:rsidP="001120F7">
            <w:pPr>
              <w:spacing w:before="60" w:after="60"/>
              <w:jc w:val="center"/>
            </w:pPr>
            <w:r>
              <w:t>8/14/2023</w:t>
            </w:r>
          </w:p>
        </w:tc>
        <w:tc>
          <w:tcPr>
            <w:tcW w:w="5850" w:type="dxa"/>
            <w:vAlign w:val="center"/>
          </w:tcPr>
          <w:p w14:paraId="10AB4BF3" w14:textId="5FCA1616" w:rsidR="008C1DF5" w:rsidRPr="00F505C0" w:rsidRDefault="008C1DF5" w:rsidP="00225098">
            <w:pPr>
              <w:jc w:val="left"/>
            </w:pPr>
            <w:r>
              <w:t>Update Availability Assessment Hours for 2024</w:t>
            </w:r>
          </w:p>
        </w:tc>
      </w:tr>
      <w:tr w:rsidR="00F505C0" w14:paraId="02CA86D4" w14:textId="77777777" w:rsidTr="006D2475">
        <w:tc>
          <w:tcPr>
            <w:tcW w:w="1200" w:type="dxa"/>
          </w:tcPr>
          <w:p w14:paraId="04375B9A" w14:textId="17313BB1" w:rsidR="00F505C0" w:rsidRDefault="00F505C0" w:rsidP="004C2DB7">
            <w:pPr>
              <w:spacing w:before="60" w:after="60"/>
              <w:jc w:val="center"/>
            </w:pPr>
            <w:r>
              <w:t>72</w:t>
            </w:r>
          </w:p>
        </w:tc>
        <w:tc>
          <w:tcPr>
            <w:tcW w:w="1387" w:type="dxa"/>
          </w:tcPr>
          <w:p w14:paraId="5AC1CEB4" w14:textId="0AD8734E" w:rsidR="00F505C0" w:rsidRDefault="00F505C0" w:rsidP="00225098">
            <w:pPr>
              <w:spacing w:before="60" w:after="60"/>
              <w:jc w:val="center"/>
            </w:pPr>
            <w:r>
              <w:t>1508</w:t>
            </w:r>
          </w:p>
        </w:tc>
        <w:tc>
          <w:tcPr>
            <w:tcW w:w="1387" w:type="dxa"/>
          </w:tcPr>
          <w:p w14:paraId="5823AC3A" w14:textId="5470F1EA" w:rsidR="00F505C0" w:rsidRDefault="00F505C0" w:rsidP="001120F7">
            <w:pPr>
              <w:spacing w:before="60" w:after="60"/>
              <w:jc w:val="center"/>
            </w:pPr>
            <w:r>
              <w:t>8/14/2023</w:t>
            </w:r>
          </w:p>
        </w:tc>
        <w:tc>
          <w:tcPr>
            <w:tcW w:w="5850" w:type="dxa"/>
            <w:vAlign w:val="center"/>
          </w:tcPr>
          <w:p w14:paraId="6B9308EE" w14:textId="6FA24662" w:rsidR="00F505C0" w:rsidRPr="00052800" w:rsidRDefault="00F505C0" w:rsidP="00225098">
            <w:pPr>
              <w:jc w:val="left"/>
            </w:pPr>
            <w:r w:rsidRPr="00F505C0">
              <w:t>Clarifications to new use import commitment submission and processing</w:t>
            </w:r>
          </w:p>
        </w:tc>
      </w:tr>
      <w:tr w:rsidR="00052800" w14:paraId="16CD57C8" w14:textId="77777777" w:rsidTr="006D2475">
        <w:tc>
          <w:tcPr>
            <w:tcW w:w="1200" w:type="dxa"/>
          </w:tcPr>
          <w:p w14:paraId="1E465812" w14:textId="3851A911" w:rsidR="00052800" w:rsidRDefault="00052800" w:rsidP="004C2DB7">
            <w:pPr>
              <w:spacing w:before="60" w:after="60"/>
              <w:jc w:val="center"/>
            </w:pPr>
            <w:r>
              <w:t>71</w:t>
            </w:r>
          </w:p>
        </w:tc>
        <w:tc>
          <w:tcPr>
            <w:tcW w:w="1387" w:type="dxa"/>
          </w:tcPr>
          <w:p w14:paraId="0BAD662F" w14:textId="4AEB9A3B" w:rsidR="00052800" w:rsidRDefault="00052800" w:rsidP="00225098">
            <w:pPr>
              <w:spacing w:before="60" w:after="60"/>
              <w:jc w:val="center"/>
            </w:pPr>
            <w:r>
              <w:t>1490</w:t>
            </w:r>
          </w:p>
        </w:tc>
        <w:tc>
          <w:tcPr>
            <w:tcW w:w="1387" w:type="dxa"/>
          </w:tcPr>
          <w:p w14:paraId="1635E308" w14:textId="5DB487D8" w:rsidR="00052800" w:rsidRDefault="00052800" w:rsidP="001120F7">
            <w:pPr>
              <w:spacing w:before="60" w:after="60"/>
              <w:jc w:val="center"/>
            </w:pPr>
            <w:r>
              <w:t>6/2/2023</w:t>
            </w:r>
          </w:p>
        </w:tc>
        <w:tc>
          <w:tcPr>
            <w:tcW w:w="5850" w:type="dxa"/>
            <w:vAlign w:val="center"/>
          </w:tcPr>
          <w:p w14:paraId="2C536819" w14:textId="7107C165" w:rsidR="00052800" w:rsidRDefault="00052800" w:rsidP="00225098">
            <w:pPr>
              <w:jc w:val="left"/>
            </w:pPr>
            <w:r w:rsidRPr="00052800">
              <w:t>Clarification for pumping load bidding rule</w:t>
            </w:r>
          </w:p>
        </w:tc>
      </w:tr>
      <w:tr w:rsidR="000C6BAC" w14:paraId="6C7CACA3" w14:textId="77777777" w:rsidTr="006D2475">
        <w:tc>
          <w:tcPr>
            <w:tcW w:w="1200" w:type="dxa"/>
          </w:tcPr>
          <w:p w14:paraId="088B1DB3" w14:textId="78E1DB76" w:rsidR="000C6BAC" w:rsidRDefault="000C6BAC" w:rsidP="004C2DB7">
            <w:pPr>
              <w:spacing w:before="60" w:after="60"/>
              <w:jc w:val="center"/>
            </w:pPr>
            <w:r>
              <w:lastRenderedPageBreak/>
              <w:t>70</w:t>
            </w:r>
          </w:p>
        </w:tc>
        <w:tc>
          <w:tcPr>
            <w:tcW w:w="1387" w:type="dxa"/>
          </w:tcPr>
          <w:p w14:paraId="5BFF07EF" w14:textId="7EEDEDE3" w:rsidR="000C6BAC" w:rsidRDefault="000C6BAC" w:rsidP="00225098">
            <w:pPr>
              <w:spacing w:before="60" w:after="60"/>
              <w:jc w:val="center"/>
            </w:pPr>
            <w:r>
              <w:t>1475</w:t>
            </w:r>
          </w:p>
        </w:tc>
        <w:tc>
          <w:tcPr>
            <w:tcW w:w="1387" w:type="dxa"/>
          </w:tcPr>
          <w:p w14:paraId="61E04698" w14:textId="5A02E6A0" w:rsidR="000C6BAC" w:rsidRDefault="000C6BAC" w:rsidP="001120F7">
            <w:pPr>
              <w:spacing w:before="60" w:after="60"/>
              <w:jc w:val="center"/>
            </w:pPr>
            <w:r>
              <w:t>1/24/2023</w:t>
            </w:r>
          </w:p>
        </w:tc>
        <w:tc>
          <w:tcPr>
            <w:tcW w:w="5850" w:type="dxa"/>
            <w:vAlign w:val="center"/>
          </w:tcPr>
          <w:p w14:paraId="74012F33" w14:textId="50D87420" w:rsidR="000C6BAC" w:rsidRPr="002967A1" w:rsidRDefault="000C6BAC" w:rsidP="00225098">
            <w:pPr>
              <w:jc w:val="left"/>
            </w:pPr>
            <w:r>
              <w:t>Central procurement entity project</w:t>
            </w:r>
          </w:p>
        </w:tc>
      </w:tr>
      <w:tr w:rsidR="002967A1" w14:paraId="25C70A1C" w14:textId="77777777" w:rsidTr="006D2475">
        <w:tc>
          <w:tcPr>
            <w:tcW w:w="1200" w:type="dxa"/>
          </w:tcPr>
          <w:p w14:paraId="003620E3" w14:textId="0FEF89AB" w:rsidR="002967A1" w:rsidRDefault="002967A1" w:rsidP="004C2DB7">
            <w:pPr>
              <w:spacing w:before="60" w:after="60"/>
              <w:jc w:val="center"/>
            </w:pPr>
            <w:r>
              <w:t>69</w:t>
            </w:r>
          </w:p>
        </w:tc>
        <w:tc>
          <w:tcPr>
            <w:tcW w:w="1387" w:type="dxa"/>
          </w:tcPr>
          <w:p w14:paraId="3798431D" w14:textId="5C9312EE" w:rsidR="002967A1" w:rsidRDefault="002967A1" w:rsidP="00225098">
            <w:pPr>
              <w:spacing w:before="60" w:after="60"/>
              <w:jc w:val="center"/>
            </w:pPr>
            <w:r>
              <w:t>1451</w:t>
            </w:r>
          </w:p>
        </w:tc>
        <w:tc>
          <w:tcPr>
            <w:tcW w:w="1387" w:type="dxa"/>
          </w:tcPr>
          <w:p w14:paraId="67536E2D" w14:textId="731AF31A" w:rsidR="002967A1" w:rsidRDefault="002967A1" w:rsidP="001120F7">
            <w:pPr>
              <w:spacing w:before="60" w:after="60"/>
              <w:jc w:val="center"/>
            </w:pPr>
            <w:r>
              <w:t>11/16/2022</w:t>
            </w:r>
          </w:p>
        </w:tc>
        <w:tc>
          <w:tcPr>
            <w:tcW w:w="5850" w:type="dxa"/>
            <w:vAlign w:val="center"/>
          </w:tcPr>
          <w:p w14:paraId="06B696E2" w14:textId="4A2C4F7E" w:rsidR="002967A1" w:rsidRDefault="002967A1" w:rsidP="00225098">
            <w:pPr>
              <w:jc w:val="left"/>
            </w:pPr>
            <w:r w:rsidRPr="002967A1">
              <w:t>Clarification for price taking exports</w:t>
            </w:r>
          </w:p>
        </w:tc>
      </w:tr>
      <w:tr w:rsidR="000F6670" w14:paraId="171C8D99" w14:textId="77777777" w:rsidTr="006D2475">
        <w:tc>
          <w:tcPr>
            <w:tcW w:w="1200" w:type="dxa"/>
          </w:tcPr>
          <w:p w14:paraId="4AFD0519" w14:textId="22486589" w:rsidR="000F6670" w:rsidRDefault="000F6670" w:rsidP="004C2DB7">
            <w:pPr>
              <w:spacing w:before="60" w:after="60"/>
              <w:jc w:val="center"/>
            </w:pPr>
            <w:r>
              <w:t>68</w:t>
            </w:r>
          </w:p>
        </w:tc>
        <w:tc>
          <w:tcPr>
            <w:tcW w:w="1387" w:type="dxa"/>
          </w:tcPr>
          <w:p w14:paraId="67B96426" w14:textId="43F5916D" w:rsidR="000F6670" w:rsidRDefault="000F6670" w:rsidP="00225098">
            <w:pPr>
              <w:spacing w:before="60" w:after="60"/>
              <w:jc w:val="center"/>
            </w:pPr>
            <w:r>
              <w:t>1447</w:t>
            </w:r>
          </w:p>
        </w:tc>
        <w:tc>
          <w:tcPr>
            <w:tcW w:w="1387" w:type="dxa"/>
          </w:tcPr>
          <w:p w14:paraId="4E43FE5D" w14:textId="1A00699D" w:rsidR="000F6670" w:rsidRDefault="000F6670" w:rsidP="001120F7">
            <w:pPr>
              <w:spacing w:before="60" w:after="60"/>
              <w:jc w:val="center"/>
            </w:pPr>
            <w:r>
              <w:t>10/19/2022</w:t>
            </w:r>
          </w:p>
        </w:tc>
        <w:tc>
          <w:tcPr>
            <w:tcW w:w="5850" w:type="dxa"/>
            <w:vAlign w:val="center"/>
          </w:tcPr>
          <w:p w14:paraId="21821998" w14:textId="1EB68D23" w:rsidR="000F6670" w:rsidRPr="00A80805" w:rsidRDefault="000F6670" w:rsidP="00225098">
            <w:pPr>
              <w:jc w:val="left"/>
            </w:pPr>
            <w:r>
              <w:t>Removal of references to reserve sharing</w:t>
            </w:r>
          </w:p>
        </w:tc>
      </w:tr>
      <w:tr w:rsidR="00A80805" w14:paraId="0B896B58" w14:textId="77777777" w:rsidTr="006D2475">
        <w:tc>
          <w:tcPr>
            <w:tcW w:w="1200" w:type="dxa"/>
          </w:tcPr>
          <w:p w14:paraId="0FBF7879" w14:textId="5D0B90ED" w:rsidR="00A80805" w:rsidRDefault="00A80805" w:rsidP="004C2DB7">
            <w:pPr>
              <w:spacing w:before="60" w:after="60"/>
              <w:jc w:val="center"/>
            </w:pPr>
            <w:r>
              <w:t>67</w:t>
            </w:r>
          </w:p>
        </w:tc>
        <w:tc>
          <w:tcPr>
            <w:tcW w:w="1387" w:type="dxa"/>
          </w:tcPr>
          <w:p w14:paraId="3F7D7DE1" w14:textId="07034300" w:rsidR="00A80805" w:rsidRDefault="00A80805" w:rsidP="00225098">
            <w:pPr>
              <w:spacing w:before="60" w:after="60"/>
              <w:jc w:val="center"/>
            </w:pPr>
            <w:r>
              <w:t>1443</w:t>
            </w:r>
          </w:p>
        </w:tc>
        <w:tc>
          <w:tcPr>
            <w:tcW w:w="1387" w:type="dxa"/>
          </w:tcPr>
          <w:p w14:paraId="4C53009C" w14:textId="0B37A055" w:rsidR="00A80805" w:rsidRDefault="00A80805" w:rsidP="001120F7">
            <w:pPr>
              <w:spacing w:before="60" w:after="60"/>
              <w:jc w:val="center"/>
            </w:pPr>
            <w:r>
              <w:t>8/26/2022</w:t>
            </w:r>
          </w:p>
        </w:tc>
        <w:tc>
          <w:tcPr>
            <w:tcW w:w="5850" w:type="dxa"/>
            <w:vAlign w:val="center"/>
          </w:tcPr>
          <w:p w14:paraId="274B36FE" w14:textId="413CB925" w:rsidR="00A80805" w:rsidRDefault="00A80805" w:rsidP="00225098">
            <w:pPr>
              <w:jc w:val="left"/>
            </w:pPr>
            <w:r w:rsidRPr="00A80805">
              <w:t>Update Availability Assessment Hours for 202</w:t>
            </w:r>
            <w:r>
              <w:t>3</w:t>
            </w:r>
          </w:p>
        </w:tc>
      </w:tr>
      <w:tr w:rsidR="004C2DB7" w14:paraId="05A9A617" w14:textId="77777777" w:rsidTr="006D2475">
        <w:tc>
          <w:tcPr>
            <w:tcW w:w="1200" w:type="dxa"/>
          </w:tcPr>
          <w:p w14:paraId="7E46A8CC" w14:textId="5AEA70CB" w:rsidR="004C2DB7" w:rsidRDefault="004C2DB7" w:rsidP="004C2DB7">
            <w:pPr>
              <w:spacing w:before="60" w:after="60"/>
              <w:jc w:val="center"/>
            </w:pPr>
            <w:r>
              <w:t>66</w:t>
            </w:r>
          </w:p>
        </w:tc>
        <w:tc>
          <w:tcPr>
            <w:tcW w:w="1387" w:type="dxa"/>
          </w:tcPr>
          <w:p w14:paraId="77C69942" w14:textId="6C52D754" w:rsidR="004C2DB7" w:rsidRDefault="004C2DB7" w:rsidP="00225098">
            <w:pPr>
              <w:spacing w:before="60" w:after="60"/>
              <w:jc w:val="center"/>
            </w:pPr>
            <w:r>
              <w:t>1423</w:t>
            </w:r>
          </w:p>
        </w:tc>
        <w:tc>
          <w:tcPr>
            <w:tcW w:w="1387" w:type="dxa"/>
          </w:tcPr>
          <w:p w14:paraId="18F2829F" w14:textId="10BEE518" w:rsidR="004C2DB7" w:rsidRDefault="004C2DB7" w:rsidP="001120F7">
            <w:pPr>
              <w:spacing w:before="60" w:after="60"/>
              <w:jc w:val="center"/>
            </w:pPr>
            <w:r>
              <w:t>6/1/2022</w:t>
            </w:r>
          </w:p>
        </w:tc>
        <w:tc>
          <w:tcPr>
            <w:tcW w:w="5850" w:type="dxa"/>
            <w:vAlign w:val="center"/>
          </w:tcPr>
          <w:p w14:paraId="2A89DB2A" w14:textId="63D96230" w:rsidR="004C2DB7" w:rsidRPr="00D55783" w:rsidRDefault="004C2DB7" w:rsidP="00225098">
            <w:pPr>
              <w:jc w:val="left"/>
            </w:pPr>
            <w:r>
              <w:t>COMA 2021 updates to include the retention of interconnection service rights with the retention of deliverability rights.</w:t>
            </w:r>
          </w:p>
        </w:tc>
      </w:tr>
      <w:tr w:rsidR="00D55783" w14:paraId="2AE0E809" w14:textId="77777777" w:rsidTr="006D2475">
        <w:tc>
          <w:tcPr>
            <w:tcW w:w="1200" w:type="dxa"/>
          </w:tcPr>
          <w:p w14:paraId="5B33EF5E" w14:textId="3F151533" w:rsidR="00D55783" w:rsidRDefault="00D55783" w:rsidP="00225098">
            <w:pPr>
              <w:spacing w:before="60" w:after="60"/>
              <w:jc w:val="center"/>
            </w:pPr>
            <w:r>
              <w:t>65</w:t>
            </w:r>
          </w:p>
        </w:tc>
        <w:tc>
          <w:tcPr>
            <w:tcW w:w="1387" w:type="dxa"/>
          </w:tcPr>
          <w:p w14:paraId="7272CAED" w14:textId="53F02E6D" w:rsidR="00D55783" w:rsidRDefault="00D55783" w:rsidP="00225098">
            <w:pPr>
              <w:spacing w:before="60" w:after="60"/>
              <w:jc w:val="center"/>
            </w:pPr>
            <w:r>
              <w:t>1424</w:t>
            </w:r>
          </w:p>
        </w:tc>
        <w:tc>
          <w:tcPr>
            <w:tcW w:w="1387" w:type="dxa"/>
          </w:tcPr>
          <w:p w14:paraId="38DFE7E0" w14:textId="79233A56" w:rsidR="00D55783" w:rsidRDefault="00D55783" w:rsidP="001120F7">
            <w:pPr>
              <w:spacing w:before="60" w:after="60"/>
              <w:jc w:val="center"/>
            </w:pPr>
            <w:r>
              <w:t>6/1/2022</w:t>
            </w:r>
          </w:p>
        </w:tc>
        <w:tc>
          <w:tcPr>
            <w:tcW w:w="5850" w:type="dxa"/>
            <w:vAlign w:val="center"/>
          </w:tcPr>
          <w:p w14:paraId="00CF46EF" w14:textId="38D5E26C" w:rsidR="00D55783" w:rsidRDefault="00D55783" w:rsidP="00225098">
            <w:pPr>
              <w:jc w:val="left"/>
            </w:pPr>
            <w:r w:rsidRPr="00D55783">
              <w:t>Removing all references to medium start units in c</w:t>
            </w:r>
            <w:r>
              <w:t>o</w:t>
            </w:r>
            <w:r w:rsidRPr="00D55783">
              <w:t>mpliance with the revised tariff definitions of short and long start resources.</w:t>
            </w:r>
          </w:p>
        </w:tc>
      </w:tr>
      <w:tr w:rsidR="0017221A" w14:paraId="31CF4BA0" w14:textId="77777777" w:rsidTr="006D2475">
        <w:tc>
          <w:tcPr>
            <w:tcW w:w="1200" w:type="dxa"/>
          </w:tcPr>
          <w:p w14:paraId="773996D8" w14:textId="2147B935" w:rsidR="0017221A" w:rsidRDefault="0017221A" w:rsidP="00225098">
            <w:pPr>
              <w:spacing w:before="60" w:after="60"/>
              <w:jc w:val="center"/>
            </w:pPr>
            <w:r>
              <w:t>64</w:t>
            </w:r>
          </w:p>
        </w:tc>
        <w:tc>
          <w:tcPr>
            <w:tcW w:w="1387" w:type="dxa"/>
          </w:tcPr>
          <w:p w14:paraId="775CD70C" w14:textId="1D90C27E" w:rsidR="0017221A" w:rsidRDefault="0017221A" w:rsidP="00225098">
            <w:pPr>
              <w:spacing w:before="60" w:after="60"/>
              <w:jc w:val="center"/>
            </w:pPr>
            <w:r>
              <w:t>1408</w:t>
            </w:r>
          </w:p>
        </w:tc>
        <w:tc>
          <w:tcPr>
            <w:tcW w:w="1387" w:type="dxa"/>
          </w:tcPr>
          <w:p w14:paraId="3FB2EDDB" w14:textId="3EACE3EA" w:rsidR="0017221A" w:rsidRDefault="001120F7" w:rsidP="001120F7">
            <w:pPr>
              <w:spacing w:before="60" w:after="60"/>
              <w:jc w:val="center"/>
            </w:pPr>
            <w:r>
              <w:t>5</w:t>
            </w:r>
            <w:r w:rsidR="0017221A">
              <w:t>/</w:t>
            </w:r>
            <w:r>
              <w:t>26</w:t>
            </w:r>
            <w:r w:rsidR="0017221A">
              <w:t>/2022</w:t>
            </w:r>
          </w:p>
        </w:tc>
        <w:tc>
          <w:tcPr>
            <w:tcW w:w="5850" w:type="dxa"/>
            <w:vAlign w:val="center"/>
          </w:tcPr>
          <w:p w14:paraId="4E5BC632" w14:textId="47681B61" w:rsidR="0017221A" w:rsidRPr="003819A6" w:rsidRDefault="0017221A" w:rsidP="00225098">
            <w:pPr>
              <w:jc w:val="left"/>
            </w:pPr>
            <w:r>
              <w:t>I</w:t>
            </w:r>
            <w:r w:rsidRPr="0017221A">
              <w:t>mplement the outcome of the MIC Enhancements stakeholder process immediately upon FERC approval</w:t>
            </w:r>
          </w:p>
        </w:tc>
      </w:tr>
      <w:tr w:rsidR="003819A6" w14:paraId="783947A0" w14:textId="77777777" w:rsidTr="006D2475">
        <w:tc>
          <w:tcPr>
            <w:tcW w:w="1200" w:type="dxa"/>
          </w:tcPr>
          <w:p w14:paraId="5AB0D5FD" w14:textId="60515B55" w:rsidR="003819A6" w:rsidRDefault="003819A6" w:rsidP="00225098">
            <w:pPr>
              <w:spacing w:before="60" w:after="60"/>
              <w:jc w:val="center"/>
            </w:pPr>
            <w:r>
              <w:t>63</w:t>
            </w:r>
          </w:p>
        </w:tc>
        <w:tc>
          <w:tcPr>
            <w:tcW w:w="1387" w:type="dxa"/>
          </w:tcPr>
          <w:p w14:paraId="4D0E2C3E" w14:textId="6AA35B09" w:rsidR="003819A6" w:rsidRDefault="003819A6" w:rsidP="00225098">
            <w:pPr>
              <w:spacing w:before="60" w:after="60"/>
              <w:jc w:val="center"/>
            </w:pPr>
            <w:r>
              <w:t>1364</w:t>
            </w:r>
          </w:p>
        </w:tc>
        <w:tc>
          <w:tcPr>
            <w:tcW w:w="1387" w:type="dxa"/>
          </w:tcPr>
          <w:p w14:paraId="33C41E7E" w14:textId="57222505" w:rsidR="003819A6" w:rsidRDefault="003819A6" w:rsidP="00225098">
            <w:pPr>
              <w:spacing w:before="60" w:after="60"/>
              <w:jc w:val="center"/>
            </w:pPr>
            <w:r>
              <w:t>10/11/2021</w:t>
            </w:r>
          </w:p>
        </w:tc>
        <w:tc>
          <w:tcPr>
            <w:tcW w:w="5850" w:type="dxa"/>
            <w:vAlign w:val="center"/>
          </w:tcPr>
          <w:p w14:paraId="05D284B2" w14:textId="72FF0FC3" w:rsidR="003819A6" w:rsidRPr="004066BC" w:rsidRDefault="003819A6" w:rsidP="00225098">
            <w:pPr>
              <w:jc w:val="left"/>
            </w:pPr>
            <w:r w:rsidRPr="003819A6">
              <w:t>Correct bidding requirements for non-generating resource (non-regulation energy management)</w:t>
            </w:r>
          </w:p>
        </w:tc>
      </w:tr>
      <w:tr w:rsidR="004066BC" w14:paraId="1C63ACD6" w14:textId="77777777" w:rsidTr="006D2475">
        <w:tc>
          <w:tcPr>
            <w:tcW w:w="1200" w:type="dxa"/>
          </w:tcPr>
          <w:p w14:paraId="249A7B81" w14:textId="312BE72F" w:rsidR="004066BC" w:rsidRDefault="004066BC" w:rsidP="00225098">
            <w:pPr>
              <w:spacing w:before="60" w:after="60"/>
              <w:jc w:val="center"/>
            </w:pPr>
            <w:r>
              <w:t>62</w:t>
            </w:r>
          </w:p>
        </w:tc>
        <w:tc>
          <w:tcPr>
            <w:tcW w:w="1387" w:type="dxa"/>
          </w:tcPr>
          <w:p w14:paraId="5580D0AA" w14:textId="75056104" w:rsidR="004066BC" w:rsidRDefault="004066BC" w:rsidP="00225098">
            <w:pPr>
              <w:spacing w:before="60" w:after="60"/>
              <w:jc w:val="center"/>
            </w:pPr>
            <w:r>
              <w:t>1361</w:t>
            </w:r>
          </w:p>
        </w:tc>
        <w:tc>
          <w:tcPr>
            <w:tcW w:w="1387" w:type="dxa"/>
          </w:tcPr>
          <w:p w14:paraId="49D1EA91" w14:textId="0927BF17" w:rsidR="004066BC" w:rsidRDefault="004066BC" w:rsidP="00225098">
            <w:pPr>
              <w:spacing w:before="60" w:after="60"/>
              <w:jc w:val="center"/>
            </w:pPr>
            <w:r>
              <w:t>10/11/2021</w:t>
            </w:r>
          </w:p>
        </w:tc>
        <w:tc>
          <w:tcPr>
            <w:tcW w:w="5850" w:type="dxa"/>
            <w:vAlign w:val="center"/>
          </w:tcPr>
          <w:p w14:paraId="15208A3B" w14:textId="1CE025F8" w:rsidR="004066BC" w:rsidRPr="0022752E" w:rsidRDefault="004066BC" w:rsidP="00225098">
            <w:pPr>
              <w:jc w:val="left"/>
            </w:pPr>
            <w:r w:rsidRPr="004066BC">
              <w:t>Resource adequacy enhancement project phase 1 transition process</w:t>
            </w:r>
          </w:p>
        </w:tc>
      </w:tr>
      <w:tr w:rsidR="0022752E" w14:paraId="7ACB942B" w14:textId="77777777" w:rsidTr="006D2475">
        <w:tc>
          <w:tcPr>
            <w:tcW w:w="1200" w:type="dxa"/>
          </w:tcPr>
          <w:p w14:paraId="09F1C9F3" w14:textId="03D32E40" w:rsidR="0022752E" w:rsidRDefault="0022752E" w:rsidP="00225098">
            <w:pPr>
              <w:spacing w:before="60" w:after="60"/>
              <w:jc w:val="center"/>
            </w:pPr>
            <w:r>
              <w:t>61</w:t>
            </w:r>
          </w:p>
        </w:tc>
        <w:tc>
          <w:tcPr>
            <w:tcW w:w="1387" w:type="dxa"/>
          </w:tcPr>
          <w:p w14:paraId="1BDD17F7" w14:textId="53DDBFD0" w:rsidR="0022752E" w:rsidRDefault="0022752E" w:rsidP="00225098">
            <w:pPr>
              <w:spacing w:before="60" w:after="60"/>
              <w:jc w:val="center"/>
            </w:pPr>
            <w:r>
              <w:t>1341</w:t>
            </w:r>
          </w:p>
        </w:tc>
        <w:tc>
          <w:tcPr>
            <w:tcW w:w="1387" w:type="dxa"/>
          </w:tcPr>
          <w:p w14:paraId="0BED2A69" w14:textId="1E757EF9" w:rsidR="0022752E" w:rsidRDefault="0022752E" w:rsidP="00225098">
            <w:pPr>
              <w:spacing w:before="60" w:after="60"/>
              <w:jc w:val="center"/>
            </w:pPr>
            <w:r>
              <w:t>8/26/2021</w:t>
            </w:r>
          </w:p>
        </w:tc>
        <w:tc>
          <w:tcPr>
            <w:tcW w:w="5850" w:type="dxa"/>
            <w:vAlign w:val="center"/>
          </w:tcPr>
          <w:p w14:paraId="2480C328" w14:textId="11653CC6" w:rsidR="0022752E" w:rsidRDefault="0022752E" w:rsidP="00225098">
            <w:pPr>
              <w:jc w:val="left"/>
            </w:pPr>
            <w:r w:rsidRPr="0022752E">
              <w:t>Maximum import capability (MIC) multi-year import allocation reservations and revisions to the remaining import capability allocation as well as increased transparency regarding import allocations</w:t>
            </w:r>
          </w:p>
        </w:tc>
      </w:tr>
      <w:tr w:rsidR="00522DCA" w14:paraId="302E08E5" w14:textId="77777777" w:rsidTr="006D2475">
        <w:tc>
          <w:tcPr>
            <w:tcW w:w="1200" w:type="dxa"/>
          </w:tcPr>
          <w:p w14:paraId="4989A6BF" w14:textId="525D540D" w:rsidR="00522DCA" w:rsidRDefault="00522DCA" w:rsidP="00225098">
            <w:pPr>
              <w:spacing w:before="60" w:after="60"/>
              <w:jc w:val="center"/>
            </w:pPr>
            <w:r>
              <w:t>60</w:t>
            </w:r>
          </w:p>
        </w:tc>
        <w:tc>
          <w:tcPr>
            <w:tcW w:w="1387" w:type="dxa"/>
          </w:tcPr>
          <w:p w14:paraId="40CED670" w14:textId="2CE18787" w:rsidR="00522DCA" w:rsidRDefault="00522DCA" w:rsidP="00225098">
            <w:pPr>
              <w:spacing w:before="60" w:after="60"/>
              <w:jc w:val="center"/>
            </w:pPr>
            <w:r>
              <w:t>1356</w:t>
            </w:r>
          </w:p>
        </w:tc>
        <w:tc>
          <w:tcPr>
            <w:tcW w:w="1387" w:type="dxa"/>
          </w:tcPr>
          <w:p w14:paraId="5A05537D" w14:textId="274FBDB6" w:rsidR="00522DCA" w:rsidRDefault="00522DCA" w:rsidP="00225098">
            <w:pPr>
              <w:spacing w:before="60" w:after="60"/>
              <w:jc w:val="center"/>
            </w:pPr>
            <w:r>
              <w:t>8/2/2021</w:t>
            </w:r>
          </w:p>
        </w:tc>
        <w:tc>
          <w:tcPr>
            <w:tcW w:w="5850" w:type="dxa"/>
            <w:vAlign w:val="center"/>
          </w:tcPr>
          <w:p w14:paraId="1960C338" w14:textId="0FE5B5FA" w:rsidR="00522DCA" w:rsidRDefault="00522DCA" w:rsidP="00225098">
            <w:pPr>
              <w:jc w:val="left"/>
            </w:pPr>
            <w:r>
              <w:t>Update Availability Assessment Hours for 2022</w:t>
            </w:r>
          </w:p>
        </w:tc>
      </w:tr>
      <w:tr w:rsidR="00EC3E23" w14:paraId="5A175C17" w14:textId="77777777" w:rsidTr="006D2475">
        <w:tc>
          <w:tcPr>
            <w:tcW w:w="1200" w:type="dxa"/>
          </w:tcPr>
          <w:p w14:paraId="0832D53C" w14:textId="70370E40" w:rsidR="00EC3E23" w:rsidRDefault="00EC3E23" w:rsidP="00225098">
            <w:pPr>
              <w:spacing w:before="60" w:after="60"/>
              <w:jc w:val="center"/>
            </w:pPr>
            <w:r>
              <w:t>59</w:t>
            </w:r>
          </w:p>
        </w:tc>
        <w:tc>
          <w:tcPr>
            <w:tcW w:w="1387" w:type="dxa"/>
          </w:tcPr>
          <w:p w14:paraId="212B25E8" w14:textId="6620999E" w:rsidR="00EC3E23" w:rsidRDefault="00EC3E23" w:rsidP="00225098">
            <w:pPr>
              <w:spacing w:before="60" w:after="60"/>
              <w:jc w:val="center"/>
            </w:pPr>
            <w:r>
              <w:t>1343</w:t>
            </w:r>
          </w:p>
        </w:tc>
        <w:tc>
          <w:tcPr>
            <w:tcW w:w="1387" w:type="dxa"/>
          </w:tcPr>
          <w:p w14:paraId="0F59F739" w14:textId="42D8F673" w:rsidR="00EC3E23" w:rsidRDefault="00EC3E23" w:rsidP="00225098">
            <w:pPr>
              <w:spacing w:before="60" w:after="60"/>
              <w:jc w:val="center"/>
            </w:pPr>
            <w:r>
              <w:t>5/27/2021</w:t>
            </w:r>
          </w:p>
        </w:tc>
        <w:tc>
          <w:tcPr>
            <w:tcW w:w="5850" w:type="dxa"/>
            <w:vAlign w:val="center"/>
          </w:tcPr>
          <w:p w14:paraId="096DF331" w14:textId="53039D1D" w:rsidR="00EC3E23" w:rsidRDefault="00EC3E23" w:rsidP="00225098">
            <w:pPr>
              <w:jc w:val="left"/>
            </w:pPr>
            <w:r>
              <w:t>Resource adequacy enhancements phase 1 updates</w:t>
            </w:r>
          </w:p>
        </w:tc>
      </w:tr>
      <w:tr w:rsidR="002609E8" w14:paraId="0F45820B" w14:textId="77777777" w:rsidTr="006D2475">
        <w:tc>
          <w:tcPr>
            <w:tcW w:w="1200" w:type="dxa"/>
          </w:tcPr>
          <w:p w14:paraId="303CDBBB" w14:textId="1135B00E" w:rsidR="002609E8" w:rsidRDefault="002609E8" w:rsidP="00225098">
            <w:pPr>
              <w:spacing w:before="60" w:after="60"/>
              <w:jc w:val="center"/>
            </w:pPr>
            <w:r>
              <w:t>58</w:t>
            </w:r>
          </w:p>
        </w:tc>
        <w:tc>
          <w:tcPr>
            <w:tcW w:w="1387" w:type="dxa"/>
          </w:tcPr>
          <w:p w14:paraId="29C6736B" w14:textId="22488C03" w:rsidR="002609E8" w:rsidRDefault="002609E8" w:rsidP="00225098">
            <w:pPr>
              <w:spacing w:before="60" w:after="60"/>
              <w:jc w:val="center"/>
            </w:pPr>
            <w:r>
              <w:t>1343</w:t>
            </w:r>
          </w:p>
        </w:tc>
        <w:tc>
          <w:tcPr>
            <w:tcW w:w="1387" w:type="dxa"/>
          </w:tcPr>
          <w:p w14:paraId="3D46AB95" w14:textId="6B445213" w:rsidR="002609E8" w:rsidRDefault="002609E8" w:rsidP="00225098">
            <w:pPr>
              <w:spacing w:before="60" w:after="60"/>
              <w:jc w:val="center"/>
            </w:pPr>
            <w:r>
              <w:t>4/22/2021</w:t>
            </w:r>
          </w:p>
        </w:tc>
        <w:tc>
          <w:tcPr>
            <w:tcW w:w="5850" w:type="dxa"/>
            <w:vAlign w:val="center"/>
          </w:tcPr>
          <w:p w14:paraId="5B31598E" w14:textId="084B7BE2" w:rsidR="002609E8" w:rsidRPr="00D958DC" w:rsidRDefault="002609E8" w:rsidP="00225098">
            <w:pPr>
              <w:jc w:val="left"/>
            </w:pPr>
            <w:r>
              <w:t>Resource adequacy enhancements phase 1</w:t>
            </w:r>
          </w:p>
        </w:tc>
      </w:tr>
      <w:tr w:rsidR="00D958DC" w14:paraId="1483AB4D" w14:textId="77777777" w:rsidTr="006D2475">
        <w:tc>
          <w:tcPr>
            <w:tcW w:w="1200" w:type="dxa"/>
          </w:tcPr>
          <w:p w14:paraId="2978BBCF" w14:textId="6338CA62" w:rsidR="00D958DC" w:rsidRDefault="00D958DC" w:rsidP="00225098">
            <w:pPr>
              <w:spacing w:before="60" w:after="60"/>
              <w:jc w:val="center"/>
            </w:pPr>
            <w:r>
              <w:t>57</w:t>
            </w:r>
          </w:p>
        </w:tc>
        <w:tc>
          <w:tcPr>
            <w:tcW w:w="1387" w:type="dxa"/>
          </w:tcPr>
          <w:p w14:paraId="17C9C8AF" w14:textId="172FC96C" w:rsidR="00D958DC" w:rsidRDefault="00D958DC" w:rsidP="00225098">
            <w:pPr>
              <w:spacing w:before="60" w:after="60"/>
              <w:jc w:val="center"/>
            </w:pPr>
            <w:r>
              <w:t>1315</w:t>
            </w:r>
          </w:p>
        </w:tc>
        <w:tc>
          <w:tcPr>
            <w:tcW w:w="1387" w:type="dxa"/>
          </w:tcPr>
          <w:p w14:paraId="3324A08D" w14:textId="09454FD1" w:rsidR="00D958DC" w:rsidRDefault="00D958DC" w:rsidP="00225098">
            <w:pPr>
              <w:spacing w:before="60" w:after="60"/>
              <w:jc w:val="center"/>
            </w:pPr>
            <w:r>
              <w:t>3/31/2021</w:t>
            </w:r>
          </w:p>
        </w:tc>
        <w:tc>
          <w:tcPr>
            <w:tcW w:w="5850" w:type="dxa"/>
            <w:vAlign w:val="center"/>
          </w:tcPr>
          <w:p w14:paraId="1F30218C" w14:textId="0DDAC332" w:rsidR="00D958DC" w:rsidRPr="00DE2B58" w:rsidRDefault="00D958DC" w:rsidP="00225098">
            <w:pPr>
              <w:jc w:val="left"/>
            </w:pPr>
            <w:r w:rsidRPr="00D958DC">
              <w:t>Commitment cost enhancement tariff clarification process policy initiative</w:t>
            </w:r>
          </w:p>
        </w:tc>
      </w:tr>
      <w:tr w:rsidR="00DE2B58" w14:paraId="2A107DAA" w14:textId="77777777" w:rsidTr="006D2475">
        <w:tc>
          <w:tcPr>
            <w:tcW w:w="1200" w:type="dxa"/>
          </w:tcPr>
          <w:p w14:paraId="46B74174" w14:textId="5B143ECA" w:rsidR="00DE2B58" w:rsidRDefault="00DE2B58" w:rsidP="00225098">
            <w:pPr>
              <w:spacing w:before="60" w:after="60"/>
              <w:jc w:val="center"/>
            </w:pPr>
            <w:r>
              <w:t>56</w:t>
            </w:r>
          </w:p>
        </w:tc>
        <w:tc>
          <w:tcPr>
            <w:tcW w:w="1387" w:type="dxa"/>
          </w:tcPr>
          <w:p w14:paraId="7F56E9C3" w14:textId="4E82BE9A" w:rsidR="00DE2B58" w:rsidRDefault="00DE2B58" w:rsidP="00225098">
            <w:pPr>
              <w:spacing w:before="60" w:after="60"/>
              <w:jc w:val="center"/>
            </w:pPr>
            <w:r>
              <w:t>1316</w:t>
            </w:r>
          </w:p>
        </w:tc>
        <w:tc>
          <w:tcPr>
            <w:tcW w:w="1387" w:type="dxa"/>
          </w:tcPr>
          <w:p w14:paraId="4452C9E3" w14:textId="6199193F" w:rsidR="00DE2B58" w:rsidRDefault="00DE2B58" w:rsidP="00225098">
            <w:pPr>
              <w:spacing w:before="60" w:after="60"/>
              <w:jc w:val="center"/>
            </w:pPr>
            <w:r>
              <w:t>3/29/2021</w:t>
            </w:r>
          </w:p>
        </w:tc>
        <w:tc>
          <w:tcPr>
            <w:tcW w:w="5850" w:type="dxa"/>
            <w:vAlign w:val="center"/>
          </w:tcPr>
          <w:p w14:paraId="3717E09B" w14:textId="1AA8A16F" w:rsidR="00DE2B58" w:rsidRPr="009B01C7" w:rsidRDefault="00DE2B58" w:rsidP="00225098">
            <w:pPr>
              <w:jc w:val="left"/>
            </w:pPr>
            <w:r w:rsidRPr="00DE2B58">
              <w:t>Clarification on PRR 1280 Status</w:t>
            </w:r>
          </w:p>
        </w:tc>
      </w:tr>
      <w:tr w:rsidR="009B01C7" w14:paraId="3A2ADE44" w14:textId="77777777" w:rsidTr="006D2475">
        <w:tc>
          <w:tcPr>
            <w:tcW w:w="1200" w:type="dxa"/>
          </w:tcPr>
          <w:p w14:paraId="1DBAC24C" w14:textId="1C0E8478" w:rsidR="009B01C7" w:rsidRDefault="009B01C7" w:rsidP="00225098">
            <w:pPr>
              <w:spacing w:before="60" w:after="60"/>
              <w:jc w:val="center"/>
            </w:pPr>
            <w:r>
              <w:t>55</w:t>
            </w:r>
          </w:p>
        </w:tc>
        <w:tc>
          <w:tcPr>
            <w:tcW w:w="1387" w:type="dxa"/>
          </w:tcPr>
          <w:p w14:paraId="20BC900A" w14:textId="6948E842" w:rsidR="009B01C7" w:rsidRDefault="009B01C7" w:rsidP="00225098">
            <w:pPr>
              <w:spacing w:before="60" w:after="60"/>
              <w:jc w:val="center"/>
            </w:pPr>
            <w:r>
              <w:t>1291</w:t>
            </w:r>
          </w:p>
        </w:tc>
        <w:tc>
          <w:tcPr>
            <w:tcW w:w="1387" w:type="dxa"/>
          </w:tcPr>
          <w:p w14:paraId="7CEE8C79" w14:textId="3283C4DC" w:rsidR="009B01C7" w:rsidRDefault="009B01C7" w:rsidP="00225098">
            <w:pPr>
              <w:spacing w:before="60" w:after="60"/>
              <w:jc w:val="center"/>
            </w:pPr>
            <w:r>
              <w:t>2/15/2021</w:t>
            </w:r>
          </w:p>
        </w:tc>
        <w:tc>
          <w:tcPr>
            <w:tcW w:w="5850" w:type="dxa"/>
            <w:vAlign w:val="center"/>
          </w:tcPr>
          <w:p w14:paraId="668FEAAD" w14:textId="426539B4" w:rsidR="009B01C7" w:rsidRPr="005A39F9" w:rsidRDefault="009B01C7" w:rsidP="00225098">
            <w:pPr>
              <w:jc w:val="left"/>
            </w:pPr>
            <w:r w:rsidRPr="009B01C7">
              <w:t>Clarification of maximum deliverability due to the hybrid policy resources phase 1</w:t>
            </w:r>
          </w:p>
        </w:tc>
      </w:tr>
      <w:tr w:rsidR="005A39F9" w14:paraId="2E8A571B" w14:textId="77777777" w:rsidTr="006D2475">
        <w:tc>
          <w:tcPr>
            <w:tcW w:w="1200" w:type="dxa"/>
          </w:tcPr>
          <w:p w14:paraId="59CC4497" w14:textId="7C2E23EB" w:rsidR="005A39F9" w:rsidRDefault="005A39F9" w:rsidP="00225098">
            <w:pPr>
              <w:spacing w:before="60" w:after="60"/>
              <w:jc w:val="center"/>
            </w:pPr>
            <w:r>
              <w:t>54</w:t>
            </w:r>
          </w:p>
        </w:tc>
        <w:tc>
          <w:tcPr>
            <w:tcW w:w="1387" w:type="dxa"/>
          </w:tcPr>
          <w:p w14:paraId="0C702F72" w14:textId="15C8BFF1" w:rsidR="005A39F9" w:rsidRDefault="005A39F9" w:rsidP="00225098">
            <w:pPr>
              <w:spacing w:before="60" w:after="60"/>
              <w:jc w:val="center"/>
            </w:pPr>
            <w:r>
              <w:t>1285</w:t>
            </w:r>
          </w:p>
        </w:tc>
        <w:tc>
          <w:tcPr>
            <w:tcW w:w="1387" w:type="dxa"/>
          </w:tcPr>
          <w:p w14:paraId="46D8F30B" w14:textId="560B2544" w:rsidR="005A39F9" w:rsidRDefault="005A39F9" w:rsidP="00225098">
            <w:pPr>
              <w:spacing w:before="60" w:after="60"/>
              <w:jc w:val="center"/>
            </w:pPr>
            <w:r>
              <w:t>12/16/2020</w:t>
            </w:r>
          </w:p>
        </w:tc>
        <w:tc>
          <w:tcPr>
            <w:tcW w:w="5850" w:type="dxa"/>
            <w:vAlign w:val="center"/>
          </w:tcPr>
          <w:p w14:paraId="0BF0C38B" w14:textId="5FB5583F" w:rsidR="005A39F9" w:rsidRPr="003143C3" w:rsidRDefault="005A39F9" w:rsidP="00225098">
            <w:pPr>
              <w:jc w:val="left"/>
            </w:pPr>
            <w:r w:rsidRPr="005A39F9">
              <w:t>Reliability must run credits for legacy reliability must run contracts</w:t>
            </w:r>
          </w:p>
        </w:tc>
      </w:tr>
      <w:tr w:rsidR="003143C3" w14:paraId="54837DDF" w14:textId="77777777" w:rsidTr="006D2475">
        <w:tc>
          <w:tcPr>
            <w:tcW w:w="1200" w:type="dxa"/>
          </w:tcPr>
          <w:p w14:paraId="048C0ED5" w14:textId="750C9900" w:rsidR="003143C3" w:rsidRDefault="003143C3" w:rsidP="00225098">
            <w:pPr>
              <w:spacing w:before="60" w:after="60"/>
              <w:jc w:val="center"/>
            </w:pPr>
            <w:r>
              <w:t>53</w:t>
            </w:r>
          </w:p>
        </w:tc>
        <w:tc>
          <w:tcPr>
            <w:tcW w:w="1387" w:type="dxa"/>
          </w:tcPr>
          <w:p w14:paraId="0C21A9C5" w14:textId="623C32EC" w:rsidR="003143C3" w:rsidRDefault="003143C3" w:rsidP="00225098">
            <w:pPr>
              <w:spacing w:before="60" w:after="60"/>
              <w:jc w:val="center"/>
            </w:pPr>
            <w:r>
              <w:t>1280</w:t>
            </w:r>
          </w:p>
        </w:tc>
        <w:tc>
          <w:tcPr>
            <w:tcW w:w="1387" w:type="dxa"/>
          </w:tcPr>
          <w:p w14:paraId="027A9A60" w14:textId="249A7DC4" w:rsidR="003143C3" w:rsidRDefault="003143C3" w:rsidP="00225098">
            <w:pPr>
              <w:spacing w:before="60" w:after="60"/>
              <w:jc w:val="center"/>
            </w:pPr>
            <w:r>
              <w:t>10/30/2020</w:t>
            </w:r>
          </w:p>
        </w:tc>
        <w:tc>
          <w:tcPr>
            <w:tcW w:w="5850" w:type="dxa"/>
            <w:vAlign w:val="center"/>
          </w:tcPr>
          <w:p w14:paraId="34810402" w14:textId="2F04EACE" w:rsidR="003143C3" w:rsidRDefault="003143C3" w:rsidP="00225098">
            <w:pPr>
              <w:jc w:val="left"/>
            </w:pPr>
            <w:r w:rsidRPr="003143C3">
              <w:t>Local regulatory authority resource adequacy adjustments</w:t>
            </w:r>
          </w:p>
        </w:tc>
      </w:tr>
      <w:tr w:rsidR="00B316E3" w14:paraId="5BEEF755" w14:textId="77777777" w:rsidTr="006D2475">
        <w:tc>
          <w:tcPr>
            <w:tcW w:w="1200" w:type="dxa"/>
          </w:tcPr>
          <w:p w14:paraId="07E9A219" w14:textId="37C47A8A" w:rsidR="00B316E3" w:rsidRDefault="00B316E3" w:rsidP="00225098">
            <w:pPr>
              <w:spacing w:before="60" w:after="60"/>
              <w:jc w:val="center"/>
            </w:pPr>
            <w:r>
              <w:t>52</w:t>
            </w:r>
          </w:p>
        </w:tc>
        <w:tc>
          <w:tcPr>
            <w:tcW w:w="1387" w:type="dxa"/>
          </w:tcPr>
          <w:p w14:paraId="28FC4E5C" w14:textId="26C9DEEA" w:rsidR="00B316E3" w:rsidRDefault="00B316E3" w:rsidP="00225098">
            <w:pPr>
              <w:spacing w:before="60" w:after="60"/>
              <w:jc w:val="center"/>
            </w:pPr>
            <w:r>
              <w:t>1265</w:t>
            </w:r>
          </w:p>
        </w:tc>
        <w:tc>
          <w:tcPr>
            <w:tcW w:w="1387" w:type="dxa"/>
          </w:tcPr>
          <w:p w14:paraId="7256D884" w14:textId="5CAFD9DF" w:rsidR="00B316E3" w:rsidRDefault="00B316E3" w:rsidP="00225098">
            <w:pPr>
              <w:spacing w:before="60" w:after="60"/>
              <w:jc w:val="center"/>
            </w:pPr>
            <w:r>
              <w:t>10/5/2020</w:t>
            </w:r>
          </w:p>
        </w:tc>
        <w:tc>
          <w:tcPr>
            <w:tcW w:w="5850" w:type="dxa"/>
            <w:vAlign w:val="center"/>
          </w:tcPr>
          <w:p w14:paraId="08BD2988" w14:textId="71407FED" w:rsidR="00B316E3" w:rsidRDefault="00B316E3" w:rsidP="00225098">
            <w:pPr>
              <w:jc w:val="left"/>
            </w:pPr>
            <w:r>
              <w:t>Capacity procurement mechanism soft offer cap policy initiative</w:t>
            </w:r>
          </w:p>
        </w:tc>
      </w:tr>
      <w:tr w:rsidR="00BE2398" w14:paraId="1594C932" w14:textId="77777777" w:rsidTr="006D2475">
        <w:tc>
          <w:tcPr>
            <w:tcW w:w="1200" w:type="dxa"/>
          </w:tcPr>
          <w:p w14:paraId="1A3C5677" w14:textId="48F09378" w:rsidR="00BE2398" w:rsidRDefault="00BE2398" w:rsidP="00225098">
            <w:pPr>
              <w:spacing w:before="60" w:after="60"/>
              <w:jc w:val="center"/>
            </w:pPr>
            <w:r>
              <w:t>51</w:t>
            </w:r>
          </w:p>
        </w:tc>
        <w:tc>
          <w:tcPr>
            <w:tcW w:w="1387" w:type="dxa"/>
          </w:tcPr>
          <w:p w14:paraId="17CDC835" w14:textId="2620682B" w:rsidR="00BE2398" w:rsidRDefault="00BE2398" w:rsidP="00225098">
            <w:pPr>
              <w:spacing w:before="60" w:after="60"/>
              <w:jc w:val="center"/>
            </w:pPr>
            <w:r>
              <w:t>1243</w:t>
            </w:r>
          </w:p>
        </w:tc>
        <w:tc>
          <w:tcPr>
            <w:tcW w:w="1387" w:type="dxa"/>
          </w:tcPr>
          <w:p w14:paraId="4C865CD7" w14:textId="10290410" w:rsidR="00BE2398" w:rsidRDefault="00BE2398" w:rsidP="00225098">
            <w:pPr>
              <w:spacing w:before="60" w:after="60"/>
              <w:jc w:val="center"/>
            </w:pPr>
            <w:r>
              <w:t>10/1/2020</w:t>
            </w:r>
          </w:p>
        </w:tc>
        <w:tc>
          <w:tcPr>
            <w:tcW w:w="5850" w:type="dxa"/>
            <w:vAlign w:val="center"/>
          </w:tcPr>
          <w:p w14:paraId="59A477CD" w14:textId="79A24F4B" w:rsidR="00BE2398" w:rsidRDefault="00BE2398" w:rsidP="00225098">
            <w:pPr>
              <w:jc w:val="left"/>
            </w:pPr>
            <w:r>
              <w:t>Updates for ESDER 3B sections 7.1.1, 7.1.2, and 7.1.3.1</w:t>
            </w:r>
          </w:p>
        </w:tc>
      </w:tr>
      <w:tr w:rsidR="00362047" w14:paraId="4CEE0B74" w14:textId="77777777" w:rsidTr="006D2475">
        <w:tc>
          <w:tcPr>
            <w:tcW w:w="1200" w:type="dxa"/>
          </w:tcPr>
          <w:p w14:paraId="70F5D4FA" w14:textId="488A8E61" w:rsidR="00362047" w:rsidRPr="003819A6" w:rsidRDefault="00362047" w:rsidP="005367E1">
            <w:pPr>
              <w:spacing w:before="60" w:after="60"/>
              <w:jc w:val="center"/>
            </w:pPr>
            <w:r>
              <w:t>50</w:t>
            </w:r>
          </w:p>
        </w:tc>
        <w:tc>
          <w:tcPr>
            <w:tcW w:w="1387" w:type="dxa"/>
          </w:tcPr>
          <w:p w14:paraId="2012B091" w14:textId="42E41F8C" w:rsidR="00362047" w:rsidRDefault="00362047" w:rsidP="00225098">
            <w:pPr>
              <w:spacing w:before="60" w:after="60"/>
              <w:jc w:val="center"/>
            </w:pPr>
            <w:r>
              <w:t>1255</w:t>
            </w:r>
          </w:p>
        </w:tc>
        <w:tc>
          <w:tcPr>
            <w:tcW w:w="1387" w:type="dxa"/>
          </w:tcPr>
          <w:p w14:paraId="080C65B9" w14:textId="23AB1DF1" w:rsidR="00362047" w:rsidRDefault="00362047" w:rsidP="00225098">
            <w:pPr>
              <w:spacing w:before="60" w:after="60"/>
              <w:jc w:val="center"/>
            </w:pPr>
            <w:r>
              <w:t>8/6/2020</w:t>
            </w:r>
          </w:p>
        </w:tc>
        <w:tc>
          <w:tcPr>
            <w:tcW w:w="5850" w:type="dxa"/>
            <w:vAlign w:val="center"/>
          </w:tcPr>
          <w:p w14:paraId="5EA722C7" w14:textId="1E2AB639" w:rsidR="00362047" w:rsidRPr="006B3D4B" w:rsidRDefault="00362047" w:rsidP="00225098">
            <w:pPr>
              <w:jc w:val="left"/>
            </w:pPr>
            <w:r>
              <w:t>Update Availability Assessment Hours for 2021</w:t>
            </w:r>
          </w:p>
        </w:tc>
      </w:tr>
      <w:tr w:rsidR="006B3D4B" w14:paraId="20C61209" w14:textId="77777777" w:rsidTr="006D2475">
        <w:tc>
          <w:tcPr>
            <w:tcW w:w="1200" w:type="dxa"/>
          </w:tcPr>
          <w:p w14:paraId="7394A9CE" w14:textId="500697C9" w:rsidR="006B3D4B" w:rsidRPr="004066BC" w:rsidRDefault="006B3D4B" w:rsidP="004066BC">
            <w:pPr>
              <w:spacing w:before="60" w:after="60"/>
              <w:jc w:val="center"/>
            </w:pPr>
            <w:r>
              <w:lastRenderedPageBreak/>
              <w:t>49</w:t>
            </w:r>
          </w:p>
        </w:tc>
        <w:tc>
          <w:tcPr>
            <w:tcW w:w="1387" w:type="dxa"/>
          </w:tcPr>
          <w:p w14:paraId="20C61206" w14:textId="77777777" w:rsidR="006B3D4B" w:rsidRDefault="006B3D4B" w:rsidP="00225098">
            <w:pPr>
              <w:spacing w:before="60" w:after="60"/>
              <w:jc w:val="center"/>
            </w:pPr>
            <w:r>
              <w:t>1239</w:t>
            </w:r>
          </w:p>
        </w:tc>
        <w:tc>
          <w:tcPr>
            <w:tcW w:w="1387" w:type="dxa"/>
          </w:tcPr>
          <w:p w14:paraId="20C61207" w14:textId="77777777" w:rsidR="006B3D4B" w:rsidRDefault="006B3D4B" w:rsidP="00225098">
            <w:pPr>
              <w:spacing w:before="60" w:after="60"/>
              <w:jc w:val="center"/>
            </w:pPr>
            <w:r>
              <w:t>6/8/2020</w:t>
            </w:r>
          </w:p>
        </w:tc>
        <w:tc>
          <w:tcPr>
            <w:tcW w:w="5850" w:type="dxa"/>
            <w:vAlign w:val="center"/>
          </w:tcPr>
          <w:p w14:paraId="20C61208" w14:textId="77777777" w:rsidR="006B3D4B" w:rsidRDefault="006B3D4B" w:rsidP="00225098">
            <w:pPr>
              <w:jc w:val="left"/>
            </w:pPr>
            <w:r w:rsidRPr="006B3D4B">
              <w:t>Stabilization of maximum import capability baseline calculation</w:t>
            </w:r>
          </w:p>
        </w:tc>
      </w:tr>
      <w:tr w:rsidR="001C15A2" w14:paraId="20C6120E" w14:textId="77777777" w:rsidTr="006D2475">
        <w:tc>
          <w:tcPr>
            <w:tcW w:w="1200" w:type="dxa"/>
          </w:tcPr>
          <w:p w14:paraId="20C6120A" w14:textId="77777777" w:rsidR="001C15A2" w:rsidRDefault="001C15A2" w:rsidP="00225098">
            <w:pPr>
              <w:spacing w:before="60" w:after="60"/>
              <w:jc w:val="center"/>
            </w:pPr>
            <w:r>
              <w:t>48</w:t>
            </w:r>
          </w:p>
        </w:tc>
        <w:tc>
          <w:tcPr>
            <w:tcW w:w="1387" w:type="dxa"/>
          </w:tcPr>
          <w:p w14:paraId="20C6120B" w14:textId="77777777" w:rsidR="001C15A2" w:rsidRDefault="001C15A2" w:rsidP="00225098">
            <w:pPr>
              <w:spacing w:before="60" w:after="60"/>
              <w:jc w:val="center"/>
            </w:pPr>
            <w:r>
              <w:t>1237</w:t>
            </w:r>
          </w:p>
        </w:tc>
        <w:tc>
          <w:tcPr>
            <w:tcW w:w="1387" w:type="dxa"/>
          </w:tcPr>
          <w:p w14:paraId="20C6120C" w14:textId="77777777" w:rsidR="001C15A2" w:rsidRDefault="001C15A2" w:rsidP="00225098">
            <w:pPr>
              <w:spacing w:before="60" w:after="60"/>
              <w:jc w:val="center"/>
            </w:pPr>
            <w:r>
              <w:t>4/24/20</w:t>
            </w:r>
          </w:p>
        </w:tc>
        <w:tc>
          <w:tcPr>
            <w:tcW w:w="5850" w:type="dxa"/>
            <w:vAlign w:val="center"/>
          </w:tcPr>
          <w:p w14:paraId="20C6120D" w14:textId="77777777" w:rsidR="001C15A2" w:rsidRPr="005C1CFF" w:rsidRDefault="001C15A2" w:rsidP="00225098">
            <w:pPr>
              <w:jc w:val="left"/>
            </w:pPr>
            <w:r>
              <w:t>Removal of reference to Outage Management BPM section 4.5 per PRR 1122 appeals decision</w:t>
            </w:r>
          </w:p>
        </w:tc>
      </w:tr>
      <w:tr w:rsidR="005C1CFF" w14:paraId="20C61213" w14:textId="77777777" w:rsidTr="006D2475">
        <w:tc>
          <w:tcPr>
            <w:tcW w:w="1200" w:type="dxa"/>
          </w:tcPr>
          <w:p w14:paraId="20C6120F" w14:textId="77777777" w:rsidR="005C1CFF" w:rsidRDefault="005C1CFF" w:rsidP="00225098">
            <w:pPr>
              <w:spacing w:before="60" w:after="60"/>
              <w:jc w:val="center"/>
            </w:pPr>
            <w:r>
              <w:t>47</w:t>
            </w:r>
          </w:p>
        </w:tc>
        <w:tc>
          <w:tcPr>
            <w:tcW w:w="1387" w:type="dxa"/>
          </w:tcPr>
          <w:p w14:paraId="20C61210" w14:textId="77777777" w:rsidR="005C1CFF" w:rsidRDefault="005C1CFF" w:rsidP="00225098">
            <w:pPr>
              <w:spacing w:before="60" w:after="60"/>
              <w:jc w:val="center"/>
            </w:pPr>
            <w:r>
              <w:t>1219</w:t>
            </w:r>
          </w:p>
        </w:tc>
        <w:tc>
          <w:tcPr>
            <w:tcW w:w="1387" w:type="dxa"/>
          </w:tcPr>
          <w:p w14:paraId="20C61211" w14:textId="77777777" w:rsidR="005C1CFF" w:rsidRDefault="005C1CFF" w:rsidP="00225098">
            <w:pPr>
              <w:spacing w:before="60" w:after="60"/>
              <w:jc w:val="center"/>
            </w:pPr>
            <w:r>
              <w:t>3/17/2020</w:t>
            </w:r>
          </w:p>
        </w:tc>
        <w:tc>
          <w:tcPr>
            <w:tcW w:w="5850" w:type="dxa"/>
            <w:vAlign w:val="center"/>
          </w:tcPr>
          <w:p w14:paraId="20C61212" w14:textId="77777777" w:rsidR="005C1CFF" w:rsidRPr="00B4586C" w:rsidRDefault="005C1CFF" w:rsidP="00225098">
            <w:pPr>
              <w:jc w:val="left"/>
            </w:pPr>
            <w:r w:rsidRPr="005C1CFF">
              <w:t>Clarifying process of rate of change sanctions for resource adequacy and supply plan when scheduling coordinator of record changes</w:t>
            </w:r>
          </w:p>
        </w:tc>
      </w:tr>
      <w:tr w:rsidR="00B4586C" w14:paraId="20C61218" w14:textId="77777777" w:rsidTr="006D2475">
        <w:tc>
          <w:tcPr>
            <w:tcW w:w="1200" w:type="dxa"/>
          </w:tcPr>
          <w:p w14:paraId="20C61214" w14:textId="77777777" w:rsidR="00B4586C" w:rsidRDefault="00B4586C" w:rsidP="00225098">
            <w:pPr>
              <w:spacing w:before="60" w:after="60"/>
              <w:jc w:val="center"/>
            </w:pPr>
            <w:r>
              <w:t>46</w:t>
            </w:r>
          </w:p>
        </w:tc>
        <w:tc>
          <w:tcPr>
            <w:tcW w:w="1387" w:type="dxa"/>
          </w:tcPr>
          <w:p w14:paraId="20C61215" w14:textId="77777777" w:rsidR="00B4586C" w:rsidRDefault="00B4586C" w:rsidP="00225098">
            <w:pPr>
              <w:spacing w:before="60" w:after="60"/>
              <w:jc w:val="center"/>
            </w:pPr>
            <w:r>
              <w:t>1198</w:t>
            </w:r>
          </w:p>
        </w:tc>
        <w:tc>
          <w:tcPr>
            <w:tcW w:w="1387" w:type="dxa"/>
          </w:tcPr>
          <w:p w14:paraId="20C61216" w14:textId="77777777" w:rsidR="00B4586C" w:rsidRDefault="00B4586C" w:rsidP="00225098">
            <w:pPr>
              <w:spacing w:before="60" w:after="60"/>
              <w:jc w:val="center"/>
            </w:pPr>
            <w:r>
              <w:t>1/10/20</w:t>
            </w:r>
          </w:p>
        </w:tc>
        <w:tc>
          <w:tcPr>
            <w:tcW w:w="5850" w:type="dxa"/>
            <w:vAlign w:val="center"/>
          </w:tcPr>
          <w:p w14:paraId="20C61217" w14:textId="77777777" w:rsidR="00B4586C" w:rsidRDefault="00B4586C" w:rsidP="00225098">
            <w:pPr>
              <w:jc w:val="left"/>
            </w:pPr>
            <w:r w:rsidRPr="00B4586C">
              <w:t>Quarterly California Public Utilities Commission provided updates</w:t>
            </w:r>
          </w:p>
        </w:tc>
      </w:tr>
      <w:tr w:rsidR="0051681B" w14:paraId="20C6121D" w14:textId="77777777" w:rsidTr="006D2475">
        <w:tc>
          <w:tcPr>
            <w:tcW w:w="1200" w:type="dxa"/>
          </w:tcPr>
          <w:p w14:paraId="20C61219" w14:textId="77777777" w:rsidR="0051681B" w:rsidRDefault="0051681B" w:rsidP="00225098">
            <w:pPr>
              <w:spacing w:before="60" w:after="60"/>
              <w:jc w:val="center"/>
            </w:pPr>
            <w:r>
              <w:t>45</w:t>
            </w:r>
          </w:p>
        </w:tc>
        <w:tc>
          <w:tcPr>
            <w:tcW w:w="1387" w:type="dxa"/>
          </w:tcPr>
          <w:p w14:paraId="20C6121A" w14:textId="77777777" w:rsidR="0051681B" w:rsidRDefault="0051681B" w:rsidP="00225098">
            <w:pPr>
              <w:spacing w:before="60" w:after="60"/>
              <w:jc w:val="center"/>
            </w:pPr>
            <w:r>
              <w:t>1195</w:t>
            </w:r>
          </w:p>
        </w:tc>
        <w:tc>
          <w:tcPr>
            <w:tcW w:w="1387" w:type="dxa"/>
          </w:tcPr>
          <w:p w14:paraId="20C6121B" w14:textId="77777777" w:rsidR="0051681B" w:rsidRDefault="0051681B" w:rsidP="00225098">
            <w:pPr>
              <w:spacing w:before="60" w:after="60"/>
              <w:jc w:val="center"/>
            </w:pPr>
            <w:r>
              <w:t>11/6/2019</w:t>
            </w:r>
          </w:p>
        </w:tc>
        <w:tc>
          <w:tcPr>
            <w:tcW w:w="5850" w:type="dxa"/>
            <w:vAlign w:val="center"/>
          </w:tcPr>
          <w:p w14:paraId="20C6121C" w14:textId="77777777" w:rsidR="0051681B" w:rsidRDefault="0051681B" w:rsidP="00225098">
            <w:pPr>
              <w:jc w:val="left"/>
            </w:pPr>
            <w:r>
              <w:t>RMR Tariff Updates</w:t>
            </w:r>
          </w:p>
        </w:tc>
      </w:tr>
      <w:tr w:rsidR="00D035DD" w14:paraId="20C61222" w14:textId="77777777" w:rsidTr="006D2475">
        <w:tc>
          <w:tcPr>
            <w:tcW w:w="1200" w:type="dxa"/>
          </w:tcPr>
          <w:p w14:paraId="20C6121E" w14:textId="77777777" w:rsidR="00D035DD" w:rsidRDefault="00D035DD" w:rsidP="00225098">
            <w:pPr>
              <w:spacing w:before="60" w:after="60"/>
              <w:jc w:val="center"/>
            </w:pPr>
            <w:r>
              <w:t>44</w:t>
            </w:r>
          </w:p>
        </w:tc>
        <w:tc>
          <w:tcPr>
            <w:tcW w:w="1387" w:type="dxa"/>
          </w:tcPr>
          <w:p w14:paraId="20C6121F" w14:textId="77777777" w:rsidR="00D035DD" w:rsidRDefault="00D035DD" w:rsidP="00225098">
            <w:pPr>
              <w:spacing w:before="60" w:after="60"/>
              <w:jc w:val="center"/>
            </w:pPr>
            <w:r>
              <w:t>1169</w:t>
            </w:r>
          </w:p>
        </w:tc>
        <w:tc>
          <w:tcPr>
            <w:tcW w:w="1387" w:type="dxa"/>
          </w:tcPr>
          <w:p w14:paraId="20C61220" w14:textId="77777777" w:rsidR="00D035DD" w:rsidRDefault="00D035DD" w:rsidP="00225098">
            <w:pPr>
              <w:spacing w:before="60" w:after="60"/>
              <w:jc w:val="center"/>
            </w:pPr>
            <w:r>
              <w:t>8/9/2019</w:t>
            </w:r>
          </w:p>
        </w:tc>
        <w:tc>
          <w:tcPr>
            <w:tcW w:w="5850" w:type="dxa"/>
            <w:vAlign w:val="center"/>
          </w:tcPr>
          <w:p w14:paraId="20C61221" w14:textId="77777777" w:rsidR="00D035DD" w:rsidRDefault="00D035DD" w:rsidP="00225098">
            <w:pPr>
              <w:jc w:val="left"/>
            </w:pPr>
            <w:r>
              <w:t>Must Offer Obligation (MOO) for Conditionally Available Resources (CAR) and other resources under Tariff section 40.6.4.1</w:t>
            </w:r>
          </w:p>
        </w:tc>
      </w:tr>
      <w:tr w:rsidR="00B75A61" w14:paraId="20C61227" w14:textId="77777777" w:rsidTr="006D2475">
        <w:tc>
          <w:tcPr>
            <w:tcW w:w="1200" w:type="dxa"/>
          </w:tcPr>
          <w:p w14:paraId="20C61223" w14:textId="77777777" w:rsidR="00B75A61" w:rsidRDefault="00B75A61" w:rsidP="00225098">
            <w:pPr>
              <w:spacing w:before="60" w:after="60"/>
              <w:jc w:val="center"/>
            </w:pPr>
            <w:r>
              <w:t>43</w:t>
            </w:r>
          </w:p>
        </w:tc>
        <w:tc>
          <w:tcPr>
            <w:tcW w:w="1387" w:type="dxa"/>
          </w:tcPr>
          <w:p w14:paraId="20C61224" w14:textId="77777777" w:rsidR="00B75A61" w:rsidRDefault="00B75A61" w:rsidP="00225098">
            <w:pPr>
              <w:spacing w:before="60" w:after="60"/>
              <w:jc w:val="center"/>
            </w:pPr>
            <w:r>
              <w:t>1154/1155</w:t>
            </w:r>
          </w:p>
        </w:tc>
        <w:tc>
          <w:tcPr>
            <w:tcW w:w="1387" w:type="dxa"/>
          </w:tcPr>
          <w:p w14:paraId="20C61225" w14:textId="77777777" w:rsidR="00B75A61" w:rsidRDefault="00B75A61" w:rsidP="00225098">
            <w:pPr>
              <w:spacing w:before="60" w:after="60"/>
              <w:jc w:val="center"/>
            </w:pPr>
            <w:r>
              <w:t>8/5/2019</w:t>
            </w:r>
          </w:p>
        </w:tc>
        <w:tc>
          <w:tcPr>
            <w:tcW w:w="5850" w:type="dxa"/>
            <w:vAlign w:val="center"/>
          </w:tcPr>
          <w:p w14:paraId="20C61226" w14:textId="77777777" w:rsidR="00B75A61" w:rsidRDefault="00B75A61" w:rsidP="00225098">
            <w:pPr>
              <w:jc w:val="left"/>
            </w:pPr>
            <w:r>
              <w:t>RAAIM Exemption Updates due to Tariff amendment, reference to Tariff 43A, and Availability Assessment Hours for 2020</w:t>
            </w:r>
          </w:p>
        </w:tc>
      </w:tr>
      <w:tr w:rsidR="00244524" w14:paraId="20C6122C" w14:textId="77777777" w:rsidTr="006D2475">
        <w:tc>
          <w:tcPr>
            <w:tcW w:w="1200" w:type="dxa"/>
          </w:tcPr>
          <w:p w14:paraId="20C61228" w14:textId="77777777" w:rsidR="00244524" w:rsidRDefault="00244524" w:rsidP="00225098">
            <w:pPr>
              <w:spacing w:before="60" w:after="60"/>
              <w:jc w:val="center"/>
            </w:pPr>
            <w:r>
              <w:t>42</w:t>
            </w:r>
          </w:p>
        </w:tc>
        <w:tc>
          <w:tcPr>
            <w:tcW w:w="1387" w:type="dxa"/>
          </w:tcPr>
          <w:p w14:paraId="20C61229" w14:textId="77777777" w:rsidR="00244524" w:rsidRDefault="00244524" w:rsidP="00225098">
            <w:pPr>
              <w:spacing w:before="60" w:after="60"/>
              <w:jc w:val="center"/>
            </w:pPr>
            <w:r>
              <w:t>1140</w:t>
            </w:r>
          </w:p>
        </w:tc>
        <w:tc>
          <w:tcPr>
            <w:tcW w:w="1387" w:type="dxa"/>
          </w:tcPr>
          <w:p w14:paraId="20C6122A" w14:textId="77777777" w:rsidR="00244524" w:rsidRDefault="00244524" w:rsidP="00225098">
            <w:pPr>
              <w:spacing w:before="60" w:after="60"/>
              <w:jc w:val="center"/>
            </w:pPr>
            <w:r>
              <w:t>5/13/2019</w:t>
            </w:r>
          </w:p>
        </w:tc>
        <w:tc>
          <w:tcPr>
            <w:tcW w:w="5850" w:type="dxa"/>
            <w:vAlign w:val="center"/>
          </w:tcPr>
          <w:p w14:paraId="20C6122B" w14:textId="77777777" w:rsidR="00244524" w:rsidRDefault="009A1E18" w:rsidP="00225098">
            <w:pPr>
              <w:jc w:val="left"/>
            </w:pPr>
            <w:r>
              <w:t>Commitment Cost E</w:t>
            </w:r>
            <w:r w:rsidR="00A61923">
              <w:t>nhancement phase 3 (CCE3) changes</w:t>
            </w:r>
          </w:p>
        </w:tc>
      </w:tr>
      <w:tr w:rsidR="00432F5B" w14:paraId="20C61231" w14:textId="77777777" w:rsidTr="006D2475">
        <w:tc>
          <w:tcPr>
            <w:tcW w:w="1200" w:type="dxa"/>
          </w:tcPr>
          <w:p w14:paraId="20C6122D" w14:textId="77777777" w:rsidR="00432F5B" w:rsidRDefault="00432F5B" w:rsidP="00225098">
            <w:pPr>
              <w:spacing w:before="60" w:after="60"/>
              <w:jc w:val="center"/>
            </w:pPr>
            <w:r>
              <w:t>41</w:t>
            </w:r>
          </w:p>
        </w:tc>
        <w:tc>
          <w:tcPr>
            <w:tcW w:w="1387" w:type="dxa"/>
          </w:tcPr>
          <w:p w14:paraId="20C6122E" w14:textId="77777777" w:rsidR="00432F5B" w:rsidRDefault="00432F5B" w:rsidP="00225098">
            <w:pPr>
              <w:spacing w:before="60" w:after="60"/>
              <w:jc w:val="center"/>
            </w:pPr>
            <w:r>
              <w:t>1121</w:t>
            </w:r>
          </w:p>
        </w:tc>
        <w:tc>
          <w:tcPr>
            <w:tcW w:w="1387" w:type="dxa"/>
          </w:tcPr>
          <w:p w14:paraId="20C6122F" w14:textId="77777777" w:rsidR="00432F5B" w:rsidRDefault="00432F5B" w:rsidP="00225098">
            <w:pPr>
              <w:spacing w:before="60" w:after="60"/>
              <w:jc w:val="center"/>
            </w:pPr>
            <w:r>
              <w:t>4/1/2019</w:t>
            </w:r>
          </w:p>
        </w:tc>
        <w:tc>
          <w:tcPr>
            <w:tcW w:w="5850" w:type="dxa"/>
            <w:vAlign w:val="center"/>
          </w:tcPr>
          <w:p w14:paraId="20C61230" w14:textId="77777777" w:rsidR="00432F5B" w:rsidRDefault="00432F5B" w:rsidP="00225098">
            <w:pPr>
              <w:jc w:val="left"/>
            </w:pPr>
            <w:r>
              <w:t xml:space="preserve">Note for inappropriate reporting of forced outages moved to Outage Management BPM </w:t>
            </w:r>
          </w:p>
        </w:tc>
      </w:tr>
      <w:tr w:rsidR="004B7F98" w14:paraId="20C61236" w14:textId="77777777" w:rsidTr="006D2475">
        <w:tc>
          <w:tcPr>
            <w:tcW w:w="1200" w:type="dxa"/>
          </w:tcPr>
          <w:p w14:paraId="20C61232" w14:textId="77777777" w:rsidR="004B7F98" w:rsidRDefault="004B7F98" w:rsidP="00225098">
            <w:pPr>
              <w:spacing w:before="60" w:after="60"/>
              <w:jc w:val="center"/>
            </w:pPr>
            <w:r>
              <w:t>40</w:t>
            </w:r>
          </w:p>
        </w:tc>
        <w:tc>
          <w:tcPr>
            <w:tcW w:w="1387" w:type="dxa"/>
          </w:tcPr>
          <w:p w14:paraId="20C61233" w14:textId="77777777" w:rsidR="004B7F98" w:rsidRDefault="004B7F98" w:rsidP="00225098">
            <w:pPr>
              <w:spacing w:before="60" w:after="60"/>
              <w:jc w:val="center"/>
            </w:pPr>
            <w:r>
              <w:t>1103</w:t>
            </w:r>
          </w:p>
        </w:tc>
        <w:tc>
          <w:tcPr>
            <w:tcW w:w="1387" w:type="dxa"/>
          </w:tcPr>
          <w:p w14:paraId="20C61234" w14:textId="77777777" w:rsidR="004B7F98" w:rsidRDefault="004B7F98" w:rsidP="00225098">
            <w:pPr>
              <w:spacing w:before="60" w:after="60"/>
              <w:jc w:val="center"/>
            </w:pPr>
            <w:r>
              <w:t>12/17/2018</w:t>
            </w:r>
          </w:p>
        </w:tc>
        <w:tc>
          <w:tcPr>
            <w:tcW w:w="5850" w:type="dxa"/>
            <w:vAlign w:val="center"/>
          </w:tcPr>
          <w:p w14:paraId="20C61235" w14:textId="77777777" w:rsidR="004B7F98" w:rsidRDefault="004B7F98" w:rsidP="00225098">
            <w:pPr>
              <w:jc w:val="left"/>
            </w:pPr>
            <w:r>
              <w:t>Removal of footnote 8</w:t>
            </w:r>
          </w:p>
        </w:tc>
      </w:tr>
      <w:tr w:rsidR="00665BE2" w14:paraId="20C6123B" w14:textId="77777777" w:rsidTr="006D2475">
        <w:tc>
          <w:tcPr>
            <w:tcW w:w="1200" w:type="dxa"/>
          </w:tcPr>
          <w:p w14:paraId="20C61237" w14:textId="77777777" w:rsidR="00665BE2" w:rsidRDefault="00665BE2" w:rsidP="00225098">
            <w:pPr>
              <w:spacing w:before="60" w:after="60"/>
              <w:jc w:val="center"/>
            </w:pPr>
            <w:r>
              <w:t>39</w:t>
            </w:r>
          </w:p>
        </w:tc>
        <w:tc>
          <w:tcPr>
            <w:tcW w:w="1387" w:type="dxa"/>
          </w:tcPr>
          <w:p w14:paraId="20C61238" w14:textId="77777777" w:rsidR="00665BE2" w:rsidRDefault="00665BE2" w:rsidP="00225098">
            <w:pPr>
              <w:spacing w:before="60" w:after="60"/>
              <w:jc w:val="center"/>
            </w:pPr>
            <w:r>
              <w:t>1074</w:t>
            </w:r>
          </w:p>
        </w:tc>
        <w:tc>
          <w:tcPr>
            <w:tcW w:w="1387" w:type="dxa"/>
          </w:tcPr>
          <w:p w14:paraId="20C61239" w14:textId="77777777" w:rsidR="00665BE2" w:rsidRDefault="00665BE2" w:rsidP="00225098">
            <w:pPr>
              <w:spacing w:before="60" w:after="60"/>
              <w:jc w:val="center"/>
            </w:pPr>
            <w:r>
              <w:t>10/25/2018</w:t>
            </w:r>
          </w:p>
        </w:tc>
        <w:tc>
          <w:tcPr>
            <w:tcW w:w="5850" w:type="dxa"/>
            <w:vAlign w:val="center"/>
          </w:tcPr>
          <w:p w14:paraId="20C6123A" w14:textId="77777777" w:rsidR="00665BE2" w:rsidRDefault="00665BE2" w:rsidP="00225098">
            <w:pPr>
              <w:jc w:val="left"/>
            </w:pPr>
            <w:r>
              <w:t>Unpermitted forced outages.</w:t>
            </w:r>
          </w:p>
        </w:tc>
      </w:tr>
      <w:tr w:rsidR="007B2DCD" w14:paraId="20C61240" w14:textId="77777777" w:rsidTr="006D2475">
        <w:tc>
          <w:tcPr>
            <w:tcW w:w="1200" w:type="dxa"/>
          </w:tcPr>
          <w:p w14:paraId="20C6123C" w14:textId="77777777" w:rsidR="007B2DCD" w:rsidRDefault="007B2DCD" w:rsidP="00225098">
            <w:pPr>
              <w:spacing w:before="60" w:after="60"/>
              <w:jc w:val="center"/>
            </w:pPr>
            <w:r>
              <w:t>38</w:t>
            </w:r>
          </w:p>
        </w:tc>
        <w:tc>
          <w:tcPr>
            <w:tcW w:w="1387" w:type="dxa"/>
          </w:tcPr>
          <w:p w14:paraId="20C6123D" w14:textId="77777777" w:rsidR="007B2DCD" w:rsidRDefault="003B1B45" w:rsidP="00225098">
            <w:pPr>
              <w:spacing w:before="60" w:after="60"/>
              <w:jc w:val="center"/>
            </w:pPr>
            <w:r>
              <w:t>1086</w:t>
            </w:r>
          </w:p>
        </w:tc>
        <w:tc>
          <w:tcPr>
            <w:tcW w:w="1387" w:type="dxa"/>
          </w:tcPr>
          <w:p w14:paraId="20C6123E" w14:textId="77777777" w:rsidR="007B2DCD" w:rsidRDefault="003B1B45" w:rsidP="00225098">
            <w:pPr>
              <w:spacing w:before="60" w:after="60"/>
              <w:jc w:val="center"/>
            </w:pPr>
            <w:r>
              <w:t>9/7/2018</w:t>
            </w:r>
          </w:p>
        </w:tc>
        <w:tc>
          <w:tcPr>
            <w:tcW w:w="5850" w:type="dxa"/>
            <w:vAlign w:val="center"/>
          </w:tcPr>
          <w:p w14:paraId="20C6123F" w14:textId="77777777" w:rsidR="007B2DCD" w:rsidRDefault="007B2DCD" w:rsidP="00225098">
            <w:pPr>
              <w:jc w:val="left"/>
            </w:pPr>
            <w:r>
              <w:t>Change Intra month CSP offer</w:t>
            </w:r>
            <w:r w:rsidR="00E71895">
              <w:t xml:space="preserve"> submission timeline</w:t>
            </w:r>
          </w:p>
        </w:tc>
      </w:tr>
      <w:tr w:rsidR="00225098" w14:paraId="20C61245" w14:textId="77777777" w:rsidTr="006D2475">
        <w:tc>
          <w:tcPr>
            <w:tcW w:w="1200" w:type="dxa"/>
          </w:tcPr>
          <w:p w14:paraId="20C61241" w14:textId="77777777" w:rsidR="00225098" w:rsidRDefault="00225098" w:rsidP="00225098">
            <w:pPr>
              <w:spacing w:before="60" w:after="60"/>
              <w:jc w:val="center"/>
            </w:pPr>
            <w:r>
              <w:t>37</w:t>
            </w:r>
          </w:p>
        </w:tc>
        <w:tc>
          <w:tcPr>
            <w:tcW w:w="1387" w:type="dxa"/>
          </w:tcPr>
          <w:p w14:paraId="20C61242" w14:textId="77777777" w:rsidR="00225098" w:rsidRDefault="00225098" w:rsidP="00225098">
            <w:pPr>
              <w:spacing w:before="60" w:after="60"/>
              <w:jc w:val="center"/>
            </w:pPr>
            <w:r>
              <w:t>1063</w:t>
            </w:r>
          </w:p>
        </w:tc>
        <w:tc>
          <w:tcPr>
            <w:tcW w:w="1387" w:type="dxa"/>
          </w:tcPr>
          <w:p w14:paraId="20C61243" w14:textId="77777777" w:rsidR="00225098" w:rsidRDefault="00225098" w:rsidP="00225098">
            <w:pPr>
              <w:spacing w:before="60" w:after="60"/>
              <w:jc w:val="center"/>
            </w:pPr>
            <w:r>
              <w:t>7/25/2018</w:t>
            </w:r>
          </w:p>
        </w:tc>
        <w:tc>
          <w:tcPr>
            <w:tcW w:w="5850" w:type="dxa"/>
            <w:vAlign w:val="center"/>
          </w:tcPr>
          <w:p w14:paraId="20C61244" w14:textId="77777777" w:rsidR="00225098" w:rsidRDefault="00225098" w:rsidP="00225098">
            <w:pPr>
              <w:jc w:val="left"/>
            </w:pPr>
            <w:r>
              <w:t>Plant-Level NQC</w:t>
            </w:r>
          </w:p>
        </w:tc>
      </w:tr>
      <w:tr w:rsidR="008E5137" w14:paraId="20C6124A" w14:textId="77777777" w:rsidTr="006D2475">
        <w:tc>
          <w:tcPr>
            <w:tcW w:w="1200" w:type="dxa"/>
          </w:tcPr>
          <w:p w14:paraId="20C61246" w14:textId="77777777" w:rsidR="008E5137" w:rsidRDefault="008E5137" w:rsidP="006D2475">
            <w:pPr>
              <w:spacing w:before="60" w:after="60"/>
              <w:jc w:val="center"/>
            </w:pPr>
            <w:r>
              <w:t>36</w:t>
            </w:r>
          </w:p>
        </w:tc>
        <w:tc>
          <w:tcPr>
            <w:tcW w:w="1387" w:type="dxa"/>
          </w:tcPr>
          <w:p w14:paraId="20C61247" w14:textId="77777777" w:rsidR="008E5137" w:rsidRDefault="005F62E4" w:rsidP="006D2475">
            <w:pPr>
              <w:spacing w:before="60" w:after="60"/>
              <w:jc w:val="center"/>
            </w:pPr>
            <w:r>
              <w:t>1057</w:t>
            </w:r>
          </w:p>
        </w:tc>
        <w:tc>
          <w:tcPr>
            <w:tcW w:w="1387" w:type="dxa"/>
          </w:tcPr>
          <w:p w14:paraId="20C61248" w14:textId="77777777" w:rsidR="008E5137" w:rsidRDefault="004A24A3" w:rsidP="006D2475">
            <w:pPr>
              <w:spacing w:before="60" w:after="60"/>
              <w:jc w:val="center"/>
            </w:pPr>
            <w:r>
              <w:t>6/26/2018</w:t>
            </w:r>
          </w:p>
        </w:tc>
        <w:tc>
          <w:tcPr>
            <w:tcW w:w="5850" w:type="dxa"/>
            <w:vAlign w:val="center"/>
          </w:tcPr>
          <w:p w14:paraId="20C61249" w14:textId="77777777" w:rsidR="008E5137" w:rsidRDefault="008E5137" w:rsidP="00360590">
            <w:pPr>
              <w:jc w:val="left"/>
            </w:pPr>
            <w:r>
              <w:t>Minor changes - Update Exhibit A-3 section 6.1.3.5, replaced reference to reliability inbox with CIDI, added availability assessment hours for 2019</w:t>
            </w:r>
          </w:p>
        </w:tc>
      </w:tr>
      <w:tr w:rsidR="000E7E3D" w14:paraId="20C6124F" w14:textId="77777777" w:rsidTr="006D2475">
        <w:tc>
          <w:tcPr>
            <w:tcW w:w="1200" w:type="dxa"/>
          </w:tcPr>
          <w:p w14:paraId="20C6124B" w14:textId="77777777" w:rsidR="000E7E3D" w:rsidRDefault="000E7E3D" w:rsidP="006D2475">
            <w:pPr>
              <w:spacing w:before="60" w:after="60"/>
              <w:jc w:val="center"/>
            </w:pPr>
            <w:r>
              <w:t>35</w:t>
            </w:r>
          </w:p>
        </w:tc>
        <w:tc>
          <w:tcPr>
            <w:tcW w:w="1387" w:type="dxa"/>
          </w:tcPr>
          <w:p w14:paraId="20C6124C" w14:textId="77777777" w:rsidR="000E7E3D" w:rsidRDefault="000E7E3D" w:rsidP="006D2475">
            <w:pPr>
              <w:spacing w:before="60" w:after="60"/>
              <w:jc w:val="center"/>
            </w:pPr>
            <w:r>
              <w:t>1030</w:t>
            </w:r>
          </w:p>
        </w:tc>
        <w:tc>
          <w:tcPr>
            <w:tcW w:w="1387" w:type="dxa"/>
          </w:tcPr>
          <w:p w14:paraId="20C6124D" w14:textId="77777777" w:rsidR="000E7E3D" w:rsidRDefault="00B26174" w:rsidP="006D2475">
            <w:pPr>
              <w:spacing w:before="60" w:after="60"/>
              <w:jc w:val="center"/>
            </w:pPr>
            <w:r>
              <w:t>05/01/2018</w:t>
            </w:r>
          </w:p>
        </w:tc>
        <w:tc>
          <w:tcPr>
            <w:tcW w:w="5850" w:type="dxa"/>
            <w:vAlign w:val="center"/>
          </w:tcPr>
          <w:p w14:paraId="20C6124E" w14:textId="77777777" w:rsidR="000E7E3D" w:rsidRDefault="000E7E3D" w:rsidP="00360590">
            <w:pPr>
              <w:jc w:val="left"/>
            </w:pPr>
            <w:r>
              <w:t xml:space="preserve">PRR 1030 – RSI 1B and </w:t>
            </w:r>
            <w:r w:rsidR="00360590">
              <w:t xml:space="preserve">RSI </w:t>
            </w:r>
            <w:r>
              <w:t>2</w:t>
            </w:r>
          </w:p>
        </w:tc>
      </w:tr>
      <w:tr w:rsidR="003E50C7" w14:paraId="20C61254" w14:textId="77777777" w:rsidTr="006D2475">
        <w:tc>
          <w:tcPr>
            <w:tcW w:w="1200" w:type="dxa"/>
          </w:tcPr>
          <w:p w14:paraId="20C61250" w14:textId="77777777" w:rsidR="003E50C7" w:rsidRDefault="003E50C7" w:rsidP="006D2475">
            <w:pPr>
              <w:spacing w:before="60" w:after="60"/>
              <w:jc w:val="center"/>
            </w:pPr>
            <w:r>
              <w:t>34</w:t>
            </w:r>
          </w:p>
        </w:tc>
        <w:tc>
          <w:tcPr>
            <w:tcW w:w="1387" w:type="dxa"/>
          </w:tcPr>
          <w:p w14:paraId="20C61251" w14:textId="77777777" w:rsidR="003E50C7" w:rsidRDefault="002F3541" w:rsidP="006D2475">
            <w:pPr>
              <w:spacing w:before="60" w:after="60"/>
              <w:jc w:val="center"/>
            </w:pPr>
            <w:r>
              <w:t>1029</w:t>
            </w:r>
          </w:p>
        </w:tc>
        <w:tc>
          <w:tcPr>
            <w:tcW w:w="1387" w:type="dxa"/>
          </w:tcPr>
          <w:p w14:paraId="20C61252" w14:textId="77777777" w:rsidR="003E50C7" w:rsidRDefault="003E50C7" w:rsidP="006D2475">
            <w:pPr>
              <w:spacing w:before="60" w:after="60"/>
              <w:jc w:val="center"/>
            </w:pPr>
            <w:r>
              <w:t>11/29/2017</w:t>
            </w:r>
          </w:p>
        </w:tc>
        <w:tc>
          <w:tcPr>
            <w:tcW w:w="5850" w:type="dxa"/>
            <w:vAlign w:val="center"/>
          </w:tcPr>
          <w:p w14:paraId="20C61253" w14:textId="77777777" w:rsidR="003E50C7" w:rsidRDefault="003E50C7" w:rsidP="006D2475">
            <w:pPr>
              <w:jc w:val="left"/>
            </w:pPr>
            <w:r>
              <w:t>Revise Availability Assessment Hours for 2018</w:t>
            </w:r>
          </w:p>
        </w:tc>
      </w:tr>
      <w:tr w:rsidR="00A41836" w14:paraId="20C61259" w14:textId="77777777" w:rsidTr="006D2475">
        <w:tc>
          <w:tcPr>
            <w:tcW w:w="1200" w:type="dxa"/>
          </w:tcPr>
          <w:p w14:paraId="20C61255" w14:textId="77777777" w:rsidR="00A41836" w:rsidRDefault="00A41836" w:rsidP="006D2475">
            <w:pPr>
              <w:spacing w:before="60" w:after="60"/>
              <w:jc w:val="center"/>
            </w:pPr>
            <w:r>
              <w:t>33</w:t>
            </w:r>
          </w:p>
        </w:tc>
        <w:tc>
          <w:tcPr>
            <w:tcW w:w="1387" w:type="dxa"/>
          </w:tcPr>
          <w:p w14:paraId="20C61256" w14:textId="77777777" w:rsidR="00A41836" w:rsidRDefault="00A41836" w:rsidP="006D2475">
            <w:pPr>
              <w:spacing w:before="60" w:after="60"/>
              <w:jc w:val="center"/>
            </w:pPr>
            <w:r>
              <w:t>986</w:t>
            </w:r>
          </w:p>
        </w:tc>
        <w:tc>
          <w:tcPr>
            <w:tcW w:w="1387" w:type="dxa"/>
          </w:tcPr>
          <w:p w14:paraId="20C61257" w14:textId="77777777" w:rsidR="00A41836" w:rsidRDefault="00A41836" w:rsidP="006D2475">
            <w:pPr>
              <w:spacing w:before="60" w:after="60"/>
              <w:jc w:val="center"/>
            </w:pPr>
            <w:r>
              <w:t>07/01/2017</w:t>
            </w:r>
          </w:p>
        </w:tc>
        <w:tc>
          <w:tcPr>
            <w:tcW w:w="5850" w:type="dxa"/>
            <w:vAlign w:val="center"/>
          </w:tcPr>
          <w:p w14:paraId="20C61258" w14:textId="77777777" w:rsidR="00A41836" w:rsidRDefault="00A41836" w:rsidP="006D2475">
            <w:pPr>
              <w:jc w:val="left"/>
            </w:pPr>
            <w:r>
              <w:t>Update Availability Assessment Hours</w:t>
            </w:r>
          </w:p>
        </w:tc>
      </w:tr>
      <w:tr w:rsidR="009014B1" w14:paraId="20C6125E" w14:textId="77777777" w:rsidTr="006D2475">
        <w:tc>
          <w:tcPr>
            <w:tcW w:w="1200" w:type="dxa"/>
          </w:tcPr>
          <w:p w14:paraId="20C6125A" w14:textId="77777777" w:rsidR="009014B1" w:rsidRDefault="009014B1" w:rsidP="006D2475">
            <w:pPr>
              <w:spacing w:before="60" w:after="60"/>
              <w:jc w:val="center"/>
            </w:pPr>
            <w:r>
              <w:t>32</w:t>
            </w:r>
          </w:p>
        </w:tc>
        <w:tc>
          <w:tcPr>
            <w:tcW w:w="1387" w:type="dxa"/>
          </w:tcPr>
          <w:p w14:paraId="20C6125B" w14:textId="77777777" w:rsidR="009014B1" w:rsidRDefault="009014B1" w:rsidP="006D2475">
            <w:pPr>
              <w:spacing w:before="60" w:after="60"/>
              <w:jc w:val="center"/>
            </w:pPr>
            <w:r>
              <w:t>973</w:t>
            </w:r>
          </w:p>
        </w:tc>
        <w:tc>
          <w:tcPr>
            <w:tcW w:w="1387" w:type="dxa"/>
          </w:tcPr>
          <w:p w14:paraId="20C6125C" w14:textId="77777777" w:rsidR="009014B1" w:rsidRDefault="009014B1" w:rsidP="006D2475">
            <w:pPr>
              <w:spacing w:before="60" w:after="60"/>
              <w:jc w:val="center"/>
            </w:pPr>
            <w:r>
              <w:t>5/08/2017</w:t>
            </w:r>
          </w:p>
        </w:tc>
        <w:tc>
          <w:tcPr>
            <w:tcW w:w="5850" w:type="dxa"/>
            <w:vAlign w:val="center"/>
          </w:tcPr>
          <w:p w14:paraId="20C6125D" w14:textId="77777777" w:rsidR="009014B1" w:rsidRDefault="009014B1" w:rsidP="006D2475">
            <w:pPr>
              <w:jc w:val="left"/>
            </w:pPr>
            <w:r>
              <w:t>Update language around under construction units</w:t>
            </w:r>
          </w:p>
        </w:tc>
      </w:tr>
      <w:tr w:rsidR="00E145A0" w14:paraId="20C61263" w14:textId="77777777" w:rsidTr="006D2475">
        <w:tc>
          <w:tcPr>
            <w:tcW w:w="1200" w:type="dxa"/>
          </w:tcPr>
          <w:p w14:paraId="20C6125F" w14:textId="77777777" w:rsidR="00E145A0" w:rsidRDefault="00E145A0" w:rsidP="006D2475">
            <w:pPr>
              <w:spacing w:before="60" w:after="60"/>
              <w:jc w:val="center"/>
            </w:pPr>
            <w:r>
              <w:t>31</w:t>
            </w:r>
          </w:p>
        </w:tc>
        <w:tc>
          <w:tcPr>
            <w:tcW w:w="1387" w:type="dxa"/>
          </w:tcPr>
          <w:p w14:paraId="20C61260" w14:textId="77777777" w:rsidR="00E145A0" w:rsidRDefault="00E145A0" w:rsidP="006D2475">
            <w:pPr>
              <w:spacing w:before="60" w:after="60"/>
              <w:jc w:val="center"/>
            </w:pPr>
            <w:r>
              <w:t>951</w:t>
            </w:r>
          </w:p>
        </w:tc>
        <w:tc>
          <w:tcPr>
            <w:tcW w:w="1387" w:type="dxa"/>
          </w:tcPr>
          <w:p w14:paraId="20C61261" w14:textId="77777777" w:rsidR="00E145A0" w:rsidRDefault="00E145A0" w:rsidP="006D2475">
            <w:pPr>
              <w:spacing w:before="60" w:after="60"/>
              <w:jc w:val="center"/>
            </w:pPr>
            <w:r>
              <w:t>2/06/2017</w:t>
            </w:r>
          </w:p>
        </w:tc>
        <w:tc>
          <w:tcPr>
            <w:tcW w:w="5850" w:type="dxa"/>
            <w:vAlign w:val="center"/>
          </w:tcPr>
          <w:p w14:paraId="20C61262" w14:textId="77777777" w:rsidR="00E145A0" w:rsidRDefault="00E145A0" w:rsidP="006D2475">
            <w:pPr>
              <w:jc w:val="left"/>
            </w:pPr>
            <w:r>
              <w:t>PRR 951 – Updating Acquired Resource section</w:t>
            </w:r>
          </w:p>
        </w:tc>
      </w:tr>
      <w:tr w:rsidR="00851A38" w14:paraId="20C61268" w14:textId="77777777" w:rsidTr="006D2475">
        <w:tc>
          <w:tcPr>
            <w:tcW w:w="1200" w:type="dxa"/>
          </w:tcPr>
          <w:p w14:paraId="20C61264" w14:textId="77777777" w:rsidR="00851A38" w:rsidRDefault="00851A38" w:rsidP="006D2475">
            <w:pPr>
              <w:spacing w:before="60" w:after="60"/>
              <w:jc w:val="center"/>
            </w:pPr>
            <w:r>
              <w:t>30</w:t>
            </w:r>
          </w:p>
        </w:tc>
        <w:tc>
          <w:tcPr>
            <w:tcW w:w="1387" w:type="dxa"/>
          </w:tcPr>
          <w:p w14:paraId="20C61265" w14:textId="77777777" w:rsidR="00851A38" w:rsidRDefault="00851A38" w:rsidP="006D2475">
            <w:pPr>
              <w:spacing w:before="60" w:after="60"/>
              <w:jc w:val="center"/>
            </w:pPr>
            <w:r>
              <w:t>888</w:t>
            </w:r>
          </w:p>
        </w:tc>
        <w:tc>
          <w:tcPr>
            <w:tcW w:w="1387" w:type="dxa"/>
          </w:tcPr>
          <w:p w14:paraId="20C61266" w14:textId="77777777" w:rsidR="00851A38" w:rsidRDefault="00851A38" w:rsidP="006D2475">
            <w:pPr>
              <w:spacing w:before="60" w:after="60"/>
              <w:jc w:val="center"/>
            </w:pPr>
            <w:r>
              <w:t>10/26/2016</w:t>
            </w:r>
          </w:p>
        </w:tc>
        <w:tc>
          <w:tcPr>
            <w:tcW w:w="5850" w:type="dxa"/>
            <w:vAlign w:val="center"/>
          </w:tcPr>
          <w:p w14:paraId="20C61267" w14:textId="77777777" w:rsidR="00851A38" w:rsidRDefault="00851A38" w:rsidP="006D2475">
            <w:pPr>
              <w:jc w:val="left"/>
            </w:pPr>
            <w:r>
              <w:t>PRR 888 – Reliability Services</w:t>
            </w:r>
          </w:p>
        </w:tc>
      </w:tr>
      <w:tr w:rsidR="00851A38" w14:paraId="20C6126D" w14:textId="77777777" w:rsidTr="006D2475">
        <w:tc>
          <w:tcPr>
            <w:tcW w:w="1200" w:type="dxa"/>
          </w:tcPr>
          <w:p w14:paraId="20C61269" w14:textId="77777777" w:rsidR="00851A38" w:rsidRDefault="00851A38" w:rsidP="006D2475">
            <w:pPr>
              <w:spacing w:before="60" w:after="60"/>
              <w:jc w:val="center"/>
            </w:pPr>
            <w:r>
              <w:t>29</w:t>
            </w:r>
          </w:p>
        </w:tc>
        <w:tc>
          <w:tcPr>
            <w:tcW w:w="1387" w:type="dxa"/>
          </w:tcPr>
          <w:p w14:paraId="20C6126A" w14:textId="77777777" w:rsidR="00851A38" w:rsidRDefault="00851A38" w:rsidP="006D2475">
            <w:pPr>
              <w:spacing w:before="60" w:after="60"/>
              <w:jc w:val="center"/>
            </w:pPr>
            <w:r>
              <w:t>854</w:t>
            </w:r>
          </w:p>
        </w:tc>
        <w:tc>
          <w:tcPr>
            <w:tcW w:w="1387" w:type="dxa"/>
          </w:tcPr>
          <w:p w14:paraId="20C6126B" w14:textId="77777777" w:rsidR="00851A38" w:rsidRDefault="00851A38" w:rsidP="006D2475">
            <w:pPr>
              <w:spacing w:before="60" w:after="60"/>
              <w:jc w:val="center"/>
            </w:pPr>
            <w:r>
              <w:t>5/25/2016</w:t>
            </w:r>
          </w:p>
        </w:tc>
        <w:tc>
          <w:tcPr>
            <w:tcW w:w="5850" w:type="dxa"/>
            <w:vAlign w:val="center"/>
          </w:tcPr>
          <w:p w14:paraId="20C6126C" w14:textId="77777777" w:rsidR="00851A38" w:rsidRDefault="00851A38" w:rsidP="006D2475">
            <w:pPr>
              <w:jc w:val="left"/>
            </w:pPr>
            <w:r w:rsidRPr="005E134B">
              <w:t>As a result of appeal on PRR 854, foot-note has been removed.</w:t>
            </w:r>
          </w:p>
        </w:tc>
      </w:tr>
      <w:tr w:rsidR="00851A38" w14:paraId="20C61272" w14:textId="77777777" w:rsidTr="006D2475">
        <w:tc>
          <w:tcPr>
            <w:tcW w:w="1200" w:type="dxa"/>
          </w:tcPr>
          <w:p w14:paraId="20C6126E" w14:textId="77777777" w:rsidR="00851A38" w:rsidRPr="0014637C" w:rsidRDefault="00851A38" w:rsidP="006D2475">
            <w:pPr>
              <w:spacing w:before="60" w:after="60"/>
              <w:jc w:val="center"/>
            </w:pPr>
            <w:r>
              <w:lastRenderedPageBreak/>
              <w:t>28</w:t>
            </w:r>
          </w:p>
        </w:tc>
        <w:tc>
          <w:tcPr>
            <w:tcW w:w="1387" w:type="dxa"/>
          </w:tcPr>
          <w:p w14:paraId="20C6126F" w14:textId="77777777" w:rsidR="00851A38" w:rsidRDefault="00851A38" w:rsidP="006D2475">
            <w:pPr>
              <w:spacing w:before="60" w:after="60"/>
              <w:jc w:val="center"/>
            </w:pPr>
            <w:r>
              <w:t>881</w:t>
            </w:r>
          </w:p>
        </w:tc>
        <w:tc>
          <w:tcPr>
            <w:tcW w:w="1387" w:type="dxa"/>
          </w:tcPr>
          <w:p w14:paraId="20C61270" w14:textId="77777777" w:rsidR="00851A38" w:rsidRPr="0014637C" w:rsidRDefault="00851A38" w:rsidP="006D2475">
            <w:pPr>
              <w:spacing w:before="60" w:after="60"/>
              <w:jc w:val="center"/>
            </w:pPr>
            <w:r>
              <w:t>12/29/2015</w:t>
            </w:r>
          </w:p>
        </w:tc>
        <w:tc>
          <w:tcPr>
            <w:tcW w:w="5850" w:type="dxa"/>
            <w:vAlign w:val="center"/>
          </w:tcPr>
          <w:p w14:paraId="20C61271" w14:textId="77777777" w:rsidR="00851A38" w:rsidRDefault="00851A38" w:rsidP="006D2475">
            <w:pPr>
              <w:jc w:val="left"/>
            </w:pPr>
            <w:r>
              <w:t>PRR 881 – CPM replacement (competitive solicitation process)</w:t>
            </w:r>
          </w:p>
        </w:tc>
      </w:tr>
      <w:tr w:rsidR="00851A38" w14:paraId="20C61277" w14:textId="77777777" w:rsidTr="006D2475">
        <w:trPr>
          <w:trHeight w:val="719"/>
        </w:trPr>
        <w:tc>
          <w:tcPr>
            <w:tcW w:w="1200" w:type="dxa"/>
          </w:tcPr>
          <w:p w14:paraId="20C61273" w14:textId="77777777" w:rsidR="00851A38" w:rsidRPr="0014637C" w:rsidRDefault="00851A38" w:rsidP="006D2475">
            <w:pPr>
              <w:spacing w:before="60" w:after="60"/>
              <w:jc w:val="center"/>
            </w:pPr>
            <w:r w:rsidRPr="0014637C">
              <w:t>27</w:t>
            </w:r>
          </w:p>
        </w:tc>
        <w:tc>
          <w:tcPr>
            <w:tcW w:w="1387" w:type="dxa"/>
          </w:tcPr>
          <w:p w14:paraId="20C61274" w14:textId="77777777" w:rsidR="00851A38" w:rsidRPr="0014637C" w:rsidRDefault="00851A38" w:rsidP="006D2475">
            <w:pPr>
              <w:spacing w:before="60" w:after="60"/>
              <w:jc w:val="center"/>
            </w:pPr>
            <w:r>
              <w:t>868</w:t>
            </w:r>
          </w:p>
        </w:tc>
        <w:tc>
          <w:tcPr>
            <w:tcW w:w="1387" w:type="dxa"/>
          </w:tcPr>
          <w:p w14:paraId="20C61275" w14:textId="77777777" w:rsidR="00851A38" w:rsidRPr="0014637C" w:rsidRDefault="00851A38" w:rsidP="006D2475">
            <w:pPr>
              <w:spacing w:before="60" w:after="60"/>
              <w:jc w:val="center"/>
            </w:pPr>
            <w:r w:rsidRPr="0014637C">
              <w:t>12/01/2015</w:t>
            </w:r>
          </w:p>
        </w:tc>
        <w:tc>
          <w:tcPr>
            <w:tcW w:w="5850" w:type="dxa"/>
            <w:vAlign w:val="center"/>
          </w:tcPr>
          <w:p w14:paraId="20C61276" w14:textId="77777777" w:rsidR="00851A38" w:rsidRPr="0014637C" w:rsidRDefault="00851A38" w:rsidP="006D2475">
            <w:pPr>
              <w:jc w:val="left"/>
            </w:pPr>
            <w:r>
              <w:t xml:space="preserve">PRR 868 </w:t>
            </w:r>
            <w:r w:rsidRPr="0014637C">
              <w:t>Clarify ULR Submission Process</w:t>
            </w:r>
            <w:r>
              <w:t xml:space="preserve"> and PRR 854 </w:t>
            </w:r>
            <w:r w:rsidRPr="00197336">
              <w:t>Local capacity counting clarification for Reliability Demand Response Resource (RDRR) and Proxy Demand Resource (PDR) resources</w:t>
            </w:r>
          </w:p>
        </w:tc>
      </w:tr>
      <w:tr w:rsidR="00851A38" w14:paraId="20C6127C" w14:textId="77777777" w:rsidTr="006D2475">
        <w:tc>
          <w:tcPr>
            <w:tcW w:w="1200" w:type="dxa"/>
          </w:tcPr>
          <w:p w14:paraId="20C61278" w14:textId="77777777" w:rsidR="00851A38" w:rsidRDefault="00851A38" w:rsidP="006D2475">
            <w:pPr>
              <w:spacing w:before="60" w:after="60"/>
              <w:jc w:val="center"/>
            </w:pPr>
            <w:r>
              <w:t>26</w:t>
            </w:r>
          </w:p>
        </w:tc>
        <w:tc>
          <w:tcPr>
            <w:tcW w:w="1387" w:type="dxa"/>
          </w:tcPr>
          <w:p w14:paraId="20C61279" w14:textId="77777777" w:rsidR="00851A38" w:rsidRDefault="00851A38" w:rsidP="006D2475">
            <w:pPr>
              <w:spacing w:before="60" w:after="60"/>
              <w:jc w:val="center"/>
            </w:pPr>
            <w:r>
              <w:t>853</w:t>
            </w:r>
          </w:p>
        </w:tc>
        <w:tc>
          <w:tcPr>
            <w:tcW w:w="1387" w:type="dxa"/>
          </w:tcPr>
          <w:p w14:paraId="20C6127A" w14:textId="77777777" w:rsidR="00851A38" w:rsidRDefault="00851A38" w:rsidP="006D2475">
            <w:pPr>
              <w:spacing w:before="60" w:after="60"/>
              <w:jc w:val="center"/>
            </w:pPr>
            <w:r>
              <w:t>07/01/2015</w:t>
            </w:r>
          </w:p>
        </w:tc>
        <w:tc>
          <w:tcPr>
            <w:tcW w:w="5850" w:type="dxa"/>
            <w:vAlign w:val="center"/>
          </w:tcPr>
          <w:p w14:paraId="20C6127B" w14:textId="77777777" w:rsidR="00851A38" w:rsidRPr="006C2671" w:rsidRDefault="00851A38" w:rsidP="006D2475">
            <w:pPr>
              <w:jc w:val="left"/>
            </w:pPr>
            <w:r w:rsidRPr="006C2671">
              <w:t>PRR 853 – Update Exhibit A-2</w:t>
            </w:r>
          </w:p>
        </w:tc>
      </w:tr>
      <w:tr w:rsidR="00851A38" w14:paraId="20C61281" w14:textId="77777777" w:rsidTr="006D2475">
        <w:tc>
          <w:tcPr>
            <w:tcW w:w="1200" w:type="dxa"/>
          </w:tcPr>
          <w:p w14:paraId="20C6127D" w14:textId="77777777" w:rsidR="00851A38" w:rsidRDefault="00851A38" w:rsidP="006D2475">
            <w:pPr>
              <w:spacing w:before="60" w:after="60"/>
              <w:jc w:val="center"/>
            </w:pPr>
            <w:r>
              <w:t>25</w:t>
            </w:r>
          </w:p>
        </w:tc>
        <w:tc>
          <w:tcPr>
            <w:tcW w:w="1387" w:type="dxa"/>
          </w:tcPr>
          <w:p w14:paraId="20C6127E" w14:textId="77777777" w:rsidR="00851A38" w:rsidRDefault="00851A38" w:rsidP="006D2475">
            <w:pPr>
              <w:spacing w:before="60" w:after="60"/>
              <w:jc w:val="center"/>
            </w:pPr>
            <w:r>
              <w:t>839</w:t>
            </w:r>
          </w:p>
        </w:tc>
        <w:tc>
          <w:tcPr>
            <w:tcW w:w="1387" w:type="dxa"/>
          </w:tcPr>
          <w:p w14:paraId="20C6127F" w14:textId="77777777" w:rsidR="00851A38" w:rsidRDefault="00851A38" w:rsidP="006D2475">
            <w:pPr>
              <w:spacing w:before="60" w:after="60"/>
              <w:jc w:val="center"/>
            </w:pPr>
            <w:r>
              <w:t>04/01/2015</w:t>
            </w:r>
          </w:p>
        </w:tc>
        <w:tc>
          <w:tcPr>
            <w:tcW w:w="5850" w:type="dxa"/>
            <w:vAlign w:val="center"/>
          </w:tcPr>
          <w:p w14:paraId="20C61280" w14:textId="77777777" w:rsidR="00851A38" w:rsidRPr="00B0203E" w:rsidRDefault="00851A38" w:rsidP="006D2475">
            <w:pPr>
              <w:jc w:val="left"/>
            </w:pPr>
            <w:r w:rsidRPr="00B0203E">
              <w:t xml:space="preserve">PRR 839 - </w:t>
            </w:r>
            <w:r w:rsidRPr="00FD686D">
              <w:t>Change the name of the application that manages resource adequacy capacity information.</w:t>
            </w:r>
          </w:p>
        </w:tc>
      </w:tr>
      <w:tr w:rsidR="00851A38" w14:paraId="20C61286" w14:textId="77777777" w:rsidTr="006D2475">
        <w:tc>
          <w:tcPr>
            <w:tcW w:w="1200" w:type="dxa"/>
          </w:tcPr>
          <w:p w14:paraId="20C61282" w14:textId="77777777" w:rsidR="00851A38" w:rsidRDefault="00851A38" w:rsidP="006D2475">
            <w:pPr>
              <w:spacing w:before="60" w:after="60"/>
              <w:jc w:val="center"/>
            </w:pPr>
            <w:r>
              <w:t>24</w:t>
            </w:r>
          </w:p>
        </w:tc>
        <w:tc>
          <w:tcPr>
            <w:tcW w:w="1387" w:type="dxa"/>
          </w:tcPr>
          <w:p w14:paraId="20C61283" w14:textId="77777777" w:rsidR="00851A38" w:rsidRDefault="00851A38" w:rsidP="006D2475">
            <w:pPr>
              <w:spacing w:before="60" w:after="60"/>
              <w:jc w:val="center"/>
            </w:pPr>
            <w:r>
              <w:t>776</w:t>
            </w:r>
          </w:p>
        </w:tc>
        <w:tc>
          <w:tcPr>
            <w:tcW w:w="1387" w:type="dxa"/>
          </w:tcPr>
          <w:p w14:paraId="20C61284" w14:textId="77777777" w:rsidR="00851A38" w:rsidRDefault="00851A38" w:rsidP="006D2475">
            <w:pPr>
              <w:spacing w:before="60" w:after="60"/>
              <w:jc w:val="center"/>
            </w:pPr>
            <w:r>
              <w:t>02/27/2015</w:t>
            </w:r>
          </w:p>
        </w:tc>
        <w:tc>
          <w:tcPr>
            <w:tcW w:w="5850" w:type="dxa"/>
            <w:vAlign w:val="center"/>
          </w:tcPr>
          <w:p w14:paraId="20C61285" w14:textId="77777777" w:rsidR="00851A38" w:rsidRPr="008E7A36" w:rsidRDefault="00851A38" w:rsidP="006D2475">
            <w:pPr>
              <w:jc w:val="left"/>
            </w:pPr>
            <w:r w:rsidRPr="008E7A36">
              <w:t>PRR 776 - Section 8 outage management system integration:  Update Reliability Requirements BPM to support the new outage management system integration and related policy decisions regarding the standard capacity product availability calculations.</w:t>
            </w:r>
          </w:p>
        </w:tc>
      </w:tr>
      <w:tr w:rsidR="00851A38" w14:paraId="20C6128B" w14:textId="77777777" w:rsidTr="006D2475">
        <w:tc>
          <w:tcPr>
            <w:tcW w:w="1200" w:type="dxa"/>
          </w:tcPr>
          <w:p w14:paraId="20C61287" w14:textId="77777777" w:rsidR="00851A38" w:rsidRDefault="00851A38" w:rsidP="006D2475">
            <w:pPr>
              <w:spacing w:before="60" w:after="60"/>
              <w:jc w:val="center"/>
            </w:pPr>
            <w:r>
              <w:t>23</w:t>
            </w:r>
          </w:p>
        </w:tc>
        <w:tc>
          <w:tcPr>
            <w:tcW w:w="1387" w:type="dxa"/>
          </w:tcPr>
          <w:p w14:paraId="20C61288" w14:textId="77777777" w:rsidR="00851A38" w:rsidRDefault="00851A38" w:rsidP="006D2475">
            <w:pPr>
              <w:spacing w:before="60" w:after="60"/>
              <w:jc w:val="center"/>
            </w:pPr>
            <w:r>
              <w:t>803</w:t>
            </w:r>
          </w:p>
        </w:tc>
        <w:tc>
          <w:tcPr>
            <w:tcW w:w="1387" w:type="dxa"/>
          </w:tcPr>
          <w:p w14:paraId="20C61289" w14:textId="77777777" w:rsidR="00851A38" w:rsidRDefault="00851A38" w:rsidP="006D2475">
            <w:pPr>
              <w:spacing w:before="60" w:after="60"/>
              <w:jc w:val="center"/>
            </w:pPr>
            <w:r>
              <w:t>02/10/2015</w:t>
            </w:r>
          </w:p>
        </w:tc>
        <w:tc>
          <w:tcPr>
            <w:tcW w:w="5850" w:type="dxa"/>
            <w:vAlign w:val="center"/>
          </w:tcPr>
          <w:p w14:paraId="20C6128A" w14:textId="77777777" w:rsidR="00851A38" w:rsidRPr="007D4A49" w:rsidRDefault="00851A38" w:rsidP="006D2475">
            <w:pPr>
              <w:jc w:val="left"/>
            </w:pPr>
            <w:r w:rsidRPr="007D4A49">
              <w:t>PRR 803: Annual standard capacity product grandfathering notification process update</w:t>
            </w:r>
          </w:p>
        </w:tc>
      </w:tr>
      <w:tr w:rsidR="00851A38" w14:paraId="20C61290" w14:textId="77777777" w:rsidTr="006D2475">
        <w:tc>
          <w:tcPr>
            <w:tcW w:w="1200" w:type="dxa"/>
          </w:tcPr>
          <w:p w14:paraId="20C6128C" w14:textId="77777777" w:rsidR="00851A38" w:rsidRDefault="00851A38" w:rsidP="006D2475">
            <w:pPr>
              <w:spacing w:before="60" w:after="60"/>
              <w:jc w:val="center"/>
            </w:pPr>
            <w:r>
              <w:t>22</w:t>
            </w:r>
          </w:p>
        </w:tc>
        <w:tc>
          <w:tcPr>
            <w:tcW w:w="1387" w:type="dxa"/>
          </w:tcPr>
          <w:p w14:paraId="20C6128D" w14:textId="77777777" w:rsidR="00851A38" w:rsidRDefault="00851A38" w:rsidP="006D2475">
            <w:pPr>
              <w:spacing w:before="60" w:after="60"/>
              <w:jc w:val="center"/>
            </w:pPr>
            <w:r>
              <w:t>802</w:t>
            </w:r>
          </w:p>
        </w:tc>
        <w:tc>
          <w:tcPr>
            <w:tcW w:w="1387" w:type="dxa"/>
          </w:tcPr>
          <w:p w14:paraId="20C6128E" w14:textId="77777777" w:rsidR="00851A38" w:rsidRDefault="00851A38" w:rsidP="006D2475">
            <w:pPr>
              <w:spacing w:before="60" w:after="60"/>
              <w:jc w:val="center"/>
            </w:pPr>
            <w:r>
              <w:t>01/15/2015</w:t>
            </w:r>
          </w:p>
        </w:tc>
        <w:tc>
          <w:tcPr>
            <w:tcW w:w="5850" w:type="dxa"/>
            <w:vAlign w:val="center"/>
          </w:tcPr>
          <w:p w14:paraId="20C6128F" w14:textId="77777777" w:rsidR="00851A38" w:rsidRPr="00C215C2" w:rsidRDefault="00851A38" w:rsidP="006D2475">
            <w:pPr>
              <w:jc w:val="left"/>
            </w:pPr>
            <w:r w:rsidRPr="00C215C2">
              <w:t>PRR 802: Automated Multiple Substitutions per Resource</w:t>
            </w:r>
          </w:p>
        </w:tc>
      </w:tr>
      <w:tr w:rsidR="00851A38" w14:paraId="20C61295" w14:textId="77777777" w:rsidTr="006D2475">
        <w:tc>
          <w:tcPr>
            <w:tcW w:w="1200" w:type="dxa"/>
          </w:tcPr>
          <w:p w14:paraId="20C61291" w14:textId="77777777" w:rsidR="00851A38" w:rsidRDefault="00851A38" w:rsidP="006D2475">
            <w:pPr>
              <w:spacing w:before="60" w:after="60"/>
              <w:jc w:val="center"/>
            </w:pPr>
            <w:r>
              <w:t>21</w:t>
            </w:r>
          </w:p>
        </w:tc>
        <w:tc>
          <w:tcPr>
            <w:tcW w:w="1387" w:type="dxa"/>
          </w:tcPr>
          <w:p w14:paraId="20C61292" w14:textId="77777777" w:rsidR="00851A38" w:rsidRDefault="00851A38" w:rsidP="006D2475">
            <w:pPr>
              <w:spacing w:before="60" w:after="60"/>
              <w:jc w:val="center"/>
            </w:pPr>
            <w:r>
              <w:t>787</w:t>
            </w:r>
          </w:p>
        </w:tc>
        <w:tc>
          <w:tcPr>
            <w:tcW w:w="1387" w:type="dxa"/>
          </w:tcPr>
          <w:p w14:paraId="20C61293" w14:textId="77777777" w:rsidR="00851A38" w:rsidRDefault="00851A38" w:rsidP="006D2475">
            <w:pPr>
              <w:spacing w:before="60" w:after="60"/>
              <w:jc w:val="center"/>
            </w:pPr>
            <w:r>
              <w:t>01/01/2015</w:t>
            </w:r>
          </w:p>
        </w:tc>
        <w:tc>
          <w:tcPr>
            <w:tcW w:w="5850" w:type="dxa"/>
            <w:vAlign w:val="center"/>
          </w:tcPr>
          <w:p w14:paraId="20C61294" w14:textId="77777777" w:rsidR="00851A38" w:rsidRPr="002F02BF" w:rsidRDefault="00851A38" w:rsidP="006D2475">
            <w:pPr>
              <w:jc w:val="left"/>
            </w:pPr>
            <w:r w:rsidRPr="002F02BF">
              <w:t>PRR 787 Use-Limited Resource Process Updates</w:t>
            </w:r>
          </w:p>
        </w:tc>
      </w:tr>
      <w:tr w:rsidR="00851A38" w14:paraId="20C6129A" w14:textId="77777777" w:rsidTr="006D2475">
        <w:tc>
          <w:tcPr>
            <w:tcW w:w="1200" w:type="dxa"/>
          </w:tcPr>
          <w:p w14:paraId="20C61296" w14:textId="77777777" w:rsidR="00851A38" w:rsidRDefault="00851A38" w:rsidP="006D2475">
            <w:pPr>
              <w:spacing w:before="60" w:after="60"/>
              <w:jc w:val="center"/>
            </w:pPr>
            <w:r>
              <w:t>20</w:t>
            </w:r>
          </w:p>
        </w:tc>
        <w:tc>
          <w:tcPr>
            <w:tcW w:w="1387" w:type="dxa"/>
          </w:tcPr>
          <w:p w14:paraId="20C61297" w14:textId="77777777" w:rsidR="00851A38" w:rsidRDefault="00851A38" w:rsidP="006D2475">
            <w:pPr>
              <w:spacing w:before="60" w:after="60"/>
              <w:jc w:val="center"/>
            </w:pPr>
            <w:r>
              <w:t>786</w:t>
            </w:r>
          </w:p>
        </w:tc>
        <w:tc>
          <w:tcPr>
            <w:tcW w:w="1387" w:type="dxa"/>
          </w:tcPr>
          <w:p w14:paraId="20C61298" w14:textId="77777777" w:rsidR="00851A38" w:rsidRDefault="00851A38" w:rsidP="006D2475">
            <w:pPr>
              <w:spacing w:before="60" w:after="60"/>
              <w:jc w:val="center"/>
            </w:pPr>
            <w:r>
              <w:t>11/14/2014</w:t>
            </w:r>
          </w:p>
        </w:tc>
        <w:tc>
          <w:tcPr>
            <w:tcW w:w="5850" w:type="dxa"/>
            <w:vAlign w:val="center"/>
          </w:tcPr>
          <w:p w14:paraId="20C61299" w14:textId="77777777" w:rsidR="00851A38" w:rsidRPr="0036234C" w:rsidRDefault="00851A38" w:rsidP="0036234C">
            <w:r w:rsidRPr="005445A8">
              <w:t>PRR 786 Flexible RA Capacity</w:t>
            </w:r>
          </w:p>
        </w:tc>
      </w:tr>
      <w:tr w:rsidR="00851A38" w14:paraId="20C6129F" w14:textId="77777777" w:rsidTr="006D2475">
        <w:tc>
          <w:tcPr>
            <w:tcW w:w="1200" w:type="dxa"/>
          </w:tcPr>
          <w:p w14:paraId="20C6129B" w14:textId="77777777" w:rsidR="00851A38" w:rsidRDefault="00851A38" w:rsidP="006D2475">
            <w:pPr>
              <w:spacing w:before="60" w:after="60"/>
              <w:jc w:val="center"/>
            </w:pPr>
            <w:r>
              <w:t>19</w:t>
            </w:r>
          </w:p>
        </w:tc>
        <w:tc>
          <w:tcPr>
            <w:tcW w:w="1387" w:type="dxa"/>
          </w:tcPr>
          <w:p w14:paraId="20C6129C" w14:textId="77777777" w:rsidR="00851A38" w:rsidRDefault="00851A38" w:rsidP="006D2475">
            <w:pPr>
              <w:spacing w:before="60" w:after="60"/>
              <w:jc w:val="center"/>
            </w:pPr>
            <w:r>
              <w:t>743</w:t>
            </w:r>
          </w:p>
        </w:tc>
        <w:tc>
          <w:tcPr>
            <w:tcW w:w="1387" w:type="dxa"/>
          </w:tcPr>
          <w:p w14:paraId="20C6129D" w14:textId="77777777" w:rsidR="00851A38" w:rsidRDefault="00851A38" w:rsidP="006D2475">
            <w:pPr>
              <w:spacing w:before="60" w:after="60"/>
              <w:jc w:val="center"/>
            </w:pPr>
            <w:r>
              <w:t>08/01/2014</w:t>
            </w:r>
          </w:p>
        </w:tc>
        <w:tc>
          <w:tcPr>
            <w:tcW w:w="5850" w:type="dxa"/>
            <w:vAlign w:val="center"/>
          </w:tcPr>
          <w:p w14:paraId="20C6129E" w14:textId="77777777" w:rsidR="00851A38" w:rsidRPr="00FA1BA8" w:rsidRDefault="00851A38" w:rsidP="006D2475">
            <w:pPr>
              <w:jc w:val="left"/>
            </w:pPr>
            <w:r w:rsidRPr="00FA1BA8">
              <w:t>PRR 743 Annual SCP Grandfathering Notification Process</w:t>
            </w:r>
          </w:p>
        </w:tc>
      </w:tr>
      <w:tr w:rsidR="00851A38" w14:paraId="20C612A4" w14:textId="77777777" w:rsidTr="006D2475">
        <w:tc>
          <w:tcPr>
            <w:tcW w:w="1200" w:type="dxa"/>
          </w:tcPr>
          <w:p w14:paraId="20C612A0" w14:textId="77777777" w:rsidR="00851A38" w:rsidRDefault="00851A38" w:rsidP="006D2475">
            <w:pPr>
              <w:spacing w:before="60" w:after="60"/>
              <w:jc w:val="center"/>
            </w:pPr>
            <w:r>
              <w:t>18</w:t>
            </w:r>
          </w:p>
        </w:tc>
        <w:tc>
          <w:tcPr>
            <w:tcW w:w="1387" w:type="dxa"/>
          </w:tcPr>
          <w:p w14:paraId="20C612A1" w14:textId="77777777" w:rsidR="00851A38" w:rsidRDefault="00851A38" w:rsidP="006D2475">
            <w:pPr>
              <w:spacing w:before="60" w:after="60"/>
              <w:jc w:val="center"/>
            </w:pPr>
            <w:r>
              <w:t>724</w:t>
            </w:r>
          </w:p>
        </w:tc>
        <w:tc>
          <w:tcPr>
            <w:tcW w:w="1387" w:type="dxa"/>
          </w:tcPr>
          <w:p w14:paraId="20C612A2" w14:textId="77777777" w:rsidR="00851A38" w:rsidRDefault="00851A38" w:rsidP="006D2475">
            <w:pPr>
              <w:spacing w:before="60" w:after="60"/>
              <w:jc w:val="center"/>
            </w:pPr>
            <w:r>
              <w:t>04/01/2014</w:t>
            </w:r>
          </w:p>
        </w:tc>
        <w:tc>
          <w:tcPr>
            <w:tcW w:w="5850" w:type="dxa"/>
            <w:vAlign w:val="center"/>
          </w:tcPr>
          <w:p w14:paraId="20C612A3" w14:textId="77777777" w:rsidR="00851A38" w:rsidRPr="003E2FC1" w:rsidRDefault="00851A38" w:rsidP="006D2475">
            <w:pPr>
              <w:jc w:val="left"/>
            </w:pPr>
            <w:r w:rsidRPr="003E2FC1">
              <w:t>PRR 724 Supporting the Resource Adequacy one-for-many manual substitution policy initiative.</w:t>
            </w:r>
          </w:p>
        </w:tc>
      </w:tr>
      <w:tr w:rsidR="00851A38" w14:paraId="20C612A9" w14:textId="77777777" w:rsidTr="006D2475">
        <w:tc>
          <w:tcPr>
            <w:tcW w:w="1200" w:type="dxa"/>
          </w:tcPr>
          <w:p w14:paraId="20C612A5" w14:textId="77777777" w:rsidR="00851A38" w:rsidRDefault="00851A38" w:rsidP="006D2475">
            <w:pPr>
              <w:spacing w:before="60" w:after="60"/>
              <w:jc w:val="center"/>
            </w:pPr>
            <w:r>
              <w:t>17</w:t>
            </w:r>
          </w:p>
        </w:tc>
        <w:tc>
          <w:tcPr>
            <w:tcW w:w="1387" w:type="dxa"/>
          </w:tcPr>
          <w:p w14:paraId="20C612A6" w14:textId="77777777" w:rsidR="00851A38" w:rsidRDefault="00851A38" w:rsidP="006D2475">
            <w:pPr>
              <w:spacing w:before="60" w:after="60"/>
              <w:jc w:val="center"/>
            </w:pPr>
            <w:r>
              <w:t>693</w:t>
            </w:r>
          </w:p>
        </w:tc>
        <w:tc>
          <w:tcPr>
            <w:tcW w:w="1387" w:type="dxa"/>
          </w:tcPr>
          <w:p w14:paraId="20C612A7" w14:textId="77777777" w:rsidR="00851A38" w:rsidRDefault="00851A38" w:rsidP="006D2475">
            <w:pPr>
              <w:spacing w:before="60" w:after="60"/>
              <w:jc w:val="center"/>
            </w:pPr>
            <w:r>
              <w:t>10/9/2013</w:t>
            </w:r>
          </w:p>
        </w:tc>
        <w:tc>
          <w:tcPr>
            <w:tcW w:w="5850" w:type="dxa"/>
            <w:vAlign w:val="center"/>
          </w:tcPr>
          <w:p w14:paraId="20C612A8" w14:textId="77777777" w:rsidR="00851A38" w:rsidRPr="00C60275" w:rsidRDefault="00851A38" w:rsidP="006D2475">
            <w:pPr>
              <w:jc w:val="left"/>
            </w:pPr>
            <w:r w:rsidRPr="00C60275">
              <w:t>PRR 693</w:t>
            </w:r>
            <w:r w:rsidRPr="001057E1">
              <w:t xml:space="preserve"> </w:t>
            </w:r>
            <w:r w:rsidRPr="00C60275">
              <w:t>Update Section 4 “Resource Adequacy Capacity” to accurately reflect existing business processes related to the evaluation of RA/Supply Plans and add more granular details related to implementation of the approved Replacement Requirement for Scheduled Generation Outages initiative</w:t>
            </w:r>
          </w:p>
        </w:tc>
      </w:tr>
      <w:tr w:rsidR="00851A38" w14:paraId="20C612AE" w14:textId="77777777" w:rsidTr="006D2475">
        <w:tc>
          <w:tcPr>
            <w:tcW w:w="1200" w:type="dxa"/>
          </w:tcPr>
          <w:p w14:paraId="20C612AA" w14:textId="77777777" w:rsidR="00851A38" w:rsidRDefault="00851A38" w:rsidP="006D2475">
            <w:pPr>
              <w:spacing w:before="60" w:after="60"/>
              <w:jc w:val="center"/>
            </w:pPr>
            <w:r>
              <w:t>16</w:t>
            </w:r>
          </w:p>
        </w:tc>
        <w:tc>
          <w:tcPr>
            <w:tcW w:w="1387" w:type="dxa"/>
          </w:tcPr>
          <w:p w14:paraId="20C612AB" w14:textId="77777777" w:rsidR="00851A38" w:rsidRDefault="00851A38" w:rsidP="006D2475">
            <w:pPr>
              <w:spacing w:before="60" w:after="60"/>
              <w:jc w:val="center"/>
            </w:pPr>
            <w:r>
              <w:t>678</w:t>
            </w:r>
          </w:p>
        </w:tc>
        <w:tc>
          <w:tcPr>
            <w:tcW w:w="1387" w:type="dxa"/>
          </w:tcPr>
          <w:p w14:paraId="20C612AC" w14:textId="77777777" w:rsidR="00851A38" w:rsidRDefault="00851A38" w:rsidP="006D2475">
            <w:pPr>
              <w:spacing w:before="60" w:after="60"/>
              <w:jc w:val="center"/>
            </w:pPr>
            <w:r>
              <w:t>7/3/2013</w:t>
            </w:r>
          </w:p>
        </w:tc>
        <w:tc>
          <w:tcPr>
            <w:tcW w:w="5850" w:type="dxa"/>
            <w:vAlign w:val="center"/>
          </w:tcPr>
          <w:p w14:paraId="20C612AD" w14:textId="77777777" w:rsidR="00851A38" w:rsidRDefault="00851A38" w:rsidP="006D2475">
            <w:pPr>
              <w:jc w:val="left"/>
            </w:pPr>
            <w:r>
              <w:t xml:space="preserve">PRR 678 </w:t>
            </w:r>
            <w:r w:rsidRPr="00201DD6">
              <w:rPr>
                <w:rFonts w:cs="Arial"/>
                <w:szCs w:val="22"/>
              </w:rPr>
              <w:t>Update Reliability Requirement BPM for NQC request form, QC timeline, Interim Deliverability, Exhibit A-3 submittal dates, Import Allocation steps, Capacity Procurement Mechanism</w:t>
            </w:r>
          </w:p>
        </w:tc>
      </w:tr>
      <w:tr w:rsidR="00851A38" w14:paraId="20C612B3" w14:textId="77777777" w:rsidTr="006D2475">
        <w:tc>
          <w:tcPr>
            <w:tcW w:w="1200" w:type="dxa"/>
          </w:tcPr>
          <w:p w14:paraId="20C612AF" w14:textId="77777777" w:rsidR="00851A38" w:rsidRDefault="00851A38" w:rsidP="006D2475">
            <w:pPr>
              <w:spacing w:before="60" w:after="60"/>
              <w:jc w:val="center"/>
            </w:pPr>
            <w:r>
              <w:t>15</w:t>
            </w:r>
          </w:p>
        </w:tc>
        <w:tc>
          <w:tcPr>
            <w:tcW w:w="1387" w:type="dxa"/>
          </w:tcPr>
          <w:p w14:paraId="20C612B0" w14:textId="77777777" w:rsidR="00851A38" w:rsidRDefault="00851A38" w:rsidP="006D2475">
            <w:pPr>
              <w:spacing w:before="60" w:after="60"/>
              <w:jc w:val="center"/>
            </w:pPr>
            <w:r>
              <w:t>606</w:t>
            </w:r>
          </w:p>
        </w:tc>
        <w:tc>
          <w:tcPr>
            <w:tcW w:w="1387" w:type="dxa"/>
          </w:tcPr>
          <w:p w14:paraId="20C612B1" w14:textId="77777777" w:rsidR="00851A38" w:rsidRDefault="00851A38" w:rsidP="006D2475">
            <w:pPr>
              <w:spacing w:before="60" w:after="60"/>
              <w:jc w:val="center"/>
            </w:pPr>
            <w:r>
              <w:t>11/23/2012</w:t>
            </w:r>
          </w:p>
        </w:tc>
        <w:tc>
          <w:tcPr>
            <w:tcW w:w="5850" w:type="dxa"/>
            <w:vAlign w:val="center"/>
          </w:tcPr>
          <w:p w14:paraId="20C612B2" w14:textId="77777777" w:rsidR="00851A38" w:rsidRPr="007D1AFB" w:rsidRDefault="00851A38" w:rsidP="006D2475">
            <w:pPr>
              <w:jc w:val="left"/>
            </w:pPr>
            <w:r>
              <w:t>PRR 606 Addition of Replacement Requirements for Scheduled Outages</w:t>
            </w:r>
          </w:p>
        </w:tc>
      </w:tr>
      <w:tr w:rsidR="00851A38" w14:paraId="20C612B8" w14:textId="77777777" w:rsidTr="006D2475">
        <w:tc>
          <w:tcPr>
            <w:tcW w:w="1200" w:type="dxa"/>
            <w:tcBorders>
              <w:top w:val="single" w:sz="4" w:space="0" w:color="auto"/>
              <w:left w:val="single" w:sz="4" w:space="0" w:color="auto"/>
              <w:bottom w:val="single" w:sz="4" w:space="0" w:color="auto"/>
              <w:right w:val="single" w:sz="4" w:space="0" w:color="auto"/>
            </w:tcBorders>
          </w:tcPr>
          <w:p w14:paraId="20C612B4" w14:textId="77777777" w:rsidR="00851A38" w:rsidRDefault="00851A38" w:rsidP="006D2475">
            <w:pPr>
              <w:spacing w:before="60" w:after="60"/>
              <w:jc w:val="center"/>
            </w:pPr>
            <w:r>
              <w:t>14</w:t>
            </w:r>
          </w:p>
        </w:tc>
        <w:tc>
          <w:tcPr>
            <w:tcW w:w="1387" w:type="dxa"/>
            <w:tcBorders>
              <w:top w:val="single" w:sz="4" w:space="0" w:color="auto"/>
              <w:left w:val="single" w:sz="4" w:space="0" w:color="auto"/>
              <w:bottom w:val="single" w:sz="4" w:space="0" w:color="auto"/>
              <w:right w:val="single" w:sz="4" w:space="0" w:color="auto"/>
            </w:tcBorders>
          </w:tcPr>
          <w:p w14:paraId="20C612B5" w14:textId="77777777" w:rsidR="00851A38" w:rsidRDefault="00851A38" w:rsidP="006D2475">
            <w:pPr>
              <w:spacing w:before="60" w:after="60"/>
              <w:jc w:val="center"/>
            </w:pPr>
            <w:r>
              <w:t>555</w:t>
            </w:r>
          </w:p>
        </w:tc>
        <w:tc>
          <w:tcPr>
            <w:tcW w:w="1387" w:type="dxa"/>
            <w:tcBorders>
              <w:top w:val="single" w:sz="4" w:space="0" w:color="auto"/>
              <w:left w:val="single" w:sz="4" w:space="0" w:color="auto"/>
              <w:bottom w:val="single" w:sz="4" w:space="0" w:color="auto"/>
              <w:right w:val="single" w:sz="4" w:space="0" w:color="auto"/>
            </w:tcBorders>
          </w:tcPr>
          <w:p w14:paraId="20C612B6" w14:textId="77777777" w:rsidR="00851A38" w:rsidRDefault="00851A38" w:rsidP="006D2475">
            <w:pPr>
              <w:spacing w:before="60" w:after="60"/>
              <w:jc w:val="center"/>
            </w:pPr>
            <w:r>
              <w:t>8/9/2012</w:t>
            </w:r>
          </w:p>
        </w:tc>
        <w:tc>
          <w:tcPr>
            <w:tcW w:w="5850" w:type="dxa"/>
            <w:tcBorders>
              <w:top w:val="single" w:sz="4" w:space="0" w:color="auto"/>
              <w:left w:val="single" w:sz="4" w:space="0" w:color="auto"/>
              <w:bottom w:val="single" w:sz="4" w:space="0" w:color="auto"/>
              <w:right w:val="single" w:sz="4" w:space="0" w:color="auto"/>
            </w:tcBorders>
            <w:vAlign w:val="center"/>
          </w:tcPr>
          <w:p w14:paraId="20C612B7" w14:textId="77777777" w:rsidR="00851A38" w:rsidRDefault="00851A38" w:rsidP="006D2475">
            <w:pPr>
              <w:jc w:val="left"/>
            </w:pPr>
            <w:r w:rsidRPr="00385C2F">
              <w:t xml:space="preserve">PRR 555 </w:t>
            </w:r>
            <w:r>
              <w:t xml:space="preserve">Replace </w:t>
            </w:r>
            <w:r w:rsidRPr="00385C2F">
              <w:t>Transmission Reliability Margin</w:t>
            </w:r>
          </w:p>
        </w:tc>
      </w:tr>
      <w:tr w:rsidR="00851A38" w14:paraId="20C612BD" w14:textId="77777777" w:rsidTr="006D2475">
        <w:tc>
          <w:tcPr>
            <w:tcW w:w="1200" w:type="dxa"/>
            <w:tcBorders>
              <w:top w:val="single" w:sz="4" w:space="0" w:color="auto"/>
              <w:left w:val="single" w:sz="4" w:space="0" w:color="auto"/>
              <w:bottom w:val="single" w:sz="4" w:space="0" w:color="auto"/>
              <w:right w:val="single" w:sz="4" w:space="0" w:color="auto"/>
            </w:tcBorders>
          </w:tcPr>
          <w:p w14:paraId="20C612B9" w14:textId="77777777" w:rsidR="00851A38" w:rsidRDefault="00851A38" w:rsidP="006D2475">
            <w:pPr>
              <w:spacing w:before="60" w:after="60"/>
              <w:jc w:val="center"/>
            </w:pPr>
            <w:r>
              <w:t>13</w:t>
            </w:r>
          </w:p>
        </w:tc>
        <w:tc>
          <w:tcPr>
            <w:tcW w:w="1387" w:type="dxa"/>
            <w:tcBorders>
              <w:top w:val="single" w:sz="4" w:space="0" w:color="auto"/>
              <w:left w:val="single" w:sz="4" w:space="0" w:color="auto"/>
              <w:bottom w:val="single" w:sz="4" w:space="0" w:color="auto"/>
              <w:right w:val="single" w:sz="4" w:space="0" w:color="auto"/>
            </w:tcBorders>
          </w:tcPr>
          <w:p w14:paraId="20C612BA" w14:textId="77777777" w:rsidR="00851A38" w:rsidRDefault="00851A38" w:rsidP="006D2475">
            <w:pPr>
              <w:spacing w:before="60" w:after="60"/>
              <w:jc w:val="center"/>
            </w:pPr>
            <w:r>
              <w:t>554</w:t>
            </w:r>
          </w:p>
        </w:tc>
        <w:tc>
          <w:tcPr>
            <w:tcW w:w="1387" w:type="dxa"/>
            <w:tcBorders>
              <w:top w:val="single" w:sz="4" w:space="0" w:color="auto"/>
              <w:left w:val="single" w:sz="4" w:space="0" w:color="auto"/>
              <w:bottom w:val="single" w:sz="4" w:space="0" w:color="auto"/>
              <w:right w:val="single" w:sz="4" w:space="0" w:color="auto"/>
            </w:tcBorders>
          </w:tcPr>
          <w:p w14:paraId="20C612BB" w14:textId="77777777" w:rsidR="00851A38" w:rsidRDefault="00851A38" w:rsidP="006D2475">
            <w:pPr>
              <w:spacing w:before="60" w:after="60"/>
              <w:jc w:val="center"/>
            </w:pPr>
            <w:r>
              <w:t>6/1/2012</w:t>
            </w:r>
          </w:p>
        </w:tc>
        <w:tc>
          <w:tcPr>
            <w:tcW w:w="5850" w:type="dxa"/>
            <w:tcBorders>
              <w:top w:val="single" w:sz="4" w:space="0" w:color="auto"/>
              <w:left w:val="single" w:sz="4" w:space="0" w:color="auto"/>
              <w:bottom w:val="single" w:sz="4" w:space="0" w:color="auto"/>
              <w:right w:val="single" w:sz="4" w:space="0" w:color="auto"/>
            </w:tcBorders>
            <w:vAlign w:val="center"/>
          </w:tcPr>
          <w:p w14:paraId="20C612BC" w14:textId="77777777" w:rsidR="00851A38" w:rsidRDefault="00851A38" w:rsidP="006D2475">
            <w:pPr>
              <w:jc w:val="left"/>
            </w:pPr>
            <w:r>
              <w:t>PRR 554 Remove RDRP Language as entered in PRR 458</w:t>
            </w:r>
          </w:p>
        </w:tc>
      </w:tr>
      <w:tr w:rsidR="00851A38" w14:paraId="20C612C2" w14:textId="77777777" w:rsidTr="006D2475">
        <w:tc>
          <w:tcPr>
            <w:tcW w:w="1200" w:type="dxa"/>
            <w:tcBorders>
              <w:top w:val="single" w:sz="4" w:space="0" w:color="auto"/>
              <w:left w:val="single" w:sz="4" w:space="0" w:color="auto"/>
              <w:bottom w:val="single" w:sz="4" w:space="0" w:color="auto"/>
              <w:right w:val="single" w:sz="4" w:space="0" w:color="auto"/>
            </w:tcBorders>
          </w:tcPr>
          <w:p w14:paraId="20C612BE" w14:textId="77777777" w:rsidR="00851A38" w:rsidRDefault="00851A38" w:rsidP="006D2475">
            <w:pPr>
              <w:spacing w:before="60" w:after="60"/>
              <w:jc w:val="center"/>
            </w:pPr>
            <w:r>
              <w:lastRenderedPageBreak/>
              <w:t>12</w:t>
            </w:r>
          </w:p>
        </w:tc>
        <w:tc>
          <w:tcPr>
            <w:tcW w:w="1387" w:type="dxa"/>
            <w:tcBorders>
              <w:top w:val="single" w:sz="4" w:space="0" w:color="auto"/>
              <w:left w:val="single" w:sz="4" w:space="0" w:color="auto"/>
              <w:bottom w:val="single" w:sz="4" w:space="0" w:color="auto"/>
              <w:right w:val="single" w:sz="4" w:space="0" w:color="auto"/>
            </w:tcBorders>
          </w:tcPr>
          <w:p w14:paraId="20C612BF" w14:textId="77777777" w:rsidR="00851A38" w:rsidRDefault="00851A38" w:rsidP="006D2475">
            <w:pPr>
              <w:spacing w:before="60" w:after="60"/>
              <w:jc w:val="center"/>
            </w:pPr>
            <w:r>
              <w:t>525</w:t>
            </w:r>
          </w:p>
        </w:tc>
        <w:tc>
          <w:tcPr>
            <w:tcW w:w="1387" w:type="dxa"/>
            <w:tcBorders>
              <w:top w:val="single" w:sz="4" w:space="0" w:color="auto"/>
              <w:left w:val="single" w:sz="4" w:space="0" w:color="auto"/>
              <w:bottom w:val="single" w:sz="4" w:space="0" w:color="auto"/>
              <w:right w:val="single" w:sz="4" w:space="0" w:color="auto"/>
            </w:tcBorders>
          </w:tcPr>
          <w:p w14:paraId="20C612C0" w14:textId="77777777" w:rsidR="00851A38" w:rsidRDefault="00851A38" w:rsidP="006D2475">
            <w:pPr>
              <w:spacing w:before="60" w:after="60"/>
              <w:jc w:val="center"/>
            </w:pPr>
            <w:r>
              <w:t>4/9/2012</w:t>
            </w:r>
          </w:p>
        </w:tc>
        <w:tc>
          <w:tcPr>
            <w:tcW w:w="5850" w:type="dxa"/>
            <w:tcBorders>
              <w:top w:val="single" w:sz="4" w:space="0" w:color="auto"/>
              <w:left w:val="single" w:sz="4" w:space="0" w:color="auto"/>
              <w:bottom w:val="single" w:sz="4" w:space="0" w:color="auto"/>
              <w:right w:val="single" w:sz="4" w:space="0" w:color="auto"/>
            </w:tcBorders>
            <w:vAlign w:val="center"/>
          </w:tcPr>
          <w:p w14:paraId="20C612C1" w14:textId="77777777" w:rsidR="00851A38" w:rsidRPr="0054387A" w:rsidRDefault="00851A38" w:rsidP="006D2475">
            <w:pPr>
              <w:jc w:val="left"/>
            </w:pPr>
            <w:r w:rsidRPr="0054387A">
              <w:t>PRR 525 Procedure for Exceptional Dispatch CPM Quantity Designation</w:t>
            </w:r>
          </w:p>
        </w:tc>
      </w:tr>
      <w:tr w:rsidR="00851A38" w14:paraId="20C612C7" w14:textId="77777777" w:rsidTr="006D2475">
        <w:tc>
          <w:tcPr>
            <w:tcW w:w="1200" w:type="dxa"/>
            <w:tcBorders>
              <w:top w:val="single" w:sz="4" w:space="0" w:color="auto"/>
              <w:left w:val="single" w:sz="4" w:space="0" w:color="auto"/>
              <w:bottom w:val="single" w:sz="4" w:space="0" w:color="auto"/>
              <w:right w:val="single" w:sz="4" w:space="0" w:color="auto"/>
            </w:tcBorders>
          </w:tcPr>
          <w:p w14:paraId="20C612C3" w14:textId="77777777" w:rsidR="00851A38" w:rsidRDefault="00851A38" w:rsidP="006D2475">
            <w:pPr>
              <w:spacing w:before="60" w:after="60"/>
              <w:jc w:val="center"/>
            </w:pPr>
            <w:r>
              <w:t>11</w:t>
            </w:r>
          </w:p>
        </w:tc>
        <w:tc>
          <w:tcPr>
            <w:tcW w:w="1387" w:type="dxa"/>
            <w:tcBorders>
              <w:top w:val="single" w:sz="4" w:space="0" w:color="auto"/>
              <w:left w:val="single" w:sz="4" w:space="0" w:color="auto"/>
              <w:bottom w:val="single" w:sz="4" w:space="0" w:color="auto"/>
              <w:right w:val="single" w:sz="4" w:space="0" w:color="auto"/>
            </w:tcBorders>
          </w:tcPr>
          <w:p w14:paraId="20C612C4" w14:textId="77777777" w:rsidR="00851A38" w:rsidRDefault="00851A38" w:rsidP="006D2475">
            <w:pPr>
              <w:spacing w:before="60" w:after="60"/>
              <w:jc w:val="center"/>
            </w:pPr>
            <w:r>
              <w:t>487</w:t>
            </w:r>
          </w:p>
        </w:tc>
        <w:tc>
          <w:tcPr>
            <w:tcW w:w="1387" w:type="dxa"/>
            <w:tcBorders>
              <w:top w:val="single" w:sz="4" w:space="0" w:color="auto"/>
              <w:left w:val="single" w:sz="4" w:space="0" w:color="auto"/>
              <w:bottom w:val="single" w:sz="4" w:space="0" w:color="auto"/>
              <w:right w:val="single" w:sz="4" w:space="0" w:color="auto"/>
            </w:tcBorders>
          </w:tcPr>
          <w:p w14:paraId="20C612C5" w14:textId="77777777" w:rsidR="00851A38" w:rsidRDefault="00851A38" w:rsidP="006D2475">
            <w:pPr>
              <w:spacing w:before="60" w:after="60"/>
              <w:jc w:val="center"/>
            </w:pPr>
            <w:r>
              <w:t>12/2/2011</w:t>
            </w:r>
          </w:p>
        </w:tc>
        <w:tc>
          <w:tcPr>
            <w:tcW w:w="5850" w:type="dxa"/>
            <w:tcBorders>
              <w:top w:val="single" w:sz="4" w:space="0" w:color="auto"/>
              <w:left w:val="single" w:sz="4" w:space="0" w:color="auto"/>
              <w:bottom w:val="single" w:sz="4" w:space="0" w:color="auto"/>
              <w:right w:val="single" w:sz="4" w:space="0" w:color="auto"/>
            </w:tcBorders>
            <w:vAlign w:val="center"/>
          </w:tcPr>
          <w:p w14:paraId="20C612C6" w14:textId="77777777" w:rsidR="00851A38" w:rsidRDefault="00851A38" w:rsidP="006D2475">
            <w:pPr>
              <w:jc w:val="left"/>
            </w:pPr>
            <w:r>
              <w:t xml:space="preserve">PRR 487 </w:t>
            </w:r>
            <w:r w:rsidRPr="009670CF">
              <w:t>NRS-</w:t>
            </w:r>
            <w:r>
              <w:t xml:space="preserve">RA </w:t>
            </w:r>
            <w:r w:rsidRPr="009670CF">
              <w:t>Generated Bids</w:t>
            </w:r>
            <w:r>
              <w:t xml:space="preserve"> effective January 1, 2012, PRR 488 Clarity for Substitution timeline effective December 2, 2011</w:t>
            </w:r>
          </w:p>
        </w:tc>
      </w:tr>
      <w:tr w:rsidR="00851A38" w14:paraId="20C612CC" w14:textId="77777777" w:rsidTr="006D2475">
        <w:tc>
          <w:tcPr>
            <w:tcW w:w="1200" w:type="dxa"/>
          </w:tcPr>
          <w:p w14:paraId="20C612C8" w14:textId="77777777" w:rsidR="00851A38" w:rsidRDefault="00851A38" w:rsidP="006D2475">
            <w:pPr>
              <w:spacing w:before="60" w:after="60"/>
              <w:jc w:val="center"/>
            </w:pPr>
            <w:r>
              <w:t>10</w:t>
            </w:r>
          </w:p>
        </w:tc>
        <w:tc>
          <w:tcPr>
            <w:tcW w:w="1387" w:type="dxa"/>
          </w:tcPr>
          <w:p w14:paraId="20C612C9" w14:textId="77777777" w:rsidR="00851A38" w:rsidRDefault="00851A38" w:rsidP="006D2475">
            <w:pPr>
              <w:spacing w:before="60" w:after="60"/>
              <w:jc w:val="center"/>
            </w:pPr>
            <w:r>
              <w:t>458</w:t>
            </w:r>
          </w:p>
        </w:tc>
        <w:tc>
          <w:tcPr>
            <w:tcW w:w="1387" w:type="dxa"/>
          </w:tcPr>
          <w:p w14:paraId="20C612CA" w14:textId="77777777" w:rsidR="00851A38" w:rsidRDefault="00851A38" w:rsidP="006D2475">
            <w:pPr>
              <w:spacing w:before="60" w:after="60"/>
              <w:jc w:val="center"/>
            </w:pPr>
            <w:r>
              <w:t>9/14/2011</w:t>
            </w:r>
          </w:p>
        </w:tc>
        <w:tc>
          <w:tcPr>
            <w:tcW w:w="5850" w:type="dxa"/>
            <w:vAlign w:val="center"/>
          </w:tcPr>
          <w:p w14:paraId="20C612CB" w14:textId="77777777" w:rsidR="00851A38" w:rsidRPr="005C0EF0" w:rsidRDefault="00851A38" w:rsidP="006D2475">
            <w:pPr>
              <w:jc w:val="left"/>
            </w:pPr>
            <w:r>
              <w:t>PRR 458 Reliability Demand Response Product (RDRP), for Reliability Demand Response Resources (RDRR) – Tariff effective April 1, 2012</w:t>
            </w:r>
          </w:p>
        </w:tc>
      </w:tr>
      <w:tr w:rsidR="00851A38" w14:paraId="20C612D2" w14:textId="77777777" w:rsidTr="006D2475">
        <w:tc>
          <w:tcPr>
            <w:tcW w:w="1200" w:type="dxa"/>
          </w:tcPr>
          <w:p w14:paraId="20C612CD" w14:textId="77777777" w:rsidR="00851A38" w:rsidRDefault="00851A38" w:rsidP="006D2475">
            <w:pPr>
              <w:spacing w:before="60" w:after="60"/>
              <w:jc w:val="center"/>
            </w:pPr>
            <w:r>
              <w:t>9</w:t>
            </w:r>
          </w:p>
        </w:tc>
        <w:tc>
          <w:tcPr>
            <w:tcW w:w="1387" w:type="dxa"/>
          </w:tcPr>
          <w:p w14:paraId="20C612CE" w14:textId="77777777" w:rsidR="00851A38" w:rsidRDefault="00851A38" w:rsidP="006D2475">
            <w:pPr>
              <w:spacing w:before="60" w:after="60"/>
              <w:jc w:val="center"/>
            </w:pPr>
            <w:r>
              <w:t>444</w:t>
            </w:r>
          </w:p>
        </w:tc>
        <w:tc>
          <w:tcPr>
            <w:tcW w:w="1387" w:type="dxa"/>
          </w:tcPr>
          <w:p w14:paraId="20C612CF" w14:textId="77777777" w:rsidR="00851A38" w:rsidRDefault="00851A38" w:rsidP="006D2475">
            <w:pPr>
              <w:spacing w:before="60" w:after="60"/>
              <w:jc w:val="center"/>
            </w:pPr>
            <w:r>
              <w:t>8/5/2011</w:t>
            </w:r>
          </w:p>
        </w:tc>
        <w:tc>
          <w:tcPr>
            <w:tcW w:w="5850" w:type="dxa"/>
            <w:vAlign w:val="center"/>
          </w:tcPr>
          <w:p w14:paraId="20C612D0" w14:textId="77777777" w:rsidR="00851A38" w:rsidRDefault="00851A38" w:rsidP="006D2475">
            <w:pPr>
              <w:jc w:val="left"/>
            </w:pPr>
            <w:r w:rsidRPr="005C0EF0">
              <w:t>PRR 444 Deliverability of RA Capacity on Interties</w:t>
            </w:r>
          </w:p>
          <w:p w14:paraId="20C612D1" w14:textId="77777777" w:rsidR="00851A38" w:rsidRPr="005C0EF0" w:rsidRDefault="00851A38" w:rsidP="006D2475">
            <w:pPr>
              <w:jc w:val="left"/>
            </w:pPr>
            <w:r w:rsidRPr="005C0EF0">
              <w:t>PRR 447 Annual LCR Process Schedule</w:t>
            </w:r>
          </w:p>
        </w:tc>
      </w:tr>
      <w:tr w:rsidR="00851A38" w14:paraId="20C612D7" w14:textId="77777777" w:rsidTr="006D2475">
        <w:tc>
          <w:tcPr>
            <w:tcW w:w="1200" w:type="dxa"/>
          </w:tcPr>
          <w:p w14:paraId="20C612D3" w14:textId="77777777" w:rsidR="00851A38" w:rsidRDefault="00851A38" w:rsidP="006D2475">
            <w:pPr>
              <w:spacing w:before="60" w:after="60"/>
              <w:jc w:val="center"/>
            </w:pPr>
            <w:r>
              <w:t>8</w:t>
            </w:r>
          </w:p>
        </w:tc>
        <w:tc>
          <w:tcPr>
            <w:tcW w:w="1387" w:type="dxa"/>
          </w:tcPr>
          <w:p w14:paraId="20C612D4" w14:textId="77777777" w:rsidR="00851A38" w:rsidRDefault="00851A38" w:rsidP="006D2475">
            <w:pPr>
              <w:spacing w:before="60" w:after="60"/>
              <w:jc w:val="center"/>
            </w:pPr>
            <w:r>
              <w:t>439</w:t>
            </w:r>
          </w:p>
        </w:tc>
        <w:tc>
          <w:tcPr>
            <w:tcW w:w="1387" w:type="dxa"/>
          </w:tcPr>
          <w:p w14:paraId="20C612D5" w14:textId="77777777" w:rsidR="00851A38" w:rsidRDefault="00851A38" w:rsidP="006D2475">
            <w:pPr>
              <w:spacing w:before="60" w:after="60"/>
              <w:jc w:val="center"/>
            </w:pPr>
            <w:r>
              <w:t>6/9/2011</w:t>
            </w:r>
          </w:p>
        </w:tc>
        <w:tc>
          <w:tcPr>
            <w:tcW w:w="5850" w:type="dxa"/>
            <w:vAlign w:val="center"/>
          </w:tcPr>
          <w:p w14:paraId="20C612D6" w14:textId="77777777" w:rsidR="00851A38" w:rsidRDefault="00851A38" w:rsidP="006D2475">
            <w:pPr>
              <w:jc w:val="left"/>
            </w:pPr>
            <w:r w:rsidRPr="00A71C31">
              <w:t>PRR 439 Resource Transitions</w:t>
            </w:r>
          </w:p>
        </w:tc>
      </w:tr>
      <w:tr w:rsidR="00851A38" w14:paraId="20C612DD" w14:textId="77777777" w:rsidTr="006D2475">
        <w:tc>
          <w:tcPr>
            <w:tcW w:w="1200" w:type="dxa"/>
          </w:tcPr>
          <w:p w14:paraId="20C612D8" w14:textId="77777777" w:rsidR="00851A38" w:rsidRDefault="00851A38" w:rsidP="006D2475">
            <w:pPr>
              <w:spacing w:before="60" w:after="60"/>
              <w:jc w:val="center"/>
            </w:pPr>
            <w:r>
              <w:t>7</w:t>
            </w:r>
          </w:p>
        </w:tc>
        <w:tc>
          <w:tcPr>
            <w:tcW w:w="1387" w:type="dxa"/>
          </w:tcPr>
          <w:p w14:paraId="20C612D9" w14:textId="77777777" w:rsidR="00851A38" w:rsidRDefault="00851A38" w:rsidP="006D2475">
            <w:pPr>
              <w:spacing w:before="60" w:after="60"/>
              <w:jc w:val="center"/>
            </w:pPr>
            <w:r>
              <w:t>382/424</w:t>
            </w:r>
          </w:p>
        </w:tc>
        <w:tc>
          <w:tcPr>
            <w:tcW w:w="1387" w:type="dxa"/>
          </w:tcPr>
          <w:p w14:paraId="20C612DA" w14:textId="77777777" w:rsidR="00851A38" w:rsidRDefault="00851A38" w:rsidP="006D2475">
            <w:pPr>
              <w:spacing w:before="60" w:after="60"/>
              <w:jc w:val="center"/>
            </w:pPr>
            <w:r>
              <w:t>3/31/2011</w:t>
            </w:r>
          </w:p>
        </w:tc>
        <w:tc>
          <w:tcPr>
            <w:tcW w:w="5850" w:type="dxa"/>
            <w:vAlign w:val="center"/>
          </w:tcPr>
          <w:p w14:paraId="20C612DB" w14:textId="77777777" w:rsidR="00851A38" w:rsidRDefault="00851A38" w:rsidP="006D2475">
            <w:pPr>
              <w:jc w:val="left"/>
            </w:pPr>
            <w:r>
              <w:t xml:space="preserve">PRR 382 </w:t>
            </w:r>
            <w:r w:rsidRPr="006049E3">
              <w:t>Revisions for Implementation of Capacity Procurement Mechanism (CPM)</w:t>
            </w:r>
          </w:p>
          <w:p w14:paraId="20C612DC" w14:textId="77777777" w:rsidR="00851A38" w:rsidRDefault="00851A38" w:rsidP="006D2475">
            <w:pPr>
              <w:jc w:val="left"/>
            </w:pPr>
            <w:r>
              <w:t xml:space="preserve">PRR 424 Revisions for Risk of Retirement </w:t>
            </w:r>
            <w:r w:rsidRPr="006049E3">
              <w:t>Capacity Procurement Mechanism (CPM)</w:t>
            </w:r>
          </w:p>
        </w:tc>
      </w:tr>
      <w:tr w:rsidR="00851A38" w14:paraId="20C612E2" w14:textId="77777777" w:rsidTr="006D2475">
        <w:tc>
          <w:tcPr>
            <w:tcW w:w="1200" w:type="dxa"/>
          </w:tcPr>
          <w:p w14:paraId="20C612DE" w14:textId="77777777" w:rsidR="00851A38" w:rsidRDefault="00851A38" w:rsidP="006D2475">
            <w:pPr>
              <w:spacing w:before="60" w:after="60"/>
              <w:jc w:val="center"/>
            </w:pPr>
            <w:r>
              <w:t>6</w:t>
            </w:r>
          </w:p>
        </w:tc>
        <w:tc>
          <w:tcPr>
            <w:tcW w:w="1387" w:type="dxa"/>
          </w:tcPr>
          <w:p w14:paraId="20C612DF" w14:textId="77777777" w:rsidR="00851A38" w:rsidRDefault="00851A38" w:rsidP="006D2475">
            <w:pPr>
              <w:spacing w:before="60" w:after="60"/>
              <w:jc w:val="center"/>
            </w:pPr>
            <w:r>
              <w:t>315</w:t>
            </w:r>
          </w:p>
        </w:tc>
        <w:tc>
          <w:tcPr>
            <w:tcW w:w="1387" w:type="dxa"/>
          </w:tcPr>
          <w:p w14:paraId="20C612E0" w14:textId="77777777" w:rsidR="00851A38" w:rsidRDefault="00851A38" w:rsidP="006D2475">
            <w:pPr>
              <w:spacing w:before="60" w:after="60"/>
              <w:jc w:val="center"/>
            </w:pPr>
            <w:r>
              <w:t>12/28/2010</w:t>
            </w:r>
          </w:p>
        </w:tc>
        <w:tc>
          <w:tcPr>
            <w:tcW w:w="5850" w:type="dxa"/>
            <w:vAlign w:val="center"/>
          </w:tcPr>
          <w:p w14:paraId="20C612E1" w14:textId="77777777" w:rsidR="00851A38" w:rsidRDefault="00851A38" w:rsidP="006D2475">
            <w:pPr>
              <w:jc w:val="left"/>
            </w:pPr>
            <w:r>
              <w:t>PRR 315 Additional text for Standard Capacity Product Phase II Enhancements</w:t>
            </w:r>
          </w:p>
        </w:tc>
      </w:tr>
      <w:tr w:rsidR="00851A38" w14:paraId="20C612E7" w14:textId="77777777" w:rsidTr="006D2475">
        <w:tc>
          <w:tcPr>
            <w:tcW w:w="1200" w:type="dxa"/>
          </w:tcPr>
          <w:p w14:paraId="20C612E3" w14:textId="77777777" w:rsidR="00851A38" w:rsidRDefault="00851A38" w:rsidP="006D2475">
            <w:pPr>
              <w:spacing w:before="60" w:after="60"/>
              <w:jc w:val="center"/>
            </w:pPr>
            <w:r>
              <w:t>5</w:t>
            </w:r>
          </w:p>
        </w:tc>
        <w:tc>
          <w:tcPr>
            <w:tcW w:w="1387" w:type="dxa"/>
          </w:tcPr>
          <w:p w14:paraId="20C612E4" w14:textId="77777777" w:rsidR="00851A38" w:rsidRDefault="00851A38" w:rsidP="006D2475">
            <w:pPr>
              <w:spacing w:before="60" w:after="60"/>
              <w:jc w:val="center"/>
            </w:pPr>
            <w:r>
              <w:t>283</w:t>
            </w:r>
          </w:p>
        </w:tc>
        <w:tc>
          <w:tcPr>
            <w:tcW w:w="1387" w:type="dxa"/>
          </w:tcPr>
          <w:p w14:paraId="20C612E5" w14:textId="77777777" w:rsidR="00851A38" w:rsidRDefault="00851A38" w:rsidP="006D2475">
            <w:pPr>
              <w:spacing w:before="60" w:after="60"/>
              <w:jc w:val="center"/>
            </w:pPr>
            <w:r>
              <w:t>8/30/2010</w:t>
            </w:r>
          </w:p>
        </w:tc>
        <w:tc>
          <w:tcPr>
            <w:tcW w:w="5850" w:type="dxa"/>
            <w:vAlign w:val="center"/>
          </w:tcPr>
          <w:p w14:paraId="20C612E6" w14:textId="77777777" w:rsidR="00851A38" w:rsidRDefault="00851A38" w:rsidP="006D2475">
            <w:pPr>
              <w:jc w:val="left"/>
            </w:pPr>
            <w:r>
              <w:t xml:space="preserve">PRR 283 </w:t>
            </w:r>
            <w:r w:rsidRPr="00165920">
              <w:t>Removal of the SCP calculation of non-availability charge below Pmin as required in FERC Order ER09-1064</w:t>
            </w:r>
            <w:r>
              <w:t xml:space="preserve">.  PRR 294 </w:t>
            </w:r>
            <w:r w:rsidRPr="00165920">
              <w:t>Add Exhibit A-3</w:t>
            </w:r>
            <w:r>
              <w:t xml:space="preserve">: </w:t>
            </w:r>
            <w:r w:rsidRPr="00165920">
              <w:t>Import Capability Posting Step 10</w:t>
            </w:r>
          </w:p>
        </w:tc>
      </w:tr>
      <w:tr w:rsidR="00851A38" w14:paraId="20C612EC" w14:textId="77777777" w:rsidTr="006D2475">
        <w:tc>
          <w:tcPr>
            <w:tcW w:w="1200" w:type="dxa"/>
          </w:tcPr>
          <w:p w14:paraId="20C612E8" w14:textId="77777777" w:rsidR="00851A38" w:rsidRDefault="00851A38" w:rsidP="006D2475">
            <w:pPr>
              <w:spacing w:before="60" w:after="60"/>
              <w:jc w:val="center"/>
            </w:pPr>
            <w:r>
              <w:t>4</w:t>
            </w:r>
          </w:p>
        </w:tc>
        <w:tc>
          <w:tcPr>
            <w:tcW w:w="1387" w:type="dxa"/>
          </w:tcPr>
          <w:p w14:paraId="20C612E9" w14:textId="77777777" w:rsidR="00851A38" w:rsidRDefault="00851A38" w:rsidP="006D2475">
            <w:pPr>
              <w:spacing w:before="60" w:after="60"/>
              <w:jc w:val="center"/>
            </w:pPr>
            <w:r>
              <w:t>222</w:t>
            </w:r>
          </w:p>
        </w:tc>
        <w:tc>
          <w:tcPr>
            <w:tcW w:w="1387" w:type="dxa"/>
          </w:tcPr>
          <w:p w14:paraId="20C612EA" w14:textId="77777777" w:rsidR="00851A38" w:rsidRDefault="00851A38" w:rsidP="006D2475">
            <w:pPr>
              <w:spacing w:before="60" w:after="60"/>
              <w:jc w:val="center"/>
            </w:pPr>
            <w:r>
              <w:t>7-28-10</w:t>
            </w:r>
          </w:p>
        </w:tc>
        <w:tc>
          <w:tcPr>
            <w:tcW w:w="5850" w:type="dxa"/>
            <w:vAlign w:val="center"/>
          </w:tcPr>
          <w:p w14:paraId="20C612EB" w14:textId="77777777" w:rsidR="00851A38" w:rsidRDefault="00851A38" w:rsidP="006D2475">
            <w:pPr>
              <w:jc w:val="left"/>
            </w:pPr>
            <w:r>
              <w:t xml:space="preserve">PRR 222 </w:t>
            </w:r>
            <w:r w:rsidRPr="00F374A2">
              <w:t>Clarification of the conditions under which Resource Adequacy Resources may be considered for temporary or seasonal use-limited status.</w:t>
            </w:r>
          </w:p>
        </w:tc>
      </w:tr>
      <w:tr w:rsidR="00851A38" w14:paraId="20C612F2" w14:textId="77777777" w:rsidTr="006D2475">
        <w:tc>
          <w:tcPr>
            <w:tcW w:w="1200" w:type="dxa"/>
          </w:tcPr>
          <w:p w14:paraId="20C612ED" w14:textId="77777777" w:rsidR="00851A38" w:rsidRDefault="00851A38" w:rsidP="006D2475">
            <w:pPr>
              <w:spacing w:before="60" w:after="60"/>
              <w:jc w:val="center"/>
            </w:pPr>
            <w:r>
              <w:t>3</w:t>
            </w:r>
          </w:p>
        </w:tc>
        <w:tc>
          <w:tcPr>
            <w:tcW w:w="1387" w:type="dxa"/>
          </w:tcPr>
          <w:p w14:paraId="20C612EE" w14:textId="77777777" w:rsidR="00851A38" w:rsidRDefault="00851A38" w:rsidP="006D2475">
            <w:pPr>
              <w:spacing w:before="60" w:after="60"/>
              <w:jc w:val="center"/>
            </w:pPr>
            <w:r>
              <w:t>89</w:t>
            </w:r>
          </w:p>
        </w:tc>
        <w:tc>
          <w:tcPr>
            <w:tcW w:w="1387" w:type="dxa"/>
          </w:tcPr>
          <w:p w14:paraId="20C612EF" w14:textId="77777777" w:rsidR="00851A38" w:rsidRDefault="00851A38" w:rsidP="006D2475">
            <w:pPr>
              <w:spacing w:before="60" w:after="60"/>
              <w:jc w:val="center"/>
            </w:pPr>
            <w:r>
              <w:t>1-1-10</w:t>
            </w:r>
          </w:p>
        </w:tc>
        <w:tc>
          <w:tcPr>
            <w:tcW w:w="5850" w:type="dxa"/>
            <w:vAlign w:val="center"/>
          </w:tcPr>
          <w:p w14:paraId="20C612F0" w14:textId="77777777" w:rsidR="00851A38" w:rsidRDefault="00851A38" w:rsidP="006D2475">
            <w:pPr>
              <w:jc w:val="left"/>
            </w:pPr>
            <w:r>
              <w:t xml:space="preserve">PRR 89 New </w:t>
            </w:r>
            <w:hyperlink w:anchor="_8_Standard_Capacity" w:history="1">
              <w:r w:rsidRPr="003A2034">
                <w:rPr>
                  <w:rStyle w:val="Hyperlink"/>
                </w:rPr>
                <w:t>Section 8</w:t>
              </w:r>
            </w:hyperlink>
            <w:r>
              <w:t xml:space="preserve"> for Standard Capacity Product</w:t>
            </w:r>
          </w:p>
          <w:p w14:paraId="20C612F1" w14:textId="77777777" w:rsidR="00851A38" w:rsidRDefault="00851A38" w:rsidP="006D2475">
            <w:pPr>
              <w:jc w:val="left"/>
            </w:pPr>
            <w:r>
              <w:t>New section to describe most aspects of Standard Capacity Product.</w:t>
            </w:r>
          </w:p>
        </w:tc>
      </w:tr>
      <w:tr w:rsidR="00851A38" w14:paraId="20C612FA" w14:textId="77777777" w:rsidTr="006D2475">
        <w:tc>
          <w:tcPr>
            <w:tcW w:w="1200" w:type="dxa"/>
          </w:tcPr>
          <w:p w14:paraId="20C612F3" w14:textId="77777777" w:rsidR="00851A38" w:rsidRDefault="00851A38" w:rsidP="006D2475">
            <w:pPr>
              <w:spacing w:before="60" w:after="60"/>
              <w:jc w:val="center"/>
            </w:pPr>
            <w:r>
              <w:t>2</w:t>
            </w:r>
          </w:p>
        </w:tc>
        <w:tc>
          <w:tcPr>
            <w:tcW w:w="1387" w:type="dxa"/>
          </w:tcPr>
          <w:p w14:paraId="20C612F4" w14:textId="77777777" w:rsidR="00851A38" w:rsidRDefault="00851A38" w:rsidP="006D2475">
            <w:pPr>
              <w:spacing w:before="60" w:after="60"/>
              <w:jc w:val="center"/>
            </w:pPr>
            <w:r>
              <w:t>81</w:t>
            </w:r>
          </w:p>
        </w:tc>
        <w:tc>
          <w:tcPr>
            <w:tcW w:w="1387" w:type="dxa"/>
          </w:tcPr>
          <w:p w14:paraId="20C612F5" w14:textId="77777777" w:rsidR="00851A38" w:rsidRDefault="00851A38" w:rsidP="006D2475">
            <w:pPr>
              <w:spacing w:before="60" w:after="60"/>
              <w:jc w:val="center"/>
            </w:pPr>
            <w:r>
              <w:t>11-18-09</w:t>
            </w:r>
          </w:p>
        </w:tc>
        <w:tc>
          <w:tcPr>
            <w:tcW w:w="5850" w:type="dxa"/>
            <w:vAlign w:val="center"/>
          </w:tcPr>
          <w:p w14:paraId="20C612F6" w14:textId="77777777" w:rsidR="00851A38" w:rsidRDefault="00851A38" w:rsidP="006D2475">
            <w:pPr>
              <w:jc w:val="left"/>
            </w:pPr>
            <w:r>
              <w:t>PRR 81 Updated Exhibit A-2</w:t>
            </w:r>
          </w:p>
          <w:p w14:paraId="20C612F7" w14:textId="77777777" w:rsidR="00851A38" w:rsidRDefault="00851A38" w:rsidP="006D2475">
            <w:pPr>
              <w:jc w:val="left"/>
            </w:pPr>
            <w:r>
              <w:t>Submission dates for RA Plans and Supply Plans for 2010.</w:t>
            </w:r>
          </w:p>
          <w:p w14:paraId="20C612F8" w14:textId="77777777" w:rsidR="00851A38" w:rsidRDefault="00851A38" w:rsidP="006D2475">
            <w:pPr>
              <w:jc w:val="left"/>
            </w:pPr>
            <w:r>
              <w:t>PRR 90 Update Supply Plan Content rules.</w:t>
            </w:r>
          </w:p>
          <w:p w14:paraId="20C612F9" w14:textId="77777777" w:rsidR="00851A38" w:rsidRPr="009333F6" w:rsidRDefault="00851A38" w:rsidP="006D2475">
            <w:pPr>
              <w:jc w:val="left"/>
            </w:pPr>
            <w:r>
              <w:t>General clarification for the submission of RA Supply Plans.</w:t>
            </w:r>
          </w:p>
        </w:tc>
      </w:tr>
      <w:tr w:rsidR="00851A38" w14:paraId="20C61301" w14:textId="77777777" w:rsidTr="006D2475">
        <w:tc>
          <w:tcPr>
            <w:tcW w:w="1200" w:type="dxa"/>
          </w:tcPr>
          <w:p w14:paraId="20C612FB" w14:textId="77777777" w:rsidR="00851A38" w:rsidRDefault="00851A38" w:rsidP="006D2475">
            <w:pPr>
              <w:spacing w:before="60" w:after="60"/>
              <w:jc w:val="center"/>
            </w:pPr>
            <w:r>
              <w:t>1</w:t>
            </w:r>
          </w:p>
        </w:tc>
        <w:tc>
          <w:tcPr>
            <w:tcW w:w="1387" w:type="dxa"/>
          </w:tcPr>
          <w:p w14:paraId="20C612FC" w14:textId="77777777" w:rsidR="00851A38" w:rsidRDefault="00851A38" w:rsidP="006D2475">
            <w:pPr>
              <w:spacing w:before="60" w:after="60"/>
              <w:jc w:val="center"/>
            </w:pPr>
          </w:p>
        </w:tc>
        <w:tc>
          <w:tcPr>
            <w:tcW w:w="1387" w:type="dxa"/>
          </w:tcPr>
          <w:p w14:paraId="20C612FD" w14:textId="77777777" w:rsidR="00851A38" w:rsidRDefault="00851A38" w:rsidP="006D2475">
            <w:pPr>
              <w:spacing w:before="60" w:after="60"/>
              <w:jc w:val="center"/>
            </w:pPr>
            <w:r>
              <w:t>3-27-09</w:t>
            </w:r>
          </w:p>
        </w:tc>
        <w:tc>
          <w:tcPr>
            <w:tcW w:w="5850" w:type="dxa"/>
            <w:vAlign w:val="center"/>
          </w:tcPr>
          <w:p w14:paraId="20C612FE" w14:textId="77777777" w:rsidR="00851A38" w:rsidRDefault="00851A38" w:rsidP="006D2475">
            <w:pPr>
              <w:jc w:val="left"/>
            </w:pPr>
            <w:r>
              <w:t xml:space="preserve">Added </w:t>
            </w:r>
            <w:hyperlink w:anchor="_7.3.5_Interim_Capacity" w:history="1">
              <w:r w:rsidRPr="00555DDB">
                <w:rPr>
                  <w:rStyle w:val="Hyperlink"/>
                </w:rPr>
                <w:t>Section 7.3.5</w:t>
              </w:r>
            </w:hyperlink>
            <w:r>
              <w:t xml:space="preserve"> for Interim Capacity Procurement Mechanism (ICPM)</w:t>
            </w:r>
          </w:p>
          <w:p w14:paraId="20C612FF" w14:textId="77777777" w:rsidR="00851A38" w:rsidRDefault="00851A38" w:rsidP="006D2475">
            <w:pPr>
              <w:jc w:val="left"/>
            </w:pPr>
            <w:r>
              <w:t>General clarification modifications as needed</w:t>
            </w:r>
          </w:p>
          <w:p w14:paraId="20C61300" w14:textId="77777777" w:rsidR="00851A38" w:rsidRPr="005349C2" w:rsidRDefault="00851A38" w:rsidP="006D2475">
            <w:pPr>
              <w:jc w:val="left"/>
            </w:pPr>
            <w:r>
              <w:lastRenderedPageBreak/>
              <w:t>Revisions to remove draft status for effective version 1 as of March 31, 2009</w:t>
            </w:r>
          </w:p>
        </w:tc>
      </w:tr>
    </w:tbl>
    <w:p w14:paraId="20C61302" w14:textId="77777777" w:rsidR="00851A38" w:rsidRDefault="00851A38" w:rsidP="00973ECB">
      <w:pPr>
        <w:pStyle w:val="ParaText"/>
      </w:pPr>
    </w:p>
    <w:p w14:paraId="20C61303" w14:textId="77777777" w:rsidR="00105220" w:rsidRDefault="00105220" w:rsidP="00105220">
      <w:bookmarkStart w:id="13" w:name="_Toc271708108"/>
      <w:bookmarkStart w:id="14" w:name="_Toc249939586"/>
      <w:bookmarkStart w:id="15" w:name="_Toc289356166"/>
      <w:bookmarkStart w:id="16" w:name="_Toc295820398"/>
      <w:bookmarkStart w:id="17" w:name="_Toc295820874"/>
      <w:bookmarkStart w:id="18" w:name="_Toc300573896"/>
      <w:bookmarkStart w:id="19" w:name="_Toc271708109"/>
      <w:bookmarkStart w:id="20" w:name="_Toc249939587"/>
      <w:bookmarkStart w:id="21" w:name="_Toc289356167"/>
      <w:bookmarkEnd w:id="4"/>
    </w:p>
    <w:p w14:paraId="20C61304" w14:textId="1695B433" w:rsidR="00105220" w:rsidRDefault="00105220">
      <w:pPr>
        <w:spacing w:after="0"/>
        <w:jc w:val="left"/>
      </w:pPr>
      <w:r>
        <w:br w:type="page"/>
      </w:r>
    </w:p>
    <w:p w14:paraId="20C61305" w14:textId="77777777" w:rsidR="00105220" w:rsidRPr="00FA1BA8" w:rsidRDefault="00105220" w:rsidP="00105220">
      <w:pPr>
        <w:rPr>
          <w:b/>
        </w:rPr>
      </w:pPr>
      <w:r w:rsidRPr="00FA1BA8">
        <w:rPr>
          <w:b/>
        </w:rPr>
        <w:lastRenderedPageBreak/>
        <w:t>Table of Contents</w:t>
      </w:r>
    </w:p>
    <w:p w14:paraId="1C9FE000" w14:textId="61A6B29E" w:rsidR="00756D4B" w:rsidRDefault="008841F3">
      <w:pPr>
        <w:pStyle w:val="TOC1"/>
        <w:tabs>
          <w:tab w:val="left" w:pos="440"/>
          <w:tab w:val="right" w:leader="dot" w:pos="9350"/>
        </w:tabs>
        <w:rPr>
          <w:rFonts w:asciiTheme="minorHAnsi" w:eastAsiaTheme="minorEastAsia" w:hAnsiTheme="minorHAnsi" w:cstheme="minorBidi"/>
          <w:b w:val="0"/>
          <w:bCs w:val="0"/>
          <w:caps w:val="0"/>
          <w:noProof/>
          <w:kern w:val="2"/>
          <w:sz w:val="24"/>
          <w:szCs w:val="24"/>
          <w14:ligatures w14:val="standardContextual"/>
        </w:rPr>
      </w:pPr>
      <w:r>
        <w:fldChar w:fldCharType="begin"/>
      </w:r>
      <w:r w:rsidR="00105220">
        <w:instrText xml:space="preserve"> TOC \o "1-6" \h \z \u </w:instrText>
      </w:r>
      <w:r>
        <w:fldChar w:fldCharType="separate"/>
      </w:r>
      <w:hyperlink w:anchor="_Toc233778619" w:history="1">
        <w:r w:rsidR="00756D4B" w:rsidRPr="00EC1F73">
          <w:rPr>
            <w:rStyle w:val="Hyperlink"/>
            <w:noProof/>
          </w:rPr>
          <w:t>1</w:t>
        </w:r>
        <w:r w:rsidR="00756D4B">
          <w:rPr>
            <w:rFonts w:asciiTheme="minorHAnsi" w:eastAsiaTheme="minorEastAsia" w:hAnsiTheme="minorHAnsi" w:cstheme="minorBidi"/>
            <w:b w:val="0"/>
            <w:bCs w:val="0"/>
            <w:caps w:val="0"/>
            <w:noProof/>
            <w:kern w:val="2"/>
            <w:sz w:val="24"/>
            <w:szCs w:val="24"/>
            <w14:ligatures w14:val="standardContextual"/>
          </w:rPr>
          <w:tab/>
        </w:r>
        <w:r w:rsidR="00756D4B" w:rsidRPr="00EC1F73">
          <w:rPr>
            <w:rStyle w:val="Hyperlink"/>
            <w:noProof/>
          </w:rPr>
          <w:t>Introduction</w:t>
        </w:r>
        <w:r w:rsidR="00756D4B">
          <w:rPr>
            <w:noProof/>
            <w:webHidden/>
          </w:rPr>
          <w:tab/>
        </w:r>
        <w:r w:rsidR="00756D4B">
          <w:rPr>
            <w:noProof/>
            <w:webHidden/>
          </w:rPr>
          <w:fldChar w:fldCharType="begin"/>
        </w:r>
        <w:r w:rsidR="00756D4B">
          <w:rPr>
            <w:noProof/>
            <w:webHidden/>
          </w:rPr>
          <w:instrText xml:space="preserve"> PAGEREF _Toc233778619 \h </w:instrText>
        </w:r>
        <w:r w:rsidR="00756D4B">
          <w:rPr>
            <w:noProof/>
            <w:webHidden/>
          </w:rPr>
        </w:r>
        <w:r w:rsidR="00756D4B">
          <w:rPr>
            <w:noProof/>
            <w:webHidden/>
          </w:rPr>
          <w:fldChar w:fldCharType="separate"/>
        </w:r>
        <w:r w:rsidR="00756D4B">
          <w:rPr>
            <w:noProof/>
            <w:webHidden/>
          </w:rPr>
          <w:t>13</w:t>
        </w:r>
        <w:r w:rsidR="00756D4B">
          <w:rPr>
            <w:noProof/>
            <w:webHidden/>
          </w:rPr>
          <w:fldChar w:fldCharType="end"/>
        </w:r>
      </w:hyperlink>
    </w:p>
    <w:p w14:paraId="3C613173" w14:textId="72F511AF"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20" w:history="1">
        <w:r w:rsidRPr="00EC1F73">
          <w:rPr>
            <w:rStyle w:val="Hyperlink"/>
            <w:noProof/>
          </w:rPr>
          <w:t>1.1</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Purpose of California ISO Business Practice Manuals</w:t>
        </w:r>
        <w:r>
          <w:rPr>
            <w:noProof/>
            <w:webHidden/>
          </w:rPr>
          <w:tab/>
        </w:r>
        <w:r>
          <w:rPr>
            <w:noProof/>
            <w:webHidden/>
          </w:rPr>
          <w:fldChar w:fldCharType="begin"/>
        </w:r>
        <w:r>
          <w:rPr>
            <w:noProof/>
            <w:webHidden/>
          </w:rPr>
          <w:instrText xml:space="preserve"> PAGEREF _Toc233778620 \h </w:instrText>
        </w:r>
        <w:r>
          <w:rPr>
            <w:noProof/>
            <w:webHidden/>
          </w:rPr>
        </w:r>
        <w:r>
          <w:rPr>
            <w:noProof/>
            <w:webHidden/>
          </w:rPr>
          <w:fldChar w:fldCharType="separate"/>
        </w:r>
        <w:r>
          <w:rPr>
            <w:noProof/>
            <w:webHidden/>
          </w:rPr>
          <w:t>13</w:t>
        </w:r>
        <w:r>
          <w:rPr>
            <w:noProof/>
            <w:webHidden/>
          </w:rPr>
          <w:fldChar w:fldCharType="end"/>
        </w:r>
      </w:hyperlink>
    </w:p>
    <w:p w14:paraId="77B2CD42" w14:textId="2ACEE6EB"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21" w:history="1">
        <w:r w:rsidRPr="00EC1F73">
          <w:rPr>
            <w:rStyle w:val="Hyperlink"/>
            <w:noProof/>
          </w:rPr>
          <w:t>1.1.1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Exhibit 1-1: ISO BPMs</w:t>
        </w:r>
        <w:r>
          <w:rPr>
            <w:noProof/>
            <w:webHidden/>
          </w:rPr>
          <w:tab/>
        </w:r>
        <w:r>
          <w:rPr>
            <w:noProof/>
            <w:webHidden/>
          </w:rPr>
          <w:fldChar w:fldCharType="begin"/>
        </w:r>
        <w:r>
          <w:rPr>
            <w:noProof/>
            <w:webHidden/>
          </w:rPr>
          <w:instrText xml:space="preserve"> PAGEREF _Toc233778621 \h </w:instrText>
        </w:r>
        <w:r>
          <w:rPr>
            <w:noProof/>
            <w:webHidden/>
          </w:rPr>
        </w:r>
        <w:r>
          <w:rPr>
            <w:noProof/>
            <w:webHidden/>
          </w:rPr>
          <w:fldChar w:fldCharType="separate"/>
        </w:r>
        <w:r>
          <w:rPr>
            <w:noProof/>
            <w:webHidden/>
          </w:rPr>
          <w:t>13</w:t>
        </w:r>
        <w:r>
          <w:rPr>
            <w:noProof/>
            <w:webHidden/>
          </w:rPr>
          <w:fldChar w:fldCharType="end"/>
        </w:r>
      </w:hyperlink>
    </w:p>
    <w:p w14:paraId="21795DEE" w14:textId="13ED10D2"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22" w:history="1">
        <w:r w:rsidRPr="00EC1F73">
          <w:rPr>
            <w:rStyle w:val="Hyperlink"/>
            <w:noProof/>
          </w:rPr>
          <w:t>1.2</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Purpose of this Business Practice Manual</w:t>
        </w:r>
        <w:r>
          <w:rPr>
            <w:noProof/>
            <w:webHidden/>
          </w:rPr>
          <w:tab/>
        </w:r>
        <w:r>
          <w:rPr>
            <w:noProof/>
            <w:webHidden/>
          </w:rPr>
          <w:fldChar w:fldCharType="begin"/>
        </w:r>
        <w:r>
          <w:rPr>
            <w:noProof/>
            <w:webHidden/>
          </w:rPr>
          <w:instrText xml:space="preserve"> PAGEREF _Toc233778622 \h </w:instrText>
        </w:r>
        <w:r>
          <w:rPr>
            <w:noProof/>
            <w:webHidden/>
          </w:rPr>
        </w:r>
        <w:r>
          <w:rPr>
            <w:noProof/>
            <w:webHidden/>
          </w:rPr>
          <w:fldChar w:fldCharType="separate"/>
        </w:r>
        <w:r>
          <w:rPr>
            <w:noProof/>
            <w:webHidden/>
          </w:rPr>
          <w:t>14</w:t>
        </w:r>
        <w:r>
          <w:rPr>
            <w:noProof/>
            <w:webHidden/>
          </w:rPr>
          <w:fldChar w:fldCharType="end"/>
        </w:r>
      </w:hyperlink>
    </w:p>
    <w:p w14:paraId="48153E2A" w14:textId="2116908F"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23" w:history="1">
        <w:r w:rsidRPr="00EC1F73">
          <w:rPr>
            <w:rStyle w:val="Hyperlink"/>
            <w:noProof/>
          </w:rPr>
          <w:t>1.3</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References</w:t>
        </w:r>
        <w:r>
          <w:rPr>
            <w:noProof/>
            <w:webHidden/>
          </w:rPr>
          <w:tab/>
        </w:r>
        <w:r>
          <w:rPr>
            <w:noProof/>
            <w:webHidden/>
          </w:rPr>
          <w:fldChar w:fldCharType="begin"/>
        </w:r>
        <w:r>
          <w:rPr>
            <w:noProof/>
            <w:webHidden/>
          </w:rPr>
          <w:instrText xml:space="preserve"> PAGEREF _Toc233778623 \h </w:instrText>
        </w:r>
        <w:r>
          <w:rPr>
            <w:noProof/>
            <w:webHidden/>
          </w:rPr>
        </w:r>
        <w:r>
          <w:rPr>
            <w:noProof/>
            <w:webHidden/>
          </w:rPr>
          <w:fldChar w:fldCharType="separate"/>
        </w:r>
        <w:r>
          <w:rPr>
            <w:noProof/>
            <w:webHidden/>
          </w:rPr>
          <w:t>14</w:t>
        </w:r>
        <w:r>
          <w:rPr>
            <w:noProof/>
            <w:webHidden/>
          </w:rPr>
          <w:fldChar w:fldCharType="end"/>
        </w:r>
      </w:hyperlink>
    </w:p>
    <w:p w14:paraId="71FEAEC4" w14:textId="1F4CDC46" w:rsidR="00756D4B" w:rsidRDefault="00756D4B">
      <w:pPr>
        <w:pStyle w:val="TOC1"/>
        <w:tabs>
          <w:tab w:val="left" w:pos="44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624" w:history="1">
        <w:r w:rsidRPr="00EC1F73">
          <w:rPr>
            <w:rStyle w:val="Hyperlink"/>
            <w:noProof/>
          </w:rPr>
          <w:t>2</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Overview</w:t>
        </w:r>
        <w:r>
          <w:rPr>
            <w:noProof/>
            <w:webHidden/>
          </w:rPr>
          <w:tab/>
        </w:r>
        <w:r>
          <w:rPr>
            <w:noProof/>
            <w:webHidden/>
          </w:rPr>
          <w:fldChar w:fldCharType="begin"/>
        </w:r>
        <w:r>
          <w:rPr>
            <w:noProof/>
            <w:webHidden/>
          </w:rPr>
          <w:instrText xml:space="preserve"> PAGEREF _Toc233778624 \h </w:instrText>
        </w:r>
        <w:r>
          <w:rPr>
            <w:noProof/>
            <w:webHidden/>
          </w:rPr>
        </w:r>
        <w:r>
          <w:rPr>
            <w:noProof/>
            <w:webHidden/>
          </w:rPr>
          <w:fldChar w:fldCharType="separate"/>
        </w:r>
        <w:r>
          <w:rPr>
            <w:noProof/>
            <w:webHidden/>
          </w:rPr>
          <w:t>16</w:t>
        </w:r>
        <w:r>
          <w:rPr>
            <w:noProof/>
            <w:webHidden/>
          </w:rPr>
          <w:fldChar w:fldCharType="end"/>
        </w:r>
      </w:hyperlink>
    </w:p>
    <w:p w14:paraId="5283896B" w14:textId="5C3E2265"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25" w:history="1">
        <w:r w:rsidRPr="00EC1F73">
          <w:rPr>
            <w:rStyle w:val="Hyperlink"/>
            <w:noProof/>
          </w:rPr>
          <w:t>2.1</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Objectives</w:t>
        </w:r>
        <w:r>
          <w:rPr>
            <w:noProof/>
            <w:webHidden/>
          </w:rPr>
          <w:tab/>
        </w:r>
        <w:r>
          <w:rPr>
            <w:noProof/>
            <w:webHidden/>
          </w:rPr>
          <w:fldChar w:fldCharType="begin"/>
        </w:r>
        <w:r>
          <w:rPr>
            <w:noProof/>
            <w:webHidden/>
          </w:rPr>
          <w:instrText xml:space="preserve"> PAGEREF _Toc233778625 \h </w:instrText>
        </w:r>
        <w:r>
          <w:rPr>
            <w:noProof/>
            <w:webHidden/>
          </w:rPr>
        </w:r>
        <w:r>
          <w:rPr>
            <w:noProof/>
            <w:webHidden/>
          </w:rPr>
          <w:fldChar w:fldCharType="separate"/>
        </w:r>
        <w:r>
          <w:rPr>
            <w:noProof/>
            <w:webHidden/>
          </w:rPr>
          <w:t>16</w:t>
        </w:r>
        <w:r>
          <w:rPr>
            <w:noProof/>
            <w:webHidden/>
          </w:rPr>
          <w:fldChar w:fldCharType="end"/>
        </w:r>
      </w:hyperlink>
    </w:p>
    <w:p w14:paraId="1B3B9D39" w14:textId="4A0E7D9B"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26" w:history="1">
        <w:r w:rsidRPr="00EC1F73">
          <w:rPr>
            <w:rStyle w:val="Hyperlink"/>
            <w:noProof/>
          </w:rPr>
          <w:t>2.2</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Basic Elements</w:t>
        </w:r>
        <w:r>
          <w:rPr>
            <w:noProof/>
            <w:webHidden/>
          </w:rPr>
          <w:tab/>
        </w:r>
        <w:r>
          <w:rPr>
            <w:noProof/>
            <w:webHidden/>
          </w:rPr>
          <w:fldChar w:fldCharType="begin"/>
        </w:r>
        <w:r>
          <w:rPr>
            <w:noProof/>
            <w:webHidden/>
          </w:rPr>
          <w:instrText xml:space="preserve"> PAGEREF _Toc233778626 \h </w:instrText>
        </w:r>
        <w:r>
          <w:rPr>
            <w:noProof/>
            <w:webHidden/>
          </w:rPr>
        </w:r>
        <w:r>
          <w:rPr>
            <w:noProof/>
            <w:webHidden/>
          </w:rPr>
          <w:fldChar w:fldCharType="separate"/>
        </w:r>
        <w:r>
          <w:rPr>
            <w:noProof/>
            <w:webHidden/>
          </w:rPr>
          <w:t>17</w:t>
        </w:r>
        <w:r>
          <w:rPr>
            <w:noProof/>
            <w:webHidden/>
          </w:rPr>
          <w:fldChar w:fldCharType="end"/>
        </w:r>
      </w:hyperlink>
    </w:p>
    <w:p w14:paraId="590B54E5" w14:textId="6E27DCF4"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27" w:history="1">
        <w:r w:rsidRPr="00EC1F73">
          <w:rPr>
            <w:rStyle w:val="Hyperlink"/>
            <w:noProof/>
          </w:rPr>
          <w:t>2.3</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Consideration in Determining Resource Margins to Satisfy Reliability Levels</w:t>
        </w:r>
        <w:r>
          <w:rPr>
            <w:noProof/>
            <w:webHidden/>
          </w:rPr>
          <w:tab/>
        </w:r>
        <w:r>
          <w:rPr>
            <w:noProof/>
            <w:webHidden/>
          </w:rPr>
          <w:fldChar w:fldCharType="begin"/>
        </w:r>
        <w:r>
          <w:rPr>
            <w:noProof/>
            <w:webHidden/>
          </w:rPr>
          <w:instrText xml:space="preserve"> PAGEREF _Toc233778627 \h </w:instrText>
        </w:r>
        <w:r>
          <w:rPr>
            <w:noProof/>
            <w:webHidden/>
          </w:rPr>
        </w:r>
        <w:r>
          <w:rPr>
            <w:noProof/>
            <w:webHidden/>
          </w:rPr>
          <w:fldChar w:fldCharType="separate"/>
        </w:r>
        <w:r>
          <w:rPr>
            <w:noProof/>
            <w:webHidden/>
          </w:rPr>
          <w:t>18</w:t>
        </w:r>
        <w:r>
          <w:rPr>
            <w:noProof/>
            <w:webHidden/>
          </w:rPr>
          <w:fldChar w:fldCharType="end"/>
        </w:r>
      </w:hyperlink>
    </w:p>
    <w:p w14:paraId="22C4B015" w14:textId="66D5F5BF"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28" w:history="1">
        <w:r w:rsidRPr="00EC1F73">
          <w:rPr>
            <w:rStyle w:val="Hyperlink"/>
            <w:noProof/>
          </w:rPr>
          <w:t>2.4</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Annual and Monthly Reporting Requirements</w:t>
        </w:r>
        <w:r>
          <w:rPr>
            <w:noProof/>
            <w:webHidden/>
          </w:rPr>
          <w:tab/>
        </w:r>
        <w:r>
          <w:rPr>
            <w:noProof/>
            <w:webHidden/>
          </w:rPr>
          <w:fldChar w:fldCharType="begin"/>
        </w:r>
        <w:r>
          <w:rPr>
            <w:noProof/>
            <w:webHidden/>
          </w:rPr>
          <w:instrText xml:space="preserve"> PAGEREF _Toc233778628 \h </w:instrText>
        </w:r>
        <w:r>
          <w:rPr>
            <w:noProof/>
            <w:webHidden/>
          </w:rPr>
        </w:r>
        <w:r>
          <w:rPr>
            <w:noProof/>
            <w:webHidden/>
          </w:rPr>
          <w:fldChar w:fldCharType="separate"/>
        </w:r>
        <w:r>
          <w:rPr>
            <w:noProof/>
            <w:webHidden/>
          </w:rPr>
          <w:t>18</w:t>
        </w:r>
        <w:r>
          <w:rPr>
            <w:noProof/>
            <w:webHidden/>
          </w:rPr>
          <w:fldChar w:fldCharType="end"/>
        </w:r>
      </w:hyperlink>
    </w:p>
    <w:p w14:paraId="6EA3D5C4" w14:textId="24927FDA" w:rsidR="00756D4B" w:rsidRDefault="00756D4B">
      <w:pPr>
        <w:pStyle w:val="TOC3"/>
        <w:tabs>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29" w:history="1">
        <w:r w:rsidRPr="00EC1F73">
          <w:rPr>
            <w:rStyle w:val="Hyperlink"/>
            <w:noProof/>
          </w:rPr>
          <w:t>Exhibit 2</w:t>
        </w:r>
        <w:r w:rsidRPr="00EC1F73">
          <w:rPr>
            <w:rStyle w:val="Hyperlink"/>
            <w:noProof/>
          </w:rPr>
          <w:noBreakHyphen/>
          <w:t>1: Annual and Monthly Reporting Requirements</w:t>
        </w:r>
        <w:r>
          <w:rPr>
            <w:noProof/>
            <w:webHidden/>
          </w:rPr>
          <w:tab/>
        </w:r>
        <w:r>
          <w:rPr>
            <w:noProof/>
            <w:webHidden/>
          </w:rPr>
          <w:fldChar w:fldCharType="begin"/>
        </w:r>
        <w:r>
          <w:rPr>
            <w:noProof/>
            <w:webHidden/>
          </w:rPr>
          <w:instrText xml:space="preserve"> PAGEREF _Toc233778629 \h </w:instrText>
        </w:r>
        <w:r>
          <w:rPr>
            <w:noProof/>
            <w:webHidden/>
          </w:rPr>
        </w:r>
        <w:r>
          <w:rPr>
            <w:noProof/>
            <w:webHidden/>
          </w:rPr>
          <w:fldChar w:fldCharType="separate"/>
        </w:r>
        <w:r>
          <w:rPr>
            <w:noProof/>
            <w:webHidden/>
          </w:rPr>
          <w:t>19</w:t>
        </w:r>
        <w:r>
          <w:rPr>
            <w:noProof/>
            <w:webHidden/>
          </w:rPr>
          <w:fldChar w:fldCharType="end"/>
        </w:r>
      </w:hyperlink>
    </w:p>
    <w:p w14:paraId="1E4CACA0" w14:textId="56AC11AA" w:rsidR="00756D4B" w:rsidRDefault="00756D4B">
      <w:pPr>
        <w:pStyle w:val="TOC1"/>
        <w:tabs>
          <w:tab w:val="left" w:pos="44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630" w:history="1">
        <w:r w:rsidRPr="00EC1F73">
          <w:rPr>
            <w:rStyle w:val="Hyperlink"/>
            <w:noProof/>
          </w:rPr>
          <w:t>3</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Information Requirements</w:t>
        </w:r>
        <w:r>
          <w:rPr>
            <w:noProof/>
            <w:webHidden/>
          </w:rPr>
          <w:tab/>
        </w:r>
        <w:r>
          <w:rPr>
            <w:noProof/>
            <w:webHidden/>
          </w:rPr>
          <w:fldChar w:fldCharType="begin"/>
        </w:r>
        <w:r>
          <w:rPr>
            <w:noProof/>
            <w:webHidden/>
          </w:rPr>
          <w:instrText xml:space="preserve"> PAGEREF _Toc233778630 \h </w:instrText>
        </w:r>
        <w:r>
          <w:rPr>
            <w:noProof/>
            <w:webHidden/>
          </w:rPr>
        </w:r>
        <w:r>
          <w:rPr>
            <w:noProof/>
            <w:webHidden/>
          </w:rPr>
          <w:fldChar w:fldCharType="separate"/>
        </w:r>
        <w:r>
          <w:rPr>
            <w:noProof/>
            <w:webHidden/>
          </w:rPr>
          <w:t>20</w:t>
        </w:r>
        <w:r>
          <w:rPr>
            <w:noProof/>
            <w:webHidden/>
          </w:rPr>
          <w:fldChar w:fldCharType="end"/>
        </w:r>
      </w:hyperlink>
    </w:p>
    <w:p w14:paraId="7E8749AB" w14:textId="6D89996F"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31" w:history="1">
        <w:r w:rsidRPr="00EC1F73">
          <w:rPr>
            <w:rStyle w:val="Hyperlink"/>
            <w:noProof/>
          </w:rPr>
          <w:t>3.1</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Applicability and Election Process</w:t>
        </w:r>
        <w:r>
          <w:rPr>
            <w:noProof/>
            <w:webHidden/>
          </w:rPr>
          <w:tab/>
        </w:r>
        <w:r>
          <w:rPr>
            <w:noProof/>
            <w:webHidden/>
          </w:rPr>
          <w:fldChar w:fldCharType="begin"/>
        </w:r>
        <w:r>
          <w:rPr>
            <w:noProof/>
            <w:webHidden/>
          </w:rPr>
          <w:instrText xml:space="preserve"> PAGEREF _Toc233778631 \h </w:instrText>
        </w:r>
        <w:r>
          <w:rPr>
            <w:noProof/>
            <w:webHidden/>
          </w:rPr>
        </w:r>
        <w:r>
          <w:rPr>
            <w:noProof/>
            <w:webHidden/>
          </w:rPr>
          <w:fldChar w:fldCharType="separate"/>
        </w:r>
        <w:r>
          <w:rPr>
            <w:noProof/>
            <w:webHidden/>
          </w:rPr>
          <w:t>20</w:t>
        </w:r>
        <w:r>
          <w:rPr>
            <w:noProof/>
            <w:webHidden/>
          </w:rPr>
          <w:fldChar w:fldCharType="end"/>
        </w:r>
      </w:hyperlink>
    </w:p>
    <w:p w14:paraId="27221344" w14:textId="14125FDE"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32" w:history="1">
        <w:r w:rsidRPr="00EC1F73">
          <w:rPr>
            <w:rStyle w:val="Hyperlink"/>
            <w:noProof/>
          </w:rPr>
          <w:t>3.1.1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Applicability and Scope of Exemptions</w:t>
        </w:r>
        <w:r>
          <w:rPr>
            <w:noProof/>
            <w:webHidden/>
          </w:rPr>
          <w:tab/>
        </w:r>
        <w:r>
          <w:rPr>
            <w:noProof/>
            <w:webHidden/>
          </w:rPr>
          <w:fldChar w:fldCharType="begin"/>
        </w:r>
        <w:r>
          <w:rPr>
            <w:noProof/>
            <w:webHidden/>
          </w:rPr>
          <w:instrText xml:space="preserve"> PAGEREF _Toc233778632 \h </w:instrText>
        </w:r>
        <w:r>
          <w:rPr>
            <w:noProof/>
            <w:webHidden/>
          </w:rPr>
        </w:r>
        <w:r>
          <w:rPr>
            <w:noProof/>
            <w:webHidden/>
          </w:rPr>
          <w:fldChar w:fldCharType="separate"/>
        </w:r>
        <w:r>
          <w:rPr>
            <w:noProof/>
            <w:webHidden/>
          </w:rPr>
          <w:t>20</w:t>
        </w:r>
        <w:r>
          <w:rPr>
            <w:noProof/>
            <w:webHidden/>
          </w:rPr>
          <w:fldChar w:fldCharType="end"/>
        </w:r>
      </w:hyperlink>
    </w:p>
    <w:p w14:paraId="6149F224" w14:textId="005DF539"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33" w:history="1">
        <w:r w:rsidRPr="00EC1F73">
          <w:rPr>
            <w:rStyle w:val="Hyperlink"/>
            <w:noProof/>
          </w:rPr>
          <w:t>3.2</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Load Serving Entities and Central Procurement Entities</w:t>
        </w:r>
        <w:r>
          <w:rPr>
            <w:noProof/>
            <w:webHidden/>
          </w:rPr>
          <w:tab/>
        </w:r>
        <w:r>
          <w:rPr>
            <w:noProof/>
            <w:webHidden/>
          </w:rPr>
          <w:fldChar w:fldCharType="begin"/>
        </w:r>
        <w:r>
          <w:rPr>
            <w:noProof/>
            <w:webHidden/>
          </w:rPr>
          <w:instrText xml:space="preserve"> PAGEREF _Toc233778633 \h </w:instrText>
        </w:r>
        <w:r>
          <w:rPr>
            <w:noProof/>
            <w:webHidden/>
          </w:rPr>
        </w:r>
        <w:r>
          <w:rPr>
            <w:noProof/>
            <w:webHidden/>
          </w:rPr>
          <w:fldChar w:fldCharType="separate"/>
        </w:r>
        <w:r>
          <w:rPr>
            <w:noProof/>
            <w:webHidden/>
          </w:rPr>
          <w:t>21</w:t>
        </w:r>
        <w:r>
          <w:rPr>
            <w:noProof/>
            <w:webHidden/>
          </w:rPr>
          <w:fldChar w:fldCharType="end"/>
        </w:r>
      </w:hyperlink>
    </w:p>
    <w:p w14:paraId="6CDB3222" w14:textId="0DF3053D"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34" w:history="1">
        <w:r w:rsidRPr="00EC1F73">
          <w:rPr>
            <w:rStyle w:val="Hyperlink"/>
            <w:noProof/>
          </w:rPr>
          <w:t>3.2.1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Requirements for CPUC Load Serving Entity and CPEs</w:t>
        </w:r>
        <w:r>
          <w:rPr>
            <w:noProof/>
            <w:webHidden/>
          </w:rPr>
          <w:tab/>
        </w:r>
        <w:r>
          <w:rPr>
            <w:noProof/>
            <w:webHidden/>
          </w:rPr>
          <w:fldChar w:fldCharType="begin"/>
        </w:r>
        <w:r>
          <w:rPr>
            <w:noProof/>
            <w:webHidden/>
          </w:rPr>
          <w:instrText xml:space="preserve"> PAGEREF _Toc233778634 \h </w:instrText>
        </w:r>
        <w:r>
          <w:rPr>
            <w:noProof/>
            <w:webHidden/>
          </w:rPr>
        </w:r>
        <w:r>
          <w:rPr>
            <w:noProof/>
            <w:webHidden/>
          </w:rPr>
          <w:fldChar w:fldCharType="separate"/>
        </w:r>
        <w:r>
          <w:rPr>
            <w:noProof/>
            <w:webHidden/>
          </w:rPr>
          <w:t>21</w:t>
        </w:r>
        <w:r>
          <w:rPr>
            <w:noProof/>
            <w:webHidden/>
          </w:rPr>
          <w:fldChar w:fldCharType="end"/>
        </w:r>
      </w:hyperlink>
    </w:p>
    <w:p w14:paraId="301F2123" w14:textId="4B755041"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35" w:history="1">
        <w:r w:rsidRPr="00EC1F73">
          <w:rPr>
            <w:rStyle w:val="Hyperlink"/>
            <w:noProof/>
          </w:rPr>
          <w:t>3.2.2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Non-CPUC Load Serving Entity and CPEs</w:t>
        </w:r>
        <w:r>
          <w:rPr>
            <w:noProof/>
            <w:webHidden/>
          </w:rPr>
          <w:tab/>
        </w:r>
        <w:r>
          <w:rPr>
            <w:noProof/>
            <w:webHidden/>
          </w:rPr>
          <w:fldChar w:fldCharType="begin"/>
        </w:r>
        <w:r>
          <w:rPr>
            <w:noProof/>
            <w:webHidden/>
          </w:rPr>
          <w:instrText xml:space="preserve"> PAGEREF _Toc233778635 \h </w:instrText>
        </w:r>
        <w:r>
          <w:rPr>
            <w:noProof/>
            <w:webHidden/>
          </w:rPr>
        </w:r>
        <w:r>
          <w:rPr>
            <w:noProof/>
            <w:webHidden/>
          </w:rPr>
          <w:fldChar w:fldCharType="separate"/>
        </w:r>
        <w:r>
          <w:rPr>
            <w:noProof/>
            <w:webHidden/>
          </w:rPr>
          <w:t>22</w:t>
        </w:r>
        <w:r>
          <w:rPr>
            <w:noProof/>
            <w:webHidden/>
          </w:rPr>
          <w:fldChar w:fldCharType="end"/>
        </w:r>
      </w:hyperlink>
    </w:p>
    <w:p w14:paraId="35470D03" w14:textId="58FFB244"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36" w:history="1">
        <w:r w:rsidRPr="00EC1F73">
          <w:rPr>
            <w:rStyle w:val="Hyperlink"/>
            <w:noProof/>
          </w:rPr>
          <w:t>3.2.3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ISO Demand Forecast Methodology</w:t>
        </w:r>
        <w:r>
          <w:rPr>
            <w:noProof/>
            <w:webHidden/>
          </w:rPr>
          <w:tab/>
        </w:r>
        <w:r>
          <w:rPr>
            <w:noProof/>
            <w:webHidden/>
          </w:rPr>
          <w:fldChar w:fldCharType="begin"/>
        </w:r>
        <w:r>
          <w:rPr>
            <w:noProof/>
            <w:webHidden/>
          </w:rPr>
          <w:instrText xml:space="preserve"> PAGEREF _Toc233778636 \h </w:instrText>
        </w:r>
        <w:r>
          <w:rPr>
            <w:noProof/>
            <w:webHidden/>
          </w:rPr>
        </w:r>
        <w:r>
          <w:rPr>
            <w:noProof/>
            <w:webHidden/>
          </w:rPr>
          <w:fldChar w:fldCharType="separate"/>
        </w:r>
        <w:r>
          <w:rPr>
            <w:noProof/>
            <w:webHidden/>
          </w:rPr>
          <w:t>24</w:t>
        </w:r>
        <w:r>
          <w:rPr>
            <w:noProof/>
            <w:webHidden/>
          </w:rPr>
          <w:fldChar w:fldCharType="end"/>
        </w:r>
      </w:hyperlink>
    </w:p>
    <w:p w14:paraId="01CB0901" w14:textId="56706467"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37" w:history="1">
        <w:r w:rsidRPr="00EC1F73">
          <w:rPr>
            <w:rStyle w:val="Hyperlink"/>
            <w:noProof/>
          </w:rPr>
          <w:t>3.3</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Load-Following Metered Subsystem</w:t>
        </w:r>
        <w:r>
          <w:rPr>
            <w:noProof/>
            <w:webHidden/>
          </w:rPr>
          <w:tab/>
        </w:r>
        <w:r>
          <w:rPr>
            <w:noProof/>
            <w:webHidden/>
          </w:rPr>
          <w:fldChar w:fldCharType="begin"/>
        </w:r>
        <w:r>
          <w:rPr>
            <w:noProof/>
            <w:webHidden/>
          </w:rPr>
          <w:instrText xml:space="preserve"> PAGEREF _Toc233778637 \h </w:instrText>
        </w:r>
        <w:r>
          <w:rPr>
            <w:noProof/>
            <w:webHidden/>
          </w:rPr>
        </w:r>
        <w:r>
          <w:rPr>
            <w:noProof/>
            <w:webHidden/>
          </w:rPr>
          <w:fldChar w:fldCharType="separate"/>
        </w:r>
        <w:r>
          <w:rPr>
            <w:noProof/>
            <w:webHidden/>
          </w:rPr>
          <w:t>24</w:t>
        </w:r>
        <w:r>
          <w:rPr>
            <w:noProof/>
            <w:webHidden/>
          </w:rPr>
          <w:fldChar w:fldCharType="end"/>
        </w:r>
      </w:hyperlink>
    </w:p>
    <w:p w14:paraId="652527D4" w14:textId="1ED7D586" w:rsidR="00756D4B" w:rsidRDefault="00756D4B">
      <w:pPr>
        <w:pStyle w:val="TOC1"/>
        <w:tabs>
          <w:tab w:val="left" w:pos="44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638" w:history="1">
        <w:r w:rsidRPr="00EC1F73">
          <w:rPr>
            <w:rStyle w:val="Hyperlink"/>
            <w:noProof/>
          </w:rPr>
          <w:t>4</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Resource Adequacy Capacity</w:t>
        </w:r>
        <w:r>
          <w:rPr>
            <w:noProof/>
            <w:webHidden/>
          </w:rPr>
          <w:tab/>
        </w:r>
        <w:r>
          <w:rPr>
            <w:noProof/>
            <w:webHidden/>
          </w:rPr>
          <w:fldChar w:fldCharType="begin"/>
        </w:r>
        <w:r>
          <w:rPr>
            <w:noProof/>
            <w:webHidden/>
          </w:rPr>
          <w:instrText xml:space="preserve"> PAGEREF _Toc233778638 \h </w:instrText>
        </w:r>
        <w:r>
          <w:rPr>
            <w:noProof/>
            <w:webHidden/>
          </w:rPr>
        </w:r>
        <w:r>
          <w:rPr>
            <w:noProof/>
            <w:webHidden/>
          </w:rPr>
          <w:fldChar w:fldCharType="separate"/>
        </w:r>
        <w:r>
          <w:rPr>
            <w:noProof/>
            <w:webHidden/>
          </w:rPr>
          <w:t>26</w:t>
        </w:r>
        <w:r>
          <w:rPr>
            <w:noProof/>
            <w:webHidden/>
          </w:rPr>
          <w:fldChar w:fldCharType="end"/>
        </w:r>
      </w:hyperlink>
    </w:p>
    <w:p w14:paraId="5D75E042" w14:textId="53257E5E"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39" w:history="1">
        <w:r w:rsidRPr="00EC1F73">
          <w:rPr>
            <w:rStyle w:val="Hyperlink"/>
            <w:noProof/>
          </w:rPr>
          <w:t>4.1</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Requirements</w:t>
        </w:r>
        <w:r>
          <w:rPr>
            <w:noProof/>
            <w:webHidden/>
          </w:rPr>
          <w:tab/>
        </w:r>
        <w:r>
          <w:rPr>
            <w:noProof/>
            <w:webHidden/>
          </w:rPr>
          <w:fldChar w:fldCharType="begin"/>
        </w:r>
        <w:r>
          <w:rPr>
            <w:noProof/>
            <w:webHidden/>
          </w:rPr>
          <w:instrText xml:space="preserve"> PAGEREF _Toc233778639 \h </w:instrText>
        </w:r>
        <w:r>
          <w:rPr>
            <w:noProof/>
            <w:webHidden/>
          </w:rPr>
        </w:r>
        <w:r>
          <w:rPr>
            <w:noProof/>
            <w:webHidden/>
          </w:rPr>
          <w:fldChar w:fldCharType="separate"/>
        </w:r>
        <w:r>
          <w:rPr>
            <w:noProof/>
            <w:webHidden/>
          </w:rPr>
          <w:t>27</w:t>
        </w:r>
        <w:r>
          <w:rPr>
            <w:noProof/>
            <w:webHidden/>
          </w:rPr>
          <w:fldChar w:fldCharType="end"/>
        </w:r>
      </w:hyperlink>
    </w:p>
    <w:p w14:paraId="0E293891" w14:textId="6E751F5A"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40" w:history="1">
        <w:r w:rsidRPr="00EC1F73">
          <w:rPr>
            <w:rStyle w:val="Hyperlink"/>
            <w:noProof/>
          </w:rPr>
          <w:t>4.2</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Reporting exemption for LSE:</w:t>
        </w:r>
        <w:r>
          <w:rPr>
            <w:noProof/>
            <w:webHidden/>
          </w:rPr>
          <w:tab/>
        </w:r>
        <w:r>
          <w:rPr>
            <w:noProof/>
            <w:webHidden/>
          </w:rPr>
          <w:fldChar w:fldCharType="begin"/>
        </w:r>
        <w:r>
          <w:rPr>
            <w:noProof/>
            <w:webHidden/>
          </w:rPr>
          <w:instrText xml:space="preserve"> PAGEREF _Toc233778640 \h </w:instrText>
        </w:r>
        <w:r>
          <w:rPr>
            <w:noProof/>
            <w:webHidden/>
          </w:rPr>
        </w:r>
        <w:r>
          <w:rPr>
            <w:noProof/>
            <w:webHidden/>
          </w:rPr>
          <w:fldChar w:fldCharType="separate"/>
        </w:r>
        <w:r>
          <w:rPr>
            <w:noProof/>
            <w:webHidden/>
          </w:rPr>
          <w:t>28</w:t>
        </w:r>
        <w:r>
          <w:rPr>
            <w:noProof/>
            <w:webHidden/>
          </w:rPr>
          <w:fldChar w:fldCharType="end"/>
        </w:r>
      </w:hyperlink>
    </w:p>
    <w:p w14:paraId="5E6BDE6D" w14:textId="33653F71"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41" w:history="1">
        <w:r w:rsidRPr="00EC1F73">
          <w:rPr>
            <w:rStyle w:val="Hyperlink"/>
            <w:noProof/>
          </w:rPr>
          <w:t>4.3</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Demonstrations of Resource Adequacy</w:t>
        </w:r>
        <w:r>
          <w:rPr>
            <w:noProof/>
            <w:webHidden/>
          </w:rPr>
          <w:tab/>
        </w:r>
        <w:r>
          <w:rPr>
            <w:noProof/>
            <w:webHidden/>
          </w:rPr>
          <w:fldChar w:fldCharType="begin"/>
        </w:r>
        <w:r>
          <w:rPr>
            <w:noProof/>
            <w:webHidden/>
          </w:rPr>
          <w:instrText xml:space="preserve"> PAGEREF _Toc233778641 \h </w:instrText>
        </w:r>
        <w:r>
          <w:rPr>
            <w:noProof/>
            <w:webHidden/>
          </w:rPr>
        </w:r>
        <w:r>
          <w:rPr>
            <w:noProof/>
            <w:webHidden/>
          </w:rPr>
          <w:fldChar w:fldCharType="separate"/>
        </w:r>
        <w:r>
          <w:rPr>
            <w:noProof/>
            <w:webHidden/>
          </w:rPr>
          <w:t>28</w:t>
        </w:r>
        <w:r>
          <w:rPr>
            <w:noProof/>
            <w:webHidden/>
          </w:rPr>
          <w:fldChar w:fldCharType="end"/>
        </w:r>
      </w:hyperlink>
    </w:p>
    <w:p w14:paraId="6B40EDF0" w14:textId="7C16B6F8"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42" w:history="1">
        <w:r w:rsidRPr="00EC1F73">
          <w:rPr>
            <w:rStyle w:val="Hyperlink"/>
            <w:noProof/>
          </w:rPr>
          <w:t>4.3.1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Resource Adequacy Plans</w:t>
        </w:r>
        <w:r>
          <w:rPr>
            <w:noProof/>
            <w:webHidden/>
          </w:rPr>
          <w:tab/>
        </w:r>
        <w:r>
          <w:rPr>
            <w:noProof/>
            <w:webHidden/>
          </w:rPr>
          <w:fldChar w:fldCharType="begin"/>
        </w:r>
        <w:r>
          <w:rPr>
            <w:noProof/>
            <w:webHidden/>
          </w:rPr>
          <w:instrText xml:space="preserve"> PAGEREF _Toc233778642 \h </w:instrText>
        </w:r>
        <w:r>
          <w:rPr>
            <w:noProof/>
            <w:webHidden/>
          </w:rPr>
        </w:r>
        <w:r>
          <w:rPr>
            <w:noProof/>
            <w:webHidden/>
          </w:rPr>
          <w:fldChar w:fldCharType="separate"/>
        </w:r>
        <w:r>
          <w:rPr>
            <w:noProof/>
            <w:webHidden/>
          </w:rPr>
          <w:t>28</w:t>
        </w:r>
        <w:r>
          <w:rPr>
            <w:noProof/>
            <w:webHidden/>
          </w:rPr>
          <w:fldChar w:fldCharType="end"/>
        </w:r>
      </w:hyperlink>
    </w:p>
    <w:p w14:paraId="34F4F112" w14:textId="6C10AE26"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43" w:history="1">
        <w:r w:rsidRPr="00EC1F73">
          <w:rPr>
            <w:rStyle w:val="Hyperlink"/>
            <w:noProof/>
            <w14:scene3d>
              <w14:camera w14:prst="orthographicFront"/>
              <w14:lightRig w14:rig="threePt" w14:dir="t">
                <w14:rot w14:lat="0" w14:lon="0" w14:rev="0"/>
              </w14:lightRig>
            </w14:scene3d>
          </w:rPr>
          <w:t>4.3.1.1</w:t>
        </w:r>
        <w:r>
          <w:rPr>
            <w:rFonts w:asciiTheme="minorHAnsi" w:eastAsiaTheme="minorEastAsia" w:hAnsiTheme="minorHAnsi" w:cstheme="minorBidi"/>
            <w:noProof/>
            <w:kern w:val="2"/>
            <w:sz w:val="24"/>
            <w:szCs w:val="24"/>
            <w14:ligatures w14:val="standardContextual"/>
          </w:rPr>
          <w:tab/>
        </w:r>
        <w:r w:rsidRPr="00EC1F73">
          <w:rPr>
            <w:rStyle w:val="Hyperlink"/>
            <w:noProof/>
          </w:rPr>
          <w:t>Purpose</w:t>
        </w:r>
        <w:r>
          <w:rPr>
            <w:noProof/>
            <w:webHidden/>
          </w:rPr>
          <w:tab/>
        </w:r>
        <w:r>
          <w:rPr>
            <w:noProof/>
            <w:webHidden/>
          </w:rPr>
          <w:fldChar w:fldCharType="begin"/>
        </w:r>
        <w:r>
          <w:rPr>
            <w:noProof/>
            <w:webHidden/>
          </w:rPr>
          <w:instrText xml:space="preserve"> PAGEREF _Toc233778643 \h </w:instrText>
        </w:r>
        <w:r>
          <w:rPr>
            <w:noProof/>
            <w:webHidden/>
          </w:rPr>
        </w:r>
        <w:r>
          <w:rPr>
            <w:noProof/>
            <w:webHidden/>
          </w:rPr>
          <w:fldChar w:fldCharType="separate"/>
        </w:r>
        <w:r>
          <w:rPr>
            <w:noProof/>
            <w:webHidden/>
          </w:rPr>
          <w:t>28</w:t>
        </w:r>
        <w:r>
          <w:rPr>
            <w:noProof/>
            <w:webHidden/>
          </w:rPr>
          <w:fldChar w:fldCharType="end"/>
        </w:r>
      </w:hyperlink>
    </w:p>
    <w:p w14:paraId="33D11422" w14:textId="2F7CACF6"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44" w:history="1">
        <w:r w:rsidRPr="00EC1F73">
          <w:rPr>
            <w:rStyle w:val="Hyperlink"/>
            <w:noProof/>
            <w14:scene3d>
              <w14:camera w14:prst="orthographicFront"/>
              <w14:lightRig w14:rig="threePt" w14:dir="t">
                <w14:rot w14:lat="0" w14:lon="0" w14:rev="0"/>
              </w14:lightRig>
            </w14:scene3d>
          </w:rPr>
          <w:t>4.3.1.2</w:t>
        </w:r>
        <w:r>
          <w:rPr>
            <w:rFonts w:asciiTheme="minorHAnsi" w:eastAsiaTheme="minorEastAsia" w:hAnsiTheme="minorHAnsi" w:cstheme="minorBidi"/>
            <w:noProof/>
            <w:kern w:val="2"/>
            <w:sz w:val="24"/>
            <w:szCs w:val="24"/>
            <w14:ligatures w14:val="standardContextual"/>
          </w:rPr>
          <w:tab/>
        </w:r>
        <w:r w:rsidRPr="00EC1F73">
          <w:rPr>
            <w:rStyle w:val="Hyperlink"/>
            <w:noProof/>
          </w:rPr>
          <w:t>Content</w:t>
        </w:r>
        <w:r>
          <w:rPr>
            <w:noProof/>
            <w:webHidden/>
          </w:rPr>
          <w:tab/>
        </w:r>
        <w:r>
          <w:rPr>
            <w:noProof/>
            <w:webHidden/>
          </w:rPr>
          <w:fldChar w:fldCharType="begin"/>
        </w:r>
        <w:r>
          <w:rPr>
            <w:noProof/>
            <w:webHidden/>
          </w:rPr>
          <w:instrText xml:space="preserve"> PAGEREF _Toc233778644 \h </w:instrText>
        </w:r>
        <w:r>
          <w:rPr>
            <w:noProof/>
            <w:webHidden/>
          </w:rPr>
        </w:r>
        <w:r>
          <w:rPr>
            <w:noProof/>
            <w:webHidden/>
          </w:rPr>
          <w:fldChar w:fldCharType="separate"/>
        </w:r>
        <w:r>
          <w:rPr>
            <w:noProof/>
            <w:webHidden/>
          </w:rPr>
          <w:t>29</w:t>
        </w:r>
        <w:r>
          <w:rPr>
            <w:noProof/>
            <w:webHidden/>
          </w:rPr>
          <w:fldChar w:fldCharType="end"/>
        </w:r>
      </w:hyperlink>
    </w:p>
    <w:p w14:paraId="76FE38F6" w14:textId="00E61B34"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45" w:history="1">
        <w:r w:rsidRPr="00EC1F73">
          <w:rPr>
            <w:rStyle w:val="Hyperlink"/>
            <w:noProof/>
            <w14:scene3d>
              <w14:camera w14:prst="orthographicFront"/>
              <w14:lightRig w14:rig="threePt" w14:dir="t">
                <w14:rot w14:lat="0" w14:lon="0" w14:rev="0"/>
              </w14:lightRig>
            </w14:scene3d>
          </w:rPr>
          <w:t>4.3.1.3</w:t>
        </w:r>
        <w:r>
          <w:rPr>
            <w:rFonts w:asciiTheme="minorHAnsi" w:eastAsiaTheme="minorEastAsia" w:hAnsiTheme="minorHAnsi" w:cstheme="minorBidi"/>
            <w:noProof/>
            <w:kern w:val="2"/>
            <w:sz w:val="24"/>
            <w:szCs w:val="24"/>
            <w14:ligatures w14:val="standardContextual"/>
          </w:rPr>
          <w:tab/>
        </w:r>
        <w:r w:rsidRPr="00EC1F73">
          <w:rPr>
            <w:rStyle w:val="Hyperlink"/>
            <w:noProof/>
          </w:rPr>
          <w:t>Template</w:t>
        </w:r>
        <w:r>
          <w:rPr>
            <w:noProof/>
            <w:webHidden/>
          </w:rPr>
          <w:tab/>
        </w:r>
        <w:r>
          <w:rPr>
            <w:noProof/>
            <w:webHidden/>
          </w:rPr>
          <w:fldChar w:fldCharType="begin"/>
        </w:r>
        <w:r>
          <w:rPr>
            <w:noProof/>
            <w:webHidden/>
          </w:rPr>
          <w:instrText xml:space="preserve"> PAGEREF _Toc233778645 \h </w:instrText>
        </w:r>
        <w:r>
          <w:rPr>
            <w:noProof/>
            <w:webHidden/>
          </w:rPr>
        </w:r>
        <w:r>
          <w:rPr>
            <w:noProof/>
            <w:webHidden/>
          </w:rPr>
          <w:fldChar w:fldCharType="separate"/>
        </w:r>
        <w:r>
          <w:rPr>
            <w:noProof/>
            <w:webHidden/>
          </w:rPr>
          <w:t>31</w:t>
        </w:r>
        <w:r>
          <w:rPr>
            <w:noProof/>
            <w:webHidden/>
          </w:rPr>
          <w:fldChar w:fldCharType="end"/>
        </w:r>
      </w:hyperlink>
    </w:p>
    <w:p w14:paraId="11DC22B1" w14:textId="375F4662"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46" w:history="1">
        <w:r w:rsidRPr="00EC1F73">
          <w:rPr>
            <w:rStyle w:val="Hyperlink"/>
            <w:noProof/>
            <w14:scene3d>
              <w14:camera w14:prst="orthographicFront"/>
              <w14:lightRig w14:rig="threePt" w14:dir="t">
                <w14:rot w14:lat="0" w14:lon="0" w14:rev="0"/>
              </w14:lightRig>
            </w14:scene3d>
          </w:rPr>
          <w:t>4.3.1.4</w:t>
        </w:r>
        <w:r>
          <w:rPr>
            <w:rFonts w:asciiTheme="minorHAnsi" w:eastAsiaTheme="minorEastAsia" w:hAnsiTheme="minorHAnsi" w:cstheme="minorBidi"/>
            <w:noProof/>
            <w:kern w:val="2"/>
            <w:sz w:val="24"/>
            <w:szCs w:val="24"/>
            <w14:ligatures w14:val="standardContextual"/>
          </w:rPr>
          <w:tab/>
        </w:r>
        <w:r w:rsidRPr="00EC1F73">
          <w:rPr>
            <w:rStyle w:val="Hyperlink"/>
            <w:noProof/>
          </w:rPr>
          <w:t>RA Plan Upload</w:t>
        </w:r>
        <w:r>
          <w:rPr>
            <w:noProof/>
            <w:webHidden/>
          </w:rPr>
          <w:tab/>
        </w:r>
        <w:r>
          <w:rPr>
            <w:noProof/>
            <w:webHidden/>
          </w:rPr>
          <w:fldChar w:fldCharType="begin"/>
        </w:r>
        <w:r>
          <w:rPr>
            <w:noProof/>
            <w:webHidden/>
          </w:rPr>
          <w:instrText xml:space="preserve"> PAGEREF _Toc233778646 \h </w:instrText>
        </w:r>
        <w:r>
          <w:rPr>
            <w:noProof/>
            <w:webHidden/>
          </w:rPr>
        </w:r>
        <w:r>
          <w:rPr>
            <w:noProof/>
            <w:webHidden/>
          </w:rPr>
          <w:fldChar w:fldCharType="separate"/>
        </w:r>
        <w:r>
          <w:rPr>
            <w:noProof/>
            <w:webHidden/>
          </w:rPr>
          <w:t>32</w:t>
        </w:r>
        <w:r>
          <w:rPr>
            <w:noProof/>
            <w:webHidden/>
          </w:rPr>
          <w:fldChar w:fldCharType="end"/>
        </w:r>
      </w:hyperlink>
    </w:p>
    <w:p w14:paraId="452B9460" w14:textId="1467F1D5"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47" w:history="1">
        <w:r w:rsidRPr="00EC1F73">
          <w:rPr>
            <w:rStyle w:val="Hyperlink"/>
            <w:noProof/>
            <w14:scene3d>
              <w14:camera w14:prst="orthographicFront"/>
              <w14:lightRig w14:rig="threePt" w14:dir="t">
                <w14:rot w14:lat="0" w14:lon="0" w14:rev="0"/>
              </w14:lightRig>
            </w14:scene3d>
          </w:rPr>
          <w:t>4.3.1.5</w:t>
        </w:r>
        <w:r>
          <w:rPr>
            <w:rFonts w:asciiTheme="minorHAnsi" w:eastAsiaTheme="minorEastAsia" w:hAnsiTheme="minorHAnsi" w:cstheme="minorBidi"/>
            <w:noProof/>
            <w:kern w:val="2"/>
            <w:sz w:val="24"/>
            <w:szCs w:val="24"/>
            <w14:ligatures w14:val="standardContextual"/>
          </w:rPr>
          <w:tab/>
        </w:r>
        <w:r w:rsidRPr="00EC1F73">
          <w:rPr>
            <w:rStyle w:val="Hyperlink"/>
            <w:noProof/>
          </w:rPr>
          <w:t>Failure to Provide Information</w:t>
        </w:r>
        <w:r>
          <w:rPr>
            <w:noProof/>
            <w:webHidden/>
          </w:rPr>
          <w:tab/>
        </w:r>
        <w:r>
          <w:rPr>
            <w:noProof/>
            <w:webHidden/>
          </w:rPr>
          <w:fldChar w:fldCharType="begin"/>
        </w:r>
        <w:r>
          <w:rPr>
            <w:noProof/>
            <w:webHidden/>
          </w:rPr>
          <w:instrText xml:space="preserve"> PAGEREF _Toc233778647 \h </w:instrText>
        </w:r>
        <w:r>
          <w:rPr>
            <w:noProof/>
            <w:webHidden/>
          </w:rPr>
        </w:r>
        <w:r>
          <w:rPr>
            <w:noProof/>
            <w:webHidden/>
          </w:rPr>
          <w:fldChar w:fldCharType="separate"/>
        </w:r>
        <w:r>
          <w:rPr>
            <w:noProof/>
            <w:webHidden/>
          </w:rPr>
          <w:t>33</w:t>
        </w:r>
        <w:r>
          <w:rPr>
            <w:noProof/>
            <w:webHidden/>
          </w:rPr>
          <w:fldChar w:fldCharType="end"/>
        </w:r>
      </w:hyperlink>
    </w:p>
    <w:p w14:paraId="33E809EE" w14:textId="2B60423B"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48" w:history="1">
        <w:r w:rsidRPr="00EC1F73">
          <w:rPr>
            <w:rStyle w:val="Hyperlink"/>
            <w:noProof/>
          </w:rPr>
          <w:t>4.3.2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Supply Plans</w:t>
        </w:r>
        <w:r>
          <w:rPr>
            <w:noProof/>
            <w:webHidden/>
          </w:rPr>
          <w:tab/>
        </w:r>
        <w:r>
          <w:rPr>
            <w:noProof/>
            <w:webHidden/>
          </w:rPr>
          <w:fldChar w:fldCharType="begin"/>
        </w:r>
        <w:r>
          <w:rPr>
            <w:noProof/>
            <w:webHidden/>
          </w:rPr>
          <w:instrText xml:space="preserve"> PAGEREF _Toc233778648 \h </w:instrText>
        </w:r>
        <w:r>
          <w:rPr>
            <w:noProof/>
            <w:webHidden/>
          </w:rPr>
        </w:r>
        <w:r>
          <w:rPr>
            <w:noProof/>
            <w:webHidden/>
          </w:rPr>
          <w:fldChar w:fldCharType="separate"/>
        </w:r>
        <w:r>
          <w:rPr>
            <w:noProof/>
            <w:webHidden/>
          </w:rPr>
          <w:t>34</w:t>
        </w:r>
        <w:r>
          <w:rPr>
            <w:noProof/>
            <w:webHidden/>
          </w:rPr>
          <w:fldChar w:fldCharType="end"/>
        </w:r>
      </w:hyperlink>
    </w:p>
    <w:p w14:paraId="67D1CE3E" w14:textId="0780EE9F"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49" w:history="1">
        <w:r w:rsidRPr="00EC1F73">
          <w:rPr>
            <w:rStyle w:val="Hyperlink"/>
            <w:noProof/>
            <w14:scene3d>
              <w14:camera w14:prst="orthographicFront"/>
              <w14:lightRig w14:rig="threePt" w14:dir="t">
                <w14:rot w14:lat="0" w14:lon="0" w14:rev="0"/>
              </w14:lightRig>
            </w14:scene3d>
          </w:rPr>
          <w:t>4.3.2.1</w:t>
        </w:r>
        <w:r>
          <w:rPr>
            <w:rFonts w:asciiTheme="minorHAnsi" w:eastAsiaTheme="minorEastAsia" w:hAnsiTheme="minorHAnsi" w:cstheme="minorBidi"/>
            <w:noProof/>
            <w:kern w:val="2"/>
            <w:sz w:val="24"/>
            <w:szCs w:val="24"/>
            <w14:ligatures w14:val="standardContextual"/>
          </w:rPr>
          <w:tab/>
        </w:r>
        <w:r w:rsidRPr="00EC1F73">
          <w:rPr>
            <w:rStyle w:val="Hyperlink"/>
            <w:noProof/>
          </w:rPr>
          <w:t>Purpose</w:t>
        </w:r>
        <w:r>
          <w:rPr>
            <w:noProof/>
            <w:webHidden/>
          </w:rPr>
          <w:tab/>
        </w:r>
        <w:r>
          <w:rPr>
            <w:noProof/>
            <w:webHidden/>
          </w:rPr>
          <w:fldChar w:fldCharType="begin"/>
        </w:r>
        <w:r>
          <w:rPr>
            <w:noProof/>
            <w:webHidden/>
          </w:rPr>
          <w:instrText xml:space="preserve"> PAGEREF _Toc233778649 \h </w:instrText>
        </w:r>
        <w:r>
          <w:rPr>
            <w:noProof/>
            <w:webHidden/>
          </w:rPr>
        </w:r>
        <w:r>
          <w:rPr>
            <w:noProof/>
            <w:webHidden/>
          </w:rPr>
          <w:fldChar w:fldCharType="separate"/>
        </w:r>
        <w:r>
          <w:rPr>
            <w:noProof/>
            <w:webHidden/>
          </w:rPr>
          <w:t>34</w:t>
        </w:r>
        <w:r>
          <w:rPr>
            <w:noProof/>
            <w:webHidden/>
          </w:rPr>
          <w:fldChar w:fldCharType="end"/>
        </w:r>
      </w:hyperlink>
    </w:p>
    <w:p w14:paraId="76E2181B" w14:textId="0BBD0329"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50" w:history="1">
        <w:r w:rsidRPr="00EC1F73">
          <w:rPr>
            <w:rStyle w:val="Hyperlink"/>
            <w:noProof/>
            <w14:scene3d>
              <w14:camera w14:prst="orthographicFront"/>
              <w14:lightRig w14:rig="threePt" w14:dir="t">
                <w14:rot w14:lat="0" w14:lon="0" w14:rev="0"/>
              </w14:lightRig>
            </w14:scene3d>
          </w:rPr>
          <w:t>4.3.2.2</w:t>
        </w:r>
        <w:r>
          <w:rPr>
            <w:rFonts w:asciiTheme="minorHAnsi" w:eastAsiaTheme="minorEastAsia" w:hAnsiTheme="minorHAnsi" w:cstheme="minorBidi"/>
            <w:noProof/>
            <w:kern w:val="2"/>
            <w:sz w:val="24"/>
            <w:szCs w:val="24"/>
            <w14:ligatures w14:val="standardContextual"/>
          </w:rPr>
          <w:tab/>
        </w:r>
        <w:r w:rsidRPr="00EC1F73">
          <w:rPr>
            <w:rStyle w:val="Hyperlink"/>
            <w:noProof/>
          </w:rPr>
          <w:t>Content</w:t>
        </w:r>
        <w:r>
          <w:rPr>
            <w:noProof/>
            <w:webHidden/>
          </w:rPr>
          <w:tab/>
        </w:r>
        <w:r>
          <w:rPr>
            <w:noProof/>
            <w:webHidden/>
          </w:rPr>
          <w:fldChar w:fldCharType="begin"/>
        </w:r>
        <w:r>
          <w:rPr>
            <w:noProof/>
            <w:webHidden/>
          </w:rPr>
          <w:instrText xml:space="preserve"> PAGEREF _Toc233778650 \h </w:instrText>
        </w:r>
        <w:r>
          <w:rPr>
            <w:noProof/>
            <w:webHidden/>
          </w:rPr>
        </w:r>
        <w:r>
          <w:rPr>
            <w:noProof/>
            <w:webHidden/>
          </w:rPr>
          <w:fldChar w:fldCharType="separate"/>
        </w:r>
        <w:r>
          <w:rPr>
            <w:noProof/>
            <w:webHidden/>
          </w:rPr>
          <w:t>34</w:t>
        </w:r>
        <w:r>
          <w:rPr>
            <w:noProof/>
            <w:webHidden/>
          </w:rPr>
          <w:fldChar w:fldCharType="end"/>
        </w:r>
      </w:hyperlink>
    </w:p>
    <w:p w14:paraId="5AC3C01D" w14:textId="3CA1E12F"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51" w:history="1">
        <w:r w:rsidRPr="00EC1F73">
          <w:rPr>
            <w:rStyle w:val="Hyperlink"/>
            <w:noProof/>
            <w14:scene3d>
              <w14:camera w14:prst="orthographicFront"/>
              <w14:lightRig w14:rig="threePt" w14:dir="t">
                <w14:rot w14:lat="0" w14:lon="0" w14:rev="0"/>
              </w14:lightRig>
            </w14:scene3d>
          </w:rPr>
          <w:t>4.3.2.3</w:t>
        </w:r>
        <w:r>
          <w:rPr>
            <w:rFonts w:asciiTheme="minorHAnsi" w:eastAsiaTheme="minorEastAsia" w:hAnsiTheme="minorHAnsi" w:cstheme="minorBidi"/>
            <w:noProof/>
            <w:kern w:val="2"/>
            <w:sz w:val="24"/>
            <w:szCs w:val="24"/>
            <w14:ligatures w14:val="standardContextual"/>
          </w:rPr>
          <w:tab/>
        </w:r>
        <w:r w:rsidRPr="00EC1F73">
          <w:rPr>
            <w:rStyle w:val="Hyperlink"/>
            <w:noProof/>
          </w:rPr>
          <w:t>Template</w:t>
        </w:r>
        <w:r>
          <w:rPr>
            <w:noProof/>
            <w:webHidden/>
          </w:rPr>
          <w:tab/>
        </w:r>
        <w:r>
          <w:rPr>
            <w:noProof/>
            <w:webHidden/>
          </w:rPr>
          <w:fldChar w:fldCharType="begin"/>
        </w:r>
        <w:r>
          <w:rPr>
            <w:noProof/>
            <w:webHidden/>
          </w:rPr>
          <w:instrText xml:space="preserve"> PAGEREF _Toc233778651 \h </w:instrText>
        </w:r>
        <w:r>
          <w:rPr>
            <w:noProof/>
            <w:webHidden/>
          </w:rPr>
        </w:r>
        <w:r>
          <w:rPr>
            <w:noProof/>
            <w:webHidden/>
          </w:rPr>
          <w:fldChar w:fldCharType="separate"/>
        </w:r>
        <w:r>
          <w:rPr>
            <w:noProof/>
            <w:webHidden/>
          </w:rPr>
          <w:t>36</w:t>
        </w:r>
        <w:r>
          <w:rPr>
            <w:noProof/>
            <w:webHidden/>
          </w:rPr>
          <w:fldChar w:fldCharType="end"/>
        </w:r>
      </w:hyperlink>
    </w:p>
    <w:p w14:paraId="22ADFF90" w14:textId="626CE032"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52" w:history="1">
        <w:r w:rsidRPr="00EC1F73">
          <w:rPr>
            <w:rStyle w:val="Hyperlink"/>
            <w:noProof/>
            <w14:scene3d>
              <w14:camera w14:prst="orthographicFront"/>
              <w14:lightRig w14:rig="threePt" w14:dir="t">
                <w14:rot w14:lat="0" w14:lon="0" w14:rev="0"/>
              </w14:lightRig>
            </w14:scene3d>
          </w:rPr>
          <w:t>4.3.2.4</w:t>
        </w:r>
        <w:r>
          <w:rPr>
            <w:rFonts w:asciiTheme="minorHAnsi" w:eastAsiaTheme="minorEastAsia" w:hAnsiTheme="minorHAnsi" w:cstheme="minorBidi"/>
            <w:noProof/>
            <w:kern w:val="2"/>
            <w:sz w:val="24"/>
            <w:szCs w:val="24"/>
            <w14:ligatures w14:val="standardContextual"/>
          </w:rPr>
          <w:tab/>
        </w:r>
        <w:r w:rsidRPr="00EC1F73">
          <w:rPr>
            <w:rStyle w:val="Hyperlink"/>
            <w:noProof/>
          </w:rPr>
          <w:t>Supply Plan Upload</w:t>
        </w:r>
        <w:r>
          <w:rPr>
            <w:noProof/>
            <w:webHidden/>
          </w:rPr>
          <w:tab/>
        </w:r>
        <w:r>
          <w:rPr>
            <w:noProof/>
            <w:webHidden/>
          </w:rPr>
          <w:fldChar w:fldCharType="begin"/>
        </w:r>
        <w:r>
          <w:rPr>
            <w:noProof/>
            <w:webHidden/>
          </w:rPr>
          <w:instrText xml:space="preserve"> PAGEREF _Toc233778652 \h </w:instrText>
        </w:r>
        <w:r>
          <w:rPr>
            <w:noProof/>
            <w:webHidden/>
          </w:rPr>
        </w:r>
        <w:r>
          <w:rPr>
            <w:noProof/>
            <w:webHidden/>
          </w:rPr>
          <w:fldChar w:fldCharType="separate"/>
        </w:r>
        <w:r>
          <w:rPr>
            <w:noProof/>
            <w:webHidden/>
          </w:rPr>
          <w:t>37</w:t>
        </w:r>
        <w:r>
          <w:rPr>
            <w:noProof/>
            <w:webHidden/>
          </w:rPr>
          <w:fldChar w:fldCharType="end"/>
        </w:r>
      </w:hyperlink>
    </w:p>
    <w:p w14:paraId="083207CA" w14:textId="41C3F45C"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53" w:history="1">
        <w:r w:rsidRPr="00EC1F73">
          <w:rPr>
            <w:rStyle w:val="Hyperlink"/>
            <w:noProof/>
            <w14:scene3d>
              <w14:camera w14:prst="orthographicFront"/>
              <w14:lightRig w14:rig="threePt" w14:dir="t">
                <w14:rot w14:lat="0" w14:lon="0" w14:rev="0"/>
              </w14:lightRig>
            </w14:scene3d>
          </w:rPr>
          <w:t>4.3.2.5</w:t>
        </w:r>
        <w:r>
          <w:rPr>
            <w:rFonts w:asciiTheme="minorHAnsi" w:eastAsiaTheme="minorEastAsia" w:hAnsiTheme="minorHAnsi" w:cstheme="minorBidi"/>
            <w:noProof/>
            <w:kern w:val="2"/>
            <w:sz w:val="24"/>
            <w:szCs w:val="24"/>
            <w14:ligatures w14:val="standardContextual"/>
          </w:rPr>
          <w:tab/>
        </w:r>
        <w:r w:rsidRPr="00EC1F73">
          <w:rPr>
            <w:rStyle w:val="Hyperlink"/>
            <w:noProof/>
          </w:rPr>
          <w:t>Failure to Provide Information</w:t>
        </w:r>
        <w:r>
          <w:rPr>
            <w:noProof/>
            <w:webHidden/>
          </w:rPr>
          <w:tab/>
        </w:r>
        <w:r>
          <w:rPr>
            <w:noProof/>
            <w:webHidden/>
          </w:rPr>
          <w:fldChar w:fldCharType="begin"/>
        </w:r>
        <w:r>
          <w:rPr>
            <w:noProof/>
            <w:webHidden/>
          </w:rPr>
          <w:instrText xml:space="preserve"> PAGEREF _Toc233778653 \h </w:instrText>
        </w:r>
        <w:r>
          <w:rPr>
            <w:noProof/>
            <w:webHidden/>
          </w:rPr>
        </w:r>
        <w:r>
          <w:rPr>
            <w:noProof/>
            <w:webHidden/>
          </w:rPr>
          <w:fldChar w:fldCharType="separate"/>
        </w:r>
        <w:r>
          <w:rPr>
            <w:noProof/>
            <w:webHidden/>
          </w:rPr>
          <w:t>38</w:t>
        </w:r>
        <w:r>
          <w:rPr>
            <w:noProof/>
            <w:webHidden/>
          </w:rPr>
          <w:fldChar w:fldCharType="end"/>
        </w:r>
      </w:hyperlink>
    </w:p>
    <w:p w14:paraId="02618702" w14:textId="41F4A703"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54" w:history="1">
        <w:r w:rsidRPr="00EC1F73">
          <w:rPr>
            <w:rStyle w:val="Hyperlink"/>
            <w:noProof/>
          </w:rPr>
          <w:t>4.3.3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RA and Supply Plan Status</w:t>
        </w:r>
        <w:r>
          <w:rPr>
            <w:noProof/>
            <w:webHidden/>
          </w:rPr>
          <w:tab/>
        </w:r>
        <w:r>
          <w:rPr>
            <w:noProof/>
            <w:webHidden/>
          </w:rPr>
          <w:fldChar w:fldCharType="begin"/>
        </w:r>
        <w:r>
          <w:rPr>
            <w:noProof/>
            <w:webHidden/>
          </w:rPr>
          <w:instrText xml:space="preserve"> PAGEREF _Toc233778654 \h </w:instrText>
        </w:r>
        <w:r>
          <w:rPr>
            <w:noProof/>
            <w:webHidden/>
          </w:rPr>
        </w:r>
        <w:r>
          <w:rPr>
            <w:noProof/>
            <w:webHidden/>
          </w:rPr>
          <w:fldChar w:fldCharType="separate"/>
        </w:r>
        <w:r>
          <w:rPr>
            <w:noProof/>
            <w:webHidden/>
          </w:rPr>
          <w:t>39</w:t>
        </w:r>
        <w:r>
          <w:rPr>
            <w:noProof/>
            <w:webHidden/>
          </w:rPr>
          <w:fldChar w:fldCharType="end"/>
        </w:r>
      </w:hyperlink>
    </w:p>
    <w:p w14:paraId="72851B29" w14:textId="699DF7E8"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55" w:history="1">
        <w:r w:rsidRPr="00EC1F73">
          <w:rPr>
            <w:rStyle w:val="Hyperlink"/>
            <w:noProof/>
          </w:rPr>
          <w:t>4.4</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Cross Validation</w:t>
        </w:r>
        <w:r>
          <w:rPr>
            <w:noProof/>
            <w:webHidden/>
          </w:rPr>
          <w:tab/>
        </w:r>
        <w:r>
          <w:rPr>
            <w:noProof/>
            <w:webHidden/>
          </w:rPr>
          <w:fldChar w:fldCharType="begin"/>
        </w:r>
        <w:r>
          <w:rPr>
            <w:noProof/>
            <w:webHidden/>
          </w:rPr>
          <w:instrText xml:space="preserve"> PAGEREF _Toc233778655 \h </w:instrText>
        </w:r>
        <w:r>
          <w:rPr>
            <w:noProof/>
            <w:webHidden/>
          </w:rPr>
        </w:r>
        <w:r>
          <w:rPr>
            <w:noProof/>
            <w:webHidden/>
          </w:rPr>
          <w:fldChar w:fldCharType="separate"/>
        </w:r>
        <w:r>
          <w:rPr>
            <w:noProof/>
            <w:webHidden/>
          </w:rPr>
          <w:t>40</w:t>
        </w:r>
        <w:r>
          <w:rPr>
            <w:noProof/>
            <w:webHidden/>
          </w:rPr>
          <w:fldChar w:fldCharType="end"/>
        </w:r>
      </w:hyperlink>
    </w:p>
    <w:p w14:paraId="776FE004" w14:textId="65D72208"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56" w:history="1">
        <w:r w:rsidRPr="00EC1F73">
          <w:rPr>
            <w:rStyle w:val="Hyperlink"/>
            <w:noProof/>
          </w:rPr>
          <w:t>4.5</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LSE and CPE Local Capacity Requirement and Peak Demand and Reserve Margin Validation</w:t>
        </w:r>
        <w:r>
          <w:rPr>
            <w:noProof/>
            <w:webHidden/>
          </w:rPr>
          <w:tab/>
        </w:r>
        <w:r>
          <w:rPr>
            <w:noProof/>
            <w:webHidden/>
          </w:rPr>
          <w:fldChar w:fldCharType="begin"/>
        </w:r>
        <w:r>
          <w:rPr>
            <w:noProof/>
            <w:webHidden/>
          </w:rPr>
          <w:instrText xml:space="preserve"> PAGEREF _Toc233778656 \h </w:instrText>
        </w:r>
        <w:r>
          <w:rPr>
            <w:noProof/>
            <w:webHidden/>
          </w:rPr>
        </w:r>
        <w:r>
          <w:rPr>
            <w:noProof/>
            <w:webHidden/>
          </w:rPr>
          <w:fldChar w:fldCharType="separate"/>
        </w:r>
        <w:r>
          <w:rPr>
            <w:noProof/>
            <w:webHidden/>
          </w:rPr>
          <w:t>42</w:t>
        </w:r>
        <w:r>
          <w:rPr>
            <w:noProof/>
            <w:webHidden/>
          </w:rPr>
          <w:fldChar w:fldCharType="end"/>
        </w:r>
      </w:hyperlink>
    </w:p>
    <w:p w14:paraId="19F1EE6B" w14:textId="2E2372A5"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57" w:history="1">
        <w:r w:rsidRPr="00EC1F73">
          <w:rPr>
            <w:rStyle w:val="Hyperlink"/>
            <w:noProof/>
          </w:rPr>
          <w:t>4.6</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Flexible Capacity Deficiencies</w:t>
        </w:r>
        <w:r>
          <w:rPr>
            <w:noProof/>
            <w:webHidden/>
          </w:rPr>
          <w:tab/>
        </w:r>
        <w:r>
          <w:rPr>
            <w:noProof/>
            <w:webHidden/>
          </w:rPr>
          <w:fldChar w:fldCharType="begin"/>
        </w:r>
        <w:r>
          <w:rPr>
            <w:noProof/>
            <w:webHidden/>
          </w:rPr>
          <w:instrText xml:space="preserve"> PAGEREF _Toc233778657 \h </w:instrText>
        </w:r>
        <w:r>
          <w:rPr>
            <w:noProof/>
            <w:webHidden/>
          </w:rPr>
        </w:r>
        <w:r>
          <w:rPr>
            <w:noProof/>
            <w:webHidden/>
          </w:rPr>
          <w:fldChar w:fldCharType="separate"/>
        </w:r>
        <w:r>
          <w:rPr>
            <w:noProof/>
            <w:webHidden/>
          </w:rPr>
          <w:t>43</w:t>
        </w:r>
        <w:r>
          <w:rPr>
            <w:noProof/>
            <w:webHidden/>
          </w:rPr>
          <w:fldChar w:fldCharType="end"/>
        </w:r>
      </w:hyperlink>
    </w:p>
    <w:p w14:paraId="7154472D" w14:textId="7CC488CB"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58" w:history="1">
        <w:r w:rsidRPr="00EC1F73">
          <w:rPr>
            <w:rStyle w:val="Hyperlink"/>
            <w:noProof/>
          </w:rPr>
          <w:t>4.6.1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Deficiency Analysis</w:t>
        </w:r>
        <w:r>
          <w:rPr>
            <w:noProof/>
            <w:webHidden/>
          </w:rPr>
          <w:tab/>
        </w:r>
        <w:r>
          <w:rPr>
            <w:noProof/>
            <w:webHidden/>
          </w:rPr>
          <w:fldChar w:fldCharType="begin"/>
        </w:r>
        <w:r>
          <w:rPr>
            <w:noProof/>
            <w:webHidden/>
          </w:rPr>
          <w:instrText xml:space="preserve"> PAGEREF _Toc233778658 \h </w:instrText>
        </w:r>
        <w:r>
          <w:rPr>
            <w:noProof/>
            <w:webHidden/>
          </w:rPr>
        </w:r>
        <w:r>
          <w:rPr>
            <w:noProof/>
            <w:webHidden/>
          </w:rPr>
          <w:fldChar w:fldCharType="separate"/>
        </w:r>
        <w:r>
          <w:rPr>
            <w:noProof/>
            <w:webHidden/>
          </w:rPr>
          <w:t>43</w:t>
        </w:r>
        <w:r>
          <w:rPr>
            <w:noProof/>
            <w:webHidden/>
          </w:rPr>
          <w:fldChar w:fldCharType="end"/>
        </w:r>
      </w:hyperlink>
    </w:p>
    <w:p w14:paraId="493B6E0D" w14:textId="71876EEB"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59" w:history="1">
        <w:r w:rsidRPr="00EC1F73">
          <w:rPr>
            <w:rStyle w:val="Hyperlink"/>
            <w:noProof/>
            <w14:scene3d>
              <w14:camera w14:prst="orthographicFront"/>
              <w14:lightRig w14:rig="threePt" w14:dir="t">
                <w14:rot w14:lat="0" w14:lon="0" w14:rev="0"/>
              </w14:lightRig>
            </w14:scene3d>
          </w:rPr>
          <w:t>4.6.1.1</w:t>
        </w:r>
        <w:r>
          <w:rPr>
            <w:rFonts w:asciiTheme="minorHAnsi" w:eastAsiaTheme="minorEastAsia" w:hAnsiTheme="minorHAnsi" w:cstheme="minorBidi"/>
            <w:noProof/>
            <w:kern w:val="2"/>
            <w:sz w:val="24"/>
            <w:szCs w:val="24"/>
            <w14:ligatures w14:val="standardContextual"/>
          </w:rPr>
          <w:tab/>
        </w:r>
        <w:r w:rsidRPr="00EC1F73">
          <w:rPr>
            <w:rStyle w:val="Hyperlink"/>
            <w:noProof/>
          </w:rPr>
          <w:t>Cumulative System Analysis</w:t>
        </w:r>
        <w:r>
          <w:rPr>
            <w:noProof/>
            <w:webHidden/>
          </w:rPr>
          <w:tab/>
        </w:r>
        <w:r>
          <w:rPr>
            <w:noProof/>
            <w:webHidden/>
          </w:rPr>
          <w:fldChar w:fldCharType="begin"/>
        </w:r>
        <w:r>
          <w:rPr>
            <w:noProof/>
            <w:webHidden/>
          </w:rPr>
          <w:instrText xml:space="preserve"> PAGEREF _Toc233778659 \h </w:instrText>
        </w:r>
        <w:r>
          <w:rPr>
            <w:noProof/>
            <w:webHidden/>
          </w:rPr>
        </w:r>
        <w:r>
          <w:rPr>
            <w:noProof/>
            <w:webHidden/>
          </w:rPr>
          <w:fldChar w:fldCharType="separate"/>
        </w:r>
        <w:r>
          <w:rPr>
            <w:noProof/>
            <w:webHidden/>
          </w:rPr>
          <w:t>43</w:t>
        </w:r>
        <w:r>
          <w:rPr>
            <w:noProof/>
            <w:webHidden/>
          </w:rPr>
          <w:fldChar w:fldCharType="end"/>
        </w:r>
      </w:hyperlink>
    </w:p>
    <w:p w14:paraId="07F9C75C" w14:textId="55A9CEBB"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60" w:history="1">
        <w:r w:rsidRPr="00EC1F73">
          <w:rPr>
            <w:rStyle w:val="Hyperlink"/>
            <w:noProof/>
            <w14:scene3d>
              <w14:camera w14:prst="orthographicFront"/>
              <w14:lightRig w14:rig="threePt" w14:dir="t">
                <w14:rot w14:lat="0" w14:lon="0" w14:rev="0"/>
              </w14:lightRig>
            </w14:scene3d>
          </w:rPr>
          <w:t>4.6.1.2</w:t>
        </w:r>
        <w:r>
          <w:rPr>
            <w:rFonts w:asciiTheme="minorHAnsi" w:eastAsiaTheme="minorEastAsia" w:hAnsiTheme="minorHAnsi" w:cstheme="minorBidi"/>
            <w:noProof/>
            <w:kern w:val="2"/>
            <w:sz w:val="24"/>
            <w:szCs w:val="24"/>
            <w14:ligatures w14:val="standardContextual"/>
          </w:rPr>
          <w:tab/>
        </w:r>
        <w:r w:rsidRPr="00EC1F73">
          <w:rPr>
            <w:rStyle w:val="Hyperlink"/>
            <w:noProof/>
          </w:rPr>
          <w:t>Local Regulatory Authority Analysis</w:t>
        </w:r>
        <w:r>
          <w:rPr>
            <w:noProof/>
            <w:webHidden/>
          </w:rPr>
          <w:tab/>
        </w:r>
        <w:r>
          <w:rPr>
            <w:noProof/>
            <w:webHidden/>
          </w:rPr>
          <w:fldChar w:fldCharType="begin"/>
        </w:r>
        <w:r>
          <w:rPr>
            <w:noProof/>
            <w:webHidden/>
          </w:rPr>
          <w:instrText xml:space="preserve"> PAGEREF _Toc233778660 \h </w:instrText>
        </w:r>
        <w:r>
          <w:rPr>
            <w:noProof/>
            <w:webHidden/>
          </w:rPr>
        </w:r>
        <w:r>
          <w:rPr>
            <w:noProof/>
            <w:webHidden/>
          </w:rPr>
          <w:fldChar w:fldCharType="separate"/>
        </w:r>
        <w:r>
          <w:rPr>
            <w:noProof/>
            <w:webHidden/>
          </w:rPr>
          <w:t>44</w:t>
        </w:r>
        <w:r>
          <w:rPr>
            <w:noProof/>
            <w:webHidden/>
          </w:rPr>
          <w:fldChar w:fldCharType="end"/>
        </w:r>
      </w:hyperlink>
    </w:p>
    <w:p w14:paraId="1461D7B6" w14:textId="5E212099"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61" w:history="1">
        <w:r w:rsidRPr="00EC1F73">
          <w:rPr>
            <w:rStyle w:val="Hyperlink"/>
            <w:noProof/>
            <w14:scene3d>
              <w14:camera w14:prst="orthographicFront"/>
              <w14:lightRig w14:rig="threePt" w14:dir="t">
                <w14:rot w14:lat="0" w14:lon="0" w14:rev="0"/>
              </w14:lightRig>
            </w14:scene3d>
          </w:rPr>
          <w:t>4.6.1.3</w:t>
        </w:r>
        <w:r>
          <w:rPr>
            <w:rFonts w:asciiTheme="minorHAnsi" w:eastAsiaTheme="minorEastAsia" w:hAnsiTheme="minorHAnsi" w:cstheme="minorBidi"/>
            <w:noProof/>
            <w:kern w:val="2"/>
            <w:sz w:val="24"/>
            <w:szCs w:val="24"/>
            <w14:ligatures w14:val="standardContextual"/>
          </w:rPr>
          <w:tab/>
        </w:r>
        <w:r w:rsidRPr="00EC1F73">
          <w:rPr>
            <w:rStyle w:val="Hyperlink"/>
            <w:noProof/>
          </w:rPr>
          <w:t>Individual Load Serving Entity Analysis</w:t>
        </w:r>
        <w:r>
          <w:rPr>
            <w:noProof/>
            <w:webHidden/>
          </w:rPr>
          <w:tab/>
        </w:r>
        <w:r>
          <w:rPr>
            <w:noProof/>
            <w:webHidden/>
          </w:rPr>
          <w:fldChar w:fldCharType="begin"/>
        </w:r>
        <w:r>
          <w:rPr>
            <w:noProof/>
            <w:webHidden/>
          </w:rPr>
          <w:instrText xml:space="preserve"> PAGEREF _Toc233778661 \h </w:instrText>
        </w:r>
        <w:r>
          <w:rPr>
            <w:noProof/>
            <w:webHidden/>
          </w:rPr>
        </w:r>
        <w:r>
          <w:rPr>
            <w:noProof/>
            <w:webHidden/>
          </w:rPr>
          <w:fldChar w:fldCharType="separate"/>
        </w:r>
        <w:r>
          <w:rPr>
            <w:noProof/>
            <w:webHidden/>
          </w:rPr>
          <w:t>45</w:t>
        </w:r>
        <w:r>
          <w:rPr>
            <w:noProof/>
            <w:webHidden/>
          </w:rPr>
          <w:fldChar w:fldCharType="end"/>
        </w:r>
      </w:hyperlink>
    </w:p>
    <w:p w14:paraId="089D18F1" w14:textId="03AFE741"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62" w:history="1">
        <w:r w:rsidRPr="00EC1F73">
          <w:rPr>
            <w:rStyle w:val="Hyperlink"/>
            <w:noProof/>
          </w:rPr>
          <w:t>4.6.2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Finding and Notification</w:t>
        </w:r>
        <w:r>
          <w:rPr>
            <w:noProof/>
            <w:webHidden/>
          </w:rPr>
          <w:tab/>
        </w:r>
        <w:r>
          <w:rPr>
            <w:noProof/>
            <w:webHidden/>
          </w:rPr>
          <w:fldChar w:fldCharType="begin"/>
        </w:r>
        <w:r>
          <w:rPr>
            <w:noProof/>
            <w:webHidden/>
          </w:rPr>
          <w:instrText xml:space="preserve"> PAGEREF _Toc233778662 \h </w:instrText>
        </w:r>
        <w:r>
          <w:rPr>
            <w:noProof/>
            <w:webHidden/>
          </w:rPr>
        </w:r>
        <w:r>
          <w:rPr>
            <w:noProof/>
            <w:webHidden/>
          </w:rPr>
          <w:fldChar w:fldCharType="separate"/>
        </w:r>
        <w:r>
          <w:rPr>
            <w:noProof/>
            <w:webHidden/>
          </w:rPr>
          <w:t>47</w:t>
        </w:r>
        <w:r>
          <w:rPr>
            <w:noProof/>
            <w:webHidden/>
          </w:rPr>
          <w:fldChar w:fldCharType="end"/>
        </w:r>
      </w:hyperlink>
    </w:p>
    <w:p w14:paraId="0DD29565" w14:textId="6356E802"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63" w:history="1">
        <w:r w:rsidRPr="00EC1F73">
          <w:rPr>
            <w:rStyle w:val="Hyperlink"/>
            <w:noProof/>
          </w:rPr>
          <w:t>4.6.3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Opportunity to Resolve Deficiency</w:t>
        </w:r>
        <w:r>
          <w:rPr>
            <w:noProof/>
            <w:webHidden/>
          </w:rPr>
          <w:tab/>
        </w:r>
        <w:r>
          <w:rPr>
            <w:noProof/>
            <w:webHidden/>
          </w:rPr>
          <w:fldChar w:fldCharType="begin"/>
        </w:r>
        <w:r>
          <w:rPr>
            <w:noProof/>
            <w:webHidden/>
          </w:rPr>
          <w:instrText xml:space="preserve"> PAGEREF _Toc233778663 \h </w:instrText>
        </w:r>
        <w:r>
          <w:rPr>
            <w:noProof/>
            <w:webHidden/>
          </w:rPr>
        </w:r>
        <w:r>
          <w:rPr>
            <w:noProof/>
            <w:webHidden/>
          </w:rPr>
          <w:fldChar w:fldCharType="separate"/>
        </w:r>
        <w:r>
          <w:rPr>
            <w:noProof/>
            <w:webHidden/>
          </w:rPr>
          <w:t>48</w:t>
        </w:r>
        <w:r>
          <w:rPr>
            <w:noProof/>
            <w:webHidden/>
          </w:rPr>
          <w:fldChar w:fldCharType="end"/>
        </w:r>
      </w:hyperlink>
    </w:p>
    <w:p w14:paraId="62B9EDE0" w14:textId="24F46C9F"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64" w:history="1">
        <w:r w:rsidRPr="00EC1F73">
          <w:rPr>
            <w:rStyle w:val="Hyperlink"/>
            <w:noProof/>
          </w:rPr>
          <w:t>4.6.4</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Final Opportunity to Resolve Deficiency</w:t>
        </w:r>
        <w:r>
          <w:rPr>
            <w:noProof/>
            <w:webHidden/>
          </w:rPr>
          <w:tab/>
        </w:r>
        <w:r>
          <w:rPr>
            <w:noProof/>
            <w:webHidden/>
          </w:rPr>
          <w:fldChar w:fldCharType="begin"/>
        </w:r>
        <w:r>
          <w:rPr>
            <w:noProof/>
            <w:webHidden/>
          </w:rPr>
          <w:instrText xml:space="preserve"> PAGEREF _Toc233778664 \h </w:instrText>
        </w:r>
        <w:r>
          <w:rPr>
            <w:noProof/>
            <w:webHidden/>
          </w:rPr>
        </w:r>
        <w:r>
          <w:rPr>
            <w:noProof/>
            <w:webHidden/>
          </w:rPr>
          <w:fldChar w:fldCharType="separate"/>
        </w:r>
        <w:r>
          <w:rPr>
            <w:noProof/>
            <w:webHidden/>
          </w:rPr>
          <w:t>48</w:t>
        </w:r>
        <w:r>
          <w:rPr>
            <w:noProof/>
            <w:webHidden/>
          </w:rPr>
          <w:fldChar w:fldCharType="end"/>
        </w:r>
      </w:hyperlink>
    </w:p>
    <w:p w14:paraId="11E78E55" w14:textId="74734E7E"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65" w:history="1">
        <w:r w:rsidRPr="00EC1F73">
          <w:rPr>
            <w:rStyle w:val="Hyperlink"/>
            <w:noProof/>
          </w:rPr>
          <w:t>4.7</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Final Validation</w:t>
        </w:r>
        <w:r>
          <w:rPr>
            <w:noProof/>
            <w:webHidden/>
          </w:rPr>
          <w:tab/>
        </w:r>
        <w:r>
          <w:rPr>
            <w:noProof/>
            <w:webHidden/>
          </w:rPr>
          <w:fldChar w:fldCharType="begin"/>
        </w:r>
        <w:r>
          <w:rPr>
            <w:noProof/>
            <w:webHidden/>
          </w:rPr>
          <w:instrText xml:space="preserve"> PAGEREF _Toc233778665 \h </w:instrText>
        </w:r>
        <w:r>
          <w:rPr>
            <w:noProof/>
            <w:webHidden/>
          </w:rPr>
        </w:r>
        <w:r>
          <w:rPr>
            <w:noProof/>
            <w:webHidden/>
          </w:rPr>
          <w:fldChar w:fldCharType="separate"/>
        </w:r>
        <w:r>
          <w:rPr>
            <w:noProof/>
            <w:webHidden/>
          </w:rPr>
          <w:t>49</w:t>
        </w:r>
        <w:r>
          <w:rPr>
            <w:noProof/>
            <w:webHidden/>
          </w:rPr>
          <w:fldChar w:fldCharType="end"/>
        </w:r>
      </w:hyperlink>
    </w:p>
    <w:p w14:paraId="7B4C1231" w14:textId="7381B599"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66" w:history="1">
        <w:r w:rsidRPr="00EC1F73">
          <w:rPr>
            <w:rStyle w:val="Hyperlink"/>
            <w:noProof/>
          </w:rPr>
          <w:t>4.8</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Bulletin Board</w:t>
        </w:r>
        <w:r>
          <w:rPr>
            <w:noProof/>
            <w:webHidden/>
          </w:rPr>
          <w:tab/>
        </w:r>
        <w:r>
          <w:rPr>
            <w:noProof/>
            <w:webHidden/>
          </w:rPr>
          <w:fldChar w:fldCharType="begin"/>
        </w:r>
        <w:r>
          <w:rPr>
            <w:noProof/>
            <w:webHidden/>
          </w:rPr>
          <w:instrText xml:space="preserve"> PAGEREF _Toc233778666 \h </w:instrText>
        </w:r>
        <w:r>
          <w:rPr>
            <w:noProof/>
            <w:webHidden/>
          </w:rPr>
        </w:r>
        <w:r>
          <w:rPr>
            <w:noProof/>
            <w:webHidden/>
          </w:rPr>
          <w:fldChar w:fldCharType="separate"/>
        </w:r>
        <w:r>
          <w:rPr>
            <w:noProof/>
            <w:webHidden/>
          </w:rPr>
          <w:t>49</w:t>
        </w:r>
        <w:r>
          <w:rPr>
            <w:noProof/>
            <w:webHidden/>
          </w:rPr>
          <w:fldChar w:fldCharType="end"/>
        </w:r>
      </w:hyperlink>
    </w:p>
    <w:p w14:paraId="3062CE4C" w14:textId="4862E36C" w:rsidR="00756D4B" w:rsidRDefault="00756D4B">
      <w:pPr>
        <w:pStyle w:val="TOC1"/>
        <w:tabs>
          <w:tab w:val="left" w:pos="44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667" w:history="1">
        <w:r w:rsidRPr="00EC1F73">
          <w:rPr>
            <w:rStyle w:val="Hyperlink"/>
            <w:noProof/>
          </w:rPr>
          <w:t>5</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Competitive Solicitation Process</w:t>
        </w:r>
        <w:r>
          <w:rPr>
            <w:noProof/>
            <w:webHidden/>
          </w:rPr>
          <w:tab/>
        </w:r>
        <w:r>
          <w:rPr>
            <w:noProof/>
            <w:webHidden/>
          </w:rPr>
          <w:fldChar w:fldCharType="begin"/>
        </w:r>
        <w:r>
          <w:rPr>
            <w:noProof/>
            <w:webHidden/>
          </w:rPr>
          <w:instrText xml:space="preserve"> PAGEREF _Toc233778667 \h </w:instrText>
        </w:r>
        <w:r>
          <w:rPr>
            <w:noProof/>
            <w:webHidden/>
          </w:rPr>
        </w:r>
        <w:r>
          <w:rPr>
            <w:noProof/>
            <w:webHidden/>
          </w:rPr>
          <w:fldChar w:fldCharType="separate"/>
        </w:r>
        <w:r>
          <w:rPr>
            <w:noProof/>
            <w:webHidden/>
          </w:rPr>
          <w:t>50</w:t>
        </w:r>
        <w:r>
          <w:rPr>
            <w:noProof/>
            <w:webHidden/>
          </w:rPr>
          <w:fldChar w:fldCharType="end"/>
        </w:r>
      </w:hyperlink>
    </w:p>
    <w:p w14:paraId="5991140C" w14:textId="78B4447E"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68" w:history="1">
        <w:r w:rsidRPr="00EC1F73">
          <w:rPr>
            <w:rStyle w:val="Hyperlink"/>
            <w:i/>
            <w:noProof/>
          </w:rPr>
          <w:t>5.1</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CSP process summary</w:t>
        </w:r>
        <w:r>
          <w:rPr>
            <w:noProof/>
            <w:webHidden/>
          </w:rPr>
          <w:tab/>
        </w:r>
        <w:r>
          <w:rPr>
            <w:noProof/>
            <w:webHidden/>
          </w:rPr>
          <w:fldChar w:fldCharType="begin"/>
        </w:r>
        <w:r>
          <w:rPr>
            <w:noProof/>
            <w:webHidden/>
          </w:rPr>
          <w:instrText xml:space="preserve"> PAGEREF _Toc233778668 \h </w:instrText>
        </w:r>
        <w:r>
          <w:rPr>
            <w:noProof/>
            <w:webHidden/>
          </w:rPr>
        </w:r>
        <w:r>
          <w:rPr>
            <w:noProof/>
            <w:webHidden/>
          </w:rPr>
          <w:fldChar w:fldCharType="separate"/>
        </w:r>
        <w:r>
          <w:rPr>
            <w:noProof/>
            <w:webHidden/>
          </w:rPr>
          <w:t>50</w:t>
        </w:r>
        <w:r>
          <w:rPr>
            <w:noProof/>
            <w:webHidden/>
          </w:rPr>
          <w:fldChar w:fldCharType="end"/>
        </w:r>
      </w:hyperlink>
    </w:p>
    <w:p w14:paraId="2DBAF36B" w14:textId="48914D80"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69" w:history="1">
        <w:r w:rsidRPr="00EC1F73">
          <w:rPr>
            <w:rStyle w:val="Hyperlink"/>
            <w:i/>
            <w:noProof/>
          </w:rPr>
          <w:t>5.2</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Different types of CSP</w:t>
        </w:r>
        <w:r>
          <w:rPr>
            <w:noProof/>
            <w:webHidden/>
          </w:rPr>
          <w:tab/>
        </w:r>
        <w:r>
          <w:rPr>
            <w:noProof/>
            <w:webHidden/>
          </w:rPr>
          <w:fldChar w:fldCharType="begin"/>
        </w:r>
        <w:r>
          <w:rPr>
            <w:noProof/>
            <w:webHidden/>
          </w:rPr>
          <w:instrText xml:space="preserve"> PAGEREF _Toc233778669 \h </w:instrText>
        </w:r>
        <w:r>
          <w:rPr>
            <w:noProof/>
            <w:webHidden/>
          </w:rPr>
        </w:r>
        <w:r>
          <w:rPr>
            <w:noProof/>
            <w:webHidden/>
          </w:rPr>
          <w:fldChar w:fldCharType="separate"/>
        </w:r>
        <w:r>
          <w:rPr>
            <w:noProof/>
            <w:webHidden/>
          </w:rPr>
          <w:t>51</w:t>
        </w:r>
        <w:r>
          <w:rPr>
            <w:noProof/>
            <w:webHidden/>
          </w:rPr>
          <w:fldChar w:fldCharType="end"/>
        </w:r>
      </w:hyperlink>
    </w:p>
    <w:p w14:paraId="7819084A" w14:textId="6BAFC332"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70" w:history="1">
        <w:r w:rsidRPr="00EC1F73">
          <w:rPr>
            <w:rStyle w:val="Hyperlink"/>
            <w:noProof/>
          </w:rPr>
          <w:t>5.2.1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Offer timeline and process</w:t>
        </w:r>
        <w:r>
          <w:rPr>
            <w:noProof/>
            <w:webHidden/>
          </w:rPr>
          <w:tab/>
        </w:r>
        <w:r>
          <w:rPr>
            <w:noProof/>
            <w:webHidden/>
          </w:rPr>
          <w:fldChar w:fldCharType="begin"/>
        </w:r>
        <w:r>
          <w:rPr>
            <w:noProof/>
            <w:webHidden/>
          </w:rPr>
          <w:instrText xml:space="preserve"> PAGEREF _Toc233778670 \h </w:instrText>
        </w:r>
        <w:r>
          <w:rPr>
            <w:noProof/>
            <w:webHidden/>
          </w:rPr>
        </w:r>
        <w:r>
          <w:rPr>
            <w:noProof/>
            <w:webHidden/>
          </w:rPr>
          <w:fldChar w:fldCharType="separate"/>
        </w:r>
        <w:r>
          <w:rPr>
            <w:noProof/>
            <w:webHidden/>
          </w:rPr>
          <w:t>52</w:t>
        </w:r>
        <w:r>
          <w:rPr>
            <w:noProof/>
            <w:webHidden/>
          </w:rPr>
          <w:fldChar w:fldCharType="end"/>
        </w:r>
      </w:hyperlink>
    </w:p>
    <w:p w14:paraId="735FF677" w14:textId="46384B5A"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71" w:history="1">
        <w:r w:rsidRPr="00EC1F73">
          <w:rPr>
            <w:rStyle w:val="Hyperlink"/>
            <w:i/>
            <w:noProof/>
            <w14:scene3d>
              <w14:camera w14:prst="orthographicFront"/>
              <w14:lightRig w14:rig="threePt" w14:dir="t">
                <w14:rot w14:lat="0" w14:lon="0" w14:rev="0"/>
              </w14:lightRig>
            </w14:scene3d>
          </w:rPr>
          <w:t>5.2.1.1</w:t>
        </w:r>
        <w:r>
          <w:rPr>
            <w:rFonts w:asciiTheme="minorHAnsi" w:eastAsiaTheme="minorEastAsia" w:hAnsiTheme="minorHAnsi" w:cstheme="minorBidi"/>
            <w:noProof/>
            <w:kern w:val="2"/>
            <w:sz w:val="24"/>
            <w:szCs w:val="24"/>
            <w14:ligatures w14:val="standardContextual"/>
          </w:rPr>
          <w:tab/>
        </w:r>
        <w:r w:rsidRPr="00EC1F73">
          <w:rPr>
            <w:rStyle w:val="Hyperlink"/>
            <w:i/>
            <w:noProof/>
          </w:rPr>
          <w:t>Annual CSP timeline and process</w:t>
        </w:r>
        <w:r>
          <w:rPr>
            <w:noProof/>
            <w:webHidden/>
          </w:rPr>
          <w:tab/>
        </w:r>
        <w:r>
          <w:rPr>
            <w:noProof/>
            <w:webHidden/>
          </w:rPr>
          <w:fldChar w:fldCharType="begin"/>
        </w:r>
        <w:r>
          <w:rPr>
            <w:noProof/>
            <w:webHidden/>
          </w:rPr>
          <w:instrText xml:space="preserve"> PAGEREF _Toc233778671 \h </w:instrText>
        </w:r>
        <w:r>
          <w:rPr>
            <w:noProof/>
            <w:webHidden/>
          </w:rPr>
        </w:r>
        <w:r>
          <w:rPr>
            <w:noProof/>
            <w:webHidden/>
          </w:rPr>
          <w:fldChar w:fldCharType="separate"/>
        </w:r>
        <w:r>
          <w:rPr>
            <w:noProof/>
            <w:webHidden/>
          </w:rPr>
          <w:t>52</w:t>
        </w:r>
        <w:r>
          <w:rPr>
            <w:noProof/>
            <w:webHidden/>
          </w:rPr>
          <w:fldChar w:fldCharType="end"/>
        </w:r>
      </w:hyperlink>
    </w:p>
    <w:p w14:paraId="437F2F89" w14:textId="0122B04D"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72" w:history="1">
        <w:r w:rsidRPr="00EC1F73">
          <w:rPr>
            <w:rStyle w:val="Hyperlink"/>
            <w:i/>
            <w:noProof/>
            <w14:scene3d>
              <w14:camera w14:prst="orthographicFront"/>
              <w14:lightRig w14:rig="threePt" w14:dir="t">
                <w14:rot w14:lat="0" w14:lon="0" w14:rev="0"/>
              </w14:lightRig>
            </w14:scene3d>
          </w:rPr>
          <w:t>5.2.1.2</w:t>
        </w:r>
        <w:r>
          <w:rPr>
            <w:rFonts w:asciiTheme="minorHAnsi" w:eastAsiaTheme="minorEastAsia" w:hAnsiTheme="minorHAnsi" w:cstheme="minorBidi"/>
            <w:noProof/>
            <w:kern w:val="2"/>
            <w:sz w:val="24"/>
            <w:szCs w:val="24"/>
            <w14:ligatures w14:val="standardContextual"/>
          </w:rPr>
          <w:tab/>
        </w:r>
        <w:r w:rsidRPr="00EC1F73">
          <w:rPr>
            <w:rStyle w:val="Hyperlink"/>
            <w:i/>
            <w:noProof/>
          </w:rPr>
          <w:t>Monthly CSP timeline and process</w:t>
        </w:r>
        <w:r>
          <w:rPr>
            <w:noProof/>
            <w:webHidden/>
          </w:rPr>
          <w:tab/>
        </w:r>
        <w:r>
          <w:rPr>
            <w:noProof/>
            <w:webHidden/>
          </w:rPr>
          <w:fldChar w:fldCharType="begin"/>
        </w:r>
        <w:r>
          <w:rPr>
            <w:noProof/>
            <w:webHidden/>
          </w:rPr>
          <w:instrText xml:space="preserve"> PAGEREF _Toc233778672 \h </w:instrText>
        </w:r>
        <w:r>
          <w:rPr>
            <w:noProof/>
            <w:webHidden/>
          </w:rPr>
        </w:r>
        <w:r>
          <w:rPr>
            <w:noProof/>
            <w:webHidden/>
          </w:rPr>
          <w:fldChar w:fldCharType="separate"/>
        </w:r>
        <w:r>
          <w:rPr>
            <w:noProof/>
            <w:webHidden/>
          </w:rPr>
          <w:t>53</w:t>
        </w:r>
        <w:r>
          <w:rPr>
            <w:noProof/>
            <w:webHidden/>
          </w:rPr>
          <w:fldChar w:fldCharType="end"/>
        </w:r>
      </w:hyperlink>
    </w:p>
    <w:p w14:paraId="014F81CD" w14:textId="5CFB1CE1"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73" w:history="1">
        <w:r w:rsidRPr="00EC1F73">
          <w:rPr>
            <w:rStyle w:val="Hyperlink"/>
            <w:i/>
            <w:noProof/>
            <w14:scene3d>
              <w14:camera w14:prst="orthographicFront"/>
              <w14:lightRig w14:rig="threePt" w14:dir="t">
                <w14:rot w14:lat="0" w14:lon="0" w14:rev="0"/>
              </w14:lightRig>
            </w14:scene3d>
          </w:rPr>
          <w:t>5.2.1.3</w:t>
        </w:r>
        <w:r>
          <w:rPr>
            <w:rFonts w:asciiTheme="minorHAnsi" w:eastAsiaTheme="minorEastAsia" w:hAnsiTheme="minorHAnsi" w:cstheme="minorBidi"/>
            <w:noProof/>
            <w:kern w:val="2"/>
            <w:sz w:val="24"/>
            <w:szCs w:val="24"/>
            <w14:ligatures w14:val="standardContextual"/>
          </w:rPr>
          <w:tab/>
        </w:r>
        <w:r w:rsidRPr="00EC1F73">
          <w:rPr>
            <w:rStyle w:val="Hyperlink"/>
            <w:i/>
            <w:noProof/>
          </w:rPr>
          <w:t>Intra-month CSP timeline and process</w:t>
        </w:r>
        <w:r>
          <w:rPr>
            <w:noProof/>
            <w:webHidden/>
          </w:rPr>
          <w:tab/>
        </w:r>
        <w:r>
          <w:rPr>
            <w:noProof/>
            <w:webHidden/>
          </w:rPr>
          <w:fldChar w:fldCharType="begin"/>
        </w:r>
        <w:r>
          <w:rPr>
            <w:noProof/>
            <w:webHidden/>
          </w:rPr>
          <w:instrText xml:space="preserve"> PAGEREF _Toc233778673 \h </w:instrText>
        </w:r>
        <w:r>
          <w:rPr>
            <w:noProof/>
            <w:webHidden/>
          </w:rPr>
        </w:r>
        <w:r>
          <w:rPr>
            <w:noProof/>
            <w:webHidden/>
          </w:rPr>
          <w:fldChar w:fldCharType="separate"/>
        </w:r>
        <w:r>
          <w:rPr>
            <w:noProof/>
            <w:webHidden/>
          </w:rPr>
          <w:t>53</w:t>
        </w:r>
        <w:r>
          <w:rPr>
            <w:noProof/>
            <w:webHidden/>
          </w:rPr>
          <w:fldChar w:fldCharType="end"/>
        </w:r>
      </w:hyperlink>
    </w:p>
    <w:p w14:paraId="62333F95" w14:textId="2F5B620A"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74" w:history="1">
        <w:r w:rsidRPr="00EC1F73">
          <w:rPr>
            <w:rStyle w:val="Hyperlink"/>
            <w:i/>
            <w:noProof/>
          </w:rPr>
          <w:t>5.3</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CSP offer validation rules</w:t>
        </w:r>
        <w:r>
          <w:rPr>
            <w:noProof/>
            <w:webHidden/>
          </w:rPr>
          <w:tab/>
        </w:r>
        <w:r>
          <w:rPr>
            <w:noProof/>
            <w:webHidden/>
          </w:rPr>
          <w:fldChar w:fldCharType="begin"/>
        </w:r>
        <w:r>
          <w:rPr>
            <w:noProof/>
            <w:webHidden/>
          </w:rPr>
          <w:instrText xml:space="preserve"> PAGEREF _Toc233778674 \h </w:instrText>
        </w:r>
        <w:r>
          <w:rPr>
            <w:noProof/>
            <w:webHidden/>
          </w:rPr>
        </w:r>
        <w:r>
          <w:rPr>
            <w:noProof/>
            <w:webHidden/>
          </w:rPr>
          <w:fldChar w:fldCharType="separate"/>
        </w:r>
        <w:r>
          <w:rPr>
            <w:noProof/>
            <w:webHidden/>
          </w:rPr>
          <w:t>54</w:t>
        </w:r>
        <w:r>
          <w:rPr>
            <w:noProof/>
            <w:webHidden/>
          </w:rPr>
          <w:fldChar w:fldCharType="end"/>
        </w:r>
      </w:hyperlink>
    </w:p>
    <w:p w14:paraId="631B141D" w14:textId="516F1F9E"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75" w:history="1">
        <w:r w:rsidRPr="00EC1F73">
          <w:rPr>
            <w:rStyle w:val="Hyperlink"/>
            <w:noProof/>
          </w:rPr>
          <w:t>5.3.1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Offer structure</w:t>
        </w:r>
        <w:r>
          <w:rPr>
            <w:noProof/>
            <w:webHidden/>
          </w:rPr>
          <w:tab/>
        </w:r>
        <w:r>
          <w:rPr>
            <w:noProof/>
            <w:webHidden/>
          </w:rPr>
          <w:fldChar w:fldCharType="begin"/>
        </w:r>
        <w:r>
          <w:rPr>
            <w:noProof/>
            <w:webHidden/>
          </w:rPr>
          <w:instrText xml:space="preserve"> PAGEREF _Toc233778675 \h </w:instrText>
        </w:r>
        <w:r>
          <w:rPr>
            <w:noProof/>
            <w:webHidden/>
          </w:rPr>
        </w:r>
        <w:r>
          <w:rPr>
            <w:noProof/>
            <w:webHidden/>
          </w:rPr>
          <w:fldChar w:fldCharType="separate"/>
        </w:r>
        <w:r>
          <w:rPr>
            <w:noProof/>
            <w:webHidden/>
          </w:rPr>
          <w:t>54</w:t>
        </w:r>
        <w:r>
          <w:rPr>
            <w:noProof/>
            <w:webHidden/>
          </w:rPr>
          <w:fldChar w:fldCharType="end"/>
        </w:r>
      </w:hyperlink>
    </w:p>
    <w:p w14:paraId="20DF91CD" w14:textId="7CDDEAF8"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76" w:history="1">
        <w:r w:rsidRPr="00EC1F73">
          <w:rPr>
            <w:rStyle w:val="Hyperlink"/>
            <w:noProof/>
          </w:rPr>
          <w:t>5.3.2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Offer lifecycle</w:t>
        </w:r>
        <w:r>
          <w:rPr>
            <w:noProof/>
            <w:webHidden/>
          </w:rPr>
          <w:tab/>
        </w:r>
        <w:r>
          <w:rPr>
            <w:noProof/>
            <w:webHidden/>
          </w:rPr>
          <w:fldChar w:fldCharType="begin"/>
        </w:r>
        <w:r>
          <w:rPr>
            <w:noProof/>
            <w:webHidden/>
          </w:rPr>
          <w:instrText xml:space="preserve"> PAGEREF _Toc233778676 \h </w:instrText>
        </w:r>
        <w:r>
          <w:rPr>
            <w:noProof/>
            <w:webHidden/>
          </w:rPr>
        </w:r>
        <w:r>
          <w:rPr>
            <w:noProof/>
            <w:webHidden/>
          </w:rPr>
          <w:fldChar w:fldCharType="separate"/>
        </w:r>
        <w:r>
          <w:rPr>
            <w:noProof/>
            <w:webHidden/>
          </w:rPr>
          <w:t>56</w:t>
        </w:r>
        <w:r>
          <w:rPr>
            <w:noProof/>
            <w:webHidden/>
          </w:rPr>
          <w:fldChar w:fldCharType="end"/>
        </w:r>
      </w:hyperlink>
    </w:p>
    <w:p w14:paraId="3BE92337" w14:textId="63E578DB"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77" w:history="1">
        <w:r w:rsidRPr="00EC1F73">
          <w:rPr>
            <w:rStyle w:val="Hyperlink"/>
            <w:noProof/>
          </w:rPr>
          <w:t>5.3.3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Offer validation on submission</w:t>
        </w:r>
        <w:r>
          <w:rPr>
            <w:noProof/>
            <w:webHidden/>
          </w:rPr>
          <w:tab/>
        </w:r>
        <w:r>
          <w:rPr>
            <w:noProof/>
            <w:webHidden/>
          </w:rPr>
          <w:fldChar w:fldCharType="begin"/>
        </w:r>
        <w:r>
          <w:rPr>
            <w:noProof/>
            <w:webHidden/>
          </w:rPr>
          <w:instrText xml:space="preserve"> PAGEREF _Toc233778677 \h </w:instrText>
        </w:r>
        <w:r>
          <w:rPr>
            <w:noProof/>
            <w:webHidden/>
          </w:rPr>
        </w:r>
        <w:r>
          <w:rPr>
            <w:noProof/>
            <w:webHidden/>
          </w:rPr>
          <w:fldChar w:fldCharType="separate"/>
        </w:r>
        <w:r>
          <w:rPr>
            <w:noProof/>
            <w:webHidden/>
          </w:rPr>
          <w:t>57</w:t>
        </w:r>
        <w:r>
          <w:rPr>
            <w:noProof/>
            <w:webHidden/>
          </w:rPr>
          <w:fldChar w:fldCharType="end"/>
        </w:r>
      </w:hyperlink>
    </w:p>
    <w:p w14:paraId="79F8C23A" w14:textId="2525B737"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78" w:history="1">
        <w:r w:rsidRPr="00EC1F73">
          <w:rPr>
            <w:rStyle w:val="Hyperlink"/>
            <w:noProof/>
          </w:rPr>
          <w:t>5.3.4</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Offer adjustment</w:t>
        </w:r>
        <w:r>
          <w:rPr>
            <w:noProof/>
            <w:webHidden/>
          </w:rPr>
          <w:tab/>
        </w:r>
        <w:r>
          <w:rPr>
            <w:noProof/>
            <w:webHidden/>
          </w:rPr>
          <w:fldChar w:fldCharType="begin"/>
        </w:r>
        <w:r>
          <w:rPr>
            <w:noProof/>
            <w:webHidden/>
          </w:rPr>
          <w:instrText xml:space="preserve"> PAGEREF _Toc233778678 \h </w:instrText>
        </w:r>
        <w:r>
          <w:rPr>
            <w:noProof/>
            <w:webHidden/>
          </w:rPr>
        </w:r>
        <w:r>
          <w:rPr>
            <w:noProof/>
            <w:webHidden/>
          </w:rPr>
          <w:fldChar w:fldCharType="separate"/>
        </w:r>
        <w:r>
          <w:rPr>
            <w:noProof/>
            <w:webHidden/>
          </w:rPr>
          <w:t>58</w:t>
        </w:r>
        <w:r>
          <w:rPr>
            <w:noProof/>
            <w:webHidden/>
          </w:rPr>
          <w:fldChar w:fldCharType="end"/>
        </w:r>
      </w:hyperlink>
    </w:p>
    <w:p w14:paraId="574035B0" w14:textId="1EC95608"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79" w:history="1">
        <w:r w:rsidRPr="00EC1F73">
          <w:rPr>
            <w:rStyle w:val="Hyperlink"/>
            <w:noProof/>
          </w:rPr>
          <w:t>5.3.5</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Offer finalization</w:t>
        </w:r>
        <w:r>
          <w:rPr>
            <w:noProof/>
            <w:webHidden/>
          </w:rPr>
          <w:tab/>
        </w:r>
        <w:r>
          <w:rPr>
            <w:noProof/>
            <w:webHidden/>
          </w:rPr>
          <w:fldChar w:fldCharType="begin"/>
        </w:r>
        <w:r>
          <w:rPr>
            <w:noProof/>
            <w:webHidden/>
          </w:rPr>
          <w:instrText xml:space="preserve"> PAGEREF _Toc233778679 \h </w:instrText>
        </w:r>
        <w:r>
          <w:rPr>
            <w:noProof/>
            <w:webHidden/>
          </w:rPr>
        </w:r>
        <w:r>
          <w:rPr>
            <w:noProof/>
            <w:webHidden/>
          </w:rPr>
          <w:fldChar w:fldCharType="separate"/>
        </w:r>
        <w:r>
          <w:rPr>
            <w:noProof/>
            <w:webHidden/>
          </w:rPr>
          <w:t>59</w:t>
        </w:r>
        <w:r>
          <w:rPr>
            <w:noProof/>
            <w:webHidden/>
          </w:rPr>
          <w:fldChar w:fldCharType="end"/>
        </w:r>
      </w:hyperlink>
    </w:p>
    <w:p w14:paraId="55587C46" w14:textId="7DEF2674"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80" w:history="1">
        <w:r w:rsidRPr="00EC1F73">
          <w:rPr>
            <w:rStyle w:val="Hyperlink"/>
            <w:i/>
            <w:noProof/>
          </w:rPr>
          <w:t>5.4</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CSP offer optimization</w:t>
        </w:r>
        <w:r>
          <w:rPr>
            <w:noProof/>
            <w:webHidden/>
          </w:rPr>
          <w:tab/>
        </w:r>
        <w:r>
          <w:rPr>
            <w:noProof/>
            <w:webHidden/>
          </w:rPr>
          <w:fldChar w:fldCharType="begin"/>
        </w:r>
        <w:r>
          <w:rPr>
            <w:noProof/>
            <w:webHidden/>
          </w:rPr>
          <w:instrText xml:space="preserve"> PAGEREF _Toc233778680 \h </w:instrText>
        </w:r>
        <w:r>
          <w:rPr>
            <w:noProof/>
            <w:webHidden/>
          </w:rPr>
        </w:r>
        <w:r>
          <w:rPr>
            <w:noProof/>
            <w:webHidden/>
          </w:rPr>
          <w:fldChar w:fldCharType="separate"/>
        </w:r>
        <w:r>
          <w:rPr>
            <w:noProof/>
            <w:webHidden/>
          </w:rPr>
          <w:t>59</w:t>
        </w:r>
        <w:r>
          <w:rPr>
            <w:noProof/>
            <w:webHidden/>
          </w:rPr>
          <w:fldChar w:fldCharType="end"/>
        </w:r>
      </w:hyperlink>
    </w:p>
    <w:p w14:paraId="3EA47361" w14:textId="4217EAFE"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81" w:history="1">
        <w:r w:rsidRPr="00EC1F73">
          <w:rPr>
            <w:rStyle w:val="Hyperlink"/>
            <w:noProof/>
          </w:rPr>
          <w:t>5.4.1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Annual and Monthly CSP offer optimization</w:t>
        </w:r>
        <w:r>
          <w:rPr>
            <w:noProof/>
            <w:webHidden/>
          </w:rPr>
          <w:tab/>
        </w:r>
        <w:r>
          <w:rPr>
            <w:noProof/>
            <w:webHidden/>
          </w:rPr>
          <w:fldChar w:fldCharType="begin"/>
        </w:r>
        <w:r>
          <w:rPr>
            <w:noProof/>
            <w:webHidden/>
          </w:rPr>
          <w:instrText xml:space="preserve"> PAGEREF _Toc233778681 \h </w:instrText>
        </w:r>
        <w:r>
          <w:rPr>
            <w:noProof/>
            <w:webHidden/>
          </w:rPr>
        </w:r>
        <w:r>
          <w:rPr>
            <w:noProof/>
            <w:webHidden/>
          </w:rPr>
          <w:fldChar w:fldCharType="separate"/>
        </w:r>
        <w:r>
          <w:rPr>
            <w:noProof/>
            <w:webHidden/>
          </w:rPr>
          <w:t>59</w:t>
        </w:r>
        <w:r>
          <w:rPr>
            <w:noProof/>
            <w:webHidden/>
          </w:rPr>
          <w:fldChar w:fldCharType="end"/>
        </w:r>
      </w:hyperlink>
    </w:p>
    <w:p w14:paraId="45EB23EF" w14:textId="2B70A1C1"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82" w:history="1">
        <w:r w:rsidRPr="00EC1F73">
          <w:rPr>
            <w:rStyle w:val="Hyperlink"/>
            <w:noProof/>
          </w:rPr>
          <w:t>5.4.2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Intra-Month CSP offer Optimization</w:t>
        </w:r>
        <w:r>
          <w:rPr>
            <w:noProof/>
            <w:webHidden/>
          </w:rPr>
          <w:tab/>
        </w:r>
        <w:r>
          <w:rPr>
            <w:noProof/>
            <w:webHidden/>
          </w:rPr>
          <w:fldChar w:fldCharType="begin"/>
        </w:r>
        <w:r>
          <w:rPr>
            <w:noProof/>
            <w:webHidden/>
          </w:rPr>
          <w:instrText xml:space="preserve"> PAGEREF _Toc233778682 \h </w:instrText>
        </w:r>
        <w:r>
          <w:rPr>
            <w:noProof/>
            <w:webHidden/>
          </w:rPr>
        </w:r>
        <w:r>
          <w:rPr>
            <w:noProof/>
            <w:webHidden/>
          </w:rPr>
          <w:fldChar w:fldCharType="separate"/>
        </w:r>
        <w:r>
          <w:rPr>
            <w:noProof/>
            <w:webHidden/>
          </w:rPr>
          <w:t>59</w:t>
        </w:r>
        <w:r>
          <w:rPr>
            <w:noProof/>
            <w:webHidden/>
          </w:rPr>
          <w:fldChar w:fldCharType="end"/>
        </w:r>
      </w:hyperlink>
    </w:p>
    <w:p w14:paraId="68CE5D8A" w14:textId="0D26C4FB"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83" w:history="1">
        <w:r w:rsidRPr="00EC1F73">
          <w:rPr>
            <w:rStyle w:val="Hyperlink"/>
            <w:i/>
            <w:noProof/>
          </w:rPr>
          <w:t>5.5</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CPM designation</w:t>
        </w:r>
        <w:r>
          <w:rPr>
            <w:noProof/>
            <w:webHidden/>
          </w:rPr>
          <w:tab/>
        </w:r>
        <w:r>
          <w:rPr>
            <w:noProof/>
            <w:webHidden/>
          </w:rPr>
          <w:fldChar w:fldCharType="begin"/>
        </w:r>
        <w:r>
          <w:rPr>
            <w:noProof/>
            <w:webHidden/>
          </w:rPr>
          <w:instrText xml:space="preserve"> PAGEREF _Toc233778683 \h </w:instrText>
        </w:r>
        <w:r>
          <w:rPr>
            <w:noProof/>
            <w:webHidden/>
          </w:rPr>
        </w:r>
        <w:r>
          <w:rPr>
            <w:noProof/>
            <w:webHidden/>
          </w:rPr>
          <w:fldChar w:fldCharType="separate"/>
        </w:r>
        <w:r>
          <w:rPr>
            <w:noProof/>
            <w:webHidden/>
          </w:rPr>
          <w:t>60</w:t>
        </w:r>
        <w:r>
          <w:rPr>
            <w:noProof/>
            <w:webHidden/>
          </w:rPr>
          <w:fldChar w:fldCharType="end"/>
        </w:r>
      </w:hyperlink>
    </w:p>
    <w:p w14:paraId="4FE76F8B" w14:textId="23822CC8" w:rsidR="00756D4B" w:rsidRDefault="00756D4B">
      <w:pPr>
        <w:pStyle w:val="TOC1"/>
        <w:tabs>
          <w:tab w:val="left" w:pos="44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684" w:history="1">
        <w:r w:rsidRPr="00EC1F73">
          <w:rPr>
            <w:rStyle w:val="Hyperlink"/>
            <w:noProof/>
          </w:rPr>
          <w:t>6</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Net Qualifying Capacity</w:t>
        </w:r>
        <w:r>
          <w:rPr>
            <w:noProof/>
            <w:webHidden/>
          </w:rPr>
          <w:tab/>
        </w:r>
        <w:r>
          <w:rPr>
            <w:noProof/>
            <w:webHidden/>
          </w:rPr>
          <w:fldChar w:fldCharType="begin"/>
        </w:r>
        <w:r>
          <w:rPr>
            <w:noProof/>
            <w:webHidden/>
          </w:rPr>
          <w:instrText xml:space="preserve"> PAGEREF _Toc233778684 \h </w:instrText>
        </w:r>
        <w:r>
          <w:rPr>
            <w:noProof/>
            <w:webHidden/>
          </w:rPr>
        </w:r>
        <w:r>
          <w:rPr>
            <w:noProof/>
            <w:webHidden/>
          </w:rPr>
          <w:fldChar w:fldCharType="separate"/>
        </w:r>
        <w:r>
          <w:rPr>
            <w:noProof/>
            <w:webHidden/>
          </w:rPr>
          <w:t>62</w:t>
        </w:r>
        <w:r>
          <w:rPr>
            <w:noProof/>
            <w:webHidden/>
          </w:rPr>
          <w:fldChar w:fldCharType="end"/>
        </w:r>
      </w:hyperlink>
    </w:p>
    <w:p w14:paraId="7CAEFD5C" w14:textId="234B9E2A"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685" w:history="1">
        <w:r w:rsidRPr="00EC1F73">
          <w:rPr>
            <w:rStyle w:val="Hyperlink"/>
            <w:i/>
            <w:noProof/>
          </w:rPr>
          <w:t>6.1</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Calculation of Net Qualifying Capacity</w:t>
        </w:r>
        <w:r>
          <w:rPr>
            <w:noProof/>
            <w:webHidden/>
          </w:rPr>
          <w:tab/>
        </w:r>
        <w:r>
          <w:rPr>
            <w:noProof/>
            <w:webHidden/>
          </w:rPr>
          <w:fldChar w:fldCharType="begin"/>
        </w:r>
        <w:r>
          <w:rPr>
            <w:noProof/>
            <w:webHidden/>
          </w:rPr>
          <w:instrText xml:space="preserve"> PAGEREF _Toc233778685 \h </w:instrText>
        </w:r>
        <w:r>
          <w:rPr>
            <w:noProof/>
            <w:webHidden/>
          </w:rPr>
        </w:r>
        <w:r>
          <w:rPr>
            <w:noProof/>
            <w:webHidden/>
          </w:rPr>
          <w:fldChar w:fldCharType="separate"/>
        </w:r>
        <w:r>
          <w:rPr>
            <w:noProof/>
            <w:webHidden/>
          </w:rPr>
          <w:t>62</w:t>
        </w:r>
        <w:r>
          <w:rPr>
            <w:noProof/>
            <w:webHidden/>
          </w:rPr>
          <w:fldChar w:fldCharType="end"/>
        </w:r>
      </w:hyperlink>
    </w:p>
    <w:p w14:paraId="603AB8C4" w14:textId="3406B593"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86" w:history="1">
        <w:r w:rsidRPr="00EC1F73">
          <w:rPr>
            <w:rStyle w:val="Hyperlink"/>
            <w:noProof/>
          </w:rPr>
          <w:t>6.1.1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Establishing Qualifying Capacity</w:t>
        </w:r>
        <w:r>
          <w:rPr>
            <w:noProof/>
            <w:webHidden/>
          </w:rPr>
          <w:tab/>
        </w:r>
        <w:r>
          <w:rPr>
            <w:noProof/>
            <w:webHidden/>
          </w:rPr>
          <w:fldChar w:fldCharType="begin"/>
        </w:r>
        <w:r>
          <w:rPr>
            <w:noProof/>
            <w:webHidden/>
          </w:rPr>
          <w:instrText xml:space="preserve"> PAGEREF _Toc233778686 \h </w:instrText>
        </w:r>
        <w:r>
          <w:rPr>
            <w:noProof/>
            <w:webHidden/>
          </w:rPr>
        </w:r>
        <w:r>
          <w:rPr>
            <w:noProof/>
            <w:webHidden/>
          </w:rPr>
          <w:fldChar w:fldCharType="separate"/>
        </w:r>
        <w:r>
          <w:rPr>
            <w:noProof/>
            <w:webHidden/>
          </w:rPr>
          <w:t>62</w:t>
        </w:r>
        <w:r>
          <w:rPr>
            <w:noProof/>
            <w:webHidden/>
          </w:rPr>
          <w:fldChar w:fldCharType="end"/>
        </w:r>
      </w:hyperlink>
    </w:p>
    <w:p w14:paraId="47CF2B44" w14:textId="7B0761F6"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87" w:history="1">
        <w:r w:rsidRPr="00EC1F73">
          <w:rPr>
            <w:rStyle w:val="Hyperlink"/>
            <w:noProof/>
          </w:rPr>
          <w:t>6.1.2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Changes to QC</w:t>
        </w:r>
        <w:r>
          <w:rPr>
            <w:noProof/>
            <w:webHidden/>
          </w:rPr>
          <w:tab/>
        </w:r>
        <w:r>
          <w:rPr>
            <w:noProof/>
            <w:webHidden/>
          </w:rPr>
          <w:fldChar w:fldCharType="begin"/>
        </w:r>
        <w:r>
          <w:rPr>
            <w:noProof/>
            <w:webHidden/>
          </w:rPr>
          <w:instrText xml:space="preserve"> PAGEREF _Toc233778687 \h </w:instrText>
        </w:r>
        <w:r>
          <w:rPr>
            <w:noProof/>
            <w:webHidden/>
          </w:rPr>
        </w:r>
        <w:r>
          <w:rPr>
            <w:noProof/>
            <w:webHidden/>
          </w:rPr>
          <w:fldChar w:fldCharType="separate"/>
        </w:r>
        <w:r>
          <w:rPr>
            <w:noProof/>
            <w:webHidden/>
          </w:rPr>
          <w:t>63</w:t>
        </w:r>
        <w:r>
          <w:rPr>
            <w:noProof/>
            <w:webHidden/>
          </w:rPr>
          <w:fldChar w:fldCharType="end"/>
        </w:r>
      </w:hyperlink>
    </w:p>
    <w:p w14:paraId="71BBB767" w14:textId="4C1A5FE6"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688" w:history="1">
        <w:r w:rsidRPr="00EC1F73">
          <w:rPr>
            <w:rStyle w:val="Hyperlink"/>
            <w:noProof/>
          </w:rPr>
          <w:t>6.1.3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NQC Criteria</w:t>
        </w:r>
        <w:r>
          <w:rPr>
            <w:noProof/>
            <w:webHidden/>
          </w:rPr>
          <w:tab/>
        </w:r>
        <w:r>
          <w:rPr>
            <w:noProof/>
            <w:webHidden/>
          </w:rPr>
          <w:fldChar w:fldCharType="begin"/>
        </w:r>
        <w:r>
          <w:rPr>
            <w:noProof/>
            <w:webHidden/>
          </w:rPr>
          <w:instrText xml:space="preserve"> PAGEREF _Toc233778688 \h </w:instrText>
        </w:r>
        <w:r>
          <w:rPr>
            <w:noProof/>
            <w:webHidden/>
          </w:rPr>
        </w:r>
        <w:r>
          <w:rPr>
            <w:noProof/>
            <w:webHidden/>
          </w:rPr>
          <w:fldChar w:fldCharType="separate"/>
        </w:r>
        <w:r>
          <w:rPr>
            <w:noProof/>
            <w:webHidden/>
          </w:rPr>
          <w:t>63</w:t>
        </w:r>
        <w:r>
          <w:rPr>
            <w:noProof/>
            <w:webHidden/>
          </w:rPr>
          <w:fldChar w:fldCharType="end"/>
        </w:r>
      </w:hyperlink>
    </w:p>
    <w:p w14:paraId="4977D33E" w14:textId="1AED9B15"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89" w:history="1">
        <w:r w:rsidRPr="00EC1F73">
          <w:rPr>
            <w:rStyle w:val="Hyperlink"/>
            <w:noProof/>
            <w14:scene3d>
              <w14:camera w14:prst="orthographicFront"/>
              <w14:lightRig w14:rig="threePt" w14:dir="t">
                <w14:rot w14:lat="0" w14:lon="0" w14:rev="0"/>
              </w14:lightRig>
            </w14:scene3d>
          </w:rPr>
          <w:t>6.1.3.1</w:t>
        </w:r>
        <w:r>
          <w:rPr>
            <w:rFonts w:asciiTheme="minorHAnsi" w:eastAsiaTheme="minorEastAsia" w:hAnsiTheme="minorHAnsi" w:cstheme="minorBidi"/>
            <w:noProof/>
            <w:kern w:val="2"/>
            <w:sz w:val="24"/>
            <w:szCs w:val="24"/>
            <w14:ligatures w14:val="standardContextual"/>
          </w:rPr>
          <w:tab/>
        </w:r>
        <w:r w:rsidRPr="00EC1F73">
          <w:rPr>
            <w:rStyle w:val="Hyperlink"/>
            <w:noProof/>
          </w:rPr>
          <w:t>General Resource Requirements to Supply NQC</w:t>
        </w:r>
        <w:r>
          <w:rPr>
            <w:noProof/>
            <w:webHidden/>
          </w:rPr>
          <w:tab/>
        </w:r>
        <w:r>
          <w:rPr>
            <w:noProof/>
            <w:webHidden/>
          </w:rPr>
          <w:fldChar w:fldCharType="begin"/>
        </w:r>
        <w:r>
          <w:rPr>
            <w:noProof/>
            <w:webHidden/>
          </w:rPr>
          <w:instrText xml:space="preserve"> PAGEREF _Toc233778689 \h </w:instrText>
        </w:r>
        <w:r>
          <w:rPr>
            <w:noProof/>
            <w:webHidden/>
          </w:rPr>
        </w:r>
        <w:r>
          <w:rPr>
            <w:noProof/>
            <w:webHidden/>
          </w:rPr>
          <w:fldChar w:fldCharType="separate"/>
        </w:r>
        <w:r>
          <w:rPr>
            <w:noProof/>
            <w:webHidden/>
          </w:rPr>
          <w:t>63</w:t>
        </w:r>
        <w:r>
          <w:rPr>
            <w:noProof/>
            <w:webHidden/>
          </w:rPr>
          <w:fldChar w:fldCharType="end"/>
        </w:r>
      </w:hyperlink>
    </w:p>
    <w:p w14:paraId="14EFCFDC" w14:textId="006DB552"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90" w:history="1">
        <w:r w:rsidRPr="00EC1F73">
          <w:rPr>
            <w:rStyle w:val="Hyperlink"/>
            <w:noProof/>
            <w14:scene3d>
              <w14:camera w14:prst="orthographicFront"/>
              <w14:lightRig w14:rig="threePt" w14:dir="t">
                <w14:rot w14:lat="0" w14:lon="0" w14:rev="0"/>
              </w14:lightRig>
            </w14:scene3d>
          </w:rPr>
          <w:t>6.1.3.2</w:t>
        </w:r>
        <w:r>
          <w:rPr>
            <w:rFonts w:asciiTheme="minorHAnsi" w:eastAsiaTheme="minorEastAsia" w:hAnsiTheme="minorHAnsi" w:cstheme="minorBidi"/>
            <w:noProof/>
            <w:kern w:val="2"/>
            <w:sz w:val="24"/>
            <w:szCs w:val="24"/>
            <w14:ligatures w14:val="standardContextual"/>
          </w:rPr>
          <w:tab/>
        </w:r>
        <w:r w:rsidRPr="00EC1F73">
          <w:rPr>
            <w:rStyle w:val="Hyperlink"/>
            <w:noProof/>
          </w:rPr>
          <w:t>Testing</w:t>
        </w:r>
        <w:r>
          <w:rPr>
            <w:noProof/>
            <w:webHidden/>
          </w:rPr>
          <w:tab/>
        </w:r>
        <w:r>
          <w:rPr>
            <w:noProof/>
            <w:webHidden/>
          </w:rPr>
          <w:fldChar w:fldCharType="begin"/>
        </w:r>
        <w:r>
          <w:rPr>
            <w:noProof/>
            <w:webHidden/>
          </w:rPr>
          <w:instrText xml:space="preserve"> PAGEREF _Toc233778690 \h </w:instrText>
        </w:r>
        <w:r>
          <w:rPr>
            <w:noProof/>
            <w:webHidden/>
          </w:rPr>
        </w:r>
        <w:r>
          <w:rPr>
            <w:noProof/>
            <w:webHidden/>
          </w:rPr>
          <w:fldChar w:fldCharType="separate"/>
        </w:r>
        <w:r>
          <w:rPr>
            <w:noProof/>
            <w:webHidden/>
          </w:rPr>
          <w:t>64</w:t>
        </w:r>
        <w:r>
          <w:rPr>
            <w:noProof/>
            <w:webHidden/>
          </w:rPr>
          <w:fldChar w:fldCharType="end"/>
        </w:r>
      </w:hyperlink>
    </w:p>
    <w:p w14:paraId="4F05F8B2" w14:textId="05F6457A"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91" w:history="1">
        <w:r w:rsidRPr="00EC1F73">
          <w:rPr>
            <w:rStyle w:val="Hyperlink"/>
            <w:noProof/>
            <w14:scene3d>
              <w14:camera w14:prst="orthographicFront"/>
              <w14:lightRig w14:rig="threePt" w14:dir="t">
                <w14:rot w14:lat="0" w14:lon="0" w14:rev="0"/>
              </w14:lightRig>
            </w14:scene3d>
          </w:rPr>
          <w:t>6.1.3.3</w:t>
        </w:r>
        <w:r>
          <w:rPr>
            <w:rFonts w:asciiTheme="minorHAnsi" w:eastAsiaTheme="minorEastAsia" w:hAnsiTheme="minorHAnsi" w:cstheme="minorBidi"/>
            <w:noProof/>
            <w:kern w:val="2"/>
            <w:sz w:val="24"/>
            <w:szCs w:val="24"/>
            <w14:ligatures w14:val="standardContextual"/>
          </w:rPr>
          <w:tab/>
        </w:r>
        <w:r w:rsidRPr="00EC1F73">
          <w:rPr>
            <w:rStyle w:val="Hyperlink"/>
            <w:noProof/>
          </w:rPr>
          <w:t>Performance Criteria</w:t>
        </w:r>
        <w:r>
          <w:rPr>
            <w:noProof/>
            <w:webHidden/>
          </w:rPr>
          <w:tab/>
        </w:r>
        <w:r>
          <w:rPr>
            <w:noProof/>
            <w:webHidden/>
          </w:rPr>
          <w:fldChar w:fldCharType="begin"/>
        </w:r>
        <w:r>
          <w:rPr>
            <w:noProof/>
            <w:webHidden/>
          </w:rPr>
          <w:instrText xml:space="preserve"> PAGEREF _Toc233778691 \h </w:instrText>
        </w:r>
        <w:r>
          <w:rPr>
            <w:noProof/>
            <w:webHidden/>
          </w:rPr>
        </w:r>
        <w:r>
          <w:rPr>
            <w:noProof/>
            <w:webHidden/>
          </w:rPr>
          <w:fldChar w:fldCharType="separate"/>
        </w:r>
        <w:r>
          <w:rPr>
            <w:noProof/>
            <w:webHidden/>
          </w:rPr>
          <w:t>64</w:t>
        </w:r>
        <w:r>
          <w:rPr>
            <w:noProof/>
            <w:webHidden/>
          </w:rPr>
          <w:fldChar w:fldCharType="end"/>
        </w:r>
      </w:hyperlink>
    </w:p>
    <w:p w14:paraId="3322B356" w14:textId="0B9DD175"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92" w:history="1">
        <w:r w:rsidRPr="00EC1F73">
          <w:rPr>
            <w:rStyle w:val="Hyperlink"/>
            <w:noProof/>
            <w14:scene3d>
              <w14:camera w14:prst="orthographicFront"/>
              <w14:lightRig w14:rig="threePt" w14:dir="t">
                <w14:rot w14:lat="0" w14:lon="0" w14:rev="0"/>
              </w14:lightRig>
            </w14:scene3d>
          </w:rPr>
          <w:t>6.1.3.4</w:t>
        </w:r>
        <w:r>
          <w:rPr>
            <w:rFonts w:asciiTheme="minorHAnsi" w:eastAsiaTheme="minorEastAsia" w:hAnsiTheme="minorHAnsi" w:cstheme="minorBidi"/>
            <w:noProof/>
            <w:kern w:val="2"/>
            <w:sz w:val="24"/>
            <w:szCs w:val="24"/>
            <w14:ligatures w14:val="standardContextual"/>
          </w:rPr>
          <w:tab/>
        </w:r>
        <w:r w:rsidRPr="00EC1F73">
          <w:rPr>
            <w:rStyle w:val="Hyperlink"/>
            <w:noProof/>
          </w:rPr>
          <w:t>Deliverability to Aggregate of Load</w:t>
        </w:r>
        <w:r>
          <w:rPr>
            <w:noProof/>
            <w:webHidden/>
          </w:rPr>
          <w:tab/>
        </w:r>
        <w:r>
          <w:rPr>
            <w:noProof/>
            <w:webHidden/>
          </w:rPr>
          <w:fldChar w:fldCharType="begin"/>
        </w:r>
        <w:r>
          <w:rPr>
            <w:noProof/>
            <w:webHidden/>
          </w:rPr>
          <w:instrText xml:space="preserve"> PAGEREF _Toc233778692 \h </w:instrText>
        </w:r>
        <w:r>
          <w:rPr>
            <w:noProof/>
            <w:webHidden/>
          </w:rPr>
        </w:r>
        <w:r>
          <w:rPr>
            <w:noProof/>
            <w:webHidden/>
          </w:rPr>
          <w:fldChar w:fldCharType="separate"/>
        </w:r>
        <w:r>
          <w:rPr>
            <w:noProof/>
            <w:webHidden/>
          </w:rPr>
          <w:t>65</w:t>
        </w:r>
        <w:r>
          <w:rPr>
            <w:noProof/>
            <w:webHidden/>
          </w:rPr>
          <w:fldChar w:fldCharType="end"/>
        </w:r>
      </w:hyperlink>
    </w:p>
    <w:p w14:paraId="5546A895" w14:textId="04DDC313"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93" w:history="1">
        <w:r w:rsidRPr="00EC1F73">
          <w:rPr>
            <w:rStyle w:val="Hyperlink"/>
            <w:noProof/>
            <w14:scene3d>
              <w14:camera w14:prst="orthographicFront"/>
              <w14:lightRig w14:rig="threePt" w14:dir="t">
                <w14:rot w14:lat="0" w14:lon="0" w14:rev="0"/>
              </w14:lightRig>
            </w14:scene3d>
          </w:rPr>
          <w:t>6.1.3.5</w:t>
        </w:r>
        <w:r>
          <w:rPr>
            <w:rFonts w:asciiTheme="minorHAnsi" w:eastAsiaTheme="minorEastAsia" w:hAnsiTheme="minorHAnsi" w:cstheme="minorBidi"/>
            <w:noProof/>
            <w:kern w:val="2"/>
            <w:sz w:val="24"/>
            <w:szCs w:val="24"/>
            <w14:ligatures w14:val="standardContextual"/>
          </w:rPr>
          <w:tab/>
        </w:r>
        <w:r w:rsidRPr="00EC1F73">
          <w:rPr>
            <w:rStyle w:val="Hyperlink"/>
            <w:noProof/>
          </w:rPr>
          <w:t>Deliverability of Imports</w:t>
        </w:r>
        <w:r>
          <w:rPr>
            <w:noProof/>
            <w:webHidden/>
          </w:rPr>
          <w:tab/>
        </w:r>
        <w:r>
          <w:rPr>
            <w:noProof/>
            <w:webHidden/>
          </w:rPr>
          <w:fldChar w:fldCharType="begin"/>
        </w:r>
        <w:r>
          <w:rPr>
            <w:noProof/>
            <w:webHidden/>
          </w:rPr>
          <w:instrText xml:space="preserve"> PAGEREF _Toc233778693 \h </w:instrText>
        </w:r>
        <w:r>
          <w:rPr>
            <w:noProof/>
            <w:webHidden/>
          </w:rPr>
        </w:r>
        <w:r>
          <w:rPr>
            <w:noProof/>
            <w:webHidden/>
          </w:rPr>
          <w:fldChar w:fldCharType="separate"/>
        </w:r>
        <w:r>
          <w:rPr>
            <w:noProof/>
            <w:webHidden/>
          </w:rPr>
          <w:t>68</w:t>
        </w:r>
        <w:r>
          <w:rPr>
            <w:noProof/>
            <w:webHidden/>
          </w:rPr>
          <w:fldChar w:fldCharType="end"/>
        </w:r>
      </w:hyperlink>
    </w:p>
    <w:p w14:paraId="12BE3AC4" w14:textId="440C0F87"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694" w:history="1">
        <w:r w:rsidRPr="00EC1F73">
          <w:rPr>
            <w:rStyle w:val="Hyperlink"/>
            <w:noProof/>
          </w:rPr>
          <w:t>Figure 1 TPP, Import Allocation, and GIP Overview Diagram</w:t>
        </w:r>
        <w:r>
          <w:rPr>
            <w:noProof/>
            <w:webHidden/>
          </w:rPr>
          <w:tab/>
        </w:r>
        <w:r>
          <w:rPr>
            <w:noProof/>
            <w:webHidden/>
          </w:rPr>
          <w:fldChar w:fldCharType="begin"/>
        </w:r>
        <w:r>
          <w:rPr>
            <w:noProof/>
            <w:webHidden/>
          </w:rPr>
          <w:instrText xml:space="preserve"> PAGEREF _Toc233778694 \h </w:instrText>
        </w:r>
        <w:r>
          <w:rPr>
            <w:noProof/>
            <w:webHidden/>
          </w:rPr>
        </w:r>
        <w:r>
          <w:rPr>
            <w:noProof/>
            <w:webHidden/>
          </w:rPr>
          <w:fldChar w:fldCharType="separate"/>
        </w:r>
        <w:r>
          <w:rPr>
            <w:noProof/>
            <w:webHidden/>
          </w:rPr>
          <w:t>72</w:t>
        </w:r>
        <w:r>
          <w:rPr>
            <w:noProof/>
            <w:webHidden/>
          </w:rPr>
          <w:fldChar w:fldCharType="end"/>
        </w:r>
      </w:hyperlink>
    </w:p>
    <w:p w14:paraId="26E1347E" w14:textId="6257360F"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95" w:history="1">
        <w:r w:rsidRPr="00EC1F73">
          <w:rPr>
            <w:rStyle w:val="Hyperlink"/>
            <w:noProof/>
            <w14:scene3d>
              <w14:camera w14:prst="orthographicFront"/>
              <w14:lightRig w14:rig="threePt" w14:dir="t">
                <w14:rot w14:lat="0" w14:lon="0" w14:rev="0"/>
              </w14:lightRig>
            </w14:scene3d>
          </w:rPr>
          <w:t>6.1.3.6</w:t>
        </w:r>
        <w:r>
          <w:rPr>
            <w:rFonts w:asciiTheme="minorHAnsi" w:eastAsiaTheme="minorEastAsia" w:hAnsiTheme="minorHAnsi" w:cstheme="minorBidi"/>
            <w:noProof/>
            <w:kern w:val="2"/>
            <w:sz w:val="24"/>
            <w:szCs w:val="24"/>
            <w14:ligatures w14:val="standardContextual"/>
          </w:rPr>
          <w:tab/>
        </w:r>
        <w:r w:rsidRPr="00EC1F73">
          <w:rPr>
            <w:rStyle w:val="Hyperlink"/>
            <w:noProof/>
          </w:rPr>
          <w:t>Modeling Expanded MIC Values in GIP</w:t>
        </w:r>
        <w:r>
          <w:rPr>
            <w:noProof/>
            <w:webHidden/>
          </w:rPr>
          <w:tab/>
        </w:r>
        <w:r>
          <w:rPr>
            <w:noProof/>
            <w:webHidden/>
          </w:rPr>
          <w:fldChar w:fldCharType="begin"/>
        </w:r>
        <w:r>
          <w:rPr>
            <w:noProof/>
            <w:webHidden/>
          </w:rPr>
          <w:instrText xml:space="preserve"> PAGEREF _Toc233778695 \h </w:instrText>
        </w:r>
        <w:r>
          <w:rPr>
            <w:noProof/>
            <w:webHidden/>
          </w:rPr>
        </w:r>
        <w:r>
          <w:rPr>
            <w:noProof/>
            <w:webHidden/>
          </w:rPr>
          <w:fldChar w:fldCharType="separate"/>
        </w:r>
        <w:r>
          <w:rPr>
            <w:noProof/>
            <w:webHidden/>
          </w:rPr>
          <w:t>73</w:t>
        </w:r>
        <w:r>
          <w:rPr>
            <w:noProof/>
            <w:webHidden/>
          </w:rPr>
          <w:fldChar w:fldCharType="end"/>
        </w:r>
      </w:hyperlink>
    </w:p>
    <w:p w14:paraId="28A77D99" w14:textId="1464583C"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696" w:history="1">
        <w:r w:rsidRPr="00EC1F73">
          <w:rPr>
            <w:rStyle w:val="Hyperlink"/>
            <w:bCs/>
            <w:noProof/>
          </w:rPr>
          <w:t>Table 1</w:t>
        </w:r>
        <w:r w:rsidRPr="00EC1F73">
          <w:rPr>
            <w:rStyle w:val="Hyperlink"/>
            <w:noProof/>
          </w:rPr>
          <w:t xml:space="preserve"> </w:t>
        </w:r>
        <w:r w:rsidRPr="00EC1F73">
          <w:rPr>
            <w:rStyle w:val="Hyperlink"/>
            <w:bCs/>
            <w:noProof/>
          </w:rPr>
          <w:t>Illustrative Resource Transition Timing Scenarios</w:t>
        </w:r>
        <w:r>
          <w:rPr>
            <w:noProof/>
            <w:webHidden/>
          </w:rPr>
          <w:tab/>
        </w:r>
        <w:r>
          <w:rPr>
            <w:noProof/>
            <w:webHidden/>
          </w:rPr>
          <w:fldChar w:fldCharType="begin"/>
        </w:r>
        <w:r>
          <w:rPr>
            <w:noProof/>
            <w:webHidden/>
          </w:rPr>
          <w:instrText xml:space="preserve"> PAGEREF _Toc233778696 \h </w:instrText>
        </w:r>
        <w:r>
          <w:rPr>
            <w:noProof/>
            <w:webHidden/>
          </w:rPr>
        </w:r>
        <w:r>
          <w:rPr>
            <w:noProof/>
            <w:webHidden/>
          </w:rPr>
          <w:fldChar w:fldCharType="separate"/>
        </w:r>
        <w:r>
          <w:rPr>
            <w:noProof/>
            <w:webHidden/>
          </w:rPr>
          <w:t>78</w:t>
        </w:r>
        <w:r>
          <w:rPr>
            <w:noProof/>
            <w:webHidden/>
          </w:rPr>
          <w:fldChar w:fldCharType="end"/>
        </w:r>
      </w:hyperlink>
    </w:p>
    <w:p w14:paraId="3C8A166C" w14:textId="6A0293F8"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97" w:history="1">
        <w:r w:rsidRPr="00EC1F73">
          <w:rPr>
            <w:rStyle w:val="Hyperlink"/>
            <w:noProof/>
            <w14:scene3d>
              <w14:camera w14:prst="orthographicFront"/>
              <w14:lightRig w14:rig="threePt" w14:dir="t">
                <w14:rot w14:lat="0" w14:lon="0" w14:rev="0"/>
              </w14:lightRig>
            </w14:scene3d>
          </w:rPr>
          <w:t>6.1.3.8</w:t>
        </w:r>
        <w:r>
          <w:rPr>
            <w:rFonts w:asciiTheme="minorHAnsi" w:eastAsiaTheme="minorEastAsia" w:hAnsiTheme="minorHAnsi" w:cstheme="minorBidi"/>
            <w:noProof/>
            <w:kern w:val="2"/>
            <w:sz w:val="24"/>
            <w:szCs w:val="24"/>
            <w14:ligatures w14:val="standardContextual"/>
          </w:rPr>
          <w:tab/>
        </w:r>
        <w:r w:rsidRPr="00EC1F73">
          <w:rPr>
            <w:rStyle w:val="Hyperlink"/>
            <w:noProof/>
          </w:rPr>
          <w:t>Requirements for New Use Import Commitments in order to reserve Remaining Import Capability at the branch group level</w:t>
        </w:r>
        <w:r>
          <w:rPr>
            <w:noProof/>
            <w:webHidden/>
          </w:rPr>
          <w:tab/>
        </w:r>
        <w:r>
          <w:rPr>
            <w:noProof/>
            <w:webHidden/>
          </w:rPr>
          <w:fldChar w:fldCharType="begin"/>
        </w:r>
        <w:r>
          <w:rPr>
            <w:noProof/>
            <w:webHidden/>
          </w:rPr>
          <w:instrText xml:space="preserve"> PAGEREF _Toc233778697 \h </w:instrText>
        </w:r>
        <w:r>
          <w:rPr>
            <w:noProof/>
            <w:webHidden/>
          </w:rPr>
        </w:r>
        <w:r>
          <w:rPr>
            <w:noProof/>
            <w:webHidden/>
          </w:rPr>
          <w:fldChar w:fldCharType="separate"/>
        </w:r>
        <w:r>
          <w:rPr>
            <w:noProof/>
            <w:webHidden/>
          </w:rPr>
          <w:t>79</w:t>
        </w:r>
        <w:r>
          <w:rPr>
            <w:noProof/>
            <w:webHidden/>
          </w:rPr>
          <w:fldChar w:fldCharType="end"/>
        </w:r>
      </w:hyperlink>
    </w:p>
    <w:p w14:paraId="188AFDC9" w14:textId="3D6A8A2C"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98" w:history="1">
        <w:r w:rsidRPr="00EC1F73">
          <w:rPr>
            <w:rStyle w:val="Hyperlink"/>
            <w:noProof/>
            <w14:scene3d>
              <w14:camera w14:prst="orthographicFront"/>
              <w14:lightRig w14:rig="threePt" w14:dir="t">
                <w14:rot w14:lat="0" w14:lon="0" w14:rev="0"/>
              </w14:lightRig>
            </w14:scene3d>
          </w:rPr>
          <w:t>6.1.3.9</w:t>
        </w:r>
        <w:r>
          <w:rPr>
            <w:rFonts w:asciiTheme="minorHAnsi" w:eastAsiaTheme="minorEastAsia" w:hAnsiTheme="minorHAnsi" w:cstheme="minorBidi"/>
            <w:noProof/>
            <w:kern w:val="2"/>
            <w:sz w:val="24"/>
            <w:szCs w:val="24"/>
            <w14:ligatures w14:val="standardContextual"/>
          </w:rPr>
          <w:tab/>
        </w:r>
        <w:r w:rsidRPr="00EC1F73">
          <w:rPr>
            <w:rStyle w:val="Hyperlink"/>
            <w:noProof/>
          </w:rPr>
          <w:t>Methodology for allocating Remaining Import Capability (RIC)</w:t>
        </w:r>
        <w:r>
          <w:rPr>
            <w:noProof/>
            <w:webHidden/>
          </w:rPr>
          <w:tab/>
        </w:r>
        <w:r>
          <w:rPr>
            <w:noProof/>
            <w:webHidden/>
          </w:rPr>
          <w:fldChar w:fldCharType="begin"/>
        </w:r>
        <w:r>
          <w:rPr>
            <w:noProof/>
            <w:webHidden/>
          </w:rPr>
          <w:instrText xml:space="preserve"> PAGEREF _Toc233778698 \h </w:instrText>
        </w:r>
        <w:r>
          <w:rPr>
            <w:noProof/>
            <w:webHidden/>
          </w:rPr>
        </w:r>
        <w:r>
          <w:rPr>
            <w:noProof/>
            <w:webHidden/>
          </w:rPr>
          <w:fldChar w:fldCharType="separate"/>
        </w:r>
        <w:r>
          <w:rPr>
            <w:noProof/>
            <w:webHidden/>
          </w:rPr>
          <w:t>83</w:t>
        </w:r>
        <w:r>
          <w:rPr>
            <w:noProof/>
            <w:webHidden/>
          </w:rPr>
          <w:fldChar w:fldCharType="end"/>
        </w:r>
      </w:hyperlink>
    </w:p>
    <w:p w14:paraId="2736C59D" w14:textId="27EA3597"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699" w:history="1">
        <w:r w:rsidRPr="00EC1F73">
          <w:rPr>
            <w:rStyle w:val="Hyperlink"/>
            <w:noProof/>
            <w14:scene3d>
              <w14:camera w14:prst="orthographicFront"/>
              <w14:lightRig w14:rig="threePt" w14:dir="t">
                <w14:rot w14:lat="0" w14:lon="0" w14:rev="0"/>
              </w14:lightRig>
            </w14:scene3d>
          </w:rPr>
          <w:t>6.1.3.10</w:t>
        </w:r>
        <w:r>
          <w:rPr>
            <w:rFonts w:asciiTheme="minorHAnsi" w:eastAsiaTheme="minorEastAsia" w:hAnsiTheme="minorHAnsi" w:cstheme="minorBidi"/>
            <w:noProof/>
            <w:kern w:val="2"/>
            <w:sz w:val="24"/>
            <w:szCs w:val="24"/>
            <w14:ligatures w14:val="standardContextual"/>
          </w:rPr>
          <w:tab/>
        </w:r>
        <w:r w:rsidRPr="00EC1F73">
          <w:rPr>
            <w:rStyle w:val="Hyperlink"/>
            <w:noProof/>
          </w:rPr>
          <w:t>Net Qualifying Capacity Limitations for Full Capacity Deliverability Status Mixed-Fuel Resources</w:t>
        </w:r>
        <w:r>
          <w:rPr>
            <w:noProof/>
            <w:webHidden/>
          </w:rPr>
          <w:tab/>
        </w:r>
        <w:r>
          <w:rPr>
            <w:noProof/>
            <w:webHidden/>
          </w:rPr>
          <w:fldChar w:fldCharType="begin"/>
        </w:r>
        <w:r>
          <w:rPr>
            <w:noProof/>
            <w:webHidden/>
          </w:rPr>
          <w:instrText xml:space="preserve"> PAGEREF _Toc233778699 \h </w:instrText>
        </w:r>
        <w:r>
          <w:rPr>
            <w:noProof/>
            <w:webHidden/>
          </w:rPr>
        </w:r>
        <w:r>
          <w:rPr>
            <w:noProof/>
            <w:webHidden/>
          </w:rPr>
          <w:fldChar w:fldCharType="separate"/>
        </w:r>
        <w:r>
          <w:rPr>
            <w:noProof/>
            <w:webHidden/>
          </w:rPr>
          <w:t>84</w:t>
        </w:r>
        <w:r>
          <w:rPr>
            <w:noProof/>
            <w:webHidden/>
          </w:rPr>
          <w:fldChar w:fldCharType="end"/>
        </w:r>
      </w:hyperlink>
    </w:p>
    <w:p w14:paraId="7B47D759" w14:textId="0123A747"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00" w:history="1">
        <w:r w:rsidRPr="00EC1F73">
          <w:rPr>
            <w:rStyle w:val="Hyperlink"/>
            <w:i/>
            <w:noProof/>
          </w:rPr>
          <w:t>6.2</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Net Qualifying Capacity Report</w:t>
        </w:r>
        <w:r>
          <w:rPr>
            <w:noProof/>
            <w:webHidden/>
          </w:rPr>
          <w:tab/>
        </w:r>
        <w:r>
          <w:rPr>
            <w:noProof/>
            <w:webHidden/>
          </w:rPr>
          <w:fldChar w:fldCharType="begin"/>
        </w:r>
        <w:r>
          <w:rPr>
            <w:noProof/>
            <w:webHidden/>
          </w:rPr>
          <w:instrText xml:space="preserve"> PAGEREF _Toc233778700 \h </w:instrText>
        </w:r>
        <w:r>
          <w:rPr>
            <w:noProof/>
            <w:webHidden/>
          </w:rPr>
        </w:r>
        <w:r>
          <w:rPr>
            <w:noProof/>
            <w:webHidden/>
          </w:rPr>
          <w:fldChar w:fldCharType="separate"/>
        </w:r>
        <w:r>
          <w:rPr>
            <w:noProof/>
            <w:webHidden/>
          </w:rPr>
          <w:t>85</w:t>
        </w:r>
        <w:r>
          <w:rPr>
            <w:noProof/>
            <w:webHidden/>
          </w:rPr>
          <w:fldChar w:fldCharType="end"/>
        </w:r>
      </w:hyperlink>
    </w:p>
    <w:p w14:paraId="0E1D5DD5" w14:textId="3A6B9B3D"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01" w:history="1">
        <w:r w:rsidRPr="00EC1F73">
          <w:rPr>
            <w:rStyle w:val="Hyperlink"/>
            <w:noProof/>
          </w:rPr>
          <w:t>6.2.1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NQC values for New Resource Adequacy Capacity</w:t>
        </w:r>
        <w:r>
          <w:rPr>
            <w:noProof/>
            <w:webHidden/>
          </w:rPr>
          <w:tab/>
        </w:r>
        <w:r>
          <w:rPr>
            <w:noProof/>
            <w:webHidden/>
          </w:rPr>
          <w:fldChar w:fldCharType="begin"/>
        </w:r>
        <w:r>
          <w:rPr>
            <w:noProof/>
            <w:webHidden/>
          </w:rPr>
          <w:instrText xml:space="preserve"> PAGEREF _Toc233778701 \h </w:instrText>
        </w:r>
        <w:r>
          <w:rPr>
            <w:noProof/>
            <w:webHidden/>
          </w:rPr>
        </w:r>
        <w:r>
          <w:rPr>
            <w:noProof/>
            <w:webHidden/>
          </w:rPr>
          <w:fldChar w:fldCharType="separate"/>
        </w:r>
        <w:r>
          <w:rPr>
            <w:noProof/>
            <w:webHidden/>
          </w:rPr>
          <w:t>86</w:t>
        </w:r>
        <w:r>
          <w:rPr>
            <w:noProof/>
            <w:webHidden/>
          </w:rPr>
          <w:fldChar w:fldCharType="end"/>
        </w:r>
      </w:hyperlink>
    </w:p>
    <w:p w14:paraId="17A56875" w14:textId="2AFD26EC"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02" w:history="1">
        <w:r w:rsidRPr="00EC1F73">
          <w:rPr>
            <w:rStyle w:val="Hyperlink"/>
            <w:i/>
            <w:noProof/>
          </w:rPr>
          <w:t>6.3</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Disputes</w:t>
        </w:r>
        <w:r>
          <w:rPr>
            <w:noProof/>
            <w:webHidden/>
          </w:rPr>
          <w:tab/>
        </w:r>
        <w:r>
          <w:rPr>
            <w:noProof/>
            <w:webHidden/>
          </w:rPr>
          <w:fldChar w:fldCharType="begin"/>
        </w:r>
        <w:r>
          <w:rPr>
            <w:noProof/>
            <w:webHidden/>
          </w:rPr>
          <w:instrText xml:space="preserve"> PAGEREF _Toc233778702 \h </w:instrText>
        </w:r>
        <w:r>
          <w:rPr>
            <w:noProof/>
            <w:webHidden/>
          </w:rPr>
        </w:r>
        <w:r>
          <w:rPr>
            <w:noProof/>
            <w:webHidden/>
          </w:rPr>
          <w:fldChar w:fldCharType="separate"/>
        </w:r>
        <w:r>
          <w:rPr>
            <w:noProof/>
            <w:webHidden/>
          </w:rPr>
          <w:t>86</w:t>
        </w:r>
        <w:r>
          <w:rPr>
            <w:noProof/>
            <w:webHidden/>
          </w:rPr>
          <w:fldChar w:fldCharType="end"/>
        </w:r>
      </w:hyperlink>
    </w:p>
    <w:p w14:paraId="3FA50D32" w14:textId="22E6D27C" w:rsidR="00756D4B" w:rsidRDefault="00756D4B">
      <w:pPr>
        <w:pStyle w:val="TOC1"/>
        <w:tabs>
          <w:tab w:val="left" w:pos="44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703" w:history="1">
        <w:r w:rsidRPr="00EC1F73">
          <w:rPr>
            <w:rStyle w:val="Hyperlink"/>
            <w:noProof/>
          </w:rPr>
          <w:t>7</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Bidding and Scheduling Obligations</w:t>
        </w:r>
        <w:r>
          <w:rPr>
            <w:noProof/>
            <w:webHidden/>
          </w:rPr>
          <w:tab/>
        </w:r>
        <w:r>
          <w:rPr>
            <w:noProof/>
            <w:webHidden/>
          </w:rPr>
          <w:fldChar w:fldCharType="begin"/>
        </w:r>
        <w:r>
          <w:rPr>
            <w:noProof/>
            <w:webHidden/>
          </w:rPr>
          <w:instrText xml:space="preserve"> PAGEREF _Toc233778703 \h </w:instrText>
        </w:r>
        <w:r>
          <w:rPr>
            <w:noProof/>
            <w:webHidden/>
          </w:rPr>
        </w:r>
        <w:r>
          <w:rPr>
            <w:noProof/>
            <w:webHidden/>
          </w:rPr>
          <w:fldChar w:fldCharType="separate"/>
        </w:r>
        <w:r>
          <w:rPr>
            <w:noProof/>
            <w:webHidden/>
          </w:rPr>
          <w:t>87</w:t>
        </w:r>
        <w:r>
          <w:rPr>
            <w:noProof/>
            <w:webHidden/>
          </w:rPr>
          <w:fldChar w:fldCharType="end"/>
        </w:r>
      </w:hyperlink>
    </w:p>
    <w:p w14:paraId="39F815F3" w14:textId="1847D24B"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04" w:history="1">
        <w:r w:rsidRPr="00EC1F73">
          <w:rPr>
            <w:rStyle w:val="Hyperlink"/>
            <w:i/>
            <w:noProof/>
          </w:rPr>
          <w:t>7.1</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Resource Adequacy Capacity procured by LSEs and CPEs</w:t>
        </w:r>
        <w:r>
          <w:rPr>
            <w:noProof/>
            <w:webHidden/>
          </w:rPr>
          <w:tab/>
        </w:r>
        <w:r>
          <w:rPr>
            <w:noProof/>
            <w:webHidden/>
          </w:rPr>
          <w:fldChar w:fldCharType="begin"/>
        </w:r>
        <w:r>
          <w:rPr>
            <w:noProof/>
            <w:webHidden/>
          </w:rPr>
          <w:instrText xml:space="preserve"> PAGEREF _Toc233778704 \h </w:instrText>
        </w:r>
        <w:r>
          <w:rPr>
            <w:noProof/>
            <w:webHidden/>
          </w:rPr>
        </w:r>
        <w:r>
          <w:rPr>
            <w:noProof/>
            <w:webHidden/>
          </w:rPr>
          <w:fldChar w:fldCharType="separate"/>
        </w:r>
        <w:r>
          <w:rPr>
            <w:noProof/>
            <w:webHidden/>
          </w:rPr>
          <w:t>87</w:t>
        </w:r>
        <w:r>
          <w:rPr>
            <w:noProof/>
            <w:webHidden/>
          </w:rPr>
          <w:fldChar w:fldCharType="end"/>
        </w:r>
      </w:hyperlink>
    </w:p>
    <w:p w14:paraId="7D6EDC7F" w14:textId="485B152D"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05" w:history="1">
        <w:r w:rsidRPr="00EC1F73">
          <w:rPr>
            <w:rStyle w:val="Hyperlink"/>
            <w:noProof/>
          </w:rPr>
          <w:t>7.1.1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Summary of Bidding Requirements for Resources Providing RA Capacity</w:t>
        </w:r>
        <w:r>
          <w:rPr>
            <w:noProof/>
            <w:webHidden/>
          </w:rPr>
          <w:tab/>
        </w:r>
        <w:r>
          <w:rPr>
            <w:noProof/>
            <w:webHidden/>
          </w:rPr>
          <w:fldChar w:fldCharType="begin"/>
        </w:r>
        <w:r>
          <w:rPr>
            <w:noProof/>
            <w:webHidden/>
          </w:rPr>
          <w:instrText xml:space="preserve"> PAGEREF _Toc233778705 \h </w:instrText>
        </w:r>
        <w:r>
          <w:rPr>
            <w:noProof/>
            <w:webHidden/>
          </w:rPr>
        </w:r>
        <w:r>
          <w:rPr>
            <w:noProof/>
            <w:webHidden/>
          </w:rPr>
          <w:fldChar w:fldCharType="separate"/>
        </w:r>
        <w:r>
          <w:rPr>
            <w:noProof/>
            <w:webHidden/>
          </w:rPr>
          <w:t>88</w:t>
        </w:r>
        <w:r>
          <w:rPr>
            <w:noProof/>
            <w:webHidden/>
          </w:rPr>
          <w:fldChar w:fldCharType="end"/>
        </w:r>
      </w:hyperlink>
    </w:p>
    <w:p w14:paraId="210DF072" w14:textId="12D51777"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06" w:history="1">
        <w:r w:rsidRPr="00EC1F73">
          <w:rPr>
            <w:rStyle w:val="Hyperlink"/>
            <w:noProof/>
          </w:rPr>
          <w:t>7.1.2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Day-Ahead Market</w:t>
        </w:r>
        <w:r>
          <w:rPr>
            <w:noProof/>
            <w:webHidden/>
          </w:rPr>
          <w:tab/>
        </w:r>
        <w:r>
          <w:rPr>
            <w:noProof/>
            <w:webHidden/>
          </w:rPr>
          <w:fldChar w:fldCharType="begin"/>
        </w:r>
        <w:r>
          <w:rPr>
            <w:noProof/>
            <w:webHidden/>
          </w:rPr>
          <w:instrText xml:space="preserve"> PAGEREF _Toc233778706 \h </w:instrText>
        </w:r>
        <w:r>
          <w:rPr>
            <w:noProof/>
            <w:webHidden/>
          </w:rPr>
        </w:r>
        <w:r>
          <w:rPr>
            <w:noProof/>
            <w:webHidden/>
          </w:rPr>
          <w:fldChar w:fldCharType="separate"/>
        </w:r>
        <w:r>
          <w:rPr>
            <w:noProof/>
            <w:webHidden/>
          </w:rPr>
          <w:t>97</w:t>
        </w:r>
        <w:r>
          <w:rPr>
            <w:noProof/>
            <w:webHidden/>
          </w:rPr>
          <w:fldChar w:fldCharType="end"/>
        </w:r>
      </w:hyperlink>
    </w:p>
    <w:p w14:paraId="2ECE0614" w14:textId="44516A8D"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07" w:history="1">
        <w:r w:rsidRPr="00EC1F73">
          <w:rPr>
            <w:rStyle w:val="Hyperlink"/>
            <w:noProof/>
          </w:rPr>
          <w:t>7.1.3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Real-Time Market</w:t>
        </w:r>
        <w:r>
          <w:rPr>
            <w:noProof/>
            <w:webHidden/>
          </w:rPr>
          <w:tab/>
        </w:r>
        <w:r>
          <w:rPr>
            <w:noProof/>
            <w:webHidden/>
          </w:rPr>
          <w:fldChar w:fldCharType="begin"/>
        </w:r>
        <w:r>
          <w:rPr>
            <w:noProof/>
            <w:webHidden/>
          </w:rPr>
          <w:instrText xml:space="preserve"> PAGEREF _Toc233778707 \h </w:instrText>
        </w:r>
        <w:r>
          <w:rPr>
            <w:noProof/>
            <w:webHidden/>
          </w:rPr>
        </w:r>
        <w:r>
          <w:rPr>
            <w:noProof/>
            <w:webHidden/>
          </w:rPr>
          <w:fldChar w:fldCharType="separate"/>
        </w:r>
        <w:r>
          <w:rPr>
            <w:noProof/>
            <w:webHidden/>
          </w:rPr>
          <w:t>99</w:t>
        </w:r>
        <w:r>
          <w:rPr>
            <w:noProof/>
            <w:webHidden/>
          </w:rPr>
          <w:fldChar w:fldCharType="end"/>
        </w:r>
      </w:hyperlink>
    </w:p>
    <w:p w14:paraId="30CBFDBD" w14:textId="57D774F9"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08" w:history="1">
        <w:r w:rsidRPr="00EC1F73">
          <w:rPr>
            <w:rStyle w:val="Hyperlink"/>
            <w:i/>
            <w:noProof/>
            <w14:scene3d>
              <w14:camera w14:prst="orthographicFront"/>
              <w14:lightRig w14:rig="threePt" w14:dir="t">
                <w14:rot w14:lat="0" w14:lon="0" w14:rev="0"/>
              </w14:lightRig>
            </w14:scene3d>
          </w:rPr>
          <w:t>7.1.3.1</w:t>
        </w:r>
        <w:r>
          <w:rPr>
            <w:rFonts w:asciiTheme="minorHAnsi" w:eastAsiaTheme="minorEastAsia" w:hAnsiTheme="minorHAnsi" w:cstheme="minorBidi"/>
            <w:noProof/>
            <w:kern w:val="2"/>
            <w:sz w:val="24"/>
            <w:szCs w:val="24"/>
            <w14:ligatures w14:val="standardContextual"/>
          </w:rPr>
          <w:tab/>
        </w:r>
        <w:r w:rsidRPr="00EC1F73">
          <w:rPr>
            <w:rStyle w:val="Hyperlink"/>
            <w:i/>
            <w:noProof/>
          </w:rPr>
          <w:t>Generated Bids</w:t>
        </w:r>
        <w:r>
          <w:rPr>
            <w:noProof/>
            <w:webHidden/>
          </w:rPr>
          <w:tab/>
        </w:r>
        <w:r>
          <w:rPr>
            <w:noProof/>
            <w:webHidden/>
          </w:rPr>
          <w:fldChar w:fldCharType="begin"/>
        </w:r>
        <w:r>
          <w:rPr>
            <w:noProof/>
            <w:webHidden/>
          </w:rPr>
          <w:instrText xml:space="preserve"> PAGEREF _Toc233778708 \h </w:instrText>
        </w:r>
        <w:r>
          <w:rPr>
            <w:noProof/>
            <w:webHidden/>
          </w:rPr>
        </w:r>
        <w:r>
          <w:rPr>
            <w:noProof/>
            <w:webHidden/>
          </w:rPr>
          <w:fldChar w:fldCharType="separate"/>
        </w:r>
        <w:r>
          <w:rPr>
            <w:noProof/>
            <w:webHidden/>
          </w:rPr>
          <w:t>100</w:t>
        </w:r>
        <w:r>
          <w:rPr>
            <w:noProof/>
            <w:webHidden/>
          </w:rPr>
          <w:fldChar w:fldCharType="end"/>
        </w:r>
      </w:hyperlink>
    </w:p>
    <w:p w14:paraId="1CD218A6" w14:textId="05D125F7"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09" w:history="1">
        <w:r w:rsidRPr="00EC1F73">
          <w:rPr>
            <w:rStyle w:val="Hyperlink"/>
            <w:noProof/>
          </w:rPr>
          <w:t>7.1.4</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Partial Resource Adequacy Resources</w:t>
        </w:r>
        <w:r>
          <w:rPr>
            <w:noProof/>
            <w:webHidden/>
          </w:rPr>
          <w:tab/>
        </w:r>
        <w:r>
          <w:rPr>
            <w:noProof/>
            <w:webHidden/>
          </w:rPr>
          <w:fldChar w:fldCharType="begin"/>
        </w:r>
        <w:r>
          <w:rPr>
            <w:noProof/>
            <w:webHidden/>
          </w:rPr>
          <w:instrText xml:space="preserve"> PAGEREF _Toc233778709 \h </w:instrText>
        </w:r>
        <w:r>
          <w:rPr>
            <w:noProof/>
            <w:webHidden/>
          </w:rPr>
        </w:r>
        <w:r>
          <w:rPr>
            <w:noProof/>
            <w:webHidden/>
          </w:rPr>
          <w:fldChar w:fldCharType="separate"/>
        </w:r>
        <w:r>
          <w:rPr>
            <w:noProof/>
            <w:webHidden/>
          </w:rPr>
          <w:t>101</w:t>
        </w:r>
        <w:r>
          <w:rPr>
            <w:noProof/>
            <w:webHidden/>
          </w:rPr>
          <w:fldChar w:fldCharType="end"/>
        </w:r>
      </w:hyperlink>
    </w:p>
    <w:p w14:paraId="43085BBE" w14:textId="7322BBEC"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10" w:history="1">
        <w:r w:rsidRPr="00EC1F73">
          <w:rPr>
            <w:rStyle w:val="Hyperlink"/>
            <w:noProof/>
          </w:rPr>
          <w:t>7.1.5</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Liquidated Damages Contracts</w:t>
        </w:r>
        <w:r>
          <w:rPr>
            <w:noProof/>
            <w:webHidden/>
          </w:rPr>
          <w:tab/>
        </w:r>
        <w:r>
          <w:rPr>
            <w:noProof/>
            <w:webHidden/>
          </w:rPr>
          <w:fldChar w:fldCharType="begin"/>
        </w:r>
        <w:r>
          <w:rPr>
            <w:noProof/>
            <w:webHidden/>
          </w:rPr>
          <w:instrText xml:space="preserve"> PAGEREF _Toc233778710 \h </w:instrText>
        </w:r>
        <w:r>
          <w:rPr>
            <w:noProof/>
            <w:webHidden/>
          </w:rPr>
        </w:r>
        <w:r>
          <w:rPr>
            <w:noProof/>
            <w:webHidden/>
          </w:rPr>
          <w:fldChar w:fldCharType="separate"/>
        </w:r>
        <w:r>
          <w:rPr>
            <w:noProof/>
            <w:webHidden/>
          </w:rPr>
          <w:t>101</w:t>
        </w:r>
        <w:r>
          <w:rPr>
            <w:noProof/>
            <w:webHidden/>
          </w:rPr>
          <w:fldChar w:fldCharType="end"/>
        </w:r>
      </w:hyperlink>
    </w:p>
    <w:p w14:paraId="32B44DC8" w14:textId="362CC43B"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11" w:history="1">
        <w:r w:rsidRPr="00EC1F73">
          <w:rPr>
            <w:rStyle w:val="Hyperlink"/>
            <w:noProof/>
          </w:rPr>
          <w:t>7.1.6</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Exports</w:t>
        </w:r>
        <w:r>
          <w:rPr>
            <w:noProof/>
            <w:webHidden/>
          </w:rPr>
          <w:tab/>
        </w:r>
        <w:r>
          <w:rPr>
            <w:noProof/>
            <w:webHidden/>
          </w:rPr>
          <w:fldChar w:fldCharType="begin"/>
        </w:r>
        <w:r>
          <w:rPr>
            <w:noProof/>
            <w:webHidden/>
          </w:rPr>
          <w:instrText xml:space="preserve"> PAGEREF _Toc233778711 \h </w:instrText>
        </w:r>
        <w:r>
          <w:rPr>
            <w:noProof/>
            <w:webHidden/>
          </w:rPr>
        </w:r>
        <w:r>
          <w:rPr>
            <w:noProof/>
            <w:webHidden/>
          </w:rPr>
          <w:fldChar w:fldCharType="separate"/>
        </w:r>
        <w:r>
          <w:rPr>
            <w:noProof/>
            <w:webHidden/>
          </w:rPr>
          <w:t>101</w:t>
        </w:r>
        <w:r>
          <w:rPr>
            <w:noProof/>
            <w:webHidden/>
          </w:rPr>
          <w:fldChar w:fldCharType="end"/>
        </w:r>
      </w:hyperlink>
    </w:p>
    <w:p w14:paraId="4A18CF9E" w14:textId="7D0CD51B"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12" w:history="1">
        <w:r w:rsidRPr="00EC1F73">
          <w:rPr>
            <w:rStyle w:val="Hyperlink"/>
            <w:i/>
            <w:noProof/>
            <w14:scene3d>
              <w14:camera w14:prst="orthographicFront"/>
              <w14:lightRig w14:rig="threePt" w14:dir="t">
                <w14:rot w14:lat="0" w14:lon="0" w14:rev="0"/>
              </w14:lightRig>
            </w14:scene3d>
          </w:rPr>
          <w:t>7.1.6.1</w:t>
        </w:r>
        <w:r>
          <w:rPr>
            <w:rFonts w:asciiTheme="minorHAnsi" w:eastAsiaTheme="minorEastAsia" w:hAnsiTheme="minorHAnsi" w:cstheme="minorBidi"/>
            <w:noProof/>
            <w:kern w:val="2"/>
            <w:sz w:val="24"/>
            <w:szCs w:val="24"/>
            <w14:ligatures w14:val="standardContextual"/>
          </w:rPr>
          <w:tab/>
        </w:r>
        <w:r w:rsidRPr="00EC1F73">
          <w:rPr>
            <w:rStyle w:val="Hyperlink"/>
            <w:i/>
            <w:noProof/>
          </w:rPr>
          <w:t>Curtailment of Exports in Emergency Situations</w:t>
        </w:r>
        <w:r>
          <w:rPr>
            <w:noProof/>
            <w:webHidden/>
          </w:rPr>
          <w:tab/>
        </w:r>
        <w:r>
          <w:rPr>
            <w:noProof/>
            <w:webHidden/>
          </w:rPr>
          <w:fldChar w:fldCharType="begin"/>
        </w:r>
        <w:r>
          <w:rPr>
            <w:noProof/>
            <w:webHidden/>
          </w:rPr>
          <w:instrText xml:space="preserve"> PAGEREF _Toc233778712 \h </w:instrText>
        </w:r>
        <w:r>
          <w:rPr>
            <w:noProof/>
            <w:webHidden/>
          </w:rPr>
        </w:r>
        <w:r>
          <w:rPr>
            <w:noProof/>
            <w:webHidden/>
          </w:rPr>
          <w:fldChar w:fldCharType="separate"/>
        </w:r>
        <w:r>
          <w:rPr>
            <w:noProof/>
            <w:webHidden/>
          </w:rPr>
          <w:t>102</w:t>
        </w:r>
        <w:r>
          <w:rPr>
            <w:noProof/>
            <w:webHidden/>
          </w:rPr>
          <w:fldChar w:fldCharType="end"/>
        </w:r>
      </w:hyperlink>
    </w:p>
    <w:p w14:paraId="34E1B1B2" w14:textId="0A8BE727"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13" w:history="1">
        <w:r w:rsidRPr="00EC1F73">
          <w:rPr>
            <w:rStyle w:val="Hyperlink"/>
            <w:noProof/>
          </w:rPr>
          <w:t>7.1.7</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Participating Loads</w:t>
        </w:r>
        <w:r>
          <w:rPr>
            <w:noProof/>
            <w:webHidden/>
          </w:rPr>
          <w:tab/>
        </w:r>
        <w:r>
          <w:rPr>
            <w:noProof/>
            <w:webHidden/>
          </w:rPr>
          <w:fldChar w:fldCharType="begin"/>
        </w:r>
        <w:r>
          <w:rPr>
            <w:noProof/>
            <w:webHidden/>
          </w:rPr>
          <w:instrText xml:space="preserve"> PAGEREF _Toc233778713 \h </w:instrText>
        </w:r>
        <w:r>
          <w:rPr>
            <w:noProof/>
            <w:webHidden/>
          </w:rPr>
        </w:r>
        <w:r>
          <w:rPr>
            <w:noProof/>
            <w:webHidden/>
          </w:rPr>
          <w:fldChar w:fldCharType="separate"/>
        </w:r>
        <w:r>
          <w:rPr>
            <w:noProof/>
            <w:webHidden/>
          </w:rPr>
          <w:t>102</w:t>
        </w:r>
        <w:r>
          <w:rPr>
            <w:noProof/>
            <w:webHidden/>
          </w:rPr>
          <w:fldChar w:fldCharType="end"/>
        </w:r>
      </w:hyperlink>
    </w:p>
    <w:p w14:paraId="516AD693" w14:textId="1B5D6FD3"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14" w:history="1">
        <w:r w:rsidRPr="00EC1F73">
          <w:rPr>
            <w:rStyle w:val="Hyperlink"/>
            <w:i/>
            <w:noProof/>
          </w:rPr>
          <w:t>7.2</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Resource Adequacy Capacity procured by Load-Following Metered Subsystems</w:t>
        </w:r>
        <w:r>
          <w:rPr>
            <w:noProof/>
            <w:webHidden/>
          </w:rPr>
          <w:tab/>
        </w:r>
        <w:r>
          <w:rPr>
            <w:noProof/>
            <w:webHidden/>
          </w:rPr>
          <w:fldChar w:fldCharType="begin"/>
        </w:r>
        <w:r>
          <w:rPr>
            <w:noProof/>
            <w:webHidden/>
          </w:rPr>
          <w:instrText xml:space="preserve"> PAGEREF _Toc233778714 \h </w:instrText>
        </w:r>
        <w:r>
          <w:rPr>
            <w:noProof/>
            <w:webHidden/>
          </w:rPr>
        </w:r>
        <w:r>
          <w:rPr>
            <w:noProof/>
            <w:webHidden/>
          </w:rPr>
          <w:fldChar w:fldCharType="separate"/>
        </w:r>
        <w:r>
          <w:rPr>
            <w:noProof/>
            <w:webHidden/>
          </w:rPr>
          <w:t>102</w:t>
        </w:r>
        <w:r>
          <w:rPr>
            <w:noProof/>
            <w:webHidden/>
          </w:rPr>
          <w:fldChar w:fldCharType="end"/>
        </w:r>
      </w:hyperlink>
    </w:p>
    <w:p w14:paraId="0AB6A83D" w14:textId="577B6B17"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15" w:history="1">
        <w:r w:rsidRPr="00EC1F73">
          <w:rPr>
            <w:rStyle w:val="Hyperlink"/>
            <w:noProof/>
          </w:rPr>
          <w:t>7.3</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Flexible Resource Adequacy Capacity</w:t>
        </w:r>
        <w:r>
          <w:rPr>
            <w:noProof/>
            <w:webHidden/>
          </w:rPr>
          <w:tab/>
        </w:r>
        <w:r>
          <w:rPr>
            <w:noProof/>
            <w:webHidden/>
          </w:rPr>
          <w:fldChar w:fldCharType="begin"/>
        </w:r>
        <w:r>
          <w:rPr>
            <w:noProof/>
            <w:webHidden/>
          </w:rPr>
          <w:instrText xml:space="preserve"> PAGEREF _Toc233778715 \h </w:instrText>
        </w:r>
        <w:r>
          <w:rPr>
            <w:noProof/>
            <w:webHidden/>
          </w:rPr>
        </w:r>
        <w:r>
          <w:rPr>
            <w:noProof/>
            <w:webHidden/>
          </w:rPr>
          <w:fldChar w:fldCharType="separate"/>
        </w:r>
        <w:r>
          <w:rPr>
            <w:noProof/>
            <w:webHidden/>
          </w:rPr>
          <w:t>102</w:t>
        </w:r>
        <w:r>
          <w:rPr>
            <w:noProof/>
            <w:webHidden/>
          </w:rPr>
          <w:fldChar w:fldCharType="end"/>
        </w:r>
      </w:hyperlink>
    </w:p>
    <w:p w14:paraId="1C60CFAE" w14:textId="7E676C3F"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16" w:history="1">
        <w:r w:rsidRPr="00EC1F73">
          <w:rPr>
            <w:rStyle w:val="Hyperlink"/>
            <w:noProof/>
          </w:rPr>
          <w:t>7.3.1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Flexible Resource Adequacy Capacity Procured by LSEs and CPEs</w:t>
        </w:r>
        <w:r>
          <w:rPr>
            <w:noProof/>
            <w:webHidden/>
          </w:rPr>
          <w:tab/>
        </w:r>
        <w:r>
          <w:rPr>
            <w:noProof/>
            <w:webHidden/>
          </w:rPr>
          <w:fldChar w:fldCharType="begin"/>
        </w:r>
        <w:r>
          <w:rPr>
            <w:noProof/>
            <w:webHidden/>
          </w:rPr>
          <w:instrText xml:space="preserve"> PAGEREF _Toc233778716 \h </w:instrText>
        </w:r>
        <w:r>
          <w:rPr>
            <w:noProof/>
            <w:webHidden/>
          </w:rPr>
        </w:r>
        <w:r>
          <w:rPr>
            <w:noProof/>
            <w:webHidden/>
          </w:rPr>
          <w:fldChar w:fldCharType="separate"/>
        </w:r>
        <w:r>
          <w:rPr>
            <w:noProof/>
            <w:webHidden/>
          </w:rPr>
          <w:t>102</w:t>
        </w:r>
        <w:r>
          <w:rPr>
            <w:noProof/>
            <w:webHidden/>
          </w:rPr>
          <w:fldChar w:fldCharType="end"/>
        </w:r>
      </w:hyperlink>
    </w:p>
    <w:p w14:paraId="490BFD6F" w14:textId="740167B4"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17" w:history="1">
        <w:r w:rsidRPr="00EC1F73">
          <w:rPr>
            <w:rStyle w:val="Hyperlink"/>
            <w:noProof/>
          </w:rPr>
          <w:t>7.3.2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Summary of Flexible Capacity Category Must Offer Obligation and Required Bidding Hours</w:t>
        </w:r>
        <w:r>
          <w:rPr>
            <w:noProof/>
            <w:webHidden/>
          </w:rPr>
          <w:tab/>
        </w:r>
        <w:r>
          <w:rPr>
            <w:noProof/>
            <w:webHidden/>
          </w:rPr>
          <w:fldChar w:fldCharType="begin"/>
        </w:r>
        <w:r>
          <w:rPr>
            <w:noProof/>
            <w:webHidden/>
          </w:rPr>
          <w:instrText xml:space="preserve"> PAGEREF _Toc233778717 \h </w:instrText>
        </w:r>
        <w:r>
          <w:rPr>
            <w:noProof/>
            <w:webHidden/>
          </w:rPr>
        </w:r>
        <w:r>
          <w:rPr>
            <w:noProof/>
            <w:webHidden/>
          </w:rPr>
          <w:fldChar w:fldCharType="separate"/>
        </w:r>
        <w:r>
          <w:rPr>
            <w:noProof/>
            <w:webHidden/>
          </w:rPr>
          <w:t>103</w:t>
        </w:r>
        <w:r>
          <w:rPr>
            <w:noProof/>
            <w:webHidden/>
          </w:rPr>
          <w:fldChar w:fldCharType="end"/>
        </w:r>
      </w:hyperlink>
    </w:p>
    <w:p w14:paraId="6C066024" w14:textId="5EA44E50"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18" w:history="1">
        <w:r w:rsidRPr="00EC1F73">
          <w:rPr>
            <w:rStyle w:val="Hyperlink"/>
            <w:noProof/>
          </w:rPr>
          <w:t>7.3.3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Summary of Bidding Requirements</w:t>
        </w:r>
        <w:r>
          <w:rPr>
            <w:noProof/>
            <w:webHidden/>
          </w:rPr>
          <w:tab/>
        </w:r>
        <w:r>
          <w:rPr>
            <w:noProof/>
            <w:webHidden/>
          </w:rPr>
          <w:fldChar w:fldCharType="begin"/>
        </w:r>
        <w:r>
          <w:rPr>
            <w:noProof/>
            <w:webHidden/>
          </w:rPr>
          <w:instrText xml:space="preserve"> PAGEREF _Toc233778718 \h </w:instrText>
        </w:r>
        <w:r>
          <w:rPr>
            <w:noProof/>
            <w:webHidden/>
          </w:rPr>
        </w:r>
        <w:r>
          <w:rPr>
            <w:noProof/>
            <w:webHidden/>
          </w:rPr>
          <w:fldChar w:fldCharType="separate"/>
        </w:r>
        <w:r>
          <w:rPr>
            <w:noProof/>
            <w:webHidden/>
          </w:rPr>
          <w:t>103</w:t>
        </w:r>
        <w:r>
          <w:rPr>
            <w:noProof/>
            <w:webHidden/>
          </w:rPr>
          <w:fldChar w:fldCharType="end"/>
        </w:r>
      </w:hyperlink>
    </w:p>
    <w:p w14:paraId="4BA33698" w14:textId="728D6035"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19" w:history="1">
        <w:r w:rsidRPr="00EC1F73">
          <w:rPr>
            <w:rStyle w:val="Hyperlink"/>
            <w:noProof/>
          </w:rPr>
          <w:t>7.3.4</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Availability Requirement</w:t>
        </w:r>
        <w:r>
          <w:rPr>
            <w:noProof/>
            <w:webHidden/>
          </w:rPr>
          <w:tab/>
        </w:r>
        <w:r>
          <w:rPr>
            <w:noProof/>
            <w:webHidden/>
          </w:rPr>
          <w:fldChar w:fldCharType="begin"/>
        </w:r>
        <w:r>
          <w:rPr>
            <w:noProof/>
            <w:webHidden/>
          </w:rPr>
          <w:instrText xml:space="preserve"> PAGEREF _Toc233778719 \h </w:instrText>
        </w:r>
        <w:r>
          <w:rPr>
            <w:noProof/>
            <w:webHidden/>
          </w:rPr>
        </w:r>
        <w:r>
          <w:rPr>
            <w:noProof/>
            <w:webHidden/>
          </w:rPr>
          <w:fldChar w:fldCharType="separate"/>
        </w:r>
        <w:r>
          <w:rPr>
            <w:noProof/>
            <w:webHidden/>
          </w:rPr>
          <w:t>106</w:t>
        </w:r>
        <w:r>
          <w:rPr>
            <w:noProof/>
            <w:webHidden/>
          </w:rPr>
          <w:fldChar w:fldCharType="end"/>
        </w:r>
      </w:hyperlink>
    </w:p>
    <w:p w14:paraId="4F724640" w14:textId="7BB42607"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20" w:history="1">
        <w:r w:rsidRPr="00EC1F73">
          <w:rPr>
            <w:rStyle w:val="Hyperlink"/>
            <w:noProof/>
          </w:rPr>
          <w:t>7.3.5</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Participation in RUC</w:t>
        </w:r>
        <w:r>
          <w:rPr>
            <w:noProof/>
            <w:webHidden/>
          </w:rPr>
          <w:tab/>
        </w:r>
        <w:r>
          <w:rPr>
            <w:noProof/>
            <w:webHidden/>
          </w:rPr>
          <w:fldChar w:fldCharType="begin"/>
        </w:r>
        <w:r>
          <w:rPr>
            <w:noProof/>
            <w:webHidden/>
          </w:rPr>
          <w:instrText xml:space="preserve"> PAGEREF _Toc233778720 \h </w:instrText>
        </w:r>
        <w:r>
          <w:rPr>
            <w:noProof/>
            <w:webHidden/>
          </w:rPr>
        </w:r>
        <w:r>
          <w:rPr>
            <w:noProof/>
            <w:webHidden/>
          </w:rPr>
          <w:fldChar w:fldCharType="separate"/>
        </w:r>
        <w:r>
          <w:rPr>
            <w:noProof/>
            <w:webHidden/>
          </w:rPr>
          <w:t>106</w:t>
        </w:r>
        <w:r>
          <w:rPr>
            <w:noProof/>
            <w:webHidden/>
          </w:rPr>
          <w:fldChar w:fldCharType="end"/>
        </w:r>
      </w:hyperlink>
    </w:p>
    <w:p w14:paraId="6DFDE7B4" w14:textId="7E079484"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21" w:history="1">
        <w:r w:rsidRPr="00EC1F73">
          <w:rPr>
            <w:rStyle w:val="Hyperlink"/>
            <w:noProof/>
          </w:rPr>
          <w:t>7.3.6</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Failure to Bid</w:t>
        </w:r>
        <w:r>
          <w:rPr>
            <w:noProof/>
            <w:webHidden/>
          </w:rPr>
          <w:tab/>
        </w:r>
        <w:r>
          <w:rPr>
            <w:noProof/>
            <w:webHidden/>
          </w:rPr>
          <w:fldChar w:fldCharType="begin"/>
        </w:r>
        <w:r>
          <w:rPr>
            <w:noProof/>
            <w:webHidden/>
          </w:rPr>
          <w:instrText xml:space="preserve"> PAGEREF _Toc233778721 \h </w:instrText>
        </w:r>
        <w:r>
          <w:rPr>
            <w:noProof/>
            <w:webHidden/>
          </w:rPr>
        </w:r>
        <w:r>
          <w:rPr>
            <w:noProof/>
            <w:webHidden/>
          </w:rPr>
          <w:fldChar w:fldCharType="separate"/>
        </w:r>
        <w:r>
          <w:rPr>
            <w:noProof/>
            <w:webHidden/>
          </w:rPr>
          <w:t>106</w:t>
        </w:r>
        <w:r>
          <w:rPr>
            <w:noProof/>
            <w:webHidden/>
          </w:rPr>
          <w:fldChar w:fldCharType="end"/>
        </w:r>
      </w:hyperlink>
    </w:p>
    <w:p w14:paraId="40AED828" w14:textId="48F46E1B"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22" w:history="1">
        <w:r w:rsidRPr="00EC1F73">
          <w:rPr>
            <w:rStyle w:val="Hyperlink"/>
            <w:noProof/>
          </w:rPr>
          <w:t>7.4</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Reassigning RA Obligations for Capacity Sourced from an EDAM BAA</w:t>
        </w:r>
        <w:r>
          <w:rPr>
            <w:noProof/>
            <w:webHidden/>
          </w:rPr>
          <w:tab/>
        </w:r>
        <w:r>
          <w:rPr>
            <w:noProof/>
            <w:webHidden/>
          </w:rPr>
          <w:fldChar w:fldCharType="begin"/>
        </w:r>
        <w:r>
          <w:rPr>
            <w:noProof/>
            <w:webHidden/>
          </w:rPr>
          <w:instrText xml:space="preserve"> PAGEREF _Toc233778722 \h </w:instrText>
        </w:r>
        <w:r>
          <w:rPr>
            <w:noProof/>
            <w:webHidden/>
          </w:rPr>
        </w:r>
        <w:r>
          <w:rPr>
            <w:noProof/>
            <w:webHidden/>
          </w:rPr>
          <w:fldChar w:fldCharType="separate"/>
        </w:r>
        <w:r>
          <w:rPr>
            <w:noProof/>
            <w:webHidden/>
          </w:rPr>
          <w:t>107</w:t>
        </w:r>
        <w:r>
          <w:rPr>
            <w:noProof/>
            <w:webHidden/>
          </w:rPr>
          <w:fldChar w:fldCharType="end"/>
        </w:r>
      </w:hyperlink>
    </w:p>
    <w:p w14:paraId="0EA74270" w14:textId="43A3473E" w:rsidR="00756D4B" w:rsidRDefault="00756D4B">
      <w:pPr>
        <w:pStyle w:val="TOC1"/>
        <w:tabs>
          <w:tab w:val="left" w:pos="44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723" w:history="1">
        <w:r w:rsidRPr="00EC1F73">
          <w:rPr>
            <w:rStyle w:val="Hyperlink"/>
            <w:noProof/>
          </w:rPr>
          <w:t>8</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Local Capacity and Reliability Procurement Provisions</w:t>
        </w:r>
        <w:r>
          <w:rPr>
            <w:noProof/>
            <w:webHidden/>
          </w:rPr>
          <w:tab/>
        </w:r>
        <w:r>
          <w:rPr>
            <w:noProof/>
            <w:webHidden/>
          </w:rPr>
          <w:fldChar w:fldCharType="begin"/>
        </w:r>
        <w:r>
          <w:rPr>
            <w:noProof/>
            <w:webHidden/>
          </w:rPr>
          <w:instrText xml:space="preserve"> PAGEREF _Toc233778723 \h </w:instrText>
        </w:r>
        <w:r>
          <w:rPr>
            <w:noProof/>
            <w:webHidden/>
          </w:rPr>
        </w:r>
        <w:r>
          <w:rPr>
            <w:noProof/>
            <w:webHidden/>
          </w:rPr>
          <w:fldChar w:fldCharType="separate"/>
        </w:r>
        <w:r>
          <w:rPr>
            <w:noProof/>
            <w:webHidden/>
          </w:rPr>
          <w:t>109</w:t>
        </w:r>
        <w:r>
          <w:rPr>
            <w:noProof/>
            <w:webHidden/>
          </w:rPr>
          <w:fldChar w:fldCharType="end"/>
        </w:r>
      </w:hyperlink>
    </w:p>
    <w:p w14:paraId="41AC763D" w14:textId="58DF8E31"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24" w:history="1">
        <w:r w:rsidRPr="00EC1F73">
          <w:rPr>
            <w:rStyle w:val="Hyperlink"/>
            <w:i/>
            <w:noProof/>
          </w:rPr>
          <w:t>8.1</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Local Capacity Technical Study</w:t>
        </w:r>
        <w:r>
          <w:rPr>
            <w:noProof/>
            <w:webHidden/>
          </w:rPr>
          <w:tab/>
        </w:r>
        <w:r>
          <w:rPr>
            <w:noProof/>
            <w:webHidden/>
          </w:rPr>
          <w:fldChar w:fldCharType="begin"/>
        </w:r>
        <w:r>
          <w:rPr>
            <w:noProof/>
            <w:webHidden/>
          </w:rPr>
          <w:instrText xml:space="preserve"> PAGEREF _Toc233778724 \h </w:instrText>
        </w:r>
        <w:r>
          <w:rPr>
            <w:noProof/>
            <w:webHidden/>
          </w:rPr>
        </w:r>
        <w:r>
          <w:rPr>
            <w:noProof/>
            <w:webHidden/>
          </w:rPr>
          <w:fldChar w:fldCharType="separate"/>
        </w:r>
        <w:r>
          <w:rPr>
            <w:noProof/>
            <w:webHidden/>
          </w:rPr>
          <w:t>109</w:t>
        </w:r>
        <w:r>
          <w:rPr>
            <w:noProof/>
            <w:webHidden/>
          </w:rPr>
          <w:fldChar w:fldCharType="end"/>
        </w:r>
      </w:hyperlink>
    </w:p>
    <w:p w14:paraId="1040DACE" w14:textId="38373811"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25" w:history="1">
        <w:r w:rsidRPr="00EC1F73">
          <w:rPr>
            <w:rStyle w:val="Hyperlink"/>
            <w:i/>
            <w:noProof/>
          </w:rPr>
          <w:t>8.2</w:t>
        </w:r>
        <w:r>
          <w:rPr>
            <w:rFonts w:asciiTheme="minorHAnsi" w:eastAsiaTheme="minorEastAsia" w:hAnsiTheme="minorHAnsi" w:cstheme="minorBidi"/>
            <w:smallCaps w:val="0"/>
            <w:noProof/>
            <w:kern w:val="2"/>
            <w:sz w:val="24"/>
            <w:szCs w:val="24"/>
            <w14:ligatures w14:val="standardContextual"/>
          </w:rPr>
          <w:tab/>
        </w:r>
        <w:r w:rsidRPr="00EC1F73">
          <w:rPr>
            <w:rStyle w:val="Hyperlink"/>
            <w:i/>
            <w:noProof/>
          </w:rPr>
          <w:t>Allocation of Local Capacity Area Resource Obligations</w:t>
        </w:r>
        <w:r>
          <w:rPr>
            <w:noProof/>
            <w:webHidden/>
          </w:rPr>
          <w:tab/>
        </w:r>
        <w:r>
          <w:rPr>
            <w:noProof/>
            <w:webHidden/>
          </w:rPr>
          <w:fldChar w:fldCharType="begin"/>
        </w:r>
        <w:r>
          <w:rPr>
            <w:noProof/>
            <w:webHidden/>
          </w:rPr>
          <w:instrText xml:space="preserve"> PAGEREF _Toc233778725 \h </w:instrText>
        </w:r>
        <w:r>
          <w:rPr>
            <w:noProof/>
            <w:webHidden/>
          </w:rPr>
        </w:r>
        <w:r>
          <w:rPr>
            <w:noProof/>
            <w:webHidden/>
          </w:rPr>
          <w:fldChar w:fldCharType="separate"/>
        </w:r>
        <w:r>
          <w:rPr>
            <w:noProof/>
            <w:webHidden/>
          </w:rPr>
          <w:t>110</w:t>
        </w:r>
        <w:r>
          <w:rPr>
            <w:noProof/>
            <w:webHidden/>
          </w:rPr>
          <w:fldChar w:fldCharType="end"/>
        </w:r>
      </w:hyperlink>
    </w:p>
    <w:p w14:paraId="2316BFBE" w14:textId="67E9D7B8"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26" w:history="1">
        <w:r w:rsidRPr="00EC1F73">
          <w:rPr>
            <w:rStyle w:val="Hyperlink"/>
            <w:noProof/>
          </w:rPr>
          <w:t>8.2.1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Allocation to CPUC Load Serving Entities</w:t>
        </w:r>
        <w:r>
          <w:rPr>
            <w:noProof/>
            <w:webHidden/>
          </w:rPr>
          <w:tab/>
        </w:r>
        <w:r>
          <w:rPr>
            <w:noProof/>
            <w:webHidden/>
          </w:rPr>
          <w:fldChar w:fldCharType="begin"/>
        </w:r>
        <w:r>
          <w:rPr>
            <w:noProof/>
            <w:webHidden/>
          </w:rPr>
          <w:instrText xml:space="preserve"> PAGEREF _Toc233778726 \h </w:instrText>
        </w:r>
        <w:r>
          <w:rPr>
            <w:noProof/>
            <w:webHidden/>
          </w:rPr>
        </w:r>
        <w:r>
          <w:rPr>
            <w:noProof/>
            <w:webHidden/>
          </w:rPr>
          <w:fldChar w:fldCharType="separate"/>
        </w:r>
        <w:r>
          <w:rPr>
            <w:noProof/>
            <w:webHidden/>
          </w:rPr>
          <w:t>112</w:t>
        </w:r>
        <w:r>
          <w:rPr>
            <w:noProof/>
            <w:webHidden/>
          </w:rPr>
          <w:fldChar w:fldCharType="end"/>
        </w:r>
      </w:hyperlink>
    </w:p>
    <w:p w14:paraId="3AC6AAA0" w14:textId="1EE21757"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27" w:history="1">
        <w:r w:rsidRPr="00EC1F73">
          <w:rPr>
            <w:rStyle w:val="Hyperlink"/>
            <w:noProof/>
          </w:rPr>
          <w:t>8.2.2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Allocation to Non-CPUC Load Serving Entities</w:t>
        </w:r>
        <w:r>
          <w:rPr>
            <w:noProof/>
            <w:webHidden/>
          </w:rPr>
          <w:tab/>
        </w:r>
        <w:r>
          <w:rPr>
            <w:noProof/>
            <w:webHidden/>
          </w:rPr>
          <w:fldChar w:fldCharType="begin"/>
        </w:r>
        <w:r>
          <w:rPr>
            <w:noProof/>
            <w:webHidden/>
          </w:rPr>
          <w:instrText xml:space="preserve"> PAGEREF _Toc233778727 \h </w:instrText>
        </w:r>
        <w:r>
          <w:rPr>
            <w:noProof/>
            <w:webHidden/>
          </w:rPr>
        </w:r>
        <w:r>
          <w:rPr>
            <w:noProof/>
            <w:webHidden/>
          </w:rPr>
          <w:fldChar w:fldCharType="separate"/>
        </w:r>
        <w:r>
          <w:rPr>
            <w:noProof/>
            <w:webHidden/>
          </w:rPr>
          <w:t>112</w:t>
        </w:r>
        <w:r>
          <w:rPr>
            <w:noProof/>
            <w:webHidden/>
          </w:rPr>
          <w:fldChar w:fldCharType="end"/>
        </w:r>
      </w:hyperlink>
    </w:p>
    <w:p w14:paraId="728C845A" w14:textId="1AC57A7B"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28" w:history="1">
        <w:r w:rsidRPr="00EC1F73">
          <w:rPr>
            <w:rStyle w:val="Hyperlink"/>
            <w:noProof/>
          </w:rPr>
          <w:t>8.2.3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Conditions under which ISO will Engage in Reliability Procurement</w:t>
        </w:r>
        <w:r>
          <w:rPr>
            <w:noProof/>
            <w:webHidden/>
          </w:rPr>
          <w:tab/>
        </w:r>
        <w:r>
          <w:rPr>
            <w:noProof/>
            <w:webHidden/>
          </w:rPr>
          <w:fldChar w:fldCharType="begin"/>
        </w:r>
        <w:r>
          <w:rPr>
            <w:noProof/>
            <w:webHidden/>
          </w:rPr>
          <w:instrText xml:space="preserve"> PAGEREF _Toc233778728 \h </w:instrText>
        </w:r>
        <w:r>
          <w:rPr>
            <w:noProof/>
            <w:webHidden/>
          </w:rPr>
        </w:r>
        <w:r>
          <w:rPr>
            <w:noProof/>
            <w:webHidden/>
          </w:rPr>
          <w:fldChar w:fldCharType="separate"/>
        </w:r>
        <w:r>
          <w:rPr>
            <w:noProof/>
            <w:webHidden/>
          </w:rPr>
          <w:t>112</w:t>
        </w:r>
        <w:r>
          <w:rPr>
            <w:noProof/>
            <w:webHidden/>
          </w:rPr>
          <w:fldChar w:fldCharType="end"/>
        </w:r>
      </w:hyperlink>
    </w:p>
    <w:p w14:paraId="13BE74CC" w14:textId="6E898CA7"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29" w:history="1">
        <w:r w:rsidRPr="00EC1F73">
          <w:rPr>
            <w:rStyle w:val="Hyperlink"/>
            <w:noProof/>
          </w:rPr>
          <w:t>8.2.4</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Factors Considered in Selecting Reliability Capacity Procured</w:t>
        </w:r>
        <w:r>
          <w:rPr>
            <w:noProof/>
            <w:webHidden/>
          </w:rPr>
          <w:tab/>
        </w:r>
        <w:r>
          <w:rPr>
            <w:noProof/>
            <w:webHidden/>
          </w:rPr>
          <w:fldChar w:fldCharType="begin"/>
        </w:r>
        <w:r>
          <w:rPr>
            <w:noProof/>
            <w:webHidden/>
          </w:rPr>
          <w:instrText xml:space="preserve"> PAGEREF _Toc233778729 \h </w:instrText>
        </w:r>
        <w:r>
          <w:rPr>
            <w:noProof/>
            <w:webHidden/>
          </w:rPr>
        </w:r>
        <w:r>
          <w:rPr>
            <w:noProof/>
            <w:webHidden/>
          </w:rPr>
          <w:fldChar w:fldCharType="separate"/>
        </w:r>
        <w:r>
          <w:rPr>
            <w:noProof/>
            <w:webHidden/>
          </w:rPr>
          <w:t>113</w:t>
        </w:r>
        <w:r>
          <w:rPr>
            <w:noProof/>
            <w:webHidden/>
          </w:rPr>
          <w:fldChar w:fldCharType="end"/>
        </w:r>
      </w:hyperlink>
    </w:p>
    <w:p w14:paraId="0C937294" w14:textId="6665C062"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30" w:history="1">
        <w:r w:rsidRPr="00EC1F73">
          <w:rPr>
            <w:rStyle w:val="Hyperlink"/>
            <w:noProof/>
          </w:rPr>
          <w:t>8.2.5</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Local Capacity Area Evaluation and Procurement Reports</w:t>
        </w:r>
        <w:r>
          <w:rPr>
            <w:noProof/>
            <w:webHidden/>
          </w:rPr>
          <w:tab/>
        </w:r>
        <w:r>
          <w:rPr>
            <w:noProof/>
            <w:webHidden/>
          </w:rPr>
          <w:fldChar w:fldCharType="begin"/>
        </w:r>
        <w:r>
          <w:rPr>
            <w:noProof/>
            <w:webHidden/>
          </w:rPr>
          <w:instrText xml:space="preserve"> PAGEREF _Toc233778730 \h </w:instrText>
        </w:r>
        <w:r>
          <w:rPr>
            <w:noProof/>
            <w:webHidden/>
          </w:rPr>
        </w:r>
        <w:r>
          <w:rPr>
            <w:noProof/>
            <w:webHidden/>
          </w:rPr>
          <w:fldChar w:fldCharType="separate"/>
        </w:r>
        <w:r>
          <w:rPr>
            <w:noProof/>
            <w:webHidden/>
          </w:rPr>
          <w:t>113</w:t>
        </w:r>
        <w:r>
          <w:rPr>
            <w:noProof/>
            <w:webHidden/>
          </w:rPr>
          <w:fldChar w:fldCharType="end"/>
        </w:r>
      </w:hyperlink>
    </w:p>
    <w:p w14:paraId="0F9F61A6" w14:textId="4F5A62BF" w:rsidR="00756D4B" w:rsidRDefault="00756D4B">
      <w:pPr>
        <w:pStyle w:val="TOC1"/>
        <w:tabs>
          <w:tab w:val="left" w:pos="44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731" w:history="1">
        <w:r w:rsidRPr="00EC1F73">
          <w:rPr>
            <w:rStyle w:val="Hyperlink"/>
            <w:noProof/>
          </w:rPr>
          <w:t>9</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Resource Adequacy Substitution</w:t>
        </w:r>
        <w:r>
          <w:rPr>
            <w:noProof/>
            <w:webHidden/>
          </w:rPr>
          <w:tab/>
        </w:r>
        <w:r>
          <w:rPr>
            <w:noProof/>
            <w:webHidden/>
          </w:rPr>
          <w:fldChar w:fldCharType="begin"/>
        </w:r>
        <w:r>
          <w:rPr>
            <w:noProof/>
            <w:webHidden/>
          </w:rPr>
          <w:instrText xml:space="preserve"> PAGEREF _Toc233778731 \h </w:instrText>
        </w:r>
        <w:r>
          <w:rPr>
            <w:noProof/>
            <w:webHidden/>
          </w:rPr>
        </w:r>
        <w:r>
          <w:rPr>
            <w:noProof/>
            <w:webHidden/>
          </w:rPr>
          <w:fldChar w:fldCharType="separate"/>
        </w:r>
        <w:r>
          <w:rPr>
            <w:noProof/>
            <w:webHidden/>
          </w:rPr>
          <w:t>115</w:t>
        </w:r>
        <w:r>
          <w:rPr>
            <w:noProof/>
            <w:webHidden/>
          </w:rPr>
          <w:fldChar w:fldCharType="end"/>
        </w:r>
      </w:hyperlink>
    </w:p>
    <w:p w14:paraId="7071D486" w14:textId="4A672778"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32" w:history="1">
        <w:r w:rsidRPr="00EC1F73">
          <w:rPr>
            <w:rStyle w:val="Hyperlink"/>
            <w:noProof/>
          </w:rPr>
          <w:t>9.1</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Overview of RA substitution</w:t>
        </w:r>
        <w:r>
          <w:rPr>
            <w:noProof/>
            <w:webHidden/>
          </w:rPr>
          <w:tab/>
        </w:r>
        <w:r>
          <w:rPr>
            <w:noProof/>
            <w:webHidden/>
          </w:rPr>
          <w:fldChar w:fldCharType="begin"/>
        </w:r>
        <w:r>
          <w:rPr>
            <w:noProof/>
            <w:webHidden/>
          </w:rPr>
          <w:instrText xml:space="preserve"> PAGEREF _Toc233778732 \h </w:instrText>
        </w:r>
        <w:r>
          <w:rPr>
            <w:noProof/>
            <w:webHidden/>
          </w:rPr>
        </w:r>
        <w:r>
          <w:rPr>
            <w:noProof/>
            <w:webHidden/>
          </w:rPr>
          <w:fldChar w:fldCharType="separate"/>
        </w:r>
        <w:r>
          <w:rPr>
            <w:noProof/>
            <w:webHidden/>
          </w:rPr>
          <w:t>115</w:t>
        </w:r>
        <w:r>
          <w:rPr>
            <w:noProof/>
            <w:webHidden/>
          </w:rPr>
          <w:fldChar w:fldCharType="end"/>
        </w:r>
      </w:hyperlink>
    </w:p>
    <w:p w14:paraId="59F313DC" w14:textId="37B6F178"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33" w:history="1">
        <w:r w:rsidRPr="00EC1F73">
          <w:rPr>
            <w:rStyle w:val="Hyperlink"/>
            <w:noProof/>
          </w:rPr>
          <w:t>9.1.1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Different types of substitution</w:t>
        </w:r>
        <w:r>
          <w:rPr>
            <w:noProof/>
            <w:webHidden/>
          </w:rPr>
          <w:tab/>
        </w:r>
        <w:r>
          <w:rPr>
            <w:noProof/>
            <w:webHidden/>
          </w:rPr>
          <w:fldChar w:fldCharType="begin"/>
        </w:r>
        <w:r>
          <w:rPr>
            <w:noProof/>
            <w:webHidden/>
          </w:rPr>
          <w:instrText xml:space="preserve"> PAGEREF _Toc233778733 \h </w:instrText>
        </w:r>
        <w:r>
          <w:rPr>
            <w:noProof/>
            <w:webHidden/>
          </w:rPr>
        </w:r>
        <w:r>
          <w:rPr>
            <w:noProof/>
            <w:webHidden/>
          </w:rPr>
          <w:fldChar w:fldCharType="separate"/>
        </w:r>
        <w:r>
          <w:rPr>
            <w:noProof/>
            <w:webHidden/>
          </w:rPr>
          <w:t>116</w:t>
        </w:r>
        <w:r>
          <w:rPr>
            <w:noProof/>
            <w:webHidden/>
          </w:rPr>
          <w:fldChar w:fldCharType="end"/>
        </w:r>
      </w:hyperlink>
    </w:p>
    <w:p w14:paraId="5D4DD070" w14:textId="22857BC8"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34" w:history="1">
        <w:r w:rsidRPr="00EC1F73">
          <w:rPr>
            <w:rStyle w:val="Hyperlink"/>
            <w:noProof/>
          </w:rPr>
          <w:t>9.2</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Planned Outage Substitution</w:t>
        </w:r>
        <w:r>
          <w:rPr>
            <w:noProof/>
            <w:webHidden/>
          </w:rPr>
          <w:tab/>
        </w:r>
        <w:r>
          <w:rPr>
            <w:noProof/>
            <w:webHidden/>
          </w:rPr>
          <w:fldChar w:fldCharType="begin"/>
        </w:r>
        <w:r>
          <w:rPr>
            <w:noProof/>
            <w:webHidden/>
          </w:rPr>
          <w:instrText xml:space="preserve"> PAGEREF _Toc233778734 \h </w:instrText>
        </w:r>
        <w:r>
          <w:rPr>
            <w:noProof/>
            <w:webHidden/>
          </w:rPr>
        </w:r>
        <w:r>
          <w:rPr>
            <w:noProof/>
            <w:webHidden/>
          </w:rPr>
          <w:fldChar w:fldCharType="separate"/>
        </w:r>
        <w:r>
          <w:rPr>
            <w:noProof/>
            <w:webHidden/>
          </w:rPr>
          <w:t>116</w:t>
        </w:r>
        <w:r>
          <w:rPr>
            <w:noProof/>
            <w:webHidden/>
          </w:rPr>
          <w:fldChar w:fldCharType="end"/>
        </w:r>
      </w:hyperlink>
    </w:p>
    <w:p w14:paraId="0D4239A6" w14:textId="3ACE0660"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35" w:history="1">
        <w:r w:rsidRPr="00EC1F73">
          <w:rPr>
            <w:rStyle w:val="Hyperlink"/>
            <w:noProof/>
          </w:rPr>
          <w:t>9.2.1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Nature of Work Attributes for Planned Outages</w:t>
        </w:r>
        <w:r>
          <w:rPr>
            <w:noProof/>
            <w:webHidden/>
          </w:rPr>
          <w:tab/>
        </w:r>
        <w:r>
          <w:rPr>
            <w:noProof/>
            <w:webHidden/>
          </w:rPr>
          <w:fldChar w:fldCharType="begin"/>
        </w:r>
        <w:r>
          <w:rPr>
            <w:noProof/>
            <w:webHidden/>
          </w:rPr>
          <w:instrText xml:space="preserve"> PAGEREF _Toc233778735 \h </w:instrText>
        </w:r>
        <w:r>
          <w:rPr>
            <w:noProof/>
            <w:webHidden/>
          </w:rPr>
        </w:r>
        <w:r>
          <w:rPr>
            <w:noProof/>
            <w:webHidden/>
          </w:rPr>
          <w:fldChar w:fldCharType="separate"/>
        </w:r>
        <w:r>
          <w:rPr>
            <w:noProof/>
            <w:webHidden/>
          </w:rPr>
          <w:t>116</w:t>
        </w:r>
        <w:r>
          <w:rPr>
            <w:noProof/>
            <w:webHidden/>
          </w:rPr>
          <w:fldChar w:fldCharType="end"/>
        </w:r>
      </w:hyperlink>
    </w:p>
    <w:p w14:paraId="40AA4A6E" w14:textId="3F313FA3"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36" w:history="1">
        <w:r w:rsidRPr="00EC1F73">
          <w:rPr>
            <w:rStyle w:val="Hyperlink"/>
            <w:noProof/>
          </w:rPr>
          <w:t>9.2.2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Resource Adequacy Substitute Capacity Process and validation rules</w:t>
        </w:r>
        <w:r>
          <w:rPr>
            <w:noProof/>
            <w:webHidden/>
          </w:rPr>
          <w:tab/>
        </w:r>
        <w:r>
          <w:rPr>
            <w:noProof/>
            <w:webHidden/>
          </w:rPr>
          <w:fldChar w:fldCharType="begin"/>
        </w:r>
        <w:r>
          <w:rPr>
            <w:noProof/>
            <w:webHidden/>
          </w:rPr>
          <w:instrText xml:space="preserve"> PAGEREF _Toc233778736 \h </w:instrText>
        </w:r>
        <w:r>
          <w:rPr>
            <w:noProof/>
            <w:webHidden/>
          </w:rPr>
        </w:r>
        <w:r>
          <w:rPr>
            <w:noProof/>
            <w:webHidden/>
          </w:rPr>
          <w:fldChar w:fldCharType="separate"/>
        </w:r>
        <w:r>
          <w:rPr>
            <w:noProof/>
            <w:webHidden/>
          </w:rPr>
          <w:t>117</w:t>
        </w:r>
        <w:r>
          <w:rPr>
            <w:noProof/>
            <w:webHidden/>
          </w:rPr>
          <w:fldChar w:fldCharType="end"/>
        </w:r>
      </w:hyperlink>
    </w:p>
    <w:p w14:paraId="5FF62F7B" w14:textId="77C789FB"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37" w:history="1">
        <w:r w:rsidRPr="00EC1F73">
          <w:rPr>
            <w:rStyle w:val="Hyperlink"/>
            <w:noProof/>
            <w14:scene3d>
              <w14:camera w14:prst="orthographicFront"/>
              <w14:lightRig w14:rig="threePt" w14:dir="t">
                <w14:rot w14:lat="0" w14:lon="0" w14:rev="0"/>
              </w14:lightRig>
            </w14:scene3d>
          </w:rPr>
          <w:t>9.2.2.1</w:t>
        </w:r>
        <w:r>
          <w:rPr>
            <w:rFonts w:asciiTheme="minorHAnsi" w:eastAsiaTheme="minorEastAsia" w:hAnsiTheme="minorHAnsi" w:cstheme="minorBidi"/>
            <w:noProof/>
            <w:kern w:val="2"/>
            <w:sz w:val="24"/>
            <w:szCs w:val="24"/>
            <w14:ligatures w14:val="standardContextual"/>
          </w:rPr>
          <w:tab/>
        </w:r>
        <w:r w:rsidRPr="00EC1F73">
          <w:rPr>
            <w:rStyle w:val="Hyperlink"/>
            <w:noProof/>
          </w:rPr>
          <w:t>Time frame for submitting unit substitutions</w:t>
        </w:r>
        <w:r>
          <w:rPr>
            <w:noProof/>
            <w:webHidden/>
          </w:rPr>
          <w:tab/>
        </w:r>
        <w:r>
          <w:rPr>
            <w:noProof/>
            <w:webHidden/>
          </w:rPr>
          <w:fldChar w:fldCharType="begin"/>
        </w:r>
        <w:r>
          <w:rPr>
            <w:noProof/>
            <w:webHidden/>
          </w:rPr>
          <w:instrText xml:space="preserve"> PAGEREF _Toc233778737 \h </w:instrText>
        </w:r>
        <w:r>
          <w:rPr>
            <w:noProof/>
            <w:webHidden/>
          </w:rPr>
        </w:r>
        <w:r>
          <w:rPr>
            <w:noProof/>
            <w:webHidden/>
          </w:rPr>
          <w:fldChar w:fldCharType="separate"/>
        </w:r>
        <w:r>
          <w:rPr>
            <w:noProof/>
            <w:webHidden/>
          </w:rPr>
          <w:t>117</w:t>
        </w:r>
        <w:r>
          <w:rPr>
            <w:noProof/>
            <w:webHidden/>
          </w:rPr>
          <w:fldChar w:fldCharType="end"/>
        </w:r>
      </w:hyperlink>
    </w:p>
    <w:p w14:paraId="02887381" w14:textId="14233020"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38" w:history="1">
        <w:r w:rsidRPr="00EC1F73">
          <w:rPr>
            <w:rStyle w:val="Hyperlink"/>
            <w:noProof/>
            <w14:scene3d>
              <w14:camera w14:prst="orthographicFront"/>
              <w14:lightRig w14:rig="threePt" w14:dir="t">
                <w14:rot w14:lat="0" w14:lon="0" w14:rev="0"/>
              </w14:lightRig>
            </w14:scene3d>
          </w:rPr>
          <w:t>9.2.2.1.1</w:t>
        </w:r>
        <w:r>
          <w:rPr>
            <w:rFonts w:asciiTheme="minorHAnsi" w:eastAsiaTheme="minorEastAsia" w:hAnsiTheme="minorHAnsi" w:cstheme="minorBidi"/>
            <w:noProof/>
            <w:kern w:val="2"/>
            <w:sz w:val="24"/>
            <w:szCs w:val="24"/>
            <w14:ligatures w14:val="standardContextual"/>
          </w:rPr>
          <w:tab/>
        </w:r>
        <w:r w:rsidRPr="00EC1F73">
          <w:rPr>
            <w:rStyle w:val="Hyperlink"/>
            <w:noProof/>
          </w:rPr>
          <w:t>Submitting unit substitutions before T-29</w:t>
        </w:r>
        <w:r>
          <w:rPr>
            <w:noProof/>
            <w:webHidden/>
          </w:rPr>
          <w:tab/>
        </w:r>
        <w:r>
          <w:rPr>
            <w:noProof/>
            <w:webHidden/>
          </w:rPr>
          <w:fldChar w:fldCharType="begin"/>
        </w:r>
        <w:r>
          <w:rPr>
            <w:noProof/>
            <w:webHidden/>
          </w:rPr>
          <w:instrText xml:space="preserve"> PAGEREF _Toc233778738 \h </w:instrText>
        </w:r>
        <w:r>
          <w:rPr>
            <w:noProof/>
            <w:webHidden/>
          </w:rPr>
        </w:r>
        <w:r>
          <w:rPr>
            <w:noProof/>
            <w:webHidden/>
          </w:rPr>
          <w:fldChar w:fldCharType="separate"/>
        </w:r>
        <w:r>
          <w:rPr>
            <w:noProof/>
            <w:webHidden/>
          </w:rPr>
          <w:t>118</w:t>
        </w:r>
        <w:r>
          <w:rPr>
            <w:noProof/>
            <w:webHidden/>
          </w:rPr>
          <w:fldChar w:fldCharType="end"/>
        </w:r>
      </w:hyperlink>
    </w:p>
    <w:p w14:paraId="47C3CBF8" w14:textId="268F8501"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39" w:history="1">
        <w:r w:rsidRPr="00EC1F73">
          <w:rPr>
            <w:rStyle w:val="Hyperlink"/>
            <w:noProof/>
            <w14:scene3d>
              <w14:camera w14:prst="orthographicFront"/>
              <w14:lightRig w14:rig="threePt" w14:dir="t">
                <w14:rot w14:lat="0" w14:lon="0" w14:rev="0"/>
              </w14:lightRig>
            </w14:scene3d>
          </w:rPr>
          <w:t>9.2.2.1.2</w:t>
        </w:r>
        <w:r>
          <w:rPr>
            <w:rFonts w:asciiTheme="minorHAnsi" w:eastAsiaTheme="minorEastAsia" w:hAnsiTheme="minorHAnsi" w:cstheme="minorBidi"/>
            <w:noProof/>
            <w:kern w:val="2"/>
            <w:sz w:val="24"/>
            <w:szCs w:val="24"/>
            <w14:ligatures w14:val="standardContextual"/>
          </w:rPr>
          <w:tab/>
        </w:r>
        <w:r w:rsidRPr="00EC1F73">
          <w:rPr>
            <w:rStyle w:val="Hyperlink"/>
            <w:noProof/>
          </w:rPr>
          <w:t>Submitting unit substitutions after T-29</w:t>
        </w:r>
        <w:r>
          <w:rPr>
            <w:noProof/>
            <w:webHidden/>
          </w:rPr>
          <w:tab/>
        </w:r>
        <w:r>
          <w:rPr>
            <w:noProof/>
            <w:webHidden/>
          </w:rPr>
          <w:fldChar w:fldCharType="begin"/>
        </w:r>
        <w:r>
          <w:rPr>
            <w:noProof/>
            <w:webHidden/>
          </w:rPr>
          <w:instrText xml:space="preserve"> PAGEREF _Toc233778739 \h </w:instrText>
        </w:r>
        <w:r>
          <w:rPr>
            <w:noProof/>
            <w:webHidden/>
          </w:rPr>
        </w:r>
        <w:r>
          <w:rPr>
            <w:noProof/>
            <w:webHidden/>
          </w:rPr>
          <w:fldChar w:fldCharType="separate"/>
        </w:r>
        <w:r>
          <w:rPr>
            <w:noProof/>
            <w:webHidden/>
          </w:rPr>
          <w:t>118</w:t>
        </w:r>
        <w:r>
          <w:rPr>
            <w:noProof/>
            <w:webHidden/>
          </w:rPr>
          <w:fldChar w:fldCharType="end"/>
        </w:r>
      </w:hyperlink>
    </w:p>
    <w:p w14:paraId="3D74B41A" w14:textId="4ED7214D"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40" w:history="1">
        <w:r w:rsidRPr="00EC1F73">
          <w:rPr>
            <w:rStyle w:val="Hyperlink"/>
            <w:noProof/>
            <w14:scene3d>
              <w14:camera w14:prst="orthographicFront"/>
              <w14:lightRig w14:rig="threePt" w14:dir="t">
                <w14:rot w14:lat="0" w14:lon="0" w14:rev="0"/>
              </w14:lightRig>
            </w14:scene3d>
          </w:rPr>
          <w:t>9.2.2.1.3</w:t>
        </w:r>
        <w:r>
          <w:rPr>
            <w:rFonts w:asciiTheme="minorHAnsi" w:eastAsiaTheme="minorEastAsia" w:hAnsiTheme="minorHAnsi" w:cstheme="minorBidi"/>
            <w:noProof/>
            <w:kern w:val="2"/>
            <w:sz w:val="24"/>
            <w:szCs w:val="24"/>
            <w14:ligatures w14:val="standardContextual"/>
          </w:rPr>
          <w:tab/>
        </w:r>
        <w:r w:rsidRPr="00EC1F73">
          <w:rPr>
            <w:rStyle w:val="Hyperlink"/>
            <w:noProof/>
          </w:rPr>
          <w:t>Submitting unit substitutions with multiple obligation months</w:t>
        </w:r>
        <w:r>
          <w:rPr>
            <w:noProof/>
            <w:webHidden/>
          </w:rPr>
          <w:tab/>
        </w:r>
        <w:r>
          <w:rPr>
            <w:noProof/>
            <w:webHidden/>
          </w:rPr>
          <w:fldChar w:fldCharType="begin"/>
        </w:r>
        <w:r>
          <w:rPr>
            <w:noProof/>
            <w:webHidden/>
          </w:rPr>
          <w:instrText xml:space="preserve"> PAGEREF _Toc233778740 \h </w:instrText>
        </w:r>
        <w:r>
          <w:rPr>
            <w:noProof/>
            <w:webHidden/>
          </w:rPr>
        </w:r>
        <w:r>
          <w:rPr>
            <w:noProof/>
            <w:webHidden/>
          </w:rPr>
          <w:fldChar w:fldCharType="separate"/>
        </w:r>
        <w:r>
          <w:rPr>
            <w:noProof/>
            <w:webHidden/>
          </w:rPr>
          <w:t>119</w:t>
        </w:r>
        <w:r>
          <w:rPr>
            <w:noProof/>
            <w:webHidden/>
          </w:rPr>
          <w:fldChar w:fldCharType="end"/>
        </w:r>
      </w:hyperlink>
    </w:p>
    <w:p w14:paraId="412E0D1B" w14:textId="6CA94A17"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41" w:history="1">
        <w:r w:rsidRPr="00EC1F73">
          <w:rPr>
            <w:rStyle w:val="Hyperlink"/>
            <w:noProof/>
            <w14:scene3d>
              <w14:camera w14:prst="orthographicFront"/>
              <w14:lightRig w14:rig="threePt" w14:dir="t">
                <w14:rot w14:lat="0" w14:lon="0" w14:rev="0"/>
              </w14:lightRig>
            </w14:scene3d>
          </w:rPr>
          <w:t>9.2.2.1.4</w:t>
        </w:r>
        <w:r>
          <w:rPr>
            <w:rFonts w:asciiTheme="minorHAnsi" w:eastAsiaTheme="minorEastAsia" w:hAnsiTheme="minorHAnsi" w:cstheme="minorBidi"/>
            <w:noProof/>
            <w:kern w:val="2"/>
            <w:sz w:val="24"/>
            <w:szCs w:val="24"/>
            <w14:ligatures w14:val="standardContextual"/>
          </w:rPr>
          <w:tab/>
        </w:r>
        <w:r w:rsidRPr="00EC1F73">
          <w:rPr>
            <w:rStyle w:val="Hyperlink"/>
            <w:noProof/>
          </w:rPr>
          <w:t>Submitting overlapping outages for the same resource with RASC Obligation</w:t>
        </w:r>
        <w:r>
          <w:rPr>
            <w:noProof/>
            <w:webHidden/>
          </w:rPr>
          <w:tab/>
        </w:r>
        <w:r>
          <w:rPr>
            <w:noProof/>
            <w:webHidden/>
          </w:rPr>
          <w:fldChar w:fldCharType="begin"/>
        </w:r>
        <w:r>
          <w:rPr>
            <w:noProof/>
            <w:webHidden/>
          </w:rPr>
          <w:instrText xml:space="preserve"> PAGEREF _Toc233778741 \h </w:instrText>
        </w:r>
        <w:r>
          <w:rPr>
            <w:noProof/>
            <w:webHidden/>
          </w:rPr>
        </w:r>
        <w:r>
          <w:rPr>
            <w:noProof/>
            <w:webHidden/>
          </w:rPr>
          <w:fldChar w:fldCharType="separate"/>
        </w:r>
        <w:r>
          <w:rPr>
            <w:noProof/>
            <w:webHidden/>
          </w:rPr>
          <w:t>120</w:t>
        </w:r>
        <w:r>
          <w:rPr>
            <w:noProof/>
            <w:webHidden/>
          </w:rPr>
          <w:fldChar w:fldCharType="end"/>
        </w:r>
      </w:hyperlink>
    </w:p>
    <w:p w14:paraId="1EB99F79" w14:textId="6418FDBF"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42" w:history="1">
        <w:r w:rsidRPr="00EC1F73">
          <w:rPr>
            <w:rStyle w:val="Hyperlink"/>
            <w:i/>
            <w:noProof/>
            <w14:scene3d>
              <w14:camera w14:prst="orthographicFront"/>
              <w14:lightRig w14:rig="threePt" w14:dir="t">
                <w14:rot w14:lat="0" w14:lon="0" w14:rev="0"/>
              </w14:lightRig>
            </w14:scene3d>
          </w:rPr>
          <w:t>9.2.2.2</w:t>
        </w:r>
        <w:r>
          <w:rPr>
            <w:rFonts w:asciiTheme="minorHAnsi" w:eastAsiaTheme="minorEastAsia" w:hAnsiTheme="minorHAnsi" w:cstheme="minorBidi"/>
            <w:noProof/>
            <w:kern w:val="2"/>
            <w:sz w:val="24"/>
            <w:szCs w:val="24"/>
            <w14:ligatures w14:val="standardContextual"/>
          </w:rPr>
          <w:tab/>
        </w:r>
        <w:r w:rsidRPr="00EC1F73">
          <w:rPr>
            <w:rStyle w:val="Hyperlink"/>
            <w:i/>
            <w:noProof/>
          </w:rPr>
          <w:t>Curtailment allocation of PT Exports</w:t>
        </w:r>
        <w:r>
          <w:rPr>
            <w:noProof/>
            <w:webHidden/>
          </w:rPr>
          <w:tab/>
        </w:r>
        <w:r>
          <w:rPr>
            <w:noProof/>
            <w:webHidden/>
          </w:rPr>
          <w:fldChar w:fldCharType="begin"/>
        </w:r>
        <w:r>
          <w:rPr>
            <w:noProof/>
            <w:webHidden/>
          </w:rPr>
          <w:instrText xml:space="preserve"> PAGEREF _Toc233778742 \h </w:instrText>
        </w:r>
        <w:r>
          <w:rPr>
            <w:noProof/>
            <w:webHidden/>
          </w:rPr>
        </w:r>
        <w:r>
          <w:rPr>
            <w:noProof/>
            <w:webHidden/>
          </w:rPr>
          <w:fldChar w:fldCharType="separate"/>
        </w:r>
        <w:r>
          <w:rPr>
            <w:noProof/>
            <w:webHidden/>
          </w:rPr>
          <w:t>121</w:t>
        </w:r>
        <w:r>
          <w:rPr>
            <w:noProof/>
            <w:webHidden/>
          </w:rPr>
          <w:fldChar w:fldCharType="end"/>
        </w:r>
      </w:hyperlink>
    </w:p>
    <w:p w14:paraId="5227B68E" w14:textId="6FD46D9C"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43" w:history="1">
        <w:r w:rsidRPr="00EC1F73">
          <w:rPr>
            <w:rStyle w:val="Hyperlink"/>
            <w:noProof/>
            <w14:scene3d>
              <w14:camera w14:prst="orthographicFront"/>
              <w14:lightRig w14:rig="threePt" w14:dir="t">
                <w14:rot w14:lat="0" w14:lon="0" w14:rev="0"/>
              </w14:lightRig>
            </w14:scene3d>
          </w:rPr>
          <w:t>9.2.2.3</w:t>
        </w:r>
        <w:r>
          <w:rPr>
            <w:rFonts w:asciiTheme="minorHAnsi" w:eastAsiaTheme="minorEastAsia" w:hAnsiTheme="minorHAnsi" w:cstheme="minorBidi"/>
            <w:noProof/>
            <w:kern w:val="2"/>
            <w:sz w:val="24"/>
            <w:szCs w:val="24"/>
            <w14:ligatures w14:val="standardContextual"/>
          </w:rPr>
          <w:tab/>
        </w:r>
        <w:r w:rsidRPr="00EC1F73">
          <w:rPr>
            <w:rStyle w:val="Hyperlink"/>
            <w:noProof/>
          </w:rPr>
          <w:t>Validation rules for RA Substitution Capacity</w:t>
        </w:r>
        <w:r>
          <w:rPr>
            <w:noProof/>
            <w:webHidden/>
          </w:rPr>
          <w:tab/>
        </w:r>
        <w:r>
          <w:rPr>
            <w:noProof/>
            <w:webHidden/>
          </w:rPr>
          <w:fldChar w:fldCharType="begin"/>
        </w:r>
        <w:r>
          <w:rPr>
            <w:noProof/>
            <w:webHidden/>
          </w:rPr>
          <w:instrText xml:space="preserve"> PAGEREF _Toc233778743 \h </w:instrText>
        </w:r>
        <w:r>
          <w:rPr>
            <w:noProof/>
            <w:webHidden/>
          </w:rPr>
        </w:r>
        <w:r>
          <w:rPr>
            <w:noProof/>
            <w:webHidden/>
          </w:rPr>
          <w:fldChar w:fldCharType="separate"/>
        </w:r>
        <w:r>
          <w:rPr>
            <w:noProof/>
            <w:webHidden/>
          </w:rPr>
          <w:t>123</w:t>
        </w:r>
        <w:r>
          <w:rPr>
            <w:noProof/>
            <w:webHidden/>
          </w:rPr>
          <w:fldChar w:fldCharType="end"/>
        </w:r>
      </w:hyperlink>
    </w:p>
    <w:p w14:paraId="58933802" w14:textId="4F921E9B"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44" w:history="1">
        <w:r w:rsidRPr="00EC1F73">
          <w:rPr>
            <w:rStyle w:val="Hyperlink"/>
            <w:noProof/>
            <w14:scene3d>
              <w14:camera w14:prst="orthographicFront"/>
              <w14:lightRig w14:rig="threePt" w14:dir="t">
                <w14:rot w14:lat="0" w14:lon="0" w14:rev="0"/>
              </w14:lightRig>
            </w14:scene3d>
          </w:rPr>
          <w:t>9.2.2.4</w:t>
        </w:r>
        <w:r>
          <w:rPr>
            <w:rFonts w:asciiTheme="minorHAnsi" w:eastAsiaTheme="minorEastAsia" w:hAnsiTheme="minorHAnsi" w:cstheme="minorBidi"/>
            <w:noProof/>
            <w:kern w:val="2"/>
            <w:sz w:val="24"/>
            <w:szCs w:val="24"/>
            <w14:ligatures w14:val="standardContextual"/>
          </w:rPr>
          <w:tab/>
        </w:r>
        <w:r w:rsidRPr="00EC1F73">
          <w:rPr>
            <w:rStyle w:val="Hyperlink"/>
            <w:noProof/>
          </w:rPr>
          <w:t>Cancellations</w:t>
        </w:r>
        <w:r>
          <w:rPr>
            <w:noProof/>
            <w:webHidden/>
          </w:rPr>
          <w:tab/>
        </w:r>
        <w:r>
          <w:rPr>
            <w:noProof/>
            <w:webHidden/>
          </w:rPr>
          <w:fldChar w:fldCharType="begin"/>
        </w:r>
        <w:r>
          <w:rPr>
            <w:noProof/>
            <w:webHidden/>
          </w:rPr>
          <w:instrText xml:space="preserve"> PAGEREF _Toc233778744 \h </w:instrText>
        </w:r>
        <w:r>
          <w:rPr>
            <w:noProof/>
            <w:webHidden/>
          </w:rPr>
        </w:r>
        <w:r>
          <w:rPr>
            <w:noProof/>
            <w:webHidden/>
          </w:rPr>
          <w:fldChar w:fldCharType="separate"/>
        </w:r>
        <w:r>
          <w:rPr>
            <w:noProof/>
            <w:webHidden/>
          </w:rPr>
          <w:t>123</w:t>
        </w:r>
        <w:r>
          <w:rPr>
            <w:noProof/>
            <w:webHidden/>
          </w:rPr>
          <w:fldChar w:fldCharType="end"/>
        </w:r>
      </w:hyperlink>
    </w:p>
    <w:p w14:paraId="22D87713" w14:textId="0F7DE48A"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45" w:history="1">
        <w:r w:rsidRPr="00EC1F73">
          <w:rPr>
            <w:rStyle w:val="Hyperlink"/>
            <w:noProof/>
          </w:rPr>
          <w:t>9.3</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Forced Outage Substitution</w:t>
        </w:r>
        <w:r>
          <w:rPr>
            <w:noProof/>
            <w:webHidden/>
          </w:rPr>
          <w:tab/>
        </w:r>
        <w:r>
          <w:rPr>
            <w:noProof/>
            <w:webHidden/>
          </w:rPr>
          <w:fldChar w:fldCharType="begin"/>
        </w:r>
        <w:r>
          <w:rPr>
            <w:noProof/>
            <w:webHidden/>
          </w:rPr>
          <w:instrText xml:space="preserve"> PAGEREF _Toc233778745 \h </w:instrText>
        </w:r>
        <w:r>
          <w:rPr>
            <w:noProof/>
            <w:webHidden/>
          </w:rPr>
        </w:r>
        <w:r>
          <w:rPr>
            <w:noProof/>
            <w:webHidden/>
          </w:rPr>
          <w:fldChar w:fldCharType="separate"/>
        </w:r>
        <w:r>
          <w:rPr>
            <w:noProof/>
            <w:webHidden/>
          </w:rPr>
          <w:t>124</w:t>
        </w:r>
        <w:r>
          <w:rPr>
            <w:noProof/>
            <w:webHidden/>
          </w:rPr>
          <w:fldChar w:fldCharType="end"/>
        </w:r>
      </w:hyperlink>
    </w:p>
    <w:p w14:paraId="655CDF47" w14:textId="215AD8E8"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46" w:history="1">
        <w:r w:rsidRPr="00EC1F73">
          <w:rPr>
            <w:rStyle w:val="Hyperlink"/>
            <w:noProof/>
          </w:rPr>
          <w:t>9.3.1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Compatible Bus Methodology</w:t>
        </w:r>
        <w:r>
          <w:rPr>
            <w:noProof/>
            <w:webHidden/>
          </w:rPr>
          <w:tab/>
        </w:r>
        <w:r>
          <w:rPr>
            <w:noProof/>
            <w:webHidden/>
          </w:rPr>
          <w:fldChar w:fldCharType="begin"/>
        </w:r>
        <w:r>
          <w:rPr>
            <w:noProof/>
            <w:webHidden/>
          </w:rPr>
          <w:instrText xml:space="preserve"> PAGEREF _Toc233778746 \h </w:instrText>
        </w:r>
        <w:r>
          <w:rPr>
            <w:noProof/>
            <w:webHidden/>
          </w:rPr>
        </w:r>
        <w:r>
          <w:rPr>
            <w:noProof/>
            <w:webHidden/>
          </w:rPr>
          <w:fldChar w:fldCharType="separate"/>
        </w:r>
        <w:r>
          <w:rPr>
            <w:noProof/>
            <w:webHidden/>
          </w:rPr>
          <w:t>124</w:t>
        </w:r>
        <w:r>
          <w:rPr>
            <w:noProof/>
            <w:webHidden/>
          </w:rPr>
          <w:fldChar w:fldCharType="end"/>
        </w:r>
      </w:hyperlink>
    </w:p>
    <w:p w14:paraId="36EE9CA8" w14:textId="745E8ECC"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47" w:history="1">
        <w:r w:rsidRPr="00EC1F73">
          <w:rPr>
            <w:rStyle w:val="Hyperlink"/>
            <w:noProof/>
          </w:rPr>
          <w:t>9.3.2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Substitution process and validation rules</w:t>
        </w:r>
        <w:r>
          <w:rPr>
            <w:noProof/>
            <w:webHidden/>
          </w:rPr>
          <w:tab/>
        </w:r>
        <w:r>
          <w:rPr>
            <w:noProof/>
            <w:webHidden/>
          </w:rPr>
          <w:fldChar w:fldCharType="begin"/>
        </w:r>
        <w:r>
          <w:rPr>
            <w:noProof/>
            <w:webHidden/>
          </w:rPr>
          <w:instrText xml:space="preserve"> PAGEREF _Toc233778747 \h </w:instrText>
        </w:r>
        <w:r>
          <w:rPr>
            <w:noProof/>
            <w:webHidden/>
          </w:rPr>
        </w:r>
        <w:r>
          <w:rPr>
            <w:noProof/>
            <w:webHidden/>
          </w:rPr>
          <w:fldChar w:fldCharType="separate"/>
        </w:r>
        <w:r>
          <w:rPr>
            <w:noProof/>
            <w:webHidden/>
          </w:rPr>
          <w:t>125</w:t>
        </w:r>
        <w:r>
          <w:rPr>
            <w:noProof/>
            <w:webHidden/>
          </w:rPr>
          <w:fldChar w:fldCharType="end"/>
        </w:r>
      </w:hyperlink>
    </w:p>
    <w:p w14:paraId="7AFCA827" w14:textId="0DA439BB"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48" w:history="1">
        <w:r w:rsidRPr="00EC1F73">
          <w:rPr>
            <w:rStyle w:val="Hyperlink"/>
            <w:noProof/>
          </w:rPr>
          <w:t>9.3.3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Nature of Work Attributes for Forced Outages</w:t>
        </w:r>
        <w:r>
          <w:rPr>
            <w:noProof/>
            <w:webHidden/>
          </w:rPr>
          <w:tab/>
        </w:r>
        <w:r>
          <w:rPr>
            <w:noProof/>
            <w:webHidden/>
          </w:rPr>
          <w:fldChar w:fldCharType="begin"/>
        </w:r>
        <w:r>
          <w:rPr>
            <w:noProof/>
            <w:webHidden/>
          </w:rPr>
          <w:instrText xml:space="preserve"> PAGEREF _Toc233778748 \h </w:instrText>
        </w:r>
        <w:r>
          <w:rPr>
            <w:noProof/>
            <w:webHidden/>
          </w:rPr>
        </w:r>
        <w:r>
          <w:rPr>
            <w:noProof/>
            <w:webHidden/>
          </w:rPr>
          <w:fldChar w:fldCharType="separate"/>
        </w:r>
        <w:r>
          <w:rPr>
            <w:noProof/>
            <w:webHidden/>
          </w:rPr>
          <w:t>127</w:t>
        </w:r>
        <w:r>
          <w:rPr>
            <w:noProof/>
            <w:webHidden/>
          </w:rPr>
          <w:fldChar w:fldCharType="end"/>
        </w:r>
      </w:hyperlink>
    </w:p>
    <w:p w14:paraId="49CBD92D" w14:textId="00635850"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49" w:history="1">
        <w:r w:rsidRPr="00EC1F73">
          <w:rPr>
            <w:rStyle w:val="Hyperlink"/>
            <w:noProof/>
          </w:rPr>
          <w:t>9.3.4</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Time frame for submitting unit substitutions</w:t>
        </w:r>
        <w:r>
          <w:rPr>
            <w:noProof/>
            <w:webHidden/>
          </w:rPr>
          <w:tab/>
        </w:r>
        <w:r>
          <w:rPr>
            <w:noProof/>
            <w:webHidden/>
          </w:rPr>
          <w:fldChar w:fldCharType="begin"/>
        </w:r>
        <w:r>
          <w:rPr>
            <w:noProof/>
            <w:webHidden/>
          </w:rPr>
          <w:instrText xml:space="preserve"> PAGEREF _Toc233778749 \h </w:instrText>
        </w:r>
        <w:r>
          <w:rPr>
            <w:noProof/>
            <w:webHidden/>
          </w:rPr>
        </w:r>
        <w:r>
          <w:rPr>
            <w:noProof/>
            <w:webHidden/>
          </w:rPr>
          <w:fldChar w:fldCharType="separate"/>
        </w:r>
        <w:r>
          <w:rPr>
            <w:noProof/>
            <w:webHidden/>
          </w:rPr>
          <w:t>128</w:t>
        </w:r>
        <w:r>
          <w:rPr>
            <w:noProof/>
            <w:webHidden/>
          </w:rPr>
          <w:fldChar w:fldCharType="end"/>
        </w:r>
      </w:hyperlink>
    </w:p>
    <w:p w14:paraId="2C577AAD" w14:textId="67EA2D91"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50" w:history="1">
        <w:r w:rsidRPr="00EC1F73">
          <w:rPr>
            <w:rStyle w:val="Hyperlink"/>
            <w:noProof/>
          </w:rPr>
          <w:t>9.3.5</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Curtailment allocation of PT Exports</w:t>
        </w:r>
        <w:r>
          <w:rPr>
            <w:noProof/>
            <w:webHidden/>
          </w:rPr>
          <w:tab/>
        </w:r>
        <w:r>
          <w:rPr>
            <w:noProof/>
            <w:webHidden/>
          </w:rPr>
          <w:fldChar w:fldCharType="begin"/>
        </w:r>
        <w:r>
          <w:rPr>
            <w:noProof/>
            <w:webHidden/>
          </w:rPr>
          <w:instrText xml:space="preserve"> PAGEREF _Toc233778750 \h </w:instrText>
        </w:r>
        <w:r>
          <w:rPr>
            <w:noProof/>
            <w:webHidden/>
          </w:rPr>
        </w:r>
        <w:r>
          <w:rPr>
            <w:noProof/>
            <w:webHidden/>
          </w:rPr>
          <w:fldChar w:fldCharType="separate"/>
        </w:r>
        <w:r>
          <w:rPr>
            <w:noProof/>
            <w:webHidden/>
          </w:rPr>
          <w:t>128</w:t>
        </w:r>
        <w:r>
          <w:rPr>
            <w:noProof/>
            <w:webHidden/>
          </w:rPr>
          <w:fldChar w:fldCharType="end"/>
        </w:r>
      </w:hyperlink>
    </w:p>
    <w:p w14:paraId="330A04D5" w14:textId="29F1C242" w:rsidR="00756D4B" w:rsidRDefault="00756D4B">
      <w:pPr>
        <w:pStyle w:val="TOC3"/>
        <w:tabs>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51" w:history="1">
        <w:r w:rsidRPr="00EC1F73">
          <w:rPr>
            <w:rStyle w:val="Hyperlink"/>
            <w:noProof/>
          </w:rPr>
          <w:t>9.3.6 Validation rules</w:t>
        </w:r>
        <w:r>
          <w:rPr>
            <w:noProof/>
            <w:webHidden/>
          </w:rPr>
          <w:tab/>
        </w:r>
        <w:r>
          <w:rPr>
            <w:noProof/>
            <w:webHidden/>
          </w:rPr>
          <w:fldChar w:fldCharType="begin"/>
        </w:r>
        <w:r>
          <w:rPr>
            <w:noProof/>
            <w:webHidden/>
          </w:rPr>
          <w:instrText xml:space="preserve"> PAGEREF _Toc233778751 \h </w:instrText>
        </w:r>
        <w:r>
          <w:rPr>
            <w:noProof/>
            <w:webHidden/>
          </w:rPr>
        </w:r>
        <w:r>
          <w:rPr>
            <w:noProof/>
            <w:webHidden/>
          </w:rPr>
          <w:fldChar w:fldCharType="separate"/>
        </w:r>
        <w:r>
          <w:rPr>
            <w:noProof/>
            <w:webHidden/>
          </w:rPr>
          <w:t>129</w:t>
        </w:r>
        <w:r>
          <w:rPr>
            <w:noProof/>
            <w:webHidden/>
          </w:rPr>
          <w:fldChar w:fldCharType="end"/>
        </w:r>
      </w:hyperlink>
    </w:p>
    <w:p w14:paraId="22682BE2" w14:textId="7A742B02"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52" w:history="1">
        <w:r w:rsidRPr="00EC1F73">
          <w:rPr>
            <w:rStyle w:val="Hyperlink"/>
            <w:noProof/>
          </w:rPr>
          <w:t>9.3.6.1 Generic RA substitution validation rules</w:t>
        </w:r>
        <w:r>
          <w:rPr>
            <w:noProof/>
            <w:webHidden/>
          </w:rPr>
          <w:tab/>
        </w:r>
        <w:r>
          <w:rPr>
            <w:noProof/>
            <w:webHidden/>
          </w:rPr>
          <w:fldChar w:fldCharType="begin"/>
        </w:r>
        <w:r>
          <w:rPr>
            <w:noProof/>
            <w:webHidden/>
          </w:rPr>
          <w:instrText xml:space="preserve"> PAGEREF _Toc233778752 \h </w:instrText>
        </w:r>
        <w:r>
          <w:rPr>
            <w:noProof/>
            <w:webHidden/>
          </w:rPr>
        </w:r>
        <w:r>
          <w:rPr>
            <w:noProof/>
            <w:webHidden/>
          </w:rPr>
          <w:fldChar w:fldCharType="separate"/>
        </w:r>
        <w:r>
          <w:rPr>
            <w:noProof/>
            <w:webHidden/>
          </w:rPr>
          <w:t>129</w:t>
        </w:r>
        <w:r>
          <w:rPr>
            <w:noProof/>
            <w:webHidden/>
          </w:rPr>
          <w:fldChar w:fldCharType="end"/>
        </w:r>
      </w:hyperlink>
    </w:p>
    <w:p w14:paraId="1168420A" w14:textId="67FC874A"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53" w:history="1">
        <w:r w:rsidRPr="00EC1F73">
          <w:rPr>
            <w:rStyle w:val="Hyperlink"/>
            <w:noProof/>
          </w:rPr>
          <w:t>9.3.6.2 Flexible RA substitution validation rules</w:t>
        </w:r>
        <w:r>
          <w:rPr>
            <w:noProof/>
            <w:webHidden/>
          </w:rPr>
          <w:tab/>
        </w:r>
        <w:r>
          <w:rPr>
            <w:noProof/>
            <w:webHidden/>
          </w:rPr>
          <w:fldChar w:fldCharType="begin"/>
        </w:r>
        <w:r>
          <w:rPr>
            <w:noProof/>
            <w:webHidden/>
          </w:rPr>
          <w:instrText xml:space="preserve"> PAGEREF _Toc233778753 \h </w:instrText>
        </w:r>
        <w:r>
          <w:rPr>
            <w:noProof/>
            <w:webHidden/>
          </w:rPr>
        </w:r>
        <w:r>
          <w:rPr>
            <w:noProof/>
            <w:webHidden/>
          </w:rPr>
          <w:fldChar w:fldCharType="separate"/>
        </w:r>
        <w:r>
          <w:rPr>
            <w:noProof/>
            <w:webHidden/>
          </w:rPr>
          <w:t>130</w:t>
        </w:r>
        <w:r>
          <w:rPr>
            <w:noProof/>
            <w:webHidden/>
          </w:rPr>
          <w:fldChar w:fldCharType="end"/>
        </w:r>
      </w:hyperlink>
    </w:p>
    <w:p w14:paraId="67BA314D" w14:textId="5206705D"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54" w:history="1">
        <w:r w:rsidRPr="00EC1F73">
          <w:rPr>
            <w:rStyle w:val="Hyperlink"/>
            <w:noProof/>
          </w:rPr>
          <w:t>9.3.6.3 Transfer of RA obligation</w:t>
        </w:r>
        <w:r>
          <w:rPr>
            <w:noProof/>
            <w:webHidden/>
          </w:rPr>
          <w:tab/>
        </w:r>
        <w:r>
          <w:rPr>
            <w:noProof/>
            <w:webHidden/>
          </w:rPr>
          <w:fldChar w:fldCharType="begin"/>
        </w:r>
        <w:r>
          <w:rPr>
            <w:noProof/>
            <w:webHidden/>
          </w:rPr>
          <w:instrText xml:space="preserve"> PAGEREF _Toc233778754 \h </w:instrText>
        </w:r>
        <w:r>
          <w:rPr>
            <w:noProof/>
            <w:webHidden/>
          </w:rPr>
        </w:r>
        <w:r>
          <w:rPr>
            <w:noProof/>
            <w:webHidden/>
          </w:rPr>
          <w:fldChar w:fldCharType="separate"/>
        </w:r>
        <w:r>
          <w:rPr>
            <w:noProof/>
            <w:webHidden/>
          </w:rPr>
          <w:t>132</w:t>
        </w:r>
        <w:r>
          <w:rPr>
            <w:noProof/>
            <w:webHidden/>
          </w:rPr>
          <w:fldChar w:fldCharType="end"/>
        </w:r>
      </w:hyperlink>
    </w:p>
    <w:p w14:paraId="6D025599" w14:textId="285C3F4E"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55" w:history="1">
        <w:r w:rsidRPr="00EC1F73">
          <w:rPr>
            <w:rStyle w:val="Hyperlink"/>
            <w:noProof/>
          </w:rPr>
          <w:t>9.4</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Release of substitute resource for RA substitution</w:t>
        </w:r>
        <w:r>
          <w:rPr>
            <w:noProof/>
            <w:webHidden/>
          </w:rPr>
          <w:tab/>
        </w:r>
        <w:r>
          <w:rPr>
            <w:noProof/>
            <w:webHidden/>
          </w:rPr>
          <w:fldChar w:fldCharType="begin"/>
        </w:r>
        <w:r>
          <w:rPr>
            <w:noProof/>
            <w:webHidden/>
          </w:rPr>
          <w:instrText xml:space="preserve"> PAGEREF _Toc233778755 \h </w:instrText>
        </w:r>
        <w:r>
          <w:rPr>
            <w:noProof/>
            <w:webHidden/>
          </w:rPr>
        </w:r>
        <w:r>
          <w:rPr>
            <w:noProof/>
            <w:webHidden/>
          </w:rPr>
          <w:fldChar w:fldCharType="separate"/>
        </w:r>
        <w:r>
          <w:rPr>
            <w:noProof/>
            <w:webHidden/>
          </w:rPr>
          <w:t>132</w:t>
        </w:r>
        <w:r>
          <w:rPr>
            <w:noProof/>
            <w:webHidden/>
          </w:rPr>
          <w:fldChar w:fldCharType="end"/>
        </w:r>
      </w:hyperlink>
    </w:p>
    <w:p w14:paraId="0D9ACDBD" w14:textId="5E9EC03D"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56" w:history="1">
        <w:r w:rsidRPr="00EC1F73">
          <w:rPr>
            <w:rStyle w:val="Hyperlink"/>
            <w:noProof/>
          </w:rPr>
          <w:t>9.5</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Out-of-Service Transmission Path</w:t>
        </w:r>
        <w:r>
          <w:rPr>
            <w:noProof/>
            <w:webHidden/>
          </w:rPr>
          <w:tab/>
        </w:r>
        <w:r>
          <w:rPr>
            <w:noProof/>
            <w:webHidden/>
          </w:rPr>
          <w:fldChar w:fldCharType="begin"/>
        </w:r>
        <w:r>
          <w:rPr>
            <w:noProof/>
            <w:webHidden/>
          </w:rPr>
          <w:instrText xml:space="preserve"> PAGEREF _Toc233778756 \h </w:instrText>
        </w:r>
        <w:r>
          <w:rPr>
            <w:noProof/>
            <w:webHidden/>
          </w:rPr>
        </w:r>
        <w:r>
          <w:rPr>
            <w:noProof/>
            <w:webHidden/>
          </w:rPr>
          <w:fldChar w:fldCharType="separate"/>
        </w:r>
        <w:r>
          <w:rPr>
            <w:noProof/>
            <w:webHidden/>
          </w:rPr>
          <w:t>134</w:t>
        </w:r>
        <w:r>
          <w:rPr>
            <w:noProof/>
            <w:webHidden/>
          </w:rPr>
          <w:fldChar w:fldCharType="end"/>
        </w:r>
      </w:hyperlink>
    </w:p>
    <w:p w14:paraId="06D38895" w14:textId="79139EC4"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57" w:history="1">
        <w:r w:rsidRPr="00EC1F73">
          <w:rPr>
            <w:rStyle w:val="Hyperlink"/>
            <w:noProof/>
          </w:rPr>
          <w:t>9.5.1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Outage Reporting Scenarios for NRS-RA Resources</w:t>
        </w:r>
        <w:r>
          <w:rPr>
            <w:noProof/>
            <w:webHidden/>
          </w:rPr>
          <w:tab/>
        </w:r>
        <w:r>
          <w:rPr>
            <w:noProof/>
            <w:webHidden/>
          </w:rPr>
          <w:fldChar w:fldCharType="begin"/>
        </w:r>
        <w:r>
          <w:rPr>
            <w:noProof/>
            <w:webHidden/>
          </w:rPr>
          <w:instrText xml:space="preserve"> PAGEREF _Toc233778757 \h </w:instrText>
        </w:r>
        <w:r>
          <w:rPr>
            <w:noProof/>
            <w:webHidden/>
          </w:rPr>
        </w:r>
        <w:r>
          <w:rPr>
            <w:noProof/>
            <w:webHidden/>
          </w:rPr>
          <w:fldChar w:fldCharType="separate"/>
        </w:r>
        <w:r>
          <w:rPr>
            <w:noProof/>
            <w:webHidden/>
          </w:rPr>
          <w:t>135</w:t>
        </w:r>
        <w:r>
          <w:rPr>
            <w:noProof/>
            <w:webHidden/>
          </w:rPr>
          <w:fldChar w:fldCharType="end"/>
        </w:r>
      </w:hyperlink>
    </w:p>
    <w:p w14:paraId="7C2B6317" w14:textId="300FCAE5"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58" w:history="1">
        <w:r w:rsidRPr="00EC1F73">
          <w:rPr>
            <w:rStyle w:val="Hyperlink"/>
            <w:noProof/>
          </w:rPr>
          <w:t>9.6</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Outage Correction Process</w:t>
        </w:r>
        <w:r>
          <w:rPr>
            <w:noProof/>
            <w:webHidden/>
          </w:rPr>
          <w:tab/>
        </w:r>
        <w:r>
          <w:rPr>
            <w:noProof/>
            <w:webHidden/>
          </w:rPr>
          <w:fldChar w:fldCharType="begin"/>
        </w:r>
        <w:r>
          <w:rPr>
            <w:noProof/>
            <w:webHidden/>
          </w:rPr>
          <w:instrText xml:space="preserve"> PAGEREF _Toc233778758 \h </w:instrText>
        </w:r>
        <w:r>
          <w:rPr>
            <w:noProof/>
            <w:webHidden/>
          </w:rPr>
        </w:r>
        <w:r>
          <w:rPr>
            <w:noProof/>
            <w:webHidden/>
          </w:rPr>
          <w:fldChar w:fldCharType="separate"/>
        </w:r>
        <w:r>
          <w:rPr>
            <w:noProof/>
            <w:webHidden/>
          </w:rPr>
          <w:t>136</w:t>
        </w:r>
        <w:r>
          <w:rPr>
            <w:noProof/>
            <w:webHidden/>
          </w:rPr>
          <w:fldChar w:fldCharType="end"/>
        </w:r>
      </w:hyperlink>
    </w:p>
    <w:p w14:paraId="27855494" w14:textId="12CA4F3C"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59" w:history="1">
        <w:r w:rsidRPr="00EC1F73">
          <w:rPr>
            <w:rStyle w:val="Hyperlink"/>
            <w:noProof/>
          </w:rPr>
          <w:t>9.7</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Acquired Resources</w:t>
        </w:r>
        <w:r>
          <w:rPr>
            <w:noProof/>
            <w:webHidden/>
          </w:rPr>
          <w:tab/>
        </w:r>
        <w:r>
          <w:rPr>
            <w:noProof/>
            <w:webHidden/>
          </w:rPr>
          <w:fldChar w:fldCharType="begin"/>
        </w:r>
        <w:r>
          <w:rPr>
            <w:noProof/>
            <w:webHidden/>
          </w:rPr>
          <w:instrText xml:space="preserve"> PAGEREF _Toc233778759 \h </w:instrText>
        </w:r>
        <w:r>
          <w:rPr>
            <w:noProof/>
            <w:webHidden/>
          </w:rPr>
        </w:r>
        <w:r>
          <w:rPr>
            <w:noProof/>
            <w:webHidden/>
          </w:rPr>
          <w:fldChar w:fldCharType="separate"/>
        </w:r>
        <w:r>
          <w:rPr>
            <w:noProof/>
            <w:webHidden/>
          </w:rPr>
          <w:t>138</w:t>
        </w:r>
        <w:r>
          <w:rPr>
            <w:noProof/>
            <w:webHidden/>
          </w:rPr>
          <w:fldChar w:fldCharType="end"/>
        </w:r>
      </w:hyperlink>
    </w:p>
    <w:p w14:paraId="410A88E8" w14:textId="38C2BF18"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60" w:history="1">
        <w:r w:rsidRPr="00EC1F73">
          <w:rPr>
            <w:rStyle w:val="Hyperlink"/>
            <w:noProof/>
          </w:rPr>
          <w:t>9.7.1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Exempting RA Resources</w:t>
        </w:r>
        <w:r>
          <w:rPr>
            <w:noProof/>
            <w:webHidden/>
          </w:rPr>
          <w:tab/>
        </w:r>
        <w:r>
          <w:rPr>
            <w:noProof/>
            <w:webHidden/>
          </w:rPr>
          <w:fldChar w:fldCharType="begin"/>
        </w:r>
        <w:r>
          <w:rPr>
            <w:noProof/>
            <w:webHidden/>
          </w:rPr>
          <w:instrText xml:space="preserve"> PAGEREF _Toc233778760 \h </w:instrText>
        </w:r>
        <w:r>
          <w:rPr>
            <w:noProof/>
            <w:webHidden/>
          </w:rPr>
        </w:r>
        <w:r>
          <w:rPr>
            <w:noProof/>
            <w:webHidden/>
          </w:rPr>
          <w:fldChar w:fldCharType="separate"/>
        </w:r>
        <w:r>
          <w:rPr>
            <w:noProof/>
            <w:webHidden/>
          </w:rPr>
          <w:t>138</w:t>
        </w:r>
        <w:r>
          <w:rPr>
            <w:noProof/>
            <w:webHidden/>
          </w:rPr>
          <w:fldChar w:fldCharType="end"/>
        </w:r>
      </w:hyperlink>
    </w:p>
    <w:p w14:paraId="4C330FA3" w14:textId="37FE7720" w:rsidR="00756D4B" w:rsidRDefault="00756D4B">
      <w:pPr>
        <w:pStyle w:val="TOC3"/>
        <w:tabs>
          <w:tab w:val="left" w:pos="110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61" w:history="1">
        <w:r w:rsidRPr="00EC1F73">
          <w:rPr>
            <w:rStyle w:val="Hyperlink"/>
            <w:noProof/>
          </w:rPr>
          <w:t>9.7.2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Notification of change in Acquired Resources</w:t>
        </w:r>
        <w:r>
          <w:rPr>
            <w:noProof/>
            <w:webHidden/>
          </w:rPr>
          <w:tab/>
        </w:r>
        <w:r>
          <w:rPr>
            <w:noProof/>
            <w:webHidden/>
          </w:rPr>
          <w:fldChar w:fldCharType="begin"/>
        </w:r>
        <w:r>
          <w:rPr>
            <w:noProof/>
            <w:webHidden/>
          </w:rPr>
          <w:instrText xml:space="preserve"> PAGEREF _Toc233778761 \h </w:instrText>
        </w:r>
        <w:r>
          <w:rPr>
            <w:noProof/>
            <w:webHidden/>
          </w:rPr>
        </w:r>
        <w:r>
          <w:rPr>
            <w:noProof/>
            <w:webHidden/>
          </w:rPr>
          <w:fldChar w:fldCharType="separate"/>
        </w:r>
        <w:r>
          <w:rPr>
            <w:noProof/>
            <w:webHidden/>
          </w:rPr>
          <w:t>138</w:t>
        </w:r>
        <w:r>
          <w:rPr>
            <w:noProof/>
            <w:webHidden/>
          </w:rPr>
          <w:fldChar w:fldCharType="end"/>
        </w:r>
      </w:hyperlink>
    </w:p>
    <w:p w14:paraId="5DEBB482" w14:textId="2AD49C1D" w:rsidR="00756D4B" w:rsidRDefault="00756D4B">
      <w:pPr>
        <w:pStyle w:val="TOC1"/>
        <w:tabs>
          <w:tab w:val="left" w:pos="66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762" w:history="1">
        <w:r w:rsidRPr="00EC1F73">
          <w:rPr>
            <w:rStyle w:val="Hyperlink"/>
            <w:noProof/>
          </w:rPr>
          <w:t>10</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Effective Flexible Capacity (EFC)</w:t>
        </w:r>
        <w:r>
          <w:rPr>
            <w:noProof/>
            <w:webHidden/>
          </w:rPr>
          <w:tab/>
        </w:r>
        <w:r>
          <w:rPr>
            <w:noProof/>
            <w:webHidden/>
          </w:rPr>
          <w:fldChar w:fldCharType="begin"/>
        </w:r>
        <w:r>
          <w:rPr>
            <w:noProof/>
            <w:webHidden/>
          </w:rPr>
          <w:instrText xml:space="preserve"> PAGEREF _Toc233778762 \h </w:instrText>
        </w:r>
        <w:r>
          <w:rPr>
            <w:noProof/>
            <w:webHidden/>
          </w:rPr>
        </w:r>
        <w:r>
          <w:rPr>
            <w:noProof/>
            <w:webHidden/>
          </w:rPr>
          <w:fldChar w:fldCharType="separate"/>
        </w:r>
        <w:r>
          <w:rPr>
            <w:noProof/>
            <w:webHidden/>
          </w:rPr>
          <w:t>139</w:t>
        </w:r>
        <w:r>
          <w:rPr>
            <w:noProof/>
            <w:webHidden/>
          </w:rPr>
          <w:fldChar w:fldCharType="end"/>
        </w:r>
      </w:hyperlink>
    </w:p>
    <w:p w14:paraId="3678C654" w14:textId="779C34AB"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63" w:history="1">
        <w:r w:rsidRPr="00EC1F73">
          <w:rPr>
            <w:rStyle w:val="Hyperlink"/>
            <w:noProof/>
          </w:rPr>
          <w:t>10.1</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Process and Timeline</w:t>
        </w:r>
        <w:r>
          <w:rPr>
            <w:noProof/>
            <w:webHidden/>
          </w:rPr>
          <w:tab/>
        </w:r>
        <w:r>
          <w:rPr>
            <w:noProof/>
            <w:webHidden/>
          </w:rPr>
          <w:fldChar w:fldCharType="begin"/>
        </w:r>
        <w:r>
          <w:rPr>
            <w:noProof/>
            <w:webHidden/>
          </w:rPr>
          <w:instrText xml:space="preserve"> PAGEREF _Toc233778763 \h </w:instrText>
        </w:r>
        <w:r>
          <w:rPr>
            <w:noProof/>
            <w:webHidden/>
          </w:rPr>
        </w:r>
        <w:r>
          <w:rPr>
            <w:noProof/>
            <w:webHidden/>
          </w:rPr>
          <w:fldChar w:fldCharType="separate"/>
        </w:r>
        <w:r>
          <w:rPr>
            <w:noProof/>
            <w:webHidden/>
          </w:rPr>
          <w:t>139</w:t>
        </w:r>
        <w:r>
          <w:rPr>
            <w:noProof/>
            <w:webHidden/>
          </w:rPr>
          <w:fldChar w:fldCharType="end"/>
        </w:r>
      </w:hyperlink>
    </w:p>
    <w:p w14:paraId="525D5BF5" w14:textId="3A1E4A98"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64" w:history="1">
        <w:r w:rsidRPr="00EC1F73">
          <w:rPr>
            <w:rStyle w:val="Hyperlink"/>
            <w:noProof/>
          </w:rPr>
          <w:t>10.1.1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Draft EFC List</w:t>
        </w:r>
        <w:r>
          <w:rPr>
            <w:noProof/>
            <w:webHidden/>
          </w:rPr>
          <w:tab/>
        </w:r>
        <w:r>
          <w:rPr>
            <w:noProof/>
            <w:webHidden/>
          </w:rPr>
          <w:fldChar w:fldCharType="begin"/>
        </w:r>
        <w:r>
          <w:rPr>
            <w:noProof/>
            <w:webHidden/>
          </w:rPr>
          <w:instrText xml:space="preserve"> PAGEREF _Toc233778764 \h </w:instrText>
        </w:r>
        <w:r>
          <w:rPr>
            <w:noProof/>
            <w:webHidden/>
          </w:rPr>
        </w:r>
        <w:r>
          <w:rPr>
            <w:noProof/>
            <w:webHidden/>
          </w:rPr>
          <w:fldChar w:fldCharType="separate"/>
        </w:r>
        <w:r>
          <w:rPr>
            <w:noProof/>
            <w:webHidden/>
          </w:rPr>
          <w:t>141</w:t>
        </w:r>
        <w:r>
          <w:rPr>
            <w:noProof/>
            <w:webHidden/>
          </w:rPr>
          <w:fldChar w:fldCharType="end"/>
        </w:r>
      </w:hyperlink>
    </w:p>
    <w:p w14:paraId="629D9EDE" w14:textId="719EF2AB"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65" w:history="1">
        <w:r w:rsidRPr="00EC1F73">
          <w:rPr>
            <w:rStyle w:val="Hyperlink"/>
            <w:noProof/>
          </w:rPr>
          <w:t>10.1.2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Final EFC List</w:t>
        </w:r>
        <w:r>
          <w:rPr>
            <w:noProof/>
            <w:webHidden/>
          </w:rPr>
          <w:tab/>
        </w:r>
        <w:r>
          <w:rPr>
            <w:noProof/>
            <w:webHidden/>
          </w:rPr>
          <w:fldChar w:fldCharType="begin"/>
        </w:r>
        <w:r>
          <w:rPr>
            <w:noProof/>
            <w:webHidden/>
          </w:rPr>
          <w:instrText xml:space="preserve"> PAGEREF _Toc233778765 \h </w:instrText>
        </w:r>
        <w:r>
          <w:rPr>
            <w:noProof/>
            <w:webHidden/>
          </w:rPr>
        </w:r>
        <w:r>
          <w:rPr>
            <w:noProof/>
            <w:webHidden/>
          </w:rPr>
          <w:fldChar w:fldCharType="separate"/>
        </w:r>
        <w:r>
          <w:rPr>
            <w:noProof/>
            <w:webHidden/>
          </w:rPr>
          <w:t>142</w:t>
        </w:r>
        <w:r>
          <w:rPr>
            <w:noProof/>
            <w:webHidden/>
          </w:rPr>
          <w:fldChar w:fldCharType="end"/>
        </w:r>
      </w:hyperlink>
    </w:p>
    <w:p w14:paraId="53E494D2" w14:textId="4C7D702F"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66" w:history="1">
        <w:r w:rsidRPr="00EC1F73">
          <w:rPr>
            <w:rStyle w:val="Hyperlink"/>
            <w:noProof/>
          </w:rPr>
          <w:t>10.1.3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Updating Final EFC List</w:t>
        </w:r>
        <w:r>
          <w:rPr>
            <w:noProof/>
            <w:webHidden/>
          </w:rPr>
          <w:tab/>
        </w:r>
        <w:r>
          <w:rPr>
            <w:noProof/>
            <w:webHidden/>
          </w:rPr>
          <w:fldChar w:fldCharType="begin"/>
        </w:r>
        <w:r>
          <w:rPr>
            <w:noProof/>
            <w:webHidden/>
          </w:rPr>
          <w:instrText xml:space="preserve"> PAGEREF _Toc233778766 \h </w:instrText>
        </w:r>
        <w:r>
          <w:rPr>
            <w:noProof/>
            <w:webHidden/>
          </w:rPr>
        </w:r>
        <w:r>
          <w:rPr>
            <w:noProof/>
            <w:webHidden/>
          </w:rPr>
          <w:fldChar w:fldCharType="separate"/>
        </w:r>
        <w:r>
          <w:rPr>
            <w:noProof/>
            <w:webHidden/>
          </w:rPr>
          <w:t>142</w:t>
        </w:r>
        <w:r>
          <w:rPr>
            <w:noProof/>
            <w:webHidden/>
          </w:rPr>
          <w:fldChar w:fldCharType="end"/>
        </w:r>
      </w:hyperlink>
    </w:p>
    <w:p w14:paraId="032E24E5" w14:textId="1E7D318C"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67" w:history="1">
        <w:r w:rsidRPr="00EC1F73">
          <w:rPr>
            <w:rStyle w:val="Hyperlink"/>
            <w:noProof/>
          </w:rPr>
          <w:t>10.2</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Ineligible Resources</w:t>
        </w:r>
        <w:r>
          <w:rPr>
            <w:noProof/>
            <w:webHidden/>
          </w:rPr>
          <w:tab/>
        </w:r>
        <w:r>
          <w:rPr>
            <w:noProof/>
            <w:webHidden/>
          </w:rPr>
          <w:fldChar w:fldCharType="begin"/>
        </w:r>
        <w:r>
          <w:rPr>
            <w:noProof/>
            <w:webHidden/>
          </w:rPr>
          <w:instrText xml:space="preserve"> PAGEREF _Toc233778767 \h </w:instrText>
        </w:r>
        <w:r>
          <w:rPr>
            <w:noProof/>
            <w:webHidden/>
          </w:rPr>
        </w:r>
        <w:r>
          <w:rPr>
            <w:noProof/>
            <w:webHidden/>
          </w:rPr>
          <w:fldChar w:fldCharType="separate"/>
        </w:r>
        <w:r>
          <w:rPr>
            <w:noProof/>
            <w:webHidden/>
          </w:rPr>
          <w:t>143</w:t>
        </w:r>
        <w:r>
          <w:rPr>
            <w:noProof/>
            <w:webHidden/>
          </w:rPr>
          <w:fldChar w:fldCharType="end"/>
        </w:r>
      </w:hyperlink>
    </w:p>
    <w:p w14:paraId="1C4A082F" w14:textId="62B3BA24"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68" w:history="1">
        <w:r w:rsidRPr="00EC1F73">
          <w:rPr>
            <w:rStyle w:val="Hyperlink"/>
            <w:noProof/>
          </w:rPr>
          <w:t>10.3</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Flexible Capacity Categories</w:t>
        </w:r>
        <w:r>
          <w:rPr>
            <w:noProof/>
            <w:webHidden/>
          </w:rPr>
          <w:tab/>
        </w:r>
        <w:r>
          <w:rPr>
            <w:noProof/>
            <w:webHidden/>
          </w:rPr>
          <w:fldChar w:fldCharType="begin"/>
        </w:r>
        <w:r>
          <w:rPr>
            <w:noProof/>
            <w:webHidden/>
          </w:rPr>
          <w:instrText xml:space="preserve"> PAGEREF _Toc233778768 \h </w:instrText>
        </w:r>
        <w:r>
          <w:rPr>
            <w:noProof/>
            <w:webHidden/>
          </w:rPr>
        </w:r>
        <w:r>
          <w:rPr>
            <w:noProof/>
            <w:webHidden/>
          </w:rPr>
          <w:fldChar w:fldCharType="separate"/>
        </w:r>
        <w:r>
          <w:rPr>
            <w:noProof/>
            <w:webHidden/>
          </w:rPr>
          <w:t>143</w:t>
        </w:r>
        <w:r>
          <w:rPr>
            <w:noProof/>
            <w:webHidden/>
          </w:rPr>
          <w:fldChar w:fldCharType="end"/>
        </w:r>
      </w:hyperlink>
    </w:p>
    <w:p w14:paraId="5F28C63F" w14:textId="1C11B1EF"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69" w:history="1">
        <w:r w:rsidRPr="00EC1F73">
          <w:rPr>
            <w:rStyle w:val="Hyperlink"/>
            <w:noProof/>
          </w:rPr>
          <w:t>10.3.1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Overview</w:t>
        </w:r>
        <w:r>
          <w:rPr>
            <w:noProof/>
            <w:webHidden/>
          </w:rPr>
          <w:tab/>
        </w:r>
        <w:r>
          <w:rPr>
            <w:noProof/>
            <w:webHidden/>
          </w:rPr>
          <w:fldChar w:fldCharType="begin"/>
        </w:r>
        <w:r>
          <w:rPr>
            <w:noProof/>
            <w:webHidden/>
          </w:rPr>
          <w:instrText xml:space="preserve"> PAGEREF _Toc233778769 \h </w:instrText>
        </w:r>
        <w:r>
          <w:rPr>
            <w:noProof/>
            <w:webHidden/>
          </w:rPr>
        </w:r>
        <w:r>
          <w:rPr>
            <w:noProof/>
            <w:webHidden/>
          </w:rPr>
          <w:fldChar w:fldCharType="separate"/>
        </w:r>
        <w:r>
          <w:rPr>
            <w:noProof/>
            <w:webHidden/>
          </w:rPr>
          <w:t>143</w:t>
        </w:r>
        <w:r>
          <w:rPr>
            <w:noProof/>
            <w:webHidden/>
          </w:rPr>
          <w:fldChar w:fldCharType="end"/>
        </w:r>
      </w:hyperlink>
    </w:p>
    <w:p w14:paraId="3A4A4131" w14:textId="58572357"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70" w:history="1">
        <w:r w:rsidRPr="00EC1F73">
          <w:rPr>
            <w:rStyle w:val="Hyperlink"/>
            <w:noProof/>
          </w:rPr>
          <w:t>10.3.2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Qualifying for Multiple Categories</w:t>
        </w:r>
        <w:r>
          <w:rPr>
            <w:noProof/>
            <w:webHidden/>
          </w:rPr>
          <w:tab/>
        </w:r>
        <w:r>
          <w:rPr>
            <w:noProof/>
            <w:webHidden/>
          </w:rPr>
          <w:fldChar w:fldCharType="begin"/>
        </w:r>
        <w:r>
          <w:rPr>
            <w:noProof/>
            <w:webHidden/>
          </w:rPr>
          <w:instrText xml:space="preserve"> PAGEREF _Toc233778770 \h </w:instrText>
        </w:r>
        <w:r>
          <w:rPr>
            <w:noProof/>
            <w:webHidden/>
          </w:rPr>
        </w:r>
        <w:r>
          <w:rPr>
            <w:noProof/>
            <w:webHidden/>
          </w:rPr>
          <w:fldChar w:fldCharType="separate"/>
        </w:r>
        <w:r>
          <w:rPr>
            <w:noProof/>
            <w:webHidden/>
          </w:rPr>
          <w:t>144</w:t>
        </w:r>
        <w:r>
          <w:rPr>
            <w:noProof/>
            <w:webHidden/>
          </w:rPr>
          <w:fldChar w:fldCharType="end"/>
        </w:r>
      </w:hyperlink>
    </w:p>
    <w:p w14:paraId="4DB3DAA1" w14:textId="1CD7324A"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71" w:history="1">
        <w:r w:rsidRPr="00EC1F73">
          <w:rPr>
            <w:rStyle w:val="Hyperlink"/>
            <w:noProof/>
          </w:rPr>
          <w:t>10.3.3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Use-Limited Resources</w:t>
        </w:r>
        <w:r>
          <w:rPr>
            <w:noProof/>
            <w:webHidden/>
          </w:rPr>
          <w:tab/>
        </w:r>
        <w:r>
          <w:rPr>
            <w:noProof/>
            <w:webHidden/>
          </w:rPr>
          <w:fldChar w:fldCharType="begin"/>
        </w:r>
        <w:r>
          <w:rPr>
            <w:noProof/>
            <w:webHidden/>
          </w:rPr>
          <w:instrText xml:space="preserve"> PAGEREF _Toc233778771 \h </w:instrText>
        </w:r>
        <w:r>
          <w:rPr>
            <w:noProof/>
            <w:webHidden/>
          </w:rPr>
        </w:r>
        <w:r>
          <w:rPr>
            <w:noProof/>
            <w:webHidden/>
          </w:rPr>
          <w:fldChar w:fldCharType="separate"/>
        </w:r>
        <w:r>
          <w:rPr>
            <w:noProof/>
            <w:webHidden/>
          </w:rPr>
          <w:t>144</w:t>
        </w:r>
        <w:r>
          <w:rPr>
            <w:noProof/>
            <w:webHidden/>
          </w:rPr>
          <w:fldChar w:fldCharType="end"/>
        </w:r>
      </w:hyperlink>
    </w:p>
    <w:p w14:paraId="07D72690" w14:textId="51FC4CA8"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72" w:history="1">
        <w:r w:rsidRPr="00EC1F73">
          <w:rPr>
            <w:rStyle w:val="Hyperlink"/>
            <w:noProof/>
          </w:rPr>
          <w:t>10.3.4</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Combining Use-Limited Resources</w:t>
        </w:r>
        <w:r>
          <w:rPr>
            <w:noProof/>
            <w:webHidden/>
          </w:rPr>
          <w:tab/>
        </w:r>
        <w:r>
          <w:rPr>
            <w:noProof/>
            <w:webHidden/>
          </w:rPr>
          <w:fldChar w:fldCharType="begin"/>
        </w:r>
        <w:r>
          <w:rPr>
            <w:noProof/>
            <w:webHidden/>
          </w:rPr>
          <w:instrText xml:space="preserve"> PAGEREF _Toc233778772 \h </w:instrText>
        </w:r>
        <w:r>
          <w:rPr>
            <w:noProof/>
            <w:webHidden/>
          </w:rPr>
        </w:r>
        <w:r>
          <w:rPr>
            <w:noProof/>
            <w:webHidden/>
          </w:rPr>
          <w:fldChar w:fldCharType="separate"/>
        </w:r>
        <w:r>
          <w:rPr>
            <w:noProof/>
            <w:webHidden/>
          </w:rPr>
          <w:t>144</w:t>
        </w:r>
        <w:r>
          <w:rPr>
            <w:noProof/>
            <w:webHidden/>
          </w:rPr>
          <w:fldChar w:fldCharType="end"/>
        </w:r>
      </w:hyperlink>
    </w:p>
    <w:p w14:paraId="63EF0E25" w14:textId="74A01079"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73" w:history="1">
        <w:r w:rsidRPr="00EC1F73">
          <w:rPr>
            <w:rStyle w:val="Hyperlink"/>
            <w:noProof/>
          </w:rPr>
          <w:t>10.3.5</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Establishing Minimum Qualified Flexible Capacity Category</w:t>
        </w:r>
        <w:r>
          <w:rPr>
            <w:noProof/>
            <w:webHidden/>
          </w:rPr>
          <w:tab/>
        </w:r>
        <w:r>
          <w:rPr>
            <w:noProof/>
            <w:webHidden/>
          </w:rPr>
          <w:fldChar w:fldCharType="begin"/>
        </w:r>
        <w:r>
          <w:rPr>
            <w:noProof/>
            <w:webHidden/>
          </w:rPr>
          <w:instrText xml:space="preserve"> PAGEREF _Toc233778773 \h </w:instrText>
        </w:r>
        <w:r>
          <w:rPr>
            <w:noProof/>
            <w:webHidden/>
          </w:rPr>
        </w:r>
        <w:r>
          <w:rPr>
            <w:noProof/>
            <w:webHidden/>
          </w:rPr>
          <w:fldChar w:fldCharType="separate"/>
        </w:r>
        <w:r>
          <w:rPr>
            <w:noProof/>
            <w:webHidden/>
          </w:rPr>
          <w:t>147</w:t>
        </w:r>
        <w:r>
          <w:rPr>
            <w:noProof/>
            <w:webHidden/>
          </w:rPr>
          <w:fldChar w:fldCharType="end"/>
        </w:r>
      </w:hyperlink>
    </w:p>
    <w:p w14:paraId="64FE853E" w14:textId="40F3ABC3" w:rsidR="00756D4B" w:rsidRDefault="00756D4B">
      <w:pPr>
        <w:pStyle w:val="TOC1"/>
        <w:tabs>
          <w:tab w:val="left" w:pos="66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774" w:history="1">
        <w:r w:rsidRPr="00EC1F73">
          <w:rPr>
            <w:rStyle w:val="Hyperlink"/>
            <w:noProof/>
          </w:rPr>
          <w:t>11</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Flexible Capacity Needs Assessment</w:t>
        </w:r>
        <w:r>
          <w:rPr>
            <w:noProof/>
            <w:webHidden/>
          </w:rPr>
          <w:tab/>
        </w:r>
        <w:r>
          <w:rPr>
            <w:noProof/>
            <w:webHidden/>
          </w:rPr>
          <w:fldChar w:fldCharType="begin"/>
        </w:r>
        <w:r>
          <w:rPr>
            <w:noProof/>
            <w:webHidden/>
          </w:rPr>
          <w:instrText xml:space="preserve"> PAGEREF _Toc233778774 \h </w:instrText>
        </w:r>
        <w:r>
          <w:rPr>
            <w:noProof/>
            <w:webHidden/>
          </w:rPr>
        </w:r>
        <w:r>
          <w:rPr>
            <w:noProof/>
            <w:webHidden/>
          </w:rPr>
          <w:fldChar w:fldCharType="separate"/>
        </w:r>
        <w:r>
          <w:rPr>
            <w:noProof/>
            <w:webHidden/>
          </w:rPr>
          <w:t>149</w:t>
        </w:r>
        <w:r>
          <w:rPr>
            <w:noProof/>
            <w:webHidden/>
          </w:rPr>
          <w:fldChar w:fldCharType="end"/>
        </w:r>
      </w:hyperlink>
    </w:p>
    <w:p w14:paraId="134A99A1" w14:textId="340476DB" w:rsidR="00756D4B" w:rsidRDefault="00756D4B">
      <w:pPr>
        <w:pStyle w:val="TOC1"/>
        <w:tabs>
          <w:tab w:val="left" w:pos="66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775" w:history="1">
        <w:r w:rsidRPr="00EC1F73">
          <w:rPr>
            <w:rStyle w:val="Hyperlink"/>
            <w:noProof/>
          </w:rPr>
          <w:t>12</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Procurement Mechanisms and Instruments</w:t>
        </w:r>
        <w:r>
          <w:rPr>
            <w:noProof/>
            <w:webHidden/>
          </w:rPr>
          <w:tab/>
        </w:r>
        <w:r>
          <w:rPr>
            <w:noProof/>
            <w:webHidden/>
          </w:rPr>
          <w:fldChar w:fldCharType="begin"/>
        </w:r>
        <w:r>
          <w:rPr>
            <w:noProof/>
            <w:webHidden/>
          </w:rPr>
          <w:instrText xml:space="preserve"> PAGEREF _Toc233778775 \h </w:instrText>
        </w:r>
        <w:r>
          <w:rPr>
            <w:noProof/>
            <w:webHidden/>
          </w:rPr>
        </w:r>
        <w:r>
          <w:rPr>
            <w:noProof/>
            <w:webHidden/>
          </w:rPr>
          <w:fldChar w:fldCharType="separate"/>
        </w:r>
        <w:r>
          <w:rPr>
            <w:noProof/>
            <w:webHidden/>
          </w:rPr>
          <w:t>151</w:t>
        </w:r>
        <w:r>
          <w:rPr>
            <w:noProof/>
            <w:webHidden/>
          </w:rPr>
          <w:fldChar w:fldCharType="end"/>
        </w:r>
      </w:hyperlink>
    </w:p>
    <w:p w14:paraId="2FF483DD" w14:textId="6C0A9E60"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76" w:history="1">
        <w:r w:rsidRPr="00EC1F73">
          <w:rPr>
            <w:rStyle w:val="Hyperlink"/>
            <w:noProof/>
          </w:rPr>
          <w:t>12.1</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Reliability Must-Run Contract</w:t>
        </w:r>
        <w:r>
          <w:rPr>
            <w:noProof/>
            <w:webHidden/>
          </w:rPr>
          <w:tab/>
        </w:r>
        <w:r>
          <w:rPr>
            <w:noProof/>
            <w:webHidden/>
          </w:rPr>
          <w:fldChar w:fldCharType="begin"/>
        </w:r>
        <w:r>
          <w:rPr>
            <w:noProof/>
            <w:webHidden/>
          </w:rPr>
          <w:instrText xml:space="preserve"> PAGEREF _Toc233778776 \h </w:instrText>
        </w:r>
        <w:r>
          <w:rPr>
            <w:noProof/>
            <w:webHidden/>
          </w:rPr>
        </w:r>
        <w:r>
          <w:rPr>
            <w:noProof/>
            <w:webHidden/>
          </w:rPr>
          <w:fldChar w:fldCharType="separate"/>
        </w:r>
        <w:r>
          <w:rPr>
            <w:noProof/>
            <w:webHidden/>
          </w:rPr>
          <w:t>151</w:t>
        </w:r>
        <w:r>
          <w:rPr>
            <w:noProof/>
            <w:webHidden/>
          </w:rPr>
          <w:fldChar w:fldCharType="end"/>
        </w:r>
      </w:hyperlink>
    </w:p>
    <w:p w14:paraId="52738EF9" w14:textId="0E835A8A"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77" w:history="1">
        <w:r w:rsidRPr="00EC1F73">
          <w:rPr>
            <w:rStyle w:val="Hyperlink"/>
            <w:noProof/>
          </w:rPr>
          <w:t>12.1.1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Designation as a Reliability Must-Run Unit</w:t>
        </w:r>
        <w:r>
          <w:rPr>
            <w:noProof/>
            <w:webHidden/>
          </w:rPr>
          <w:tab/>
        </w:r>
        <w:r>
          <w:rPr>
            <w:noProof/>
            <w:webHidden/>
          </w:rPr>
          <w:fldChar w:fldCharType="begin"/>
        </w:r>
        <w:r>
          <w:rPr>
            <w:noProof/>
            <w:webHidden/>
          </w:rPr>
          <w:instrText xml:space="preserve"> PAGEREF _Toc233778777 \h </w:instrText>
        </w:r>
        <w:r>
          <w:rPr>
            <w:noProof/>
            <w:webHidden/>
          </w:rPr>
        </w:r>
        <w:r>
          <w:rPr>
            <w:noProof/>
            <w:webHidden/>
          </w:rPr>
          <w:fldChar w:fldCharType="separate"/>
        </w:r>
        <w:r>
          <w:rPr>
            <w:noProof/>
            <w:webHidden/>
          </w:rPr>
          <w:t>151</w:t>
        </w:r>
        <w:r>
          <w:rPr>
            <w:noProof/>
            <w:webHidden/>
          </w:rPr>
          <w:fldChar w:fldCharType="end"/>
        </w:r>
      </w:hyperlink>
    </w:p>
    <w:p w14:paraId="3640D08E" w14:textId="717CFF7A"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78" w:history="1">
        <w:r w:rsidRPr="00EC1F73">
          <w:rPr>
            <w:rStyle w:val="Hyperlink"/>
            <w:noProof/>
          </w:rPr>
          <w:t>12.2</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Other Contract to Ensure Reliability Criteria</w:t>
        </w:r>
        <w:r>
          <w:rPr>
            <w:noProof/>
            <w:webHidden/>
          </w:rPr>
          <w:tab/>
        </w:r>
        <w:r>
          <w:rPr>
            <w:noProof/>
            <w:webHidden/>
          </w:rPr>
          <w:fldChar w:fldCharType="begin"/>
        </w:r>
        <w:r>
          <w:rPr>
            <w:noProof/>
            <w:webHidden/>
          </w:rPr>
          <w:instrText xml:space="preserve"> PAGEREF _Toc233778778 \h </w:instrText>
        </w:r>
        <w:r>
          <w:rPr>
            <w:noProof/>
            <w:webHidden/>
          </w:rPr>
        </w:r>
        <w:r>
          <w:rPr>
            <w:noProof/>
            <w:webHidden/>
          </w:rPr>
          <w:fldChar w:fldCharType="separate"/>
        </w:r>
        <w:r>
          <w:rPr>
            <w:noProof/>
            <w:webHidden/>
          </w:rPr>
          <w:t>152</w:t>
        </w:r>
        <w:r>
          <w:rPr>
            <w:noProof/>
            <w:webHidden/>
          </w:rPr>
          <w:fldChar w:fldCharType="end"/>
        </w:r>
      </w:hyperlink>
    </w:p>
    <w:p w14:paraId="6F8DB937" w14:textId="3BBB2647"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79" w:history="1">
        <w:r w:rsidRPr="00EC1F73">
          <w:rPr>
            <w:rStyle w:val="Hyperlink"/>
            <w:noProof/>
          </w:rPr>
          <w:t>12.3</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Capacity Procurement Mechanism</w:t>
        </w:r>
        <w:r>
          <w:rPr>
            <w:noProof/>
            <w:webHidden/>
          </w:rPr>
          <w:tab/>
        </w:r>
        <w:r>
          <w:rPr>
            <w:noProof/>
            <w:webHidden/>
          </w:rPr>
          <w:fldChar w:fldCharType="begin"/>
        </w:r>
        <w:r>
          <w:rPr>
            <w:noProof/>
            <w:webHidden/>
          </w:rPr>
          <w:instrText xml:space="preserve"> PAGEREF _Toc233778779 \h </w:instrText>
        </w:r>
        <w:r>
          <w:rPr>
            <w:noProof/>
            <w:webHidden/>
          </w:rPr>
        </w:r>
        <w:r>
          <w:rPr>
            <w:noProof/>
            <w:webHidden/>
          </w:rPr>
          <w:fldChar w:fldCharType="separate"/>
        </w:r>
        <w:r>
          <w:rPr>
            <w:noProof/>
            <w:webHidden/>
          </w:rPr>
          <w:t>153</w:t>
        </w:r>
        <w:r>
          <w:rPr>
            <w:noProof/>
            <w:webHidden/>
          </w:rPr>
          <w:fldChar w:fldCharType="end"/>
        </w:r>
      </w:hyperlink>
    </w:p>
    <w:p w14:paraId="2B0766D2" w14:textId="57185B9B"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80" w:history="1">
        <w:r w:rsidRPr="00EC1F73">
          <w:rPr>
            <w:rStyle w:val="Hyperlink"/>
            <w:noProof/>
          </w:rPr>
          <w:t>12.3.1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Scheduling Coordinator Failure to Demonstrate Sufficient Local Capacity Area Resources</w:t>
        </w:r>
        <w:r>
          <w:rPr>
            <w:noProof/>
            <w:webHidden/>
          </w:rPr>
          <w:tab/>
        </w:r>
        <w:r>
          <w:rPr>
            <w:noProof/>
            <w:webHidden/>
          </w:rPr>
          <w:fldChar w:fldCharType="begin"/>
        </w:r>
        <w:r>
          <w:rPr>
            <w:noProof/>
            <w:webHidden/>
          </w:rPr>
          <w:instrText xml:space="preserve"> PAGEREF _Toc233778780 \h </w:instrText>
        </w:r>
        <w:r>
          <w:rPr>
            <w:noProof/>
            <w:webHidden/>
          </w:rPr>
        </w:r>
        <w:r>
          <w:rPr>
            <w:noProof/>
            <w:webHidden/>
          </w:rPr>
          <w:fldChar w:fldCharType="separate"/>
        </w:r>
        <w:r>
          <w:rPr>
            <w:noProof/>
            <w:webHidden/>
          </w:rPr>
          <w:t>153</w:t>
        </w:r>
        <w:r>
          <w:rPr>
            <w:noProof/>
            <w:webHidden/>
          </w:rPr>
          <w:fldChar w:fldCharType="end"/>
        </w:r>
      </w:hyperlink>
    </w:p>
    <w:p w14:paraId="5600593C" w14:textId="1437DD32"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81" w:history="1">
        <w:r w:rsidRPr="00EC1F73">
          <w:rPr>
            <w:rStyle w:val="Hyperlink"/>
            <w:noProof/>
          </w:rPr>
          <w:t>12.3.2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Examples of different CPM scenarios for Exceptional Dispatch and Significant Event CPMs:</w:t>
        </w:r>
        <w:r>
          <w:rPr>
            <w:noProof/>
            <w:webHidden/>
          </w:rPr>
          <w:tab/>
        </w:r>
        <w:r>
          <w:rPr>
            <w:noProof/>
            <w:webHidden/>
          </w:rPr>
          <w:fldChar w:fldCharType="begin"/>
        </w:r>
        <w:r>
          <w:rPr>
            <w:noProof/>
            <w:webHidden/>
          </w:rPr>
          <w:instrText xml:space="preserve"> PAGEREF _Toc233778781 \h </w:instrText>
        </w:r>
        <w:r>
          <w:rPr>
            <w:noProof/>
            <w:webHidden/>
          </w:rPr>
        </w:r>
        <w:r>
          <w:rPr>
            <w:noProof/>
            <w:webHidden/>
          </w:rPr>
          <w:fldChar w:fldCharType="separate"/>
        </w:r>
        <w:r>
          <w:rPr>
            <w:noProof/>
            <w:webHidden/>
          </w:rPr>
          <w:t>161</w:t>
        </w:r>
        <w:r>
          <w:rPr>
            <w:noProof/>
            <w:webHidden/>
          </w:rPr>
          <w:fldChar w:fldCharType="end"/>
        </w:r>
      </w:hyperlink>
    </w:p>
    <w:p w14:paraId="666C2F8E" w14:textId="732E0715"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782" w:history="1">
        <w:r w:rsidRPr="00EC1F73">
          <w:rPr>
            <w:rStyle w:val="Hyperlink"/>
            <w:noProof/>
          </w:rPr>
          <w:t>Example of CPM with Increasing RA</w:t>
        </w:r>
        <w:r>
          <w:rPr>
            <w:noProof/>
            <w:webHidden/>
          </w:rPr>
          <w:tab/>
        </w:r>
        <w:r>
          <w:rPr>
            <w:noProof/>
            <w:webHidden/>
          </w:rPr>
          <w:fldChar w:fldCharType="begin"/>
        </w:r>
        <w:r>
          <w:rPr>
            <w:noProof/>
            <w:webHidden/>
          </w:rPr>
          <w:instrText xml:space="preserve"> PAGEREF _Toc233778782 \h </w:instrText>
        </w:r>
        <w:r>
          <w:rPr>
            <w:noProof/>
            <w:webHidden/>
          </w:rPr>
        </w:r>
        <w:r>
          <w:rPr>
            <w:noProof/>
            <w:webHidden/>
          </w:rPr>
          <w:fldChar w:fldCharType="separate"/>
        </w:r>
        <w:r>
          <w:rPr>
            <w:noProof/>
            <w:webHidden/>
          </w:rPr>
          <w:t>161</w:t>
        </w:r>
        <w:r>
          <w:rPr>
            <w:noProof/>
            <w:webHidden/>
          </w:rPr>
          <w:fldChar w:fldCharType="end"/>
        </w:r>
      </w:hyperlink>
    </w:p>
    <w:p w14:paraId="5F6955D7" w14:textId="764FEA4C"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783" w:history="1">
        <w:r w:rsidRPr="00EC1F73">
          <w:rPr>
            <w:rStyle w:val="Hyperlink"/>
            <w:noProof/>
          </w:rPr>
          <w:t>Example of CPM with Decreasing RA above Pmin</w:t>
        </w:r>
        <w:r>
          <w:rPr>
            <w:noProof/>
            <w:webHidden/>
          </w:rPr>
          <w:tab/>
        </w:r>
        <w:r>
          <w:rPr>
            <w:noProof/>
            <w:webHidden/>
          </w:rPr>
          <w:fldChar w:fldCharType="begin"/>
        </w:r>
        <w:r>
          <w:rPr>
            <w:noProof/>
            <w:webHidden/>
          </w:rPr>
          <w:instrText xml:space="preserve"> PAGEREF _Toc233778783 \h </w:instrText>
        </w:r>
        <w:r>
          <w:rPr>
            <w:noProof/>
            <w:webHidden/>
          </w:rPr>
        </w:r>
        <w:r>
          <w:rPr>
            <w:noProof/>
            <w:webHidden/>
          </w:rPr>
          <w:fldChar w:fldCharType="separate"/>
        </w:r>
        <w:r>
          <w:rPr>
            <w:noProof/>
            <w:webHidden/>
          </w:rPr>
          <w:t>163</w:t>
        </w:r>
        <w:r>
          <w:rPr>
            <w:noProof/>
            <w:webHidden/>
          </w:rPr>
          <w:fldChar w:fldCharType="end"/>
        </w:r>
      </w:hyperlink>
    </w:p>
    <w:p w14:paraId="670F1197" w14:textId="097A6E13"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784" w:history="1">
        <w:r w:rsidRPr="00EC1F73">
          <w:rPr>
            <w:rStyle w:val="Hyperlink"/>
            <w:noProof/>
          </w:rPr>
          <w:t>Example of CPM with decreasing RA below Pmin, or Zero RA</w:t>
        </w:r>
        <w:r>
          <w:rPr>
            <w:noProof/>
            <w:webHidden/>
          </w:rPr>
          <w:tab/>
        </w:r>
        <w:r>
          <w:rPr>
            <w:noProof/>
            <w:webHidden/>
          </w:rPr>
          <w:fldChar w:fldCharType="begin"/>
        </w:r>
        <w:r>
          <w:rPr>
            <w:noProof/>
            <w:webHidden/>
          </w:rPr>
          <w:instrText xml:space="preserve"> PAGEREF _Toc233778784 \h </w:instrText>
        </w:r>
        <w:r>
          <w:rPr>
            <w:noProof/>
            <w:webHidden/>
          </w:rPr>
        </w:r>
        <w:r>
          <w:rPr>
            <w:noProof/>
            <w:webHidden/>
          </w:rPr>
          <w:fldChar w:fldCharType="separate"/>
        </w:r>
        <w:r>
          <w:rPr>
            <w:noProof/>
            <w:webHidden/>
          </w:rPr>
          <w:t>164</w:t>
        </w:r>
        <w:r>
          <w:rPr>
            <w:noProof/>
            <w:webHidden/>
          </w:rPr>
          <w:fldChar w:fldCharType="end"/>
        </w:r>
      </w:hyperlink>
    </w:p>
    <w:p w14:paraId="4822AAB1" w14:textId="22FCAAA4"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785" w:history="1">
        <w:r w:rsidRPr="00EC1F73">
          <w:rPr>
            <w:rStyle w:val="Hyperlink"/>
            <w:noProof/>
          </w:rPr>
          <w:t>Example of CPM adjustment in the presence of an RA substitution</w:t>
        </w:r>
        <w:r>
          <w:rPr>
            <w:noProof/>
            <w:webHidden/>
          </w:rPr>
          <w:tab/>
        </w:r>
        <w:r>
          <w:rPr>
            <w:noProof/>
            <w:webHidden/>
          </w:rPr>
          <w:fldChar w:fldCharType="begin"/>
        </w:r>
        <w:r>
          <w:rPr>
            <w:noProof/>
            <w:webHidden/>
          </w:rPr>
          <w:instrText xml:space="preserve"> PAGEREF _Toc233778785 \h </w:instrText>
        </w:r>
        <w:r>
          <w:rPr>
            <w:noProof/>
            <w:webHidden/>
          </w:rPr>
        </w:r>
        <w:r>
          <w:rPr>
            <w:noProof/>
            <w:webHidden/>
          </w:rPr>
          <w:fldChar w:fldCharType="separate"/>
        </w:r>
        <w:r>
          <w:rPr>
            <w:noProof/>
            <w:webHidden/>
          </w:rPr>
          <w:t>165</w:t>
        </w:r>
        <w:r>
          <w:rPr>
            <w:noProof/>
            <w:webHidden/>
          </w:rPr>
          <w:fldChar w:fldCharType="end"/>
        </w:r>
      </w:hyperlink>
    </w:p>
    <w:p w14:paraId="74FB2429" w14:textId="583AED6E"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786" w:history="1">
        <w:r w:rsidRPr="00EC1F73">
          <w:rPr>
            <w:rStyle w:val="Hyperlink"/>
            <w:noProof/>
          </w:rPr>
          <w:t>Example where resource goes on outage</w:t>
        </w:r>
        <w:r>
          <w:rPr>
            <w:noProof/>
            <w:webHidden/>
          </w:rPr>
          <w:tab/>
        </w:r>
        <w:r>
          <w:rPr>
            <w:noProof/>
            <w:webHidden/>
          </w:rPr>
          <w:fldChar w:fldCharType="begin"/>
        </w:r>
        <w:r>
          <w:rPr>
            <w:noProof/>
            <w:webHidden/>
          </w:rPr>
          <w:instrText xml:space="preserve"> PAGEREF _Toc233778786 \h </w:instrText>
        </w:r>
        <w:r>
          <w:rPr>
            <w:noProof/>
            <w:webHidden/>
          </w:rPr>
        </w:r>
        <w:r>
          <w:rPr>
            <w:noProof/>
            <w:webHidden/>
          </w:rPr>
          <w:fldChar w:fldCharType="separate"/>
        </w:r>
        <w:r>
          <w:rPr>
            <w:noProof/>
            <w:webHidden/>
          </w:rPr>
          <w:t>166</w:t>
        </w:r>
        <w:r>
          <w:rPr>
            <w:noProof/>
            <w:webHidden/>
          </w:rPr>
          <w:fldChar w:fldCharType="end"/>
        </w:r>
      </w:hyperlink>
    </w:p>
    <w:p w14:paraId="61A72D42" w14:textId="69FEFC85"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787" w:history="1">
        <w:r w:rsidRPr="00EC1F73">
          <w:rPr>
            <w:rStyle w:val="Hyperlink"/>
            <w:noProof/>
          </w:rPr>
          <w:t>Example where RA increases beyond CPM:</w:t>
        </w:r>
        <w:r>
          <w:rPr>
            <w:noProof/>
            <w:webHidden/>
          </w:rPr>
          <w:tab/>
        </w:r>
        <w:r>
          <w:rPr>
            <w:noProof/>
            <w:webHidden/>
          </w:rPr>
          <w:fldChar w:fldCharType="begin"/>
        </w:r>
        <w:r>
          <w:rPr>
            <w:noProof/>
            <w:webHidden/>
          </w:rPr>
          <w:instrText xml:space="preserve"> PAGEREF _Toc233778787 \h </w:instrText>
        </w:r>
        <w:r>
          <w:rPr>
            <w:noProof/>
            <w:webHidden/>
          </w:rPr>
        </w:r>
        <w:r>
          <w:rPr>
            <w:noProof/>
            <w:webHidden/>
          </w:rPr>
          <w:fldChar w:fldCharType="separate"/>
        </w:r>
        <w:r>
          <w:rPr>
            <w:noProof/>
            <w:webHidden/>
          </w:rPr>
          <w:t>167</w:t>
        </w:r>
        <w:r>
          <w:rPr>
            <w:noProof/>
            <w:webHidden/>
          </w:rPr>
          <w:fldChar w:fldCharType="end"/>
        </w:r>
      </w:hyperlink>
    </w:p>
    <w:p w14:paraId="65801A43" w14:textId="568E5348"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788" w:history="1">
        <w:r w:rsidRPr="00EC1F73">
          <w:rPr>
            <w:rStyle w:val="Hyperlink"/>
            <w:noProof/>
          </w:rPr>
          <w:t>Example of Second CPM occurring in the first month</w:t>
        </w:r>
        <w:r>
          <w:rPr>
            <w:noProof/>
            <w:webHidden/>
          </w:rPr>
          <w:tab/>
        </w:r>
        <w:r>
          <w:rPr>
            <w:noProof/>
            <w:webHidden/>
          </w:rPr>
          <w:fldChar w:fldCharType="begin"/>
        </w:r>
        <w:r>
          <w:rPr>
            <w:noProof/>
            <w:webHidden/>
          </w:rPr>
          <w:instrText xml:space="preserve"> PAGEREF _Toc233778788 \h </w:instrText>
        </w:r>
        <w:r>
          <w:rPr>
            <w:noProof/>
            <w:webHidden/>
          </w:rPr>
        </w:r>
        <w:r>
          <w:rPr>
            <w:noProof/>
            <w:webHidden/>
          </w:rPr>
          <w:fldChar w:fldCharType="separate"/>
        </w:r>
        <w:r>
          <w:rPr>
            <w:noProof/>
            <w:webHidden/>
          </w:rPr>
          <w:t>168</w:t>
        </w:r>
        <w:r>
          <w:rPr>
            <w:noProof/>
            <w:webHidden/>
          </w:rPr>
          <w:fldChar w:fldCharType="end"/>
        </w:r>
      </w:hyperlink>
    </w:p>
    <w:p w14:paraId="7E7C5BA5" w14:textId="6B5D662B" w:rsidR="00756D4B" w:rsidRDefault="00756D4B">
      <w:pPr>
        <w:pStyle w:val="TOC6"/>
        <w:tabs>
          <w:tab w:val="right" w:leader="dot" w:pos="9350"/>
        </w:tabs>
        <w:rPr>
          <w:rFonts w:asciiTheme="minorHAnsi" w:eastAsiaTheme="minorEastAsia" w:hAnsiTheme="minorHAnsi" w:cstheme="minorBidi"/>
          <w:noProof/>
          <w:kern w:val="2"/>
          <w:sz w:val="24"/>
          <w:szCs w:val="24"/>
          <w14:ligatures w14:val="standardContextual"/>
        </w:rPr>
      </w:pPr>
      <w:hyperlink w:anchor="_Toc233778789" w:history="1">
        <w:r w:rsidRPr="00EC1F73">
          <w:rPr>
            <w:rStyle w:val="Hyperlink"/>
            <w:noProof/>
          </w:rPr>
          <w:t>Example of Second CPM occurring in the second month</w:t>
        </w:r>
        <w:r>
          <w:rPr>
            <w:noProof/>
            <w:webHidden/>
          </w:rPr>
          <w:tab/>
        </w:r>
        <w:r>
          <w:rPr>
            <w:noProof/>
            <w:webHidden/>
          </w:rPr>
          <w:fldChar w:fldCharType="begin"/>
        </w:r>
        <w:r>
          <w:rPr>
            <w:noProof/>
            <w:webHidden/>
          </w:rPr>
          <w:instrText xml:space="preserve"> PAGEREF _Toc233778789 \h </w:instrText>
        </w:r>
        <w:r>
          <w:rPr>
            <w:noProof/>
            <w:webHidden/>
          </w:rPr>
        </w:r>
        <w:r>
          <w:rPr>
            <w:noProof/>
            <w:webHidden/>
          </w:rPr>
          <w:fldChar w:fldCharType="separate"/>
        </w:r>
        <w:r>
          <w:rPr>
            <w:noProof/>
            <w:webHidden/>
          </w:rPr>
          <w:t>170</w:t>
        </w:r>
        <w:r>
          <w:rPr>
            <w:noProof/>
            <w:webHidden/>
          </w:rPr>
          <w:fldChar w:fldCharType="end"/>
        </w:r>
      </w:hyperlink>
    </w:p>
    <w:p w14:paraId="03D4CAF2" w14:textId="2C107125"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90" w:history="1">
        <w:r w:rsidRPr="00EC1F73">
          <w:rPr>
            <w:rStyle w:val="Hyperlink"/>
            <w:noProof/>
          </w:rPr>
          <w:t>12.3.3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Procedure for Exceptional Dispatch CPM Quantity Designation</w:t>
        </w:r>
        <w:r>
          <w:rPr>
            <w:noProof/>
            <w:webHidden/>
          </w:rPr>
          <w:tab/>
        </w:r>
        <w:r>
          <w:rPr>
            <w:noProof/>
            <w:webHidden/>
          </w:rPr>
          <w:fldChar w:fldCharType="begin"/>
        </w:r>
        <w:r>
          <w:rPr>
            <w:noProof/>
            <w:webHidden/>
          </w:rPr>
          <w:instrText xml:space="preserve"> PAGEREF _Toc233778790 \h </w:instrText>
        </w:r>
        <w:r>
          <w:rPr>
            <w:noProof/>
            <w:webHidden/>
          </w:rPr>
        </w:r>
        <w:r>
          <w:rPr>
            <w:noProof/>
            <w:webHidden/>
          </w:rPr>
          <w:fldChar w:fldCharType="separate"/>
        </w:r>
        <w:r>
          <w:rPr>
            <w:noProof/>
            <w:webHidden/>
          </w:rPr>
          <w:t>173</w:t>
        </w:r>
        <w:r>
          <w:rPr>
            <w:noProof/>
            <w:webHidden/>
          </w:rPr>
          <w:fldChar w:fldCharType="end"/>
        </w:r>
      </w:hyperlink>
    </w:p>
    <w:p w14:paraId="157A5F16" w14:textId="3667CDD9"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91" w:history="1">
        <w:r w:rsidRPr="00EC1F73">
          <w:rPr>
            <w:rStyle w:val="Hyperlink"/>
            <w:noProof/>
          </w:rPr>
          <w:t>12.3.4</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Procedure for Exceptional Dispatch CPM Quantity Designation for Reactive Power Support</w:t>
        </w:r>
        <w:r>
          <w:rPr>
            <w:noProof/>
            <w:webHidden/>
          </w:rPr>
          <w:tab/>
        </w:r>
        <w:r>
          <w:rPr>
            <w:noProof/>
            <w:webHidden/>
          </w:rPr>
          <w:fldChar w:fldCharType="begin"/>
        </w:r>
        <w:r>
          <w:rPr>
            <w:noProof/>
            <w:webHidden/>
          </w:rPr>
          <w:instrText xml:space="preserve"> PAGEREF _Toc233778791 \h </w:instrText>
        </w:r>
        <w:r>
          <w:rPr>
            <w:noProof/>
            <w:webHidden/>
          </w:rPr>
        </w:r>
        <w:r>
          <w:rPr>
            <w:noProof/>
            <w:webHidden/>
          </w:rPr>
          <w:fldChar w:fldCharType="separate"/>
        </w:r>
        <w:r>
          <w:rPr>
            <w:noProof/>
            <w:webHidden/>
          </w:rPr>
          <w:t>177</w:t>
        </w:r>
        <w:r>
          <w:rPr>
            <w:noProof/>
            <w:webHidden/>
          </w:rPr>
          <w:fldChar w:fldCharType="end"/>
        </w:r>
      </w:hyperlink>
    </w:p>
    <w:p w14:paraId="129E992D" w14:textId="01694A70"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92" w:history="1">
        <w:r w:rsidRPr="00EC1F73">
          <w:rPr>
            <w:rStyle w:val="Hyperlink"/>
            <w:noProof/>
          </w:rPr>
          <w:t>12.3.5</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Obligations of a Resource Designated under the CPM.</w:t>
        </w:r>
        <w:r>
          <w:rPr>
            <w:noProof/>
            <w:webHidden/>
          </w:rPr>
          <w:tab/>
        </w:r>
        <w:r>
          <w:rPr>
            <w:noProof/>
            <w:webHidden/>
          </w:rPr>
          <w:fldChar w:fldCharType="begin"/>
        </w:r>
        <w:r>
          <w:rPr>
            <w:noProof/>
            <w:webHidden/>
          </w:rPr>
          <w:instrText xml:space="preserve"> PAGEREF _Toc233778792 \h </w:instrText>
        </w:r>
        <w:r>
          <w:rPr>
            <w:noProof/>
            <w:webHidden/>
          </w:rPr>
        </w:r>
        <w:r>
          <w:rPr>
            <w:noProof/>
            <w:webHidden/>
          </w:rPr>
          <w:fldChar w:fldCharType="separate"/>
        </w:r>
        <w:r>
          <w:rPr>
            <w:noProof/>
            <w:webHidden/>
          </w:rPr>
          <w:t>179</w:t>
        </w:r>
        <w:r>
          <w:rPr>
            <w:noProof/>
            <w:webHidden/>
          </w:rPr>
          <w:fldChar w:fldCharType="end"/>
        </w:r>
      </w:hyperlink>
    </w:p>
    <w:p w14:paraId="69670014" w14:textId="645B6D76"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93" w:history="1">
        <w:r w:rsidRPr="00EC1F73">
          <w:rPr>
            <w:rStyle w:val="Hyperlink"/>
            <w:noProof/>
          </w:rPr>
          <w:t>12.3.6</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Reports for CPM Designation Pursuant to Tariff Sections 43A.2.1, 43A.2.2, 43A.2.3 and 43A.2.4</w:t>
        </w:r>
        <w:r>
          <w:rPr>
            <w:noProof/>
            <w:webHidden/>
          </w:rPr>
          <w:tab/>
        </w:r>
        <w:r>
          <w:rPr>
            <w:noProof/>
            <w:webHidden/>
          </w:rPr>
          <w:fldChar w:fldCharType="begin"/>
        </w:r>
        <w:r>
          <w:rPr>
            <w:noProof/>
            <w:webHidden/>
          </w:rPr>
          <w:instrText xml:space="preserve"> PAGEREF _Toc233778793 \h </w:instrText>
        </w:r>
        <w:r>
          <w:rPr>
            <w:noProof/>
            <w:webHidden/>
          </w:rPr>
        </w:r>
        <w:r>
          <w:rPr>
            <w:noProof/>
            <w:webHidden/>
          </w:rPr>
          <w:fldChar w:fldCharType="separate"/>
        </w:r>
        <w:r>
          <w:rPr>
            <w:noProof/>
            <w:webHidden/>
          </w:rPr>
          <w:t>180</w:t>
        </w:r>
        <w:r>
          <w:rPr>
            <w:noProof/>
            <w:webHidden/>
          </w:rPr>
          <w:fldChar w:fldCharType="end"/>
        </w:r>
      </w:hyperlink>
    </w:p>
    <w:p w14:paraId="2F7AE9F7" w14:textId="1E4EB04C"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94" w:history="1">
        <w:r w:rsidRPr="00EC1F73">
          <w:rPr>
            <w:rStyle w:val="Hyperlink"/>
            <w:noProof/>
          </w:rPr>
          <w:t>12.3.7</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Payments to Resources Designated Under the CPM</w:t>
        </w:r>
        <w:r>
          <w:rPr>
            <w:noProof/>
            <w:webHidden/>
          </w:rPr>
          <w:tab/>
        </w:r>
        <w:r>
          <w:rPr>
            <w:noProof/>
            <w:webHidden/>
          </w:rPr>
          <w:fldChar w:fldCharType="begin"/>
        </w:r>
        <w:r>
          <w:rPr>
            <w:noProof/>
            <w:webHidden/>
          </w:rPr>
          <w:instrText xml:space="preserve"> PAGEREF _Toc233778794 \h </w:instrText>
        </w:r>
        <w:r>
          <w:rPr>
            <w:noProof/>
            <w:webHidden/>
          </w:rPr>
        </w:r>
        <w:r>
          <w:rPr>
            <w:noProof/>
            <w:webHidden/>
          </w:rPr>
          <w:fldChar w:fldCharType="separate"/>
        </w:r>
        <w:r>
          <w:rPr>
            <w:noProof/>
            <w:webHidden/>
          </w:rPr>
          <w:t>182</w:t>
        </w:r>
        <w:r>
          <w:rPr>
            <w:noProof/>
            <w:webHidden/>
          </w:rPr>
          <w:fldChar w:fldCharType="end"/>
        </w:r>
      </w:hyperlink>
    </w:p>
    <w:p w14:paraId="196E7563" w14:textId="39B64B61"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795" w:history="1">
        <w:r w:rsidRPr="00EC1F73">
          <w:rPr>
            <w:rStyle w:val="Hyperlink"/>
            <w:noProof/>
          </w:rPr>
          <w:t>12.4</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Scheduling Coordinator Failure to Demonstrate Sufficient Flexible RA Capacity</w:t>
        </w:r>
        <w:r>
          <w:rPr>
            <w:noProof/>
            <w:webHidden/>
          </w:rPr>
          <w:tab/>
        </w:r>
        <w:r>
          <w:rPr>
            <w:noProof/>
            <w:webHidden/>
          </w:rPr>
          <w:fldChar w:fldCharType="begin"/>
        </w:r>
        <w:r>
          <w:rPr>
            <w:noProof/>
            <w:webHidden/>
          </w:rPr>
          <w:instrText xml:space="preserve"> PAGEREF _Toc233778795 \h </w:instrText>
        </w:r>
        <w:r>
          <w:rPr>
            <w:noProof/>
            <w:webHidden/>
          </w:rPr>
        </w:r>
        <w:r>
          <w:rPr>
            <w:noProof/>
            <w:webHidden/>
          </w:rPr>
          <w:fldChar w:fldCharType="separate"/>
        </w:r>
        <w:r>
          <w:rPr>
            <w:noProof/>
            <w:webHidden/>
          </w:rPr>
          <w:t>182</w:t>
        </w:r>
        <w:r>
          <w:rPr>
            <w:noProof/>
            <w:webHidden/>
          </w:rPr>
          <w:fldChar w:fldCharType="end"/>
        </w:r>
      </w:hyperlink>
    </w:p>
    <w:p w14:paraId="3D9A0379" w14:textId="609BFAC5"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96" w:history="1">
        <w:r w:rsidRPr="00EC1F73">
          <w:rPr>
            <w:rStyle w:val="Hyperlink"/>
            <w:noProof/>
          </w:rPr>
          <w:t>12.4.1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Cumulative Deficiency in Flexible RA Capacity</w:t>
        </w:r>
        <w:r>
          <w:rPr>
            <w:noProof/>
            <w:webHidden/>
          </w:rPr>
          <w:tab/>
        </w:r>
        <w:r>
          <w:rPr>
            <w:noProof/>
            <w:webHidden/>
          </w:rPr>
          <w:fldChar w:fldCharType="begin"/>
        </w:r>
        <w:r>
          <w:rPr>
            <w:noProof/>
            <w:webHidden/>
          </w:rPr>
          <w:instrText xml:space="preserve"> PAGEREF _Toc233778796 \h </w:instrText>
        </w:r>
        <w:r>
          <w:rPr>
            <w:noProof/>
            <w:webHidden/>
          </w:rPr>
        </w:r>
        <w:r>
          <w:rPr>
            <w:noProof/>
            <w:webHidden/>
          </w:rPr>
          <w:fldChar w:fldCharType="separate"/>
        </w:r>
        <w:r>
          <w:rPr>
            <w:noProof/>
            <w:webHidden/>
          </w:rPr>
          <w:t>182</w:t>
        </w:r>
        <w:r>
          <w:rPr>
            <w:noProof/>
            <w:webHidden/>
          </w:rPr>
          <w:fldChar w:fldCharType="end"/>
        </w:r>
      </w:hyperlink>
    </w:p>
    <w:p w14:paraId="58840EC0" w14:textId="4EDD2F56"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797" w:history="1">
        <w:r w:rsidRPr="00EC1F73">
          <w:rPr>
            <w:rStyle w:val="Hyperlink"/>
            <w:noProof/>
          </w:rPr>
          <w:t>12.4.2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CPM Cost Allocation for Flexible RA Capacity Deficiencies</w:t>
        </w:r>
        <w:r>
          <w:rPr>
            <w:noProof/>
            <w:webHidden/>
          </w:rPr>
          <w:tab/>
        </w:r>
        <w:r>
          <w:rPr>
            <w:noProof/>
            <w:webHidden/>
          </w:rPr>
          <w:fldChar w:fldCharType="begin"/>
        </w:r>
        <w:r>
          <w:rPr>
            <w:noProof/>
            <w:webHidden/>
          </w:rPr>
          <w:instrText xml:space="preserve"> PAGEREF _Toc233778797 \h </w:instrText>
        </w:r>
        <w:r>
          <w:rPr>
            <w:noProof/>
            <w:webHidden/>
          </w:rPr>
        </w:r>
        <w:r>
          <w:rPr>
            <w:noProof/>
            <w:webHidden/>
          </w:rPr>
          <w:fldChar w:fldCharType="separate"/>
        </w:r>
        <w:r>
          <w:rPr>
            <w:noProof/>
            <w:webHidden/>
          </w:rPr>
          <w:t>184</w:t>
        </w:r>
        <w:r>
          <w:rPr>
            <w:noProof/>
            <w:webHidden/>
          </w:rPr>
          <w:fldChar w:fldCharType="end"/>
        </w:r>
      </w:hyperlink>
    </w:p>
    <w:p w14:paraId="5D36B4C3" w14:textId="0EBD5CD4"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98" w:history="1">
        <w:r w:rsidRPr="00EC1F73">
          <w:rPr>
            <w:rStyle w:val="Hyperlink"/>
            <w:noProof/>
            <w14:scene3d>
              <w14:camera w14:prst="orthographicFront"/>
              <w14:lightRig w14:rig="threePt" w14:dir="t">
                <w14:rot w14:lat="0" w14:lon="0" w14:rev="0"/>
              </w14:lightRig>
            </w14:scene3d>
          </w:rPr>
          <w:t>12.4.2.1</w:t>
        </w:r>
        <w:r>
          <w:rPr>
            <w:rFonts w:asciiTheme="minorHAnsi" w:eastAsiaTheme="minorEastAsia" w:hAnsiTheme="minorHAnsi" w:cstheme="minorBidi"/>
            <w:noProof/>
            <w:kern w:val="2"/>
            <w:sz w:val="24"/>
            <w:szCs w:val="24"/>
            <w14:ligatures w14:val="standardContextual"/>
          </w:rPr>
          <w:tab/>
        </w:r>
        <w:r w:rsidRPr="00EC1F73">
          <w:rPr>
            <w:rStyle w:val="Hyperlink"/>
            <w:noProof/>
          </w:rPr>
          <w:t>Local Regulatory Authority Cost Allocation Method</w:t>
        </w:r>
        <w:r>
          <w:rPr>
            <w:noProof/>
            <w:webHidden/>
          </w:rPr>
          <w:tab/>
        </w:r>
        <w:r>
          <w:rPr>
            <w:noProof/>
            <w:webHidden/>
          </w:rPr>
          <w:fldChar w:fldCharType="begin"/>
        </w:r>
        <w:r>
          <w:rPr>
            <w:noProof/>
            <w:webHidden/>
          </w:rPr>
          <w:instrText xml:space="preserve"> PAGEREF _Toc233778798 \h </w:instrText>
        </w:r>
        <w:r>
          <w:rPr>
            <w:noProof/>
            <w:webHidden/>
          </w:rPr>
        </w:r>
        <w:r>
          <w:rPr>
            <w:noProof/>
            <w:webHidden/>
          </w:rPr>
          <w:fldChar w:fldCharType="separate"/>
        </w:r>
        <w:r>
          <w:rPr>
            <w:noProof/>
            <w:webHidden/>
          </w:rPr>
          <w:t>184</w:t>
        </w:r>
        <w:r>
          <w:rPr>
            <w:noProof/>
            <w:webHidden/>
          </w:rPr>
          <w:fldChar w:fldCharType="end"/>
        </w:r>
      </w:hyperlink>
    </w:p>
    <w:p w14:paraId="16C194F4" w14:textId="19571470"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799" w:history="1">
        <w:r w:rsidRPr="00EC1F73">
          <w:rPr>
            <w:rStyle w:val="Hyperlink"/>
            <w:noProof/>
            <w14:scene3d>
              <w14:camera w14:prst="orthographicFront"/>
              <w14:lightRig w14:rig="threePt" w14:dir="t">
                <w14:rot w14:lat="0" w14:lon="0" w14:rev="0"/>
              </w14:lightRig>
            </w14:scene3d>
          </w:rPr>
          <w:t>12.4.2.2</w:t>
        </w:r>
        <w:r>
          <w:rPr>
            <w:rFonts w:asciiTheme="minorHAnsi" w:eastAsiaTheme="minorEastAsia" w:hAnsiTheme="minorHAnsi" w:cstheme="minorBidi"/>
            <w:noProof/>
            <w:kern w:val="2"/>
            <w:sz w:val="24"/>
            <w:szCs w:val="24"/>
            <w14:ligatures w14:val="standardContextual"/>
          </w:rPr>
          <w:tab/>
        </w:r>
        <w:r w:rsidRPr="00EC1F73">
          <w:rPr>
            <w:rStyle w:val="Hyperlink"/>
            <w:noProof/>
          </w:rPr>
          <w:t>ISO Cost Allocation Method</w:t>
        </w:r>
        <w:r>
          <w:rPr>
            <w:noProof/>
            <w:webHidden/>
          </w:rPr>
          <w:tab/>
        </w:r>
        <w:r>
          <w:rPr>
            <w:noProof/>
            <w:webHidden/>
          </w:rPr>
          <w:fldChar w:fldCharType="begin"/>
        </w:r>
        <w:r>
          <w:rPr>
            <w:noProof/>
            <w:webHidden/>
          </w:rPr>
          <w:instrText xml:space="preserve"> PAGEREF _Toc233778799 \h </w:instrText>
        </w:r>
        <w:r>
          <w:rPr>
            <w:noProof/>
            <w:webHidden/>
          </w:rPr>
        </w:r>
        <w:r>
          <w:rPr>
            <w:noProof/>
            <w:webHidden/>
          </w:rPr>
          <w:fldChar w:fldCharType="separate"/>
        </w:r>
        <w:r>
          <w:rPr>
            <w:noProof/>
            <w:webHidden/>
          </w:rPr>
          <w:t>184</w:t>
        </w:r>
        <w:r>
          <w:rPr>
            <w:noProof/>
            <w:webHidden/>
          </w:rPr>
          <w:fldChar w:fldCharType="end"/>
        </w:r>
      </w:hyperlink>
    </w:p>
    <w:p w14:paraId="1B7C0EA3" w14:textId="71762FDD"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800" w:history="1">
        <w:r w:rsidRPr="00EC1F73">
          <w:rPr>
            <w:rStyle w:val="Hyperlink"/>
            <w:noProof/>
            <w14:scene3d>
              <w14:camera w14:prst="orthographicFront"/>
              <w14:lightRig w14:rig="threePt" w14:dir="t">
                <w14:rot w14:lat="0" w14:lon="0" w14:rev="0"/>
              </w14:lightRig>
            </w14:scene3d>
          </w:rPr>
          <w:t>12.4.2.3</w:t>
        </w:r>
        <w:r>
          <w:rPr>
            <w:rFonts w:asciiTheme="minorHAnsi" w:eastAsiaTheme="minorEastAsia" w:hAnsiTheme="minorHAnsi" w:cstheme="minorBidi"/>
            <w:noProof/>
            <w:kern w:val="2"/>
            <w:sz w:val="24"/>
            <w:szCs w:val="24"/>
            <w14:ligatures w14:val="standardContextual"/>
          </w:rPr>
          <w:tab/>
        </w:r>
        <w:r w:rsidRPr="00EC1F73">
          <w:rPr>
            <w:rStyle w:val="Hyperlink"/>
            <w:noProof/>
          </w:rPr>
          <w:t>Reduction of Cost Allocation</w:t>
        </w:r>
        <w:r>
          <w:rPr>
            <w:noProof/>
            <w:webHidden/>
          </w:rPr>
          <w:tab/>
        </w:r>
        <w:r>
          <w:rPr>
            <w:noProof/>
            <w:webHidden/>
          </w:rPr>
          <w:fldChar w:fldCharType="begin"/>
        </w:r>
        <w:r>
          <w:rPr>
            <w:noProof/>
            <w:webHidden/>
          </w:rPr>
          <w:instrText xml:space="preserve"> PAGEREF _Toc233778800 \h </w:instrText>
        </w:r>
        <w:r>
          <w:rPr>
            <w:noProof/>
            <w:webHidden/>
          </w:rPr>
        </w:r>
        <w:r>
          <w:rPr>
            <w:noProof/>
            <w:webHidden/>
          </w:rPr>
          <w:fldChar w:fldCharType="separate"/>
        </w:r>
        <w:r>
          <w:rPr>
            <w:noProof/>
            <w:webHidden/>
          </w:rPr>
          <w:t>186</w:t>
        </w:r>
        <w:r>
          <w:rPr>
            <w:noProof/>
            <w:webHidden/>
          </w:rPr>
          <w:fldChar w:fldCharType="end"/>
        </w:r>
      </w:hyperlink>
    </w:p>
    <w:p w14:paraId="014A4D53" w14:textId="3B9E710D" w:rsidR="00756D4B" w:rsidRDefault="00756D4B">
      <w:pPr>
        <w:pStyle w:val="TOC1"/>
        <w:tabs>
          <w:tab w:val="left" w:pos="66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801" w:history="1">
        <w:r w:rsidRPr="00EC1F73">
          <w:rPr>
            <w:rStyle w:val="Hyperlink"/>
            <w:noProof/>
          </w:rPr>
          <w:t>13</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Default Resource Adequacy Rules</w:t>
        </w:r>
        <w:r>
          <w:rPr>
            <w:noProof/>
            <w:webHidden/>
          </w:rPr>
          <w:tab/>
        </w:r>
        <w:r>
          <w:rPr>
            <w:noProof/>
            <w:webHidden/>
          </w:rPr>
          <w:fldChar w:fldCharType="begin"/>
        </w:r>
        <w:r>
          <w:rPr>
            <w:noProof/>
            <w:webHidden/>
          </w:rPr>
          <w:instrText xml:space="preserve"> PAGEREF _Toc233778801 \h </w:instrText>
        </w:r>
        <w:r>
          <w:rPr>
            <w:noProof/>
            <w:webHidden/>
          </w:rPr>
        </w:r>
        <w:r>
          <w:rPr>
            <w:noProof/>
            <w:webHidden/>
          </w:rPr>
          <w:fldChar w:fldCharType="separate"/>
        </w:r>
        <w:r>
          <w:rPr>
            <w:noProof/>
            <w:webHidden/>
          </w:rPr>
          <w:t>186</w:t>
        </w:r>
        <w:r>
          <w:rPr>
            <w:noProof/>
            <w:webHidden/>
          </w:rPr>
          <w:fldChar w:fldCharType="end"/>
        </w:r>
      </w:hyperlink>
    </w:p>
    <w:p w14:paraId="1A850EEB" w14:textId="3808ED38"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802" w:history="1">
        <w:r w:rsidRPr="00EC1F73">
          <w:rPr>
            <w:rStyle w:val="Hyperlink"/>
            <w:noProof/>
          </w:rPr>
          <w:t>13.1</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Qualifying Capacity Criteria</w:t>
        </w:r>
        <w:r>
          <w:rPr>
            <w:noProof/>
            <w:webHidden/>
          </w:rPr>
          <w:tab/>
        </w:r>
        <w:r>
          <w:rPr>
            <w:noProof/>
            <w:webHidden/>
          </w:rPr>
          <w:fldChar w:fldCharType="begin"/>
        </w:r>
        <w:r>
          <w:rPr>
            <w:noProof/>
            <w:webHidden/>
          </w:rPr>
          <w:instrText xml:space="preserve"> PAGEREF _Toc233778802 \h </w:instrText>
        </w:r>
        <w:r>
          <w:rPr>
            <w:noProof/>
            <w:webHidden/>
          </w:rPr>
        </w:r>
        <w:r>
          <w:rPr>
            <w:noProof/>
            <w:webHidden/>
          </w:rPr>
          <w:fldChar w:fldCharType="separate"/>
        </w:r>
        <w:r>
          <w:rPr>
            <w:noProof/>
            <w:webHidden/>
          </w:rPr>
          <w:t>187</w:t>
        </w:r>
        <w:r>
          <w:rPr>
            <w:noProof/>
            <w:webHidden/>
          </w:rPr>
          <w:fldChar w:fldCharType="end"/>
        </w:r>
      </w:hyperlink>
    </w:p>
    <w:p w14:paraId="7D9A15D3" w14:textId="02C0CED4"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803" w:history="1">
        <w:r w:rsidRPr="00EC1F73">
          <w:rPr>
            <w:rStyle w:val="Hyperlink"/>
            <w:noProof/>
          </w:rPr>
          <w:t>13.1.1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Effective Load Carrying Capacity</w:t>
        </w:r>
        <w:r>
          <w:rPr>
            <w:noProof/>
            <w:webHidden/>
          </w:rPr>
          <w:tab/>
        </w:r>
        <w:r>
          <w:rPr>
            <w:noProof/>
            <w:webHidden/>
          </w:rPr>
          <w:fldChar w:fldCharType="begin"/>
        </w:r>
        <w:r>
          <w:rPr>
            <w:noProof/>
            <w:webHidden/>
          </w:rPr>
          <w:instrText xml:space="preserve"> PAGEREF _Toc233778803 \h </w:instrText>
        </w:r>
        <w:r>
          <w:rPr>
            <w:noProof/>
            <w:webHidden/>
          </w:rPr>
        </w:r>
        <w:r>
          <w:rPr>
            <w:noProof/>
            <w:webHidden/>
          </w:rPr>
          <w:fldChar w:fldCharType="separate"/>
        </w:r>
        <w:r>
          <w:rPr>
            <w:noProof/>
            <w:webHidden/>
          </w:rPr>
          <w:t>187</w:t>
        </w:r>
        <w:r>
          <w:rPr>
            <w:noProof/>
            <w:webHidden/>
          </w:rPr>
          <w:fldChar w:fldCharType="end"/>
        </w:r>
      </w:hyperlink>
    </w:p>
    <w:p w14:paraId="1B443DCC" w14:textId="451F4583"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804" w:history="1">
        <w:r w:rsidRPr="00EC1F73">
          <w:rPr>
            <w:rStyle w:val="Hyperlink"/>
            <w:noProof/>
            <w14:scene3d>
              <w14:camera w14:prst="orthographicFront"/>
              <w14:lightRig w14:rig="threePt" w14:dir="t">
                <w14:rot w14:lat="0" w14:lon="0" w14:rev="0"/>
              </w14:lightRig>
            </w14:scene3d>
          </w:rPr>
          <w:t>13.1.1.1</w:t>
        </w:r>
        <w:r>
          <w:rPr>
            <w:rFonts w:asciiTheme="minorHAnsi" w:eastAsiaTheme="minorEastAsia" w:hAnsiTheme="minorHAnsi" w:cstheme="minorBidi"/>
            <w:noProof/>
            <w:kern w:val="2"/>
            <w:sz w:val="24"/>
            <w:szCs w:val="24"/>
            <w14:ligatures w14:val="standardContextual"/>
          </w:rPr>
          <w:tab/>
        </w:r>
        <w:r w:rsidRPr="00EC1F73">
          <w:rPr>
            <w:rStyle w:val="Hyperlink"/>
            <w:noProof/>
          </w:rPr>
          <w:t>Availability Based Apportionment</w:t>
        </w:r>
        <w:r>
          <w:rPr>
            <w:noProof/>
            <w:webHidden/>
          </w:rPr>
          <w:tab/>
        </w:r>
        <w:r>
          <w:rPr>
            <w:noProof/>
            <w:webHidden/>
          </w:rPr>
          <w:fldChar w:fldCharType="begin"/>
        </w:r>
        <w:r>
          <w:rPr>
            <w:noProof/>
            <w:webHidden/>
          </w:rPr>
          <w:instrText xml:space="preserve"> PAGEREF _Toc233778804 \h </w:instrText>
        </w:r>
        <w:r>
          <w:rPr>
            <w:noProof/>
            <w:webHidden/>
          </w:rPr>
        </w:r>
        <w:r>
          <w:rPr>
            <w:noProof/>
            <w:webHidden/>
          </w:rPr>
          <w:fldChar w:fldCharType="separate"/>
        </w:r>
        <w:r>
          <w:rPr>
            <w:noProof/>
            <w:webHidden/>
          </w:rPr>
          <w:t>188</w:t>
        </w:r>
        <w:r>
          <w:rPr>
            <w:noProof/>
            <w:webHidden/>
          </w:rPr>
          <w:fldChar w:fldCharType="end"/>
        </w:r>
      </w:hyperlink>
    </w:p>
    <w:p w14:paraId="240379D4" w14:textId="1E14B05C"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805" w:history="1">
        <w:r w:rsidRPr="00EC1F73">
          <w:rPr>
            <w:rStyle w:val="Hyperlink"/>
            <w:noProof/>
            <w14:scene3d>
              <w14:camera w14:prst="orthographicFront"/>
              <w14:lightRig w14:rig="threePt" w14:dir="t">
                <w14:rot w14:lat="0" w14:lon="0" w14:rev="0"/>
              </w14:lightRig>
            </w14:scene3d>
          </w:rPr>
          <w:t>13.1.1.2</w:t>
        </w:r>
        <w:r>
          <w:rPr>
            <w:rFonts w:asciiTheme="minorHAnsi" w:eastAsiaTheme="minorEastAsia" w:hAnsiTheme="minorHAnsi" w:cstheme="minorBidi"/>
            <w:noProof/>
            <w:kern w:val="2"/>
            <w:sz w:val="24"/>
            <w:szCs w:val="24"/>
            <w14:ligatures w14:val="standardContextual"/>
          </w:rPr>
          <w:tab/>
        </w:r>
        <w:r w:rsidRPr="00EC1F73">
          <w:rPr>
            <w:rStyle w:val="Hyperlink"/>
            <w:noProof/>
          </w:rPr>
          <w:t>Performance Based Apportionment</w:t>
        </w:r>
        <w:r>
          <w:rPr>
            <w:noProof/>
            <w:webHidden/>
          </w:rPr>
          <w:tab/>
        </w:r>
        <w:r>
          <w:rPr>
            <w:noProof/>
            <w:webHidden/>
          </w:rPr>
          <w:fldChar w:fldCharType="begin"/>
        </w:r>
        <w:r>
          <w:rPr>
            <w:noProof/>
            <w:webHidden/>
          </w:rPr>
          <w:instrText xml:space="preserve"> PAGEREF _Toc233778805 \h </w:instrText>
        </w:r>
        <w:r>
          <w:rPr>
            <w:noProof/>
            <w:webHidden/>
          </w:rPr>
        </w:r>
        <w:r>
          <w:rPr>
            <w:noProof/>
            <w:webHidden/>
          </w:rPr>
          <w:fldChar w:fldCharType="separate"/>
        </w:r>
        <w:r>
          <w:rPr>
            <w:noProof/>
            <w:webHidden/>
          </w:rPr>
          <w:t>188</w:t>
        </w:r>
        <w:r>
          <w:rPr>
            <w:noProof/>
            <w:webHidden/>
          </w:rPr>
          <w:fldChar w:fldCharType="end"/>
        </w:r>
      </w:hyperlink>
    </w:p>
    <w:p w14:paraId="34656EC4" w14:textId="19B19F35"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806" w:history="1">
        <w:r w:rsidRPr="00EC1F73">
          <w:rPr>
            <w:rStyle w:val="Hyperlink"/>
            <w:noProof/>
          </w:rPr>
          <w:t>13.1.2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Unforced Capacity</w:t>
        </w:r>
        <w:r>
          <w:rPr>
            <w:noProof/>
            <w:webHidden/>
          </w:rPr>
          <w:tab/>
        </w:r>
        <w:r>
          <w:rPr>
            <w:noProof/>
            <w:webHidden/>
          </w:rPr>
          <w:fldChar w:fldCharType="begin"/>
        </w:r>
        <w:r>
          <w:rPr>
            <w:noProof/>
            <w:webHidden/>
          </w:rPr>
          <w:instrText xml:space="preserve"> PAGEREF _Toc233778806 \h </w:instrText>
        </w:r>
        <w:r>
          <w:rPr>
            <w:noProof/>
            <w:webHidden/>
          </w:rPr>
        </w:r>
        <w:r>
          <w:rPr>
            <w:noProof/>
            <w:webHidden/>
          </w:rPr>
          <w:fldChar w:fldCharType="separate"/>
        </w:r>
        <w:r>
          <w:rPr>
            <w:noProof/>
            <w:webHidden/>
          </w:rPr>
          <w:t>188</w:t>
        </w:r>
        <w:r>
          <w:rPr>
            <w:noProof/>
            <w:webHidden/>
          </w:rPr>
          <w:fldChar w:fldCharType="end"/>
        </w:r>
      </w:hyperlink>
    </w:p>
    <w:p w14:paraId="32572A3F" w14:textId="742F27B4"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807" w:history="1">
        <w:r w:rsidRPr="00EC1F73">
          <w:rPr>
            <w:rStyle w:val="Hyperlink"/>
            <w:noProof/>
          </w:rPr>
          <w:t>13.1.3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Average Generation</w:t>
        </w:r>
        <w:r>
          <w:rPr>
            <w:noProof/>
            <w:webHidden/>
          </w:rPr>
          <w:tab/>
        </w:r>
        <w:r>
          <w:rPr>
            <w:noProof/>
            <w:webHidden/>
          </w:rPr>
          <w:fldChar w:fldCharType="begin"/>
        </w:r>
        <w:r>
          <w:rPr>
            <w:noProof/>
            <w:webHidden/>
          </w:rPr>
          <w:instrText xml:space="preserve"> PAGEREF _Toc233778807 \h </w:instrText>
        </w:r>
        <w:r>
          <w:rPr>
            <w:noProof/>
            <w:webHidden/>
          </w:rPr>
        </w:r>
        <w:r>
          <w:rPr>
            <w:noProof/>
            <w:webHidden/>
          </w:rPr>
          <w:fldChar w:fldCharType="separate"/>
        </w:r>
        <w:r>
          <w:rPr>
            <w:noProof/>
            <w:webHidden/>
          </w:rPr>
          <w:t>188</w:t>
        </w:r>
        <w:r>
          <w:rPr>
            <w:noProof/>
            <w:webHidden/>
          </w:rPr>
          <w:fldChar w:fldCharType="end"/>
        </w:r>
      </w:hyperlink>
    </w:p>
    <w:p w14:paraId="54FC92F2" w14:textId="07648482"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808" w:history="1">
        <w:r w:rsidRPr="00EC1F73">
          <w:rPr>
            <w:rStyle w:val="Hyperlink"/>
            <w:noProof/>
          </w:rPr>
          <w:t>13.1.4</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Performance Based</w:t>
        </w:r>
        <w:r>
          <w:rPr>
            <w:noProof/>
            <w:webHidden/>
          </w:rPr>
          <w:tab/>
        </w:r>
        <w:r>
          <w:rPr>
            <w:noProof/>
            <w:webHidden/>
          </w:rPr>
          <w:fldChar w:fldCharType="begin"/>
        </w:r>
        <w:r>
          <w:rPr>
            <w:noProof/>
            <w:webHidden/>
          </w:rPr>
          <w:instrText xml:space="preserve"> PAGEREF _Toc233778808 \h </w:instrText>
        </w:r>
        <w:r>
          <w:rPr>
            <w:noProof/>
            <w:webHidden/>
          </w:rPr>
        </w:r>
        <w:r>
          <w:rPr>
            <w:noProof/>
            <w:webHidden/>
          </w:rPr>
          <w:fldChar w:fldCharType="separate"/>
        </w:r>
        <w:r>
          <w:rPr>
            <w:noProof/>
            <w:webHidden/>
          </w:rPr>
          <w:t>189</w:t>
        </w:r>
        <w:r>
          <w:rPr>
            <w:noProof/>
            <w:webHidden/>
          </w:rPr>
          <w:fldChar w:fldCharType="end"/>
        </w:r>
      </w:hyperlink>
    </w:p>
    <w:p w14:paraId="789E2281" w14:textId="3A71178F"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809" w:history="1">
        <w:r w:rsidRPr="00EC1F73">
          <w:rPr>
            <w:rStyle w:val="Hyperlink"/>
            <w:noProof/>
            <w14:scene3d>
              <w14:camera w14:prst="orthographicFront"/>
              <w14:lightRig w14:rig="threePt" w14:dir="t">
                <w14:rot w14:lat="0" w14:lon="0" w14:rev="0"/>
              </w14:lightRig>
            </w14:scene3d>
          </w:rPr>
          <w:t>13.1.4.1</w:t>
        </w:r>
        <w:r>
          <w:rPr>
            <w:rFonts w:asciiTheme="minorHAnsi" w:eastAsiaTheme="minorEastAsia" w:hAnsiTheme="minorHAnsi" w:cstheme="minorBidi"/>
            <w:noProof/>
            <w:kern w:val="2"/>
            <w:sz w:val="24"/>
            <w:szCs w:val="24"/>
            <w14:ligatures w14:val="standardContextual"/>
          </w:rPr>
          <w:tab/>
        </w:r>
        <w:r w:rsidRPr="00EC1F73">
          <w:rPr>
            <w:rStyle w:val="Hyperlink"/>
            <w:noProof/>
          </w:rPr>
          <w:t>Performance to Dispatch</w:t>
        </w:r>
        <w:r>
          <w:rPr>
            <w:noProof/>
            <w:webHidden/>
          </w:rPr>
          <w:tab/>
        </w:r>
        <w:r>
          <w:rPr>
            <w:noProof/>
            <w:webHidden/>
          </w:rPr>
          <w:fldChar w:fldCharType="begin"/>
        </w:r>
        <w:r>
          <w:rPr>
            <w:noProof/>
            <w:webHidden/>
          </w:rPr>
          <w:instrText xml:space="preserve"> PAGEREF _Toc233778809 \h </w:instrText>
        </w:r>
        <w:r>
          <w:rPr>
            <w:noProof/>
            <w:webHidden/>
          </w:rPr>
        </w:r>
        <w:r>
          <w:rPr>
            <w:noProof/>
            <w:webHidden/>
          </w:rPr>
          <w:fldChar w:fldCharType="separate"/>
        </w:r>
        <w:r>
          <w:rPr>
            <w:noProof/>
            <w:webHidden/>
          </w:rPr>
          <w:t>189</w:t>
        </w:r>
        <w:r>
          <w:rPr>
            <w:noProof/>
            <w:webHidden/>
          </w:rPr>
          <w:fldChar w:fldCharType="end"/>
        </w:r>
      </w:hyperlink>
    </w:p>
    <w:p w14:paraId="659EB1D6" w14:textId="1331BC20" w:rsidR="00756D4B" w:rsidRDefault="00756D4B">
      <w:pPr>
        <w:pStyle w:val="TOC4"/>
        <w:rPr>
          <w:rFonts w:asciiTheme="minorHAnsi" w:eastAsiaTheme="minorEastAsia" w:hAnsiTheme="minorHAnsi" w:cstheme="minorBidi"/>
          <w:noProof/>
          <w:kern w:val="2"/>
          <w:sz w:val="24"/>
          <w:szCs w:val="24"/>
          <w14:ligatures w14:val="standardContextual"/>
        </w:rPr>
      </w:pPr>
      <w:hyperlink w:anchor="_Toc233778810" w:history="1">
        <w:r w:rsidRPr="00EC1F73">
          <w:rPr>
            <w:rStyle w:val="Hyperlink"/>
            <w:noProof/>
            <w14:scene3d>
              <w14:camera w14:prst="orthographicFront"/>
              <w14:lightRig w14:rig="threePt" w14:dir="t">
                <w14:rot w14:lat="0" w14:lon="0" w14:rev="0"/>
              </w14:lightRig>
            </w14:scene3d>
          </w:rPr>
          <w:t>13.1.4.2</w:t>
        </w:r>
        <w:r>
          <w:rPr>
            <w:rFonts w:asciiTheme="minorHAnsi" w:eastAsiaTheme="minorEastAsia" w:hAnsiTheme="minorHAnsi" w:cstheme="minorBidi"/>
            <w:noProof/>
            <w:kern w:val="2"/>
            <w:sz w:val="24"/>
            <w:szCs w:val="24"/>
            <w14:ligatures w14:val="standardContextual"/>
          </w:rPr>
          <w:tab/>
        </w:r>
        <w:r w:rsidRPr="00EC1F73">
          <w:rPr>
            <w:rStyle w:val="Hyperlink"/>
            <w:noProof/>
          </w:rPr>
          <w:t>Reduction in Demand Per Dispatch</w:t>
        </w:r>
        <w:r>
          <w:rPr>
            <w:noProof/>
            <w:webHidden/>
          </w:rPr>
          <w:tab/>
        </w:r>
        <w:r>
          <w:rPr>
            <w:noProof/>
            <w:webHidden/>
          </w:rPr>
          <w:fldChar w:fldCharType="begin"/>
        </w:r>
        <w:r>
          <w:rPr>
            <w:noProof/>
            <w:webHidden/>
          </w:rPr>
          <w:instrText xml:space="preserve"> PAGEREF _Toc233778810 \h </w:instrText>
        </w:r>
        <w:r>
          <w:rPr>
            <w:noProof/>
            <w:webHidden/>
          </w:rPr>
        </w:r>
        <w:r>
          <w:rPr>
            <w:noProof/>
            <w:webHidden/>
          </w:rPr>
          <w:fldChar w:fldCharType="separate"/>
        </w:r>
        <w:r>
          <w:rPr>
            <w:noProof/>
            <w:webHidden/>
          </w:rPr>
          <w:t>189</w:t>
        </w:r>
        <w:r>
          <w:rPr>
            <w:noProof/>
            <w:webHidden/>
          </w:rPr>
          <w:fldChar w:fldCharType="end"/>
        </w:r>
      </w:hyperlink>
    </w:p>
    <w:p w14:paraId="14194C11" w14:textId="15BCE607"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811" w:history="1">
        <w:r w:rsidRPr="00EC1F73">
          <w:rPr>
            <w:rStyle w:val="Hyperlink"/>
            <w:noProof/>
          </w:rPr>
          <w:t>13.1.5</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Hybrid Resources</w:t>
        </w:r>
        <w:r>
          <w:rPr>
            <w:noProof/>
            <w:webHidden/>
          </w:rPr>
          <w:tab/>
        </w:r>
        <w:r>
          <w:rPr>
            <w:noProof/>
            <w:webHidden/>
          </w:rPr>
          <w:fldChar w:fldCharType="begin"/>
        </w:r>
        <w:r>
          <w:rPr>
            <w:noProof/>
            <w:webHidden/>
          </w:rPr>
          <w:instrText xml:space="preserve"> PAGEREF _Toc233778811 \h </w:instrText>
        </w:r>
        <w:r>
          <w:rPr>
            <w:noProof/>
            <w:webHidden/>
          </w:rPr>
        </w:r>
        <w:r>
          <w:rPr>
            <w:noProof/>
            <w:webHidden/>
          </w:rPr>
          <w:fldChar w:fldCharType="separate"/>
        </w:r>
        <w:r>
          <w:rPr>
            <w:noProof/>
            <w:webHidden/>
          </w:rPr>
          <w:t>189</w:t>
        </w:r>
        <w:r>
          <w:rPr>
            <w:noProof/>
            <w:webHidden/>
          </w:rPr>
          <w:fldChar w:fldCharType="end"/>
        </w:r>
      </w:hyperlink>
    </w:p>
    <w:p w14:paraId="2987DC2D" w14:textId="1BD5DA0A"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812" w:history="1">
        <w:r w:rsidRPr="00EC1F73">
          <w:rPr>
            <w:rStyle w:val="Hyperlink"/>
            <w:noProof/>
          </w:rPr>
          <w:t>13.2</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Planning Reserve Margin</w:t>
        </w:r>
        <w:r>
          <w:rPr>
            <w:noProof/>
            <w:webHidden/>
          </w:rPr>
          <w:tab/>
        </w:r>
        <w:r>
          <w:rPr>
            <w:noProof/>
            <w:webHidden/>
          </w:rPr>
          <w:fldChar w:fldCharType="begin"/>
        </w:r>
        <w:r>
          <w:rPr>
            <w:noProof/>
            <w:webHidden/>
          </w:rPr>
          <w:instrText xml:space="preserve"> PAGEREF _Toc233778812 \h </w:instrText>
        </w:r>
        <w:r>
          <w:rPr>
            <w:noProof/>
            <w:webHidden/>
          </w:rPr>
        </w:r>
        <w:r>
          <w:rPr>
            <w:noProof/>
            <w:webHidden/>
          </w:rPr>
          <w:fldChar w:fldCharType="separate"/>
        </w:r>
        <w:r>
          <w:rPr>
            <w:noProof/>
            <w:webHidden/>
          </w:rPr>
          <w:t>189</w:t>
        </w:r>
        <w:r>
          <w:rPr>
            <w:noProof/>
            <w:webHidden/>
          </w:rPr>
          <w:fldChar w:fldCharType="end"/>
        </w:r>
      </w:hyperlink>
    </w:p>
    <w:p w14:paraId="5C16866F" w14:textId="72573EC8"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813" w:history="1">
        <w:r w:rsidRPr="00EC1F73">
          <w:rPr>
            <w:rStyle w:val="Hyperlink"/>
            <w:noProof/>
          </w:rPr>
          <w:t>13.3</w:t>
        </w:r>
        <w:r>
          <w:rPr>
            <w:rFonts w:asciiTheme="minorHAnsi" w:eastAsiaTheme="minorEastAsia" w:hAnsiTheme="minorHAnsi" w:cstheme="minorBidi"/>
            <w:smallCaps w:val="0"/>
            <w:noProof/>
            <w:kern w:val="2"/>
            <w:sz w:val="24"/>
            <w:szCs w:val="24"/>
            <w14:ligatures w14:val="standardContextual"/>
          </w:rPr>
          <w:tab/>
        </w:r>
        <w:r w:rsidRPr="00EC1F73">
          <w:rPr>
            <w:rStyle w:val="Hyperlink"/>
            <w:noProof/>
          </w:rPr>
          <w:t>Default Study</w:t>
        </w:r>
        <w:r>
          <w:rPr>
            <w:noProof/>
            <w:webHidden/>
          </w:rPr>
          <w:tab/>
        </w:r>
        <w:r>
          <w:rPr>
            <w:noProof/>
            <w:webHidden/>
          </w:rPr>
          <w:fldChar w:fldCharType="begin"/>
        </w:r>
        <w:r>
          <w:rPr>
            <w:noProof/>
            <w:webHidden/>
          </w:rPr>
          <w:instrText xml:space="preserve"> PAGEREF _Toc233778813 \h </w:instrText>
        </w:r>
        <w:r>
          <w:rPr>
            <w:noProof/>
            <w:webHidden/>
          </w:rPr>
        </w:r>
        <w:r>
          <w:rPr>
            <w:noProof/>
            <w:webHidden/>
          </w:rPr>
          <w:fldChar w:fldCharType="separate"/>
        </w:r>
        <w:r>
          <w:rPr>
            <w:noProof/>
            <w:webHidden/>
          </w:rPr>
          <w:t>189</w:t>
        </w:r>
        <w:r>
          <w:rPr>
            <w:noProof/>
            <w:webHidden/>
          </w:rPr>
          <w:fldChar w:fldCharType="end"/>
        </w:r>
      </w:hyperlink>
    </w:p>
    <w:p w14:paraId="6730333A" w14:textId="4C5E09FA"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814" w:history="1">
        <w:r w:rsidRPr="00EC1F73">
          <w:rPr>
            <w:rStyle w:val="Hyperlink"/>
            <w:noProof/>
          </w:rPr>
          <w:t>13.3.1</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Evaluation Period</w:t>
        </w:r>
        <w:r>
          <w:rPr>
            <w:noProof/>
            <w:webHidden/>
          </w:rPr>
          <w:tab/>
        </w:r>
        <w:r>
          <w:rPr>
            <w:noProof/>
            <w:webHidden/>
          </w:rPr>
          <w:fldChar w:fldCharType="begin"/>
        </w:r>
        <w:r>
          <w:rPr>
            <w:noProof/>
            <w:webHidden/>
          </w:rPr>
          <w:instrText xml:space="preserve"> PAGEREF _Toc233778814 \h </w:instrText>
        </w:r>
        <w:r>
          <w:rPr>
            <w:noProof/>
            <w:webHidden/>
          </w:rPr>
        </w:r>
        <w:r>
          <w:rPr>
            <w:noProof/>
            <w:webHidden/>
          </w:rPr>
          <w:fldChar w:fldCharType="separate"/>
        </w:r>
        <w:r>
          <w:rPr>
            <w:noProof/>
            <w:webHidden/>
          </w:rPr>
          <w:t>190</w:t>
        </w:r>
        <w:r>
          <w:rPr>
            <w:noProof/>
            <w:webHidden/>
          </w:rPr>
          <w:fldChar w:fldCharType="end"/>
        </w:r>
      </w:hyperlink>
    </w:p>
    <w:p w14:paraId="3F2A2F48" w14:textId="1053C8B6"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815" w:history="1">
        <w:r w:rsidRPr="00EC1F73">
          <w:rPr>
            <w:rStyle w:val="Hyperlink"/>
            <w:noProof/>
          </w:rPr>
          <w:t>13.3.2</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Resource Adequacy Model</w:t>
        </w:r>
        <w:r>
          <w:rPr>
            <w:noProof/>
            <w:webHidden/>
          </w:rPr>
          <w:tab/>
        </w:r>
        <w:r>
          <w:rPr>
            <w:noProof/>
            <w:webHidden/>
          </w:rPr>
          <w:fldChar w:fldCharType="begin"/>
        </w:r>
        <w:r>
          <w:rPr>
            <w:noProof/>
            <w:webHidden/>
          </w:rPr>
          <w:instrText xml:space="preserve"> PAGEREF _Toc233778815 \h </w:instrText>
        </w:r>
        <w:r>
          <w:rPr>
            <w:noProof/>
            <w:webHidden/>
          </w:rPr>
        </w:r>
        <w:r>
          <w:rPr>
            <w:noProof/>
            <w:webHidden/>
          </w:rPr>
          <w:fldChar w:fldCharType="separate"/>
        </w:r>
        <w:r>
          <w:rPr>
            <w:noProof/>
            <w:webHidden/>
          </w:rPr>
          <w:t>190</w:t>
        </w:r>
        <w:r>
          <w:rPr>
            <w:noProof/>
            <w:webHidden/>
          </w:rPr>
          <w:fldChar w:fldCharType="end"/>
        </w:r>
      </w:hyperlink>
    </w:p>
    <w:p w14:paraId="5064B69F" w14:textId="4F874DEE" w:rsidR="00756D4B" w:rsidRDefault="00756D4B">
      <w:pPr>
        <w:pStyle w:val="TOC3"/>
        <w:tabs>
          <w:tab w:val="left" w:pos="1320"/>
          <w:tab w:val="right" w:leader="dot" w:pos="9350"/>
        </w:tabs>
        <w:rPr>
          <w:rFonts w:asciiTheme="minorHAnsi" w:eastAsiaTheme="minorEastAsia" w:hAnsiTheme="minorHAnsi" w:cstheme="minorBidi"/>
          <w:i w:val="0"/>
          <w:iCs w:val="0"/>
          <w:noProof/>
          <w:kern w:val="2"/>
          <w:sz w:val="24"/>
          <w:szCs w:val="24"/>
          <w14:ligatures w14:val="standardContextual"/>
        </w:rPr>
      </w:pPr>
      <w:hyperlink w:anchor="_Toc233778816" w:history="1">
        <w:r w:rsidRPr="00EC1F73">
          <w:rPr>
            <w:rStyle w:val="Hyperlink"/>
            <w:noProof/>
          </w:rPr>
          <w:t>13.3.3</w:t>
        </w:r>
        <w:r>
          <w:rPr>
            <w:rFonts w:asciiTheme="minorHAnsi" w:eastAsiaTheme="minorEastAsia" w:hAnsiTheme="minorHAnsi" w:cstheme="minorBidi"/>
            <w:i w:val="0"/>
            <w:iCs w:val="0"/>
            <w:noProof/>
            <w:kern w:val="2"/>
            <w:sz w:val="24"/>
            <w:szCs w:val="24"/>
            <w14:ligatures w14:val="standardContextual"/>
          </w:rPr>
          <w:tab/>
        </w:r>
        <w:r w:rsidRPr="00EC1F73">
          <w:rPr>
            <w:rStyle w:val="Hyperlink"/>
            <w:noProof/>
          </w:rPr>
          <w:t>Process Outline</w:t>
        </w:r>
        <w:r>
          <w:rPr>
            <w:noProof/>
            <w:webHidden/>
          </w:rPr>
          <w:tab/>
        </w:r>
        <w:r>
          <w:rPr>
            <w:noProof/>
            <w:webHidden/>
          </w:rPr>
          <w:fldChar w:fldCharType="begin"/>
        </w:r>
        <w:r>
          <w:rPr>
            <w:noProof/>
            <w:webHidden/>
          </w:rPr>
          <w:instrText xml:space="preserve"> PAGEREF _Toc233778816 \h </w:instrText>
        </w:r>
        <w:r>
          <w:rPr>
            <w:noProof/>
            <w:webHidden/>
          </w:rPr>
        </w:r>
        <w:r>
          <w:rPr>
            <w:noProof/>
            <w:webHidden/>
          </w:rPr>
          <w:fldChar w:fldCharType="separate"/>
        </w:r>
        <w:r>
          <w:rPr>
            <w:noProof/>
            <w:webHidden/>
          </w:rPr>
          <w:t>191</w:t>
        </w:r>
        <w:r>
          <w:rPr>
            <w:noProof/>
            <w:webHidden/>
          </w:rPr>
          <w:fldChar w:fldCharType="end"/>
        </w:r>
      </w:hyperlink>
    </w:p>
    <w:p w14:paraId="42BEC6F5" w14:textId="7639D217" w:rsidR="00756D4B" w:rsidRDefault="00756D4B">
      <w:pPr>
        <w:pStyle w:val="TOC1"/>
        <w:tabs>
          <w:tab w:val="left" w:pos="660"/>
          <w:tab w:val="right" w:leader="dot" w:pos="9350"/>
        </w:tabs>
        <w:rPr>
          <w:rFonts w:asciiTheme="minorHAnsi" w:eastAsiaTheme="minorEastAsia" w:hAnsiTheme="minorHAnsi" w:cstheme="minorBidi"/>
          <w:b w:val="0"/>
          <w:bCs w:val="0"/>
          <w:caps w:val="0"/>
          <w:noProof/>
          <w:kern w:val="2"/>
          <w:sz w:val="24"/>
          <w:szCs w:val="24"/>
          <w14:ligatures w14:val="standardContextual"/>
        </w:rPr>
      </w:pPr>
      <w:hyperlink w:anchor="_Toc233778817" w:history="1">
        <w:r w:rsidRPr="00EC1F73">
          <w:rPr>
            <w:rStyle w:val="Hyperlink"/>
            <w:noProof/>
          </w:rPr>
          <w:t>14</w:t>
        </w:r>
        <w:r>
          <w:rPr>
            <w:rFonts w:asciiTheme="minorHAnsi" w:eastAsiaTheme="minorEastAsia" w:hAnsiTheme="minorHAnsi" w:cstheme="minorBidi"/>
            <w:b w:val="0"/>
            <w:bCs w:val="0"/>
            <w:caps w:val="0"/>
            <w:noProof/>
            <w:kern w:val="2"/>
            <w:sz w:val="24"/>
            <w:szCs w:val="24"/>
            <w14:ligatures w14:val="standardContextual"/>
          </w:rPr>
          <w:tab/>
        </w:r>
        <w:r w:rsidRPr="00EC1F73">
          <w:rPr>
            <w:rStyle w:val="Hyperlink"/>
            <w:noProof/>
          </w:rPr>
          <w:t>Attachment A: Reliability Requirements Information Submittal Timelines</w:t>
        </w:r>
        <w:r>
          <w:rPr>
            <w:noProof/>
            <w:webHidden/>
          </w:rPr>
          <w:tab/>
        </w:r>
        <w:r>
          <w:rPr>
            <w:noProof/>
            <w:webHidden/>
          </w:rPr>
          <w:fldChar w:fldCharType="begin"/>
        </w:r>
        <w:r>
          <w:rPr>
            <w:noProof/>
            <w:webHidden/>
          </w:rPr>
          <w:instrText xml:space="preserve"> PAGEREF _Toc233778817 \h </w:instrText>
        </w:r>
        <w:r>
          <w:rPr>
            <w:noProof/>
            <w:webHidden/>
          </w:rPr>
        </w:r>
        <w:r>
          <w:rPr>
            <w:noProof/>
            <w:webHidden/>
          </w:rPr>
          <w:fldChar w:fldCharType="separate"/>
        </w:r>
        <w:r>
          <w:rPr>
            <w:noProof/>
            <w:webHidden/>
          </w:rPr>
          <w:t>193</w:t>
        </w:r>
        <w:r>
          <w:rPr>
            <w:noProof/>
            <w:webHidden/>
          </w:rPr>
          <w:fldChar w:fldCharType="end"/>
        </w:r>
      </w:hyperlink>
    </w:p>
    <w:p w14:paraId="2BE36CA3" w14:textId="13634118"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818" w:history="1">
        <w:r w:rsidRPr="00EC1F73">
          <w:rPr>
            <w:rStyle w:val="Hyperlink"/>
            <w:noProof/>
          </w:rPr>
          <w:t>Exhibit A-1: Summary of Resource Adequacy Information Submittal Timelines</w:t>
        </w:r>
        <w:r>
          <w:rPr>
            <w:noProof/>
            <w:webHidden/>
          </w:rPr>
          <w:tab/>
        </w:r>
        <w:r>
          <w:rPr>
            <w:noProof/>
            <w:webHidden/>
          </w:rPr>
          <w:fldChar w:fldCharType="begin"/>
        </w:r>
        <w:r>
          <w:rPr>
            <w:noProof/>
            <w:webHidden/>
          </w:rPr>
          <w:instrText xml:space="preserve"> PAGEREF _Toc233778818 \h </w:instrText>
        </w:r>
        <w:r>
          <w:rPr>
            <w:noProof/>
            <w:webHidden/>
          </w:rPr>
        </w:r>
        <w:r>
          <w:rPr>
            <w:noProof/>
            <w:webHidden/>
          </w:rPr>
          <w:fldChar w:fldCharType="separate"/>
        </w:r>
        <w:r>
          <w:rPr>
            <w:noProof/>
            <w:webHidden/>
          </w:rPr>
          <w:t>193</w:t>
        </w:r>
        <w:r>
          <w:rPr>
            <w:noProof/>
            <w:webHidden/>
          </w:rPr>
          <w:fldChar w:fldCharType="end"/>
        </w:r>
      </w:hyperlink>
    </w:p>
    <w:p w14:paraId="4ECB7591" w14:textId="5C46BCE9"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819" w:history="1">
        <w:r w:rsidRPr="00EC1F73">
          <w:rPr>
            <w:rStyle w:val="Hyperlink"/>
            <w:noProof/>
          </w:rPr>
          <w:t>Exhibit A-2: Resource Adequacy Plans and Supply Plans Submittal Dates</w:t>
        </w:r>
        <w:r>
          <w:rPr>
            <w:noProof/>
            <w:webHidden/>
          </w:rPr>
          <w:tab/>
        </w:r>
        <w:r>
          <w:rPr>
            <w:noProof/>
            <w:webHidden/>
          </w:rPr>
          <w:fldChar w:fldCharType="begin"/>
        </w:r>
        <w:r>
          <w:rPr>
            <w:noProof/>
            <w:webHidden/>
          </w:rPr>
          <w:instrText xml:space="preserve"> PAGEREF _Toc233778819 \h </w:instrText>
        </w:r>
        <w:r>
          <w:rPr>
            <w:noProof/>
            <w:webHidden/>
          </w:rPr>
        </w:r>
        <w:r>
          <w:rPr>
            <w:noProof/>
            <w:webHidden/>
          </w:rPr>
          <w:fldChar w:fldCharType="separate"/>
        </w:r>
        <w:r>
          <w:rPr>
            <w:noProof/>
            <w:webHidden/>
          </w:rPr>
          <w:t>195</w:t>
        </w:r>
        <w:r>
          <w:rPr>
            <w:noProof/>
            <w:webHidden/>
          </w:rPr>
          <w:fldChar w:fldCharType="end"/>
        </w:r>
      </w:hyperlink>
    </w:p>
    <w:p w14:paraId="6E6A1909" w14:textId="0390CF18"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820" w:history="1">
        <w:r w:rsidRPr="00EC1F73">
          <w:rPr>
            <w:rStyle w:val="Hyperlink"/>
            <w:noProof/>
          </w:rPr>
          <w:t>Exhibit A-3: Import Capability Posting and Submittal Dates</w:t>
        </w:r>
        <w:r>
          <w:rPr>
            <w:noProof/>
            <w:webHidden/>
          </w:rPr>
          <w:tab/>
        </w:r>
        <w:r>
          <w:rPr>
            <w:noProof/>
            <w:webHidden/>
          </w:rPr>
          <w:fldChar w:fldCharType="begin"/>
        </w:r>
        <w:r>
          <w:rPr>
            <w:noProof/>
            <w:webHidden/>
          </w:rPr>
          <w:instrText xml:space="preserve"> PAGEREF _Toc233778820 \h </w:instrText>
        </w:r>
        <w:r>
          <w:rPr>
            <w:noProof/>
            <w:webHidden/>
          </w:rPr>
        </w:r>
        <w:r>
          <w:rPr>
            <w:noProof/>
            <w:webHidden/>
          </w:rPr>
          <w:fldChar w:fldCharType="separate"/>
        </w:r>
        <w:r>
          <w:rPr>
            <w:noProof/>
            <w:webHidden/>
          </w:rPr>
          <w:t>196</w:t>
        </w:r>
        <w:r>
          <w:rPr>
            <w:noProof/>
            <w:webHidden/>
          </w:rPr>
          <w:fldChar w:fldCharType="end"/>
        </w:r>
      </w:hyperlink>
    </w:p>
    <w:p w14:paraId="774F548B" w14:textId="7FCAE9FB"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821" w:history="1">
        <w:r w:rsidRPr="00EC1F73">
          <w:rPr>
            <w:rStyle w:val="Hyperlink"/>
            <w:noProof/>
          </w:rPr>
          <w:t>Exhibit A-4: Local Capacity Process Schedule</w:t>
        </w:r>
        <w:r>
          <w:rPr>
            <w:noProof/>
            <w:webHidden/>
          </w:rPr>
          <w:tab/>
        </w:r>
        <w:r>
          <w:rPr>
            <w:noProof/>
            <w:webHidden/>
          </w:rPr>
          <w:fldChar w:fldCharType="begin"/>
        </w:r>
        <w:r>
          <w:rPr>
            <w:noProof/>
            <w:webHidden/>
          </w:rPr>
          <w:instrText xml:space="preserve"> PAGEREF _Toc233778821 \h </w:instrText>
        </w:r>
        <w:r>
          <w:rPr>
            <w:noProof/>
            <w:webHidden/>
          </w:rPr>
        </w:r>
        <w:r>
          <w:rPr>
            <w:noProof/>
            <w:webHidden/>
          </w:rPr>
          <w:fldChar w:fldCharType="separate"/>
        </w:r>
        <w:r>
          <w:rPr>
            <w:noProof/>
            <w:webHidden/>
          </w:rPr>
          <w:t>200</w:t>
        </w:r>
        <w:r>
          <w:rPr>
            <w:noProof/>
            <w:webHidden/>
          </w:rPr>
          <w:fldChar w:fldCharType="end"/>
        </w:r>
      </w:hyperlink>
    </w:p>
    <w:p w14:paraId="396B5674" w14:textId="7C61B36E" w:rsidR="00756D4B" w:rsidRDefault="00756D4B">
      <w:pPr>
        <w:pStyle w:val="TOC2"/>
        <w:rPr>
          <w:rFonts w:asciiTheme="minorHAnsi" w:eastAsiaTheme="minorEastAsia" w:hAnsiTheme="minorHAnsi" w:cstheme="minorBidi"/>
          <w:smallCaps w:val="0"/>
          <w:noProof/>
          <w:kern w:val="2"/>
          <w:sz w:val="24"/>
          <w:szCs w:val="24"/>
          <w14:ligatures w14:val="standardContextual"/>
        </w:rPr>
      </w:pPr>
      <w:hyperlink w:anchor="_Toc233778822" w:history="1">
        <w:r w:rsidRPr="00EC1F73">
          <w:rPr>
            <w:rStyle w:val="Hyperlink"/>
            <w:noProof/>
          </w:rPr>
          <w:t>Exhibit A-6: Flexible Capacity Needs Assessment Schedule</w:t>
        </w:r>
        <w:r>
          <w:rPr>
            <w:noProof/>
            <w:webHidden/>
          </w:rPr>
          <w:tab/>
        </w:r>
        <w:r>
          <w:rPr>
            <w:noProof/>
            <w:webHidden/>
          </w:rPr>
          <w:fldChar w:fldCharType="begin"/>
        </w:r>
        <w:r>
          <w:rPr>
            <w:noProof/>
            <w:webHidden/>
          </w:rPr>
          <w:instrText xml:space="preserve"> PAGEREF _Toc233778822 \h </w:instrText>
        </w:r>
        <w:r>
          <w:rPr>
            <w:noProof/>
            <w:webHidden/>
          </w:rPr>
        </w:r>
        <w:r>
          <w:rPr>
            <w:noProof/>
            <w:webHidden/>
          </w:rPr>
          <w:fldChar w:fldCharType="separate"/>
        </w:r>
        <w:r>
          <w:rPr>
            <w:noProof/>
            <w:webHidden/>
          </w:rPr>
          <w:t>201</w:t>
        </w:r>
        <w:r>
          <w:rPr>
            <w:noProof/>
            <w:webHidden/>
          </w:rPr>
          <w:fldChar w:fldCharType="end"/>
        </w:r>
      </w:hyperlink>
    </w:p>
    <w:p w14:paraId="20C613C0" w14:textId="65E060A7" w:rsidR="00105220" w:rsidRDefault="008841F3" w:rsidP="00105220">
      <w:r>
        <w:fldChar w:fldCharType="end"/>
      </w:r>
    </w:p>
    <w:p w14:paraId="20C613C1" w14:textId="77777777" w:rsidR="00105220" w:rsidRDefault="00105220" w:rsidP="00C05C9B">
      <w:pPr>
        <w:spacing w:after="0"/>
        <w:jc w:val="left"/>
      </w:pPr>
    </w:p>
    <w:p w14:paraId="20C613C2" w14:textId="77777777" w:rsidR="00422197" w:rsidRPr="00621A2E" w:rsidRDefault="00C05C9B" w:rsidP="00E15230">
      <w:pPr>
        <w:pStyle w:val="Heading1"/>
        <w:numPr>
          <w:ilvl w:val="0"/>
          <w:numId w:val="20"/>
        </w:numPr>
      </w:pPr>
      <w:bookmarkStart w:id="22" w:name="_Toc326763846"/>
      <w:bookmarkStart w:id="23" w:name="_Toc369088049"/>
      <w:r>
        <w:br w:type="page"/>
      </w:r>
      <w:bookmarkStart w:id="24" w:name="_Toc397496431"/>
      <w:bookmarkStart w:id="25" w:name="_Toc233778619"/>
      <w:r w:rsidR="00422197" w:rsidRPr="00621A2E">
        <w:lastRenderedPageBreak/>
        <w:t>Introduction</w:t>
      </w:r>
      <w:bookmarkEnd w:id="13"/>
      <w:bookmarkEnd w:id="14"/>
      <w:bookmarkEnd w:id="15"/>
      <w:bookmarkEnd w:id="16"/>
      <w:bookmarkEnd w:id="17"/>
      <w:bookmarkEnd w:id="18"/>
      <w:bookmarkEnd w:id="22"/>
      <w:bookmarkEnd w:id="23"/>
      <w:bookmarkEnd w:id="24"/>
      <w:bookmarkEnd w:id="25"/>
    </w:p>
    <w:p w14:paraId="20C613C3" w14:textId="77777777" w:rsidR="00422197" w:rsidRDefault="00422197" w:rsidP="00422197">
      <w:pPr>
        <w:pStyle w:val="ParaText"/>
        <w:rPr>
          <w:rFonts w:cs="Arial"/>
        </w:rPr>
      </w:pPr>
      <w:r>
        <w:rPr>
          <w:rFonts w:cs="Arial"/>
        </w:rPr>
        <w:t xml:space="preserve">Welcome to the </w:t>
      </w:r>
      <w:r w:rsidR="00A64958">
        <w:rPr>
          <w:rFonts w:cs="Arial"/>
        </w:rPr>
        <w:t>ISO</w:t>
      </w:r>
      <w:r>
        <w:rPr>
          <w:rFonts w:cs="Arial"/>
          <w:b/>
          <w:bCs/>
          <w:i/>
          <w:iCs/>
        </w:rPr>
        <w:t xml:space="preserve"> </w:t>
      </w:r>
      <w:r>
        <w:rPr>
          <w:rFonts w:cs="Arial"/>
          <w:bCs/>
          <w:i/>
          <w:iCs/>
        </w:rPr>
        <w:t>BPM for Reliability Requirements</w:t>
      </w:r>
      <w:r>
        <w:rPr>
          <w:rFonts w:cs="Arial"/>
        </w:rPr>
        <w:t>.  In this Introduction, you find the following information:</w:t>
      </w:r>
    </w:p>
    <w:p w14:paraId="20C613C4" w14:textId="77777777" w:rsidR="00422197" w:rsidRDefault="00422197" w:rsidP="00606C33">
      <w:pPr>
        <w:tabs>
          <w:tab w:val="num" w:pos="360"/>
        </w:tabs>
        <w:ind w:left="360"/>
        <w:rPr>
          <w:rFonts w:cs="Arial"/>
        </w:rPr>
      </w:pPr>
      <w:r>
        <w:rPr>
          <w:rFonts w:cs="Arial"/>
        </w:rPr>
        <w:t xml:space="preserve">The purpose of </w:t>
      </w:r>
      <w:r w:rsidR="00A64958">
        <w:rPr>
          <w:rFonts w:cs="Arial"/>
        </w:rPr>
        <w:t>ISO</w:t>
      </w:r>
      <w:r>
        <w:rPr>
          <w:rFonts w:cs="Arial"/>
        </w:rPr>
        <w:t xml:space="preserve"> BPMs</w:t>
      </w:r>
    </w:p>
    <w:p w14:paraId="20C613C5" w14:textId="77777777" w:rsidR="00422197" w:rsidRDefault="00422197" w:rsidP="00606C33">
      <w:pPr>
        <w:tabs>
          <w:tab w:val="num" w:pos="360"/>
        </w:tabs>
        <w:ind w:left="360"/>
        <w:rPr>
          <w:rFonts w:cs="Arial"/>
        </w:rPr>
      </w:pPr>
      <w:r>
        <w:rPr>
          <w:rFonts w:cs="Arial"/>
        </w:rPr>
        <w:t xml:space="preserve">What you can expect from this </w:t>
      </w:r>
      <w:r w:rsidR="00A64958">
        <w:rPr>
          <w:rFonts w:cs="Arial"/>
        </w:rPr>
        <w:t>ISO</w:t>
      </w:r>
      <w:r>
        <w:rPr>
          <w:rFonts w:cs="Arial"/>
        </w:rPr>
        <w:t xml:space="preserve"> BPM</w:t>
      </w:r>
    </w:p>
    <w:p w14:paraId="20C613C6" w14:textId="77777777" w:rsidR="00422197" w:rsidRDefault="00422197" w:rsidP="00606C33">
      <w:pPr>
        <w:tabs>
          <w:tab w:val="num" w:pos="360"/>
        </w:tabs>
        <w:ind w:left="360"/>
        <w:rPr>
          <w:rFonts w:cs="Arial"/>
        </w:rPr>
      </w:pPr>
      <w:r>
        <w:rPr>
          <w:rFonts w:cs="Arial"/>
        </w:rPr>
        <w:t xml:space="preserve">Other </w:t>
      </w:r>
      <w:r w:rsidR="00A64958">
        <w:rPr>
          <w:rFonts w:cs="Arial"/>
        </w:rPr>
        <w:t>ISO</w:t>
      </w:r>
      <w:r>
        <w:rPr>
          <w:rFonts w:cs="Arial"/>
        </w:rPr>
        <w:t xml:space="preserve"> BPMs or documents that provide related or additional information</w:t>
      </w:r>
    </w:p>
    <w:p w14:paraId="20C613C7" w14:textId="77777777" w:rsidR="00313080" w:rsidRPr="00313080" w:rsidRDefault="00313080" w:rsidP="00621A2E">
      <w:pPr>
        <w:pStyle w:val="Heading2"/>
      </w:pPr>
      <w:bookmarkStart w:id="26" w:name="_Toc295820399"/>
      <w:bookmarkStart w:id="27" w:name="_Toc295820875"/>
      <w:bookmarkStart w:id="28" w:name="_Toc300573897"/>
      <w:bookmarkStart w:id="29" w:name="_Toc326763847"/>
      <w:bookmarkStart w:id="30" w:name="_Toc369088050"/>
      <w:bookmarkStart w:id="31" w:name="_Toc397496432"/>
      <w:bookmarkStart w:id="32" w:name="_Toc233778620"/>
      <w:r w:rsidRPr="00313080">
        <w:t>Purpose of California ISO Business Practice Manuals</w:t>
      </w:r>
      <w:bookmarkEnd w:id="19"/>
      <w:bookmarkEnd w:id="20"/>
      <w:bookmarkEnd w:id="21"/>
      <w:bookmarkEnd w:id="26"/>
      <w:bookmarkEnd w:id="27"/>
      <w:bookmarkEnd w:id="28"/>
      <w:bookmarkEnd w:id="29"/>
      <w:bookmarkEnd w:id="30"/>
      <w:bookmarkEnd w:id="31"/>
      <w:bookmarkEnd w:id="32"/>
    </w:p>
    <w:p w14:paraId="20C613C8" w14:textId="77777777" w:rsidR="00313080" w:rsidRDefault="00313080" w:rsidP="00973ECB">
      <w:pPr>
        <w:pStyle w:val="ParaText"/>
        <w:rPr>
          <w:rFonts w:cs="Arial"/>
        </w:rPr>
      </w:pPr>
      <w:r>
        <w:rPr>
          <w:rFonts w:cs="Arial"/>
        </w:rPr>
        <w:t xml:space="preserve">The Business Practice Manuals (BPMs) developed by the </w:t>
      </w:r>
      <w:r w:rsidR="00A64958">
        <w:rPr>
          <w:rFonts w:cs="Arial"/>
        </w:rPr>
        <w:t>ISO</w:t>
      </w:r>
      <w:r>
        <w:rPr>
          <w:rFonts w:cs="Arial"/>
        </w:rPr>
        <w:t xml:space="preserve"> are intended to contain implementation detail, consistent with and supported by the </w:t>
      </w:r>
      <w:r w:rsidR="00A64958">
        <w:rPr>
          <w:rFonts w:cs="Arial"/>
        </w:rPr>
        <w:t>ISO</w:t>
      </w:r>
      <w:r>
        <w:rPr>
          <w:rFonts w:cs="Arial"/>
        </w:rPr>
        <w:t xml:space="preserve"> Tariff, including: instructions, rules, procedures, examples, and guidelines for the administration, operation, planning, and accounting requirements of </w:t>
      </w:r>
      <w:r w:rsidR="00A64958">
        <w:rPr>
          <w:rFonts w:cs="Arial"/>
        </w:rPr>
        <w:t>ISO</w:t>
      </w:r>
      <w:r>
        <w:rPr>
          <w:rFonts w:cs="Arial"/>
        </w:rPr>
        <w:t xml:space="preserve"> and the markets</w:t>
      </w:r>
      <w:r w:rsidR="00F9697B">
        <w:rPr>
          <w:rFonts w:cs="Arial"/>
        </w:rPr>
        <w:t xml:space="preserve">.  </w:t>
      </w:r>
      <w:r>
        <w:rPr>
          <w:rFonts w:cs="Arial"/>
        </w:rPr>
        <w:t xml:space="preserve">Exhibit 1-1 lists </w:t>
      </w:r>
      <w:r w:rsidR="00A64958">
        <w:rPr>
          <w:rFonts w:cs="Arial"/>
        </w:rPr>
        <w:t>ISO</w:t>
      </w:r>
      <w:r>
        <w:rPr>
          <w:rFonts w:cs="Arial"/>
        </w:rPr>
        <w:t xml:space="preserve"> BPMs.</w:t>
      </w:r>
    </w:p>
    <w:p w14:paraId="20C613C9" w14:textId="77777777" w:rsidR="00313080" w:rsidRPr="00FD60D5" w:rsidRDefault="00313080" w:rsidP="00BF18B6">
      <w:pPr>
        <w:pStyle w:val="Heading3"/>
      </w:pPr>
      <w:bookmarkStart w:id="33" w:name="_Toc289356168"/>
      <w:bookmarkStart w:id="34" w:name="_Toc295820400"/>
      <w:bookmarkStart w:id="35" w:name="_Toc295820876"/>
      <w:bookmarkStart w:id="36" w:name="_Toc300573898"/>
      <w:bookmarkStart w:id="37" w:name="_Toc326763848"/>
      <w:bookmarkStart w:id="38" w:name="_Toc369088051"/>
      <w:bookmarkStart w:id="39" w:name="_Toc397496433"/>
      <w:bookmarkStart w:id="40" w:name="_Toc233778621"/>
      <w:r w:rsidRPr="00FD60D5">
        <w:t>Exhibit</w:t>
      </w:r>
      <w:r w:rsidR="00FD60D5" w:rsidRPr="00FD60D5">
        <w:t xml:space="preserve"> 1-1</w:t>
      </w:r>
      <w:r w:rsidRPr="00FD60D5">
        <w:t xml:space="preserve">: </w:t>
      </w:r>
      <w:r w:rsidR="00A64958">
        <w:t>ISO</w:t>
      </w:r>
      <w:r w:rsidRPr="00FD60D5">
        <w:t xml:space="preserve"> BPMs</w:t>
      </w:r>
      <w:bookmarkEnd w:id="33"/>
      <w:bookmarkEnd w:id="34"/>
      <w:bookmarkEnd w:id="35"/>
      <w:bookmarkEnd w:id="36"/>
      <w:bookmarkEnd w:id="37"/>
      <w:bookmarkEnd w:id="38"/>
      <w:bookmarkEnd w:id="39"/>
      <w:bookmarkEnd w:id="40"/>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570"/>
      </w:tblGrid>
      <w:tr w:rsidR="00313080" w14:paraId="20C613CB" w14:textId="77777777" w:rsidTr="00FA1BA8">
        <w:trPr>
          <w:jc w:val="center"/>
        </w:trPr>
        <w:tc>
          <w:tcPr>
            <w:tcW w:w="6570" w:type="dxa"/>
            <w:shd w:val="clear" w:color="auto" w:fill="E0E0E0"/>
            <w:vAlign w:val="center"/>
          </w:tcPr>
          <w:p w14:paraId="20C613CA" w14:textId="77777777" w:rsidR="00313080" w:rsidRDefault="00313080" w:rsidP="00973ECB">
            <w:pPr>
              <w:spacing w:before="60" w:after="60"/>
              <w:rPr>
                <w:rFonts w:cs="Arial"/>
                <w:b/>
                <w:bCs/>
                <w:szCs w:val="22"/>
              </w:rPr>
            </w:pPr>
            <w:r>
              <w:rPr>
                <w:rFonts w:cs="Arial"/>
                <w:b/>
                <w:bCs/>
                <w:szCs w:val="22"/>
              </w:rPr>
              <w:t>Title</w:t>
            </w:r>
          </w:p>
        </w:tc>
      </w:tr>
      <w:tr w:rsidR="00313080" w14:paraId="20C613CD" w14:textId="77777777" w:rsidTr="00FA1BA8">
        <w:trPr>
          <w:jc w:val="center"/>
        </w:trPr>
        <w:tc>
          <w:tcPr>
            <w:tcW w:w="6570" w:type="dxa"/>
          </w:tcPr>
          <w:p w14:paraId="20C613CC" w14:textId="77777777" w:rsidR="00313080" w:rsidRDefault="00313080" w:rsidP="00973ECB">
            <w:pPr>
              <w:spacing w:before="120" w:after="0"/>
              <w:rPr>
                <w:rFonts w:cs="Arial"/>
                <w:szCs w:val="22"/>
              </w:rPr>
            </w:pPr>
            <w:r>
              <w:rPr>
                <w:rFonts w:cs="Arial"/>
                <w:szCs w:val="22"/>
              </w:rPr>
              <w:t>BPM for Market Operations</w:t>
            </w:r>
          </w:p>
        </w:tc>
      </w:tr>
      <w:tr w:rsidR="00313080" w14:paraId="20C613CF" w14:textId="77777777" w:rsidTr="00FA1BA8">
        <w:trPr>
          <w:jc w:val="center"/>
        </w:trPr>
        <w:tc>
          <w:tcPr>
            <w:tcW w:w="6570" w:type="dxa"/>
          </w:tcPr>
          <w:p w14:paraId="20C613CE" w14:textId="77777777" w:rsidR="00313080" w:rsidRDefault="00313080" w:rsidP="00973ECB">
            <w:pPr>
              <w:spacing w:before="120" w:after="0"/>
              <w:rPr>
                <w:rFonts w:cs="Arial"/>
                <w:szCs w:val="22"/>
              </w:rPr>
            </w:pPr>
            <w:r>
              <w:rPr>
                <w:rFonts w:cs="Arial"/>
                <w:szCs w:val="22"/>
              </w:rPr>
              <w:t>BPM for Market Instruments</w:t>
            </w:r>
          </w:p>
        </w:tc>
      </w:tr>
      <w:tr w:rsidR="00313080" w14:paraId="20C613D1" w14:textId="77777777" w:rsidTr="00FA1BA8">
        <w:trPr>
          <w:jc w:val="center"/>
        </w:trPr>
        <w:tc>
          <w:tcPr>
            <w:tcW w:w="6570" w:type="dxa"/>
          </w:tcPr>
          <w:p w14:paraId="20C613D0" w14:textId="77777777" w:rsidR="00313080" w:rsidRDefault="00313080" w:rsidP="00973ECB">
            <w:pPr>
              <w:spacing w:before="120" w:after="0"/>
              <w:rPr>
                <w:rFonts w:cs="Arial"/>
                <w:szCs w:val="22"/>
              </w:rPr>
            </w:pPr>
            <w:r>
              <w:rPr>
                <w:rFonts w:cs="Arial"/>
                <w:szCs w:val="22"/>
              </w:rPr>
              <w:t>BPM for Settlements &amp; Billing</w:t>
            </w:r>
          </w:p>
        </w:tc>
      </w:tr>
      <w:tr w:rsidR="00313080" w14:paraId="20C613D3" w14:textId="77777777" w:rsidTr="00FA1BA8">
        <w:trPr>
          <w:jc w:val="center"/>
        </w:trPr>
        <w:tc>
          <w:tcPr>
            <w:tcW w:w="6570" w:type="dxa"/>
          </w:tcPr>
          <w:p w14:paraId="20C613D2" w14:textId="77777777" w:rsidR="00313080" w:rsidRDefault="00313080" w:rsidP="00973ECB">
            <w:pPr>
              <w:spacing w:before="120" w:after="0"/>
              <w:rPr>
                <w:rFonts w:cs="Arial"/>
                <w:szCs w:val="22"/>
              </w:rPr>
            </w:pPr>
            <w:r>
              <w:rPr>
                <w:rFonts w:cs="Arial"/>
                <w:szCs w:val="22"/>
              </w:rPr>
              <w:t>BPM for Scheduling Coordinator Certification &amp; Termination</w:t>
            </w:r>
          </w:p>
        </w:tc>
      </w:tr>
      <w:tr w:rsidR="00313080" w14:paraId="20C613D5" w14:textId="77777777" w:rsidTr="00FA1BA8">
        <w:trPr>
          <w:jc w:val="center"/>
        </w:trPr>
        <w:tc>
          <w:tcPr>
            <w:tcW w:w="6570" w:type="dxa"/>
          </w:tcPr>
          <w:p w14:paraId="20C613D4" w14:textId="77777777" w:rsidR="00313080" w:rsidRDefault="00313080" w:rsidP="00973ECB">
            <w:pPr>
              <w:spacing w:before="120" w:after="0"/>
              <w:rPr>
                <w:rFonts w:cs="Arial"/>
                <w:szCs w:val="22"/>
              </w:rPr>
            </w:pPr>
            <w:r>
              <w:rPr>
                <w:rFonts w:cs="Arial"/>
                <w:szCs w:val="22"/>
              </w:rPr>
              <w:t>BPM for Congestion Revenue Rights</w:t>
            </w:r>
          </w:p>
        </w:tc>
      </w:tr>
      <w:tr w:rsidR="00313080" w14:paraId="20C613D7" w14:textId="77777777" w:rsidTr="00FA1BA8">
        <w:trPr>
          <w:jc w:val="center"/>
        </w:trPr>
        <w:tc>
          <w:tcPr>
            <w:tcW w:w="6570" w:type="dxa"/>
          </w:tcPr>
          <w:p w14:paraId="20C613D6" w14:textId="77777777" w:rsidR="00313080" w:rsidRDefault="00313080" w:rsidP="00973ECB">
            <w:pPr>
              <w:spacing w:before="120" w:after="0"/>
              <w:rPr>
                <w:rFonts w:cs="Arial"/>
                <w:szCs w:val="22"/>
              </w:rPr>
            </w:pPr>
            <w:r>
              <w:rPr>
                <w:rFonts w:cs="Arial"/>
                <w:szCs w:val="22"/>
              </w:rPr>
              <w:t>BPM for Candidate CRR Holder Registration</w:t>
            </w:r>
          </w:p>
        </w:tc>
      </w:tr>
      <w:tr w:rsidR="00313080" w14:paraId="20C613D9" w14:textId="77777777" w:rsidTr="00FA1BA8">
        <w:trPr>
          <w:jc w:val="center"/>
        </w:trPr>
        <w:tc>
          <w:tcPr>
            <w:tcW w:w="6570" w:type="dxa"/>
          </w:tcPr>
          <w:p w14:paraId="20C613D8" w14:textId="77777777" w:rsidR="00313080" w:rsidRDefault="00313080" w:rsidP="00973ECB">
            <w:pPr>
              <w:spacing w:before="120" w:after="0"/>
              <w:rPr>
                <w:rFonts w:cs="Arial"/>
                <w:szCs w:val="22"/>
              </w:rPr>
            </w:pPr>
            <w:r>
              <w:rPr>
                <w:rFonts w:cs="Arial"/>
                <w:szCs w:val="22"/>
              </w:rPr>
              <w:t>BPM for Managing Full Network Model</w:t>
            </w:r>
          </w:p>
        </w:tc>
      </w:tr>
      <w:tr w:rsidR="00313080" w14:paraId="20C613DB" w14:textId="77777777" w:rsidTr="00FA1BA8">
        <w:trPr>
          <w:jc w:val="center"/>
        </w:trPr>
        <w:tc>
          <w:tcPr>
            <w:tcW w:w="6570" w:type="dxa"/>
          </w:tcPr>
          <w:p w14:paraId="20C613DA" w14:textId="77777777" w:rsidR="00313080" w:rsidRDefault="00313080" w:rsidP="00973ECB">
            <w:pPr>
              <w:spacing w:before="120" w:after="0"/>
              <w:rPr>
                <w:rFonts w:cs="Arial"/>
                <w:szCs w:val="22"/>
              </w:rPr>
            </w:pPr>
            <w:r>
              <w:rPr>
                <w:rFonts w:cs="Arial"/>
                <w:szCs w:val="22"/>
              </w:rPr>
              <w:t>BPM for Rules of Conduct Administration</w:t>
            </w:r>
          </w:p>
        </w:tc>
      </w:tr>
      <w:tr w:rsidR="00313080" w14:paraId="20C613DD" w14:textId="77777777" w:rsidTr="00FA1BA8">
        <w:trPr>
          <w:jc w:val="center"/>
        </w:trPr>
        <w:tc>
          <w:tcPr>
            <w:tcW w:w="6570" w:type="dxa"/>
          </w:tcPr>
          <w:p w14:paraId="20C613DC" w14:textId="77777777" w:rsidR="00313080" w:rsidRDefault="00313080" w:rsidP="00973ECB">
            <w:pPr>
              <w:spacing w:before="120" w:after="0"/>
              <w:rPr>
                <w:rFonts w:cs="Arial"/>
                <w:szCs w:val="22"/>
              </w:rPr>
            </w:pPr>
            <w:r>
              <w:rPr>
                <w:rFonts w:cs="Arial"/>
                <w:szCs w:val="22"/>
              </w:rPr>
              <w:t>BPM for Outage Management</w:t>
            </w:r>
          </w:p>
        </w:tc>
      </w:tr>
      <w:tr w:rsidR="00313080" w14:paraId="20C613DF" w14:textId="77777777" w:rsidTr="00FA1BA8">
        <w:trPr>
          <w:jc w:val="center"/>
        </w:trPr>
        <w:tc>
          <w:tcPr>
            <w:tcW w:w="6570" w:type="dxa"/>
          </w:tcPr>
          <w:p w14:paraId="20C613DE" w14:textId="77777777" w:rsidR="00313080" w:rsidRDefault="00313080" w:rsidP="00973ECB">
            <w:pPr>
              <w:spacing w:before="120" w:after="0"/>
              <w:rPr>
                <w:rFonts w:cs="Arial"/>
                <w:szCs w:val="22"/>
              </w:rPr>
            </w:pPr>
            <w:r>
              <w:rPr>
                <w:rFonts w:cs="Arial"/>
                <w:szCs w:val="22"/>
              </w:rPr>
              <w:t>BPM for Metering</w:t>
            </w:r>
          </w:p>
        </w:tc>
      </w:tr>
      <w:tr w:rsidR="00313080" w14:paraId="20C613E1" w14:textId="77777777" w:rsidTr="00FA1BA8">
        <w:trPr>
          <w:jc w:val="center"/>
        </w:trPr>
        <w:tc>
          <w:tcPr>
            <w:tcW w:w="6570" w:type="dxa"/>
          </w:tcPr>
          <w:p w14:paraId="20C613E0" w14:textId="77777777" w:rsidR="00313080" w:rsidRDefault="00313080" w:rsidP="00973ECB">
            <w:pPr>
              <w:spacing w:before="120" w:after="0"/>
              <w:rPr>
                <w:rFonts w:cs="Arial"/>
                <w:szCs w:val="22"/>
              </w:rPr>
            </w:pPr>
            <w:r>
              <w:rPr>
                <w:rFonts w:cs="Arial"/>
                <w:szCs w:val="22"/>
              </w:rPr>
              <w:t>BPM for Reliability Requirements</w:t>
            </w:r>
          </w:p>
        </w:tc>
      </w:tr>
      <w:tr w:rsidR="00313080" w14:paraId="20C613E3" w14:textId="77777777" w:rsidTr="00FA1BA8">
        <w:trPr>
          <w:jc w:val="center"/>
        </w:trPr>
        <w:tc>
          <w:tcPr>
            <w:tcW w:w="6570" w:type="dxa"/>
          </w:tcPr>
          <w:p w14:paraId="20C613E2" w14:textId="77777777" w:rsidR="00313080" w:rsidRDefault="00313080" w:rsidP="00973ECB">
            <w:pPr>
              <w:spacing w:before="120" w:after="0"/>
              <w:rPr>
                <w:rFonts w:cs="Arial"/>
                <w:szCs w:val="22"/>
              </w:rPr>
            </w:pPr>
            <w:r>
              <w:rPr>
                <w:rFonts w:cs="Arial"/>
                <w:szCs w:val="22"/>
              </w:rPr>
              <w:t xml:space="preserve">BPM for Credit Management </w:t>
            </w:r>
          </w:p>
        </w:tc>
      </w:tr>
      <w:tr w:rsidR="00313080" w14:paraId="20C613E5" w14:textId="77777777" w:rsidTr="00FA1BA8">
        <w:trPr>
          <w:jc w:val="center"/>
        </w:trPr>
        <w:tc>
          <w:tcPr>
            <w:tcW w:w="6570" w:type="dxa"/>
          </w:tcPr>
          <w:p w14:paraId="20C613E4" w14:textId="77777777" w:rsidR="00313080" w:rsidRDefault="00313080" w:rsidP="00973ECB">
            <w:pPr>
              <w:spacing w:before="120" w:after="0"/>
              <w:rPr>
                <w:rFonts w:cs="Arial"/>
                <w:szCs w:val="22"/>
              </w:rPr>
            </w:pPr>
            <w:r>
              <w:rPr>
                <w:rFonts w:cs="Arial"/>
                <w:szCs w:val="22"/>
              </w:rPr>
              <w:t>BPM for Compliance Monitoring</w:t>
            </w:r>
          </w:p>
        </w:tc>
      </w:tr>
      <w:tr w:rsidR="00313080" w14:paraId="20C613E7" w14:textId="77777777" w:rsidTr="00FA1BA8">
        <w:trPr>
          <w:jc w:val="center"/>
        </w:trPr>
        <w:tc>
          <w:tcPr>
            <w:tcW w:w="6570" w:type="dxa"/>
          </w:tcPr>
          <w:p w14:paraId="20C613E6" w14:textId="77777777" w:rsidR="00313080" w:rsidRDefault="00313080" w:rsidP="00973ECB">
            <w:pPr>
              <w:spacing w:before="120" w:after="0"/>
              <w:rPr>
                <w:rFonts w:cs="Arial"/>
                <w:szCs w:val="22"/>
              </w:rPr>
            </w:pPr>
            <w:r>
              <w:rPr>
                <w:rFonts w:cs="Arial"/>
                <w:szCs w:val="22"/>
              </w:rPr>
              <w:t>BPM for Definitions &amp; Acronyms</w:t>
            </w:r>
          </w:p>
        </w:tc>
      </w:tr>
      <w:tr w:rsidR="00313080" w14:paraId="20C613E9" w14:textId="77777777" w:rsidTr="00FA1BA8">
        <w:trPr>
          <w:jc w:val="center"/>
        </w:trPr>
        <w:tc>
          <w:tcPr>
            <w:tcW w:w="6570" w:type="dxa"/>
          </w:tcPr>
          <w:p w14:paraId="20C613E8" w14:textId="77777777" w:rsidR="00313080" w:rsidRDefault="00313080" w:rsidP="00973ECB">
            <w:pPr>
              <w:spacing w:before="120" w:after="0"/>
              <w:rPr>
                <w:rFonts w:cs="Arial"/>
                <w:szCs w:val="22"/>
              </w:rPr>
            </w:pPr>
            <w:r>
              <w:rPr>
                <w:rFonts w:cs="Arial"/>
                <w:szCs w:val="22"/>
              </w:rPr>
              <w:t>BPM for BPM Change Management</w:t>
            </w:r>
          </w:p>
        </w:tc>
      </w:tr>
      <w:tr w:rsidR="00973ECB" w14:paraId="20C613EB" w14:textId="77777777" w:rsidTr="00FA1BA8">
        <w:trPr>
          <w:jc w:val="center"/>
        </w:trPr>
        <w:tc>
          <w:tcPr>
            <w:tcW w:w="6570" w:type="dxa"/>
          </w:tcPr>
          <w:p w14:paraId="20C613EA" w14:textId="77777777" w:rsidR="00973ECB" w:rsidRDefault="00973ECB" w:rsidP="00973ECB">
            <w:pPr>
              <w:spacing w:before="120" w:after="0"/>
              <w:rPr>
                <w:rFonts w:cs="Arial"/>
                <w:szCs w:val="22"/>
              </w:rPr>
            </w:pPr>
            <w:r>
              <w:rPr>
                <w:rFonts w:cs="Arial"/>
                <w:szCs w:val="22"/>
              </w:rPr>
              <w:t>BPM for Transmission Planning Process</w:t>
            </w:r>
          </w:p>
        </w:tc>
      </w:tr>
    </w:tbl>
    <w:p w14:paraId="20C613EC" w14:textId="77777777" w:rsidR="00313080" w:rsidRDefault="00313080" w:rsidP="00973ECB">
      <w:pPr>
        <w:rPr>
          <w:rFonts w:cs="Arial"/>
        </w:rPr>
      </w:pPr>
    </w:p>
    <w:p w14:paraId="20C613ED" w14:textId="77777777" w:rsidR="00313080" w:rsidRPr="00BF18B6" w:rsidRDefault="00313080" w:rsidP="00BF18B6">
      <w:pPr>
        <w:pStyle w:val="Heading2"/>
      </w:pPr>
      <w:bookmarkStart w:id="41" w:name="_Toc112039793"/>
      <w:bookmarkStart w:id="42" w:name="_Toc271708110"/>
      <w:bookmarkStart w:id="43" w:name="_Toc249939588"/>
      <w:bookmarkStart w:id="44" w:name="_Toc289356169"/>
      <w:bookmarkStart w:id="45" w:name="_Toc295820401"/>
      <w:bookmarkStart w:id="46" w:name="_Toc295820877"/>
      <w:bookmarkStart w:id="47" w:name="_Toc300573899"/>
      <w:bookmarkStart w:id="48" w:name="_Toc326763849"/>
      <w:bookmarkStart w:id="49" w:name="_Toc369088052"/>
      <w:bookmarkStart w:id="50" w:name="_Toc397496434"/>
      <w:bookmarkStart w:id="51" w:name="_Toc233778622"/>
      <w:r w:rsidRPr="00BF18B6">
        <w:lastRenderedPageBreak/>
        <w:t>Purpose of this Business Practice Manual</w:t>
      </w:r>
      <w:bookmarkEnd w:id="41"/>
      <w:bookmarkEnd w:id="42"/>
      <w:bookmarkEnd w:id="43"/>
      <w:bookmarkEnd w:id="44"/>
      <w:bookmarkEnd w:id="45"/>
      <w:bookmarkEnd w:id="46"/>
      <w:bookmarkEnd w:id="47"/>
      <w:bookmarkEnd w:id="48"/>
      <w:bookmarkEnd w:id="49"/>
      <w:bookmarkEnd w:id="50"/>
      <w:bookmarkEnd w:id="51"/>
    </w:p>
    <w:p w14:paraId="20C613EE" w14:textId="77777777" w:rsidR="00313080" w:rsidRDefault="00313080" w:rsidP="00973ECB">
      <w:pPr>
        <w:pStyle w:val="ParaText"/>
        <w:rPr>
          <w:rFonts w:cs="Arial"/>
        </w:rPr>
      </w:pPr>
      <w:r>
        <w:rPr>
          <w:rFonts w:cs="Arial"/>
          <w:iCs/>
        </w:rPr>
        <w:t xml:space="preserve">The </w:t>
      </w:r>
      <w:r>
        <w:rPr>
          <w:rFonts w:cs="Arial"/>
          <w:i/>
          <w:iCs/>
        </w:rPr>
        <w:t xml:space="preserve">BPM for Reliability Requirements </w:t>
      </w:r>
      <w:r>
        <w:rPr>
          <w:rFonts w:cs="Arial"/>
          <w:iCs/>
        </w:rPr>
        <w:t xml:space="preserve">covers the business processes associated with </w:t>
      </w:r>
      <w:r w:rsidR="00A64958">
        <w:rPr>
          <w:rFonts w:cs="Arial"/>
          <w:iCs/>
        </w:rPr>
        <w:t>ISO</w:t>
      </w:r>
      <w:r>
        <w:rPr>
          <w:rFonts w:cs="Arial"/>
          <w:iCs/>
        </w:rPr>
        <w:t xml:space="preserve"> Tariff provisions related to resource adequacy</w:t>
      </w:r>
      <w:r w:rsidR="00F9697B">
        <w:rPr>
          <w:rFonts w:cs="Arial"/>
          <w:iCs/>
        </w:rPr>
        <w:t xml:space="preserve">.  </w:t>
      </w:r>
      <w:r>
        <w:rPr>
          <w:rFonts w:cs="Arial"/>
          <w:iCs/>
        </w:rPr>
        <w:t>This BPM covers:</w:t>
      </w:r>
    </w:p>
    <w:p w14:paraId="20C613EF" w14:textId="77777777" w:rsidR="00313080" w:rsidRDefault="00313080" w:rsidP="00973ECB">
      <w:pPr>
        <w:pStyle w:val="Bullet1"/>
        <w:spacing w:after="120"/>
        <w:rPr>
          <w:rFonts w:cs="Arial"/>
        </w:rPr>
      </w:pPr>
      <w:r>
        <w:rPr>
          <w:rFonts w:cs="Arial"/>
        </w:rPr>
        <w:t xml:space="preserve">A summary and explanation of the various studies and reports utilized at the </w:t>
      </w:r>
      <w:r w:rsidR="00A64958">
        <w:rPr>
          <w:rFonts w:cs="Arial"/>
        </w:rPr>
        <w:t>ISO</w:t>
      </w:r>
      <w:r>
        <w:rPr>
          <w:rFonts w:cs="Arial"/>
        </w:rPr>
        <w:t xml:space="preserve"> to support resource adequacy</w:t>
      </w:r>
    </w:p>
    <w:p w14:paraId="20C613F0" w14:textId="77777777" w:rsidR="00313080" w:rsidRDefault="00313080" w:rsidP="00973ECB">
      <w:pPr>
        <w:pStyle w:val="Bullet1"/>
        <w:spacing w:after="120"/>
        <w:rPr>
          <w:rFonts w:cs="Arial"/>
        </w:rPr>
      </w:pPr>
      <w:r>
        <w:rPr>
          <w:rFonts w:cs="Arial"/>
        </w:rPr>
        <w:t xml:space="preserve">The requirements for submittal of Resource Adequacy Plans and Supply Plans to the </w:t>
      </w:r>
      <w:r w:rsidR="00A64958">
        <w:rPr>
          <w:rFonts w:cs="Arial"/>
        </w:rPr>
        <w:t>ISO</w:t>
      </w:r>
      <w:r>
        <w:rPr>
          <w:rFonts w:cs="Arial"/>
        </w:rPr>
        <w:t xml:space="preserve"> in support of resource adequacy</w:t>
      </w:r>
    </w:p>
    <w:p w14:paraId="20C613F1" w14:textId="5C0AF9DB" w:rsidR="00313080" w:rsidRDefault="00313080" w:rsidP="00973ECB">
      <w:pPr>
        <w:pStyle w:val="Bullet1"/>
        <w:spacing w:after="120"/>
        <w:rPr>
          <w:rFonts w:cs="Arial"/>
        </w:rPr>
      </w:pPr>
      <w:r>
        <w:rPr>
          <w:rFonts w:cs="Arial"/>
        </w:rPr>
        <w:t xml:space="preserve">A description and requirements of the options for Load Serving Entities under the </w:t>
      </w:r>
      <w:r w:rsidR="00A64958">
        <w:rPr>
          <w:rFonts w:cs="Arial"/>
        </w:rPr>
        <w:t>ISO</w:t>
      </w:r>
      <w:r>
        <w:rPr>
          <w:rFonts w:cs="Arial"/>
        </w:rPr>
        <w:t xml:space="preserve"> Tariff</w:t>
      </w:r>
    </w:p>
    <w:p w14:paraId="20C613F2" w14:textId="77777777" w:rsidR="00313080" w:rsidRDefault="00313080" w:rsidP="00973ECB">
      <w:pPr>
        <w:pStyle w:val="Bullet1"/>
        <w:spacing w:after="120"/>
        <w:rPr>
          <w:rFonts w:cs="Arial"/>
        </w:rPr>
      </w:pPr>
      <w:r>
        <w:rPr>
          <w:rFonts w:cs="Arial"/>
        </w:rPr>
        <w:t xml:space="preserve">A description of the </w:t>
      </w:r>
      <w:r w:rsidR="00A64958">
        <w:rPr>
          <w:rFonts w:cs="Arial"/>
        </w:rPr>
        <w:t>ISO</w:t>
      </w:r>
      <w:r>
        <w:rPr>
          <w:rFonts w:cs="Arial"/>
        </w:rPr>
        <w:t xml:space="preserve"> capacity procurement </w:t>
      </w:r>
      <w:r w:rsidR="00D51EE4">
        <w:rPr>
          <w:rFonts w:cs="Arial"/>
        </w:rPr>
        <w:t xml:space="preserve">mechanism </w:t>
      </w:r>
      <w:r>
        <w:rPr>
          <w:rFonts w:cs="Arial"/>
        </w:rPr>
        <w:t>provisions to support resource adequacy</w:t>
      </w:r>
      <w:r w:rsidR="000471A3">
        <w:rPr>
          <w:rFonts w:cs="Arial"/>
        </w:rPr>
        <w:t xml:space="preserve"> </w:t>
      </w:r>
    </w:p>
    <w:p w14:paraId="20C613F3" w14:textId="77777777" w:rsidR="00313080" w:rsidRDefault="00313080" w:rsidP="00973ECB">
      <w:pPr>
        <w:pStyle w:val="ParaText"/>
        <w:rPr>
          <w:rFonts w:cs="Arial"/>
        </w:rPr>
      </w:pPr>
      <w:r>
        <w:rPr>
          <w:rFonts w:cs="Arial"/>
        </w:rPr>
        <w:t xml:space="preserve">The provisions of this BPM are intended to be consistent with the </w:t>
      </w:r>
      <w:r w:rsidR="00A64958">
        <w:rPr>
          <w:rFonts w:cs="Arial"/>
        </w:rPr>
        <w:t>ISO</w:t>
      </w:r>
      <w:r>
        <w:rPr>
          <w:rFonts w:cs="Arial"/>
        </w:rPr>
        <w:t xml:space="preserve"> Tariff</w:t>
      </w:r>
      <w:r w:rsidR="00F9697B">
        <w:rPr>
          <w:rFonts w:cs="Arial"/>
        </w:rPr>
        <w:t xml:space="preserve">.  </w:t>
      </w:r>
      <w:r>
        <w:rPr>
          <w:rFonts w:cs="Arial"/>
        </w:rPr>
        <w:t xml:space="preserve">If the provisions of this BPM nevertheless conflict with the </w:t>
      </w:r>
      <w:r w:rsidR="00A64958">
        <w:rPr>
          <w:rFonts w:cs="Arial"/>
        </w:rPr>
        <w:t>ISO</w:t>
      </w:r>
      <w:r>
        <w:rPr>
          <w:rFonts w:cs="Arial"/>
        </w:rPr>
        <w:t xml:space="preserve"> Tariff, the </w:t>
      </w:r>
      <w:r w:rsidR="00A64958">
        <w:rPr>
          <w:rFonts w:cs="Arial"/>
        </w:rPr>
        <w:t>ISO</w:t>
      </w:r>
      <w:r>
        <w:rPr>
          <w:rFonts w:cs="Arial"/>
        </w:rPr>
        <w:t xml:space="preserve"> is bound to operate in accordance with the </w:t>
      </w:r>
      <w:r w:rsidR="00A64958">
        <w:rPr>
          <w:rFonts w:cs="Arial"/>
        </w:rPr>
        <w:t>ISO</w:t>
      </w:r>
      <w:r>
        <w:rPr>
          <w:rFonts w:cs="Arial"/>
        </w:rPr>
        <w:t xml:space="preserve"> Tariff</w:t>
      </w:r>
      <w:r w:rsidR="00F9697B">
        <w:rPr>
          <w:rFonts w:cs="Arial"/>
        </w:rPr>
        <w:t xml:space="preserve">.  </w:t>
      </w:r>
      <w:r>
        <w:rPr>
          <w:rFonts w:cs="Arial"/>
        </w:rPr>
        <w:t xml:space="preserve">Any provision of the </w:t>
      </w:r>
      <w:r w:rsidR="00A64958">
        <w:rPr>
          <w:rFonts w:cs="Arial"/>
        </w:rPr>
        <w:t>ISO</w:t>
      </w:r>
      <w:r>
        <w:rPr>
          <w:rFonts w:cs="Arial"/>
        </w:rPr>
        <w:t xml:space="preserve"> Tariff that may have been summarized or repeated in this BPM is only to aid understanding</w:t>
      </w:r>
      <w:r w:rsidR="00F9697B">
        <w:rPr>
          <w:rFonts w:cs="Arial"/>
        </w:rPr>
        <w:t xml:space="preserve">.  </w:t>
      </w:r>
      <w:r>
        <w:rPr>
          <w:rFonts w:cs="Arial"/>
        </w:rPr>
        <w:t xml:space="preserve">Even though every effort will be made by the </w:t>
      </w:r>
      <w:r w:rsidR="00A64958">
        <w:rPr>
          <w:rFonts w:cs="Arial"/>
        </w:rPr>
        <w:t>ISO</w:t>
      </w:r>
      <w:r>
        <w:rPr>
          <w:rFonts w:cs="Arial"/>
        </w:rPr>
        <w:t xml:space="preserve"> to update the information contained in this BPM and to notify Market Participants of changes, it is the responsibility of each Market Participant to ensure that he or she is using the most recent version of this BPM and to comply with all applicable provisions of the </w:t>
      </w:r>
      <w:r w:rsidR="00A64958">
        <w:rPr>
          <w:rFonts w:cs="Arial"/>
        </w:rPr>
        <w:t>ISO</w:t>
      </w:r>
      <w:r>
        <w:rPr>
          <w:rFonts w:cs="Arial"/>
        </w:rPr>
        <w:t xml:space="preserve"> Tariff.</w:t>
      </w:r>
    </w:p>
    <w:p w14:paraId="20C613F4" w14:textId="77777777" w:rsidR="00313080" w:rsidRDefault="00313080" w:rsidP="00973ECB">
      <w:pPr>
        <w:pStyle w:val="ParaText"/>
        <w:rPr>
          <w:rFonts w:cs="Arial"/>
        </w:rPr>
      </w:pPr>
      <w:r>
        <w:rPr>
          <w:rFonts w:cs="Arial"/>
        </w:rPr>
        <w:t xml:space="preserve">A reference in this BPM to the </w:t>
      </w:r>
      <w:r w:rsidR="00A64958">
        <w:rPr>
          <w:rFonts w:cs="Arial"/>
        </w:rPr>
        <w:t>ISO</w:t>
      </w:r>
      <w:r>
        <w:rPr>
          <w:rFonts w:cs="Arial"/>
        </w:rPr>
        <w:t xml:space="preserve"> Tariff, a given agreement, any other BPM or instrument, is intended to refer to the </w:t>
      </w:r>
      <w:r w:rsidR="00A64958">
        <w:rPr>
          <w:rFonts w:cs="Arial"/>
        </w:rPr>
        <w:t>ISO</w:t>
      </w:r>
      <w:r>
        <w:rPr>
          <w:rFonts w:cs="Arial"/>
        </w:rPr>
        <w:t xml:space="preserve"> Tariff, that agreement, BPM or instrument as modified, amended, supplemented or restated, unless expressly noted otherwise.</w:t>
      </w:r>
    </w:p>
    <w:p w14:paraId="20C613F5" w14:textId="77777777" w:rsidR="00313080" w:rsidRDefault="00313080" w:rsidP="00973ECB">
      <w:pPr>
        <w:pStyle w:val="ParaText"/>
        <w:rPr>
          <w:rFonts w:cs="Arial"/>
        </w:rPr>
      </w:pPr>
      <w:r>
        <w:rPr>
          <w:rFonts w:cs="Arial"/>
        </w:rPr>
        <w:t>The captions and headings in this BPM are intended solely to facilitate reference and not to have any bearing on the meaning of any of the terms and conditions of this BPM.</w:t>
      </w:r>
    </w:p>
    <w:p w14:paraId="20C613F6" w14:textId="77777777" w:rsidR="00313080" w:rsidRPr="00313080" w:rsidRDefault="00313080" w:rsidP="00BF18B6">
      <w:pPr>
        <w:pStyle w:val="Heading2"/>
      </w:pPr>
      <w:bookmarkStart w:id="52" w:name="_Toc271708111"/>
      <w:bookmarkStart w:id="53" w:name="_Toc249939589"/>
      <w:bookmarkStart w:id="54" w:name="_Toc289356170"/>
      <w:bookmarkStart w:id="55" w:name="_Toc295820402"/>
      <w:bookmarkStart w:id="56" w:name="_Toc295820878"/>
      <w:bookmarkStart w:id="57" w:name="_Toc300573900"/>
      <w:bookmarkStart w:id="58" w:name="_Toc326763850"/>
      <w:bookmarkStart w:id="59" w:name="_Toc369088053"/>
      <w:bookmarkStart w:id="60" w:name="_Toc397496435"/>
      <w:bookmarkStart w:id="61" w:name="_Toc233778623"/>
      <w:bookmarkStart w:id="62" w:name="_Toc112039794"/>
      <w:bookmarkStart w:id="63" w:name="_Toc135463892"/>
      <w:r w:rsidRPr="00BF18B6">
        <w:t>References</w:t>
      </w:r>
      <w:bookmarkEnd w:id="52"/>
      <w:bookmarkEnd w:id="53"/>
      <w:bookmarkEnd w:id="54"/>
      <w:bookmarkEnd w:id="55"/>
      <w:bookmarkEnd w:id="56"/>
      <w:bookmarkEnd w:id="57"/>
      <w:bookmarkEnd w:id="58"/>
      <w:bookmarkEnd w:id="59"/>
      <w:bookmarkEnd w:id="60"/>
      <w:bookmarkEnd w:id="61"/>
    </w:p>
    <w:bookmarkEnd w:id="62"/>
    <w:bookmarkEnd w:id="63"/>
    <w:p w14:paraId="20C613F7" w14:textId="77777777" w:rsidR="00313080" w:rsidRDefault="00313080" w:rsidP="00973ECB">
      <w:pPr>
        <w:pStyle w:val="ParaText"/>
        <w:rPr>
          <w:rFonts w:cs="Arial"/>
          <w:bCs/>
        </w:rPr>
      </w:pPr>
      <w:r>
        <w:rPr>
          <w:rFonts w:cs="Arial"/>
          <w:bCs/>
        </w:rPr>
        <w:t xml:space="preserve">The definition of acronyms and words beginning with capitalized letters are given in the </w:t>
      </w:r>
      <w:r>
        <w:rPr>
          <w:rFonts w:cs="Arial"/>
          <w:bCs/>
          <w:i/>
          <w:iCs/>
        </w:rPr>
        <w:t>BPM for Definitions &amp; Acronyms</w:t>
      </w:r>
      <w:r>
        <w:rPr>
          <w:rFonts w:cs="Arial"/>
          <w:bCs/>
        </w:rPr>
        <w:t>.</w:t>
      </w:r>
    </w:p>
    <w:p w14:paraId="20C613F8" w14:textId="77777777" w:rsidR="00313080" w:rsidRDefault="00313080" w:rsidP="00973ECB">
      <w:pPr>
        <w:pStyle w:val="ParaText"/>
        <w:rPr>
          <w:rFonts w:cs="Arial"/>
          <w:bCs/>
        </w:rPr>
      </w:pPr>
      <w:r>
        <w:rPr>
          <w:rFonts w:cs="Arial"/>
        </w:rPr>
        <w:t>Please note that the variable names used in the content provided in the BPM Configuration Guides are capitalized for ease of use and are not intended to become defined terms</w:t>
      </w:r>
      <w:r w:rsidR="00F9697B">
        <w:rPr>
          <w:rFonts w:cs="Arial"/>
        </w:rPr>
        <w:t xml:space="preserve">.  </w:t>
      </w:r>
      <w:r>
        <w:rPr>
          <w:rFonts w:cs="Arial"/>
        </w:rPr>
        <w:t>A description of the variable names is provided in the relevant input or output tables associated with the subject Charge Code or Pre-calculation</w:t>
      </w:r>
    </w:p>
    <w:p w14:paraId="20C613F9" w14:textId="77777777" w:rsidR="00313080" w:rsidRDefault="00313080" w:rsidP="00973ECB">
      <w:pPr>
        <w:pStyle w:val="ParaText"/>
        <w:rPr>
          <w:rFonts w:cs="Arial"/>
        </w:rPr>
      </w:pPr>
      <w:r>
        <w:rPr>
          <w:rFonts w:cs="Arial"/>
        </w:rPr>
        <w:t>Other reference information related to this BPM includes:</w:t>
      </w:r>
    </w:p>
    <w:p w14:paraId="20C613FA" w14:textId="77777777" w:rsidR="00313080" w:rsidRDefault="00313080" w:rsidP="00973ECB">
      <w:pPr>
        <w:pStyle w:val="Bullet1"/>
        <w:spacing w:after="120"/>
        <w:rPr>
          <w:rFonts w:cs="Arial"/>
        </w:rPr>
      </w:pPr>
      <w:r>
        <w:rPr>
          <w:rFonts w:cs="Arial"/>
        </w:rPr>
        <w:t xml:space="preserve">Other </w:t>
      </w:r>
      <w:r w:rsidR="00A64958">
        <w:rPr>
          <w:rFonts w:cs="Arial"/>
        </w:rPr>
        <w:t>ISO</w:t>
      </w:r>
      <w:r>
        <w:rPr>
          <w:rFonts w:cs="Arial"/>
        </w:rPr>
        <w:t xml:space="preserve"> BPMs</w:t>
      </w:r>
    </w:p>
    <w:p w14:paraId="20C613FB" w14:textId="77777777" w:rsidR="00313080" w:rsidRDefault="00A64958" w:rsidP="00973ECB">
      <w:pPr>
        <w:pStyle w:val="Bullet1"/>
        <w:spacing w:after="120"/>
        <w:rPr>
          <w:rFonts w:cs="Arial"/>
        </w:rPr>
      </w:pPr>
      <w:r>
        <w:rPr>
          <w:rFonts w:cs="Arial"/>
        </w:rPr>
        <w:lastRenderedPageBreak/>
        <w:t>ISO</w:t>
      </w:r>
      <w:r w:rsidR="00313080">
        <w:rPr>
          <w:rFonts w:cs="Arial"/>
        </w:rPr>
        <w:t xml:space="preserve"> Tariff (issued 2/9/06)</w:t>
      </w:r>
    </w:p>
    <w:p w14:paraId="20C613FC" w14:textId="77777777" w:rsidR="00313080" w:rsidRDefault="00A64958" w:rsidP="00973ECB">
      <w:pPr>
        <w:pStyle w:val="Bullet1"/>
        <w:spacing w:after="120"/>
        <w:rPr>
          <w:rFonts w:cs="Arial"/>
        </w:rPr>
      </w:pPr>
      <w:r>
        <w:rPr>
          <w:rFonts w:cs="Arial"/>
        </w:rPr>
        <w:t>ISO</w:t>
      </w:r>
      <w:r w:rsidR="00313080">
        <w:rPr>
          <w:rFonts w:cs="Arial"/>
        </w:rPr>
        <w:t xml:space="preserve"> Tariff compliance filing (filed November 20, 2006)</w:t>
      </w:r>
    </w:p>
    <w:p w14:paraId="20C613FD" w14:textId="77777777" w:rsidR="00313080" w:rsidRDefault="00A64958" w:rsidP="00973ECB">
      <w:pPr>
        <w:pStyle w:val="Bullet1"/>
        <w:spacing w:after="120"/>
        <w:rPr>
          <w:rFonts w:cs="Arial"/>
        </w:rPr>
      </w:pPr>
      <w:r>
        <w:rPr>
          <w:rFonts w:cs="Arial"/>
        </w:rPr>
        <w:t>ISO</w:t>
      </w:r>
      <w:r w:rsidR="00313080">
        <w:rPr>
          <w:rFonts w:cs="Arial"/>
        </w:rPr>
        <w:t xml:space="preserve"> Tariff compliance filing (filed December 20, 2006)</w:t>
      </w:r>
    </w:p>
    <w:p w14:paraId="20C613FE" w14:textId="77777777" w:rsidR="00313080" w:rsidRDefault="00A64958" w:rsidP="00973ECB">
      <w:pPr>
        <w:pStyle w:val="Bullet1"/>
        <w:spacing w:after="120"/>
        <w:rPr>
          <w:rFonts w:cs="Arial"/>
        </w:rPr>
      </w:pPr>
      <w:r>
        <w:rPr>
          <w:rFonts w:cs="Arial"/>
        </w:rPr>
        <w:t>ISO</w:t>
      </w:r>
      <w:r w:rsidR="00313080">
        <w:rPr>
          <w:rFonts w:cs="Arial"/>
        </w:rPr>
        <w:t xml:space="preserve"> Tariff (March 22 filing)</w:t>
      </w:r>
    </w:p>
    <w:p w14:paraId="20C613FF" w14:textId="77777777" w:rsidR="00313080" w:rsidRDefault="00A64958" w:rsidP="00973ECB">
      <w:pPr>
        <w:pStyle w:val="Bullet1"/>
        <w:spacing w:after="120"/>
        <w:rPr>
          <w:rFonts w:cs="Arial"/>
        </w:rPr>
      </w:pPr>
      <w:r>
        <w:rPr>
          <w:rFonts w:cs="Arial"/>
        </w:rPr>
        <w:t>ISO</w:t>
      </w:r>
      <w:r w:rsidR="00313080">
        <w:rPr>
          <w:rFonts w:cs="Arial"/>
        </w:rPr>
        <w:t xml:space="preserve"> Tariff compliance filing (filed June 18, 2007)</w:t>
      </w:r>
    </w:p>
    <w:p w14:paraId="20C61400" w14:textId="77777777" w:rsidR="00313080" w:rsidRDefault="00313080" w:rsidP="00973ECB">
      <w:pPr>
        <w:pStyle w:val="Bullet1"/>
        <w:spacing w:after="120"/>
        <w:rPr>
          <w:rFonts w:cs="Arial"/>
        </w:rPr>
      </w:pPr>
      <w:r>
        <w:rPr>
          <w:rFonts w:cs="Arial"/>
        </w:rPr>
        <w:t>Relevant Attachments</w:t>
      </w:r>
    </w:p>
    <w:p w14:paraId="20C61401" w14:textId="77777777" w:rsidR="00313080" w:rsidRDefault="00313080" w:rsidP="00973ECB">
      <w:pPr>
        <w:pStyle w:val="Bullet1"/>
        <w:spacing w:after="120"/>
        <w:rPr>
          <w:rFonts w:cs="Arial"/>
        </w:rPr>
      </w:pPr>
      <w:r>
        <w:rPr>
          <w:rFonts w:cs="Arial"/>
        </w:rPr>
        <w:t>BPM Configuration Guides</w:t>
      </w:r>
    </w:p>
    <w:p w14:paraId="20C61402" w14:textId="77777777" w:rsidR="00313080" w:rsidRDefault="00313080" w:rsidP="00973ECB">
      <w:pPr>
        <w:pStyle w:val="Bullet1"/>
        <w:numPr>
          <w:ilvl w:val="0"/>
          <w:numId w:val="0"/>
        </w:numPr>
        <w:spacing w:after="120"/>
        <w:rPr>
          <w:rFonts w:cs="Arial"/>
        </w:rPr>
      </w:pPr>
    </w:p>
    <w:p w14:paraId="20C61403" w14:textId="77777777" w:rsidR="00313080" w:rsidRPr="00887386" w:rsidRDefault="00313080" w:rsidP="00BF18B6">
      <w:pPr>
        <w:pStyle w:val="Heading1"/>
      </w:pPr>
      <w:bookmarkStart w:id="64" w:name="_2._Overview"/>
      <w:bookmarkEnd w:id="64"/>
      <w:r>
        <w:br w:type="page"/>
      </w:r>
      <w:bookmarkStart w:id="65" w:name="_Toc289356171"/>
      <w:bookmarkStart w:id="66" w:name="_Toc295820403"/>
      <w:bookmarkStart w:id="67" w:name="_Toc295820879"/>
      <w:bookmarkStart w:id="68" w:name="_Toc300573901"/>
      <w:bookmarkStart w:id="69" w:name="_Toc326763851"/>
      <w:bookmarkStart w:id="70" w:name="_Toc369088054"/>
      <w:bookmarkStart w:id="71" w:name="_Toc397496436"/>
      <w:bookmarkStart w:id="72" w:name="_Toc233778624"/>
      <w:r w:rsidRPr="00BF18B6">
        <w:lastRenderedPageBreak/>
        <w:t>Overview</w:t>
      </w:r>
      <w:bookmarkEnd w:id="65"/>
      <w:bookmarkEnd w:id="66"/>
      <w:bookmarkEnd w:id="67"/>
      <w:bookmarkEnd w:id="68"/>
      <w:bookmarkEnd w:id="69"/>
      <w:bookmarkEnd w:id="70"/>
      <w:bookmarkEnd w:id="71"/>
      <w:bookmarkEnd w:id="72"/>
    </w:p>
    <w:p w14:paraId="20C61404" w14:textId="77777777" w:rsidR="00313080" w:rsidRDefault="00313080" w:rsidP="00973ECB">
      <w:pPr>
        <w:pStyle w:val="ParaText"/>
        <w:rPr>
          <w:rFonts w:cs="Arial"/>
        </w:rPr>
      </w:pPr>
      <w:r>
        <w:rPr>
          <w:rFonts w:cs="Arial"/>
        </w:rPr>
        <w:t xml:space="preserve">Welcome to the </w:t>
      </w:r>
      <w:r>
        <w:rPr>
          <w:rFonts w:cs="Arial"/>
          <w:i/>
        </w:rPr>
        <w:t>Overview</w:t>
      </w:r>
      <w:r>
        <w:rPr>
          <w:rFonts w:cs="Arial"/>
        </w:rPr>
        <w:t xml:space="preserve"> section of the </w:t>
      </w:r>
      <w:r>
        <w:rPr>
          <w:rFonts w:cs="Arial"/>
          <w:i/>
        </w:rPr>
        <w:t>BPM for Reliability Requirements</w:t>
      </w:r>
      <w:r w:rsidR="00F9697B">
        <w:rPr>
          <w:rFonts w:cs="Arial"/>
        </w:rPr>
        <w:t xml:space="preserve">.  </w:t>
      </w:r>
      <w:r>
        <w:rPr>
          <w:rFonts w:cs="Arial"/>
        </w:rPr>
        <w:t>In this section you will find the following information:</w:t>
      </w:r>
    </w:p>
    <w:p w14:paraId="20C61405" w14:textId="77777777" w:rsidR="00313080" w:rsidRDefault="00313080" w:rsidP="00606C33">
      <w:pPr>
        <w:tabs>
          <w:tab w:val="num" w:pos="360"/>
        </w:tabs>
        <w:ind w:left="360"/>
        <w:rPr>
          <w:rFonts w:cs="Arial"/>
        </w:rPr>
      </w:pPr>
      <w:r>
        <w:rPr>
          <w:rFonts w:cs="Arial"/>
        </w:rPr>
        <w:t xml:space="preserve">A list of the general objectives for resource adequacy at </w:t>
      </w:r>
      <w:r w:rsidR="00A64958">
        <w:rPr>
          <w:rFonts w:cs="Arial"/>
        </w:rPr>
        <w:t>ISO</w:t>
      </w:r>
      <w:r>
        <w:rPr>
          <w:rFonts w:cs="Arial"/>
        </w:rPr>
        <w:t xml:space="preserve"> </w:t>
      </w:r>
    </w:p>
    <w:p w14:paraId="20C61406" w14:textId="77777777" w:rsidR="00313080" w:rsidRDefault="00313080" w:rsidP="00606C33">
      <w:pPr>
        <w:tabs>
          <w:tab w:val="num" w:pos="360"/>
        </w:tabs>
        <w:ind w:left="360"/>
        <w:rPr>
          <w:rFonts w:cs="Arial"/>
        </w:rPr>
      </w:pPr>
      <w:r>
        <w:rPr>
          <w:rFonts w:cs="Arial"/>
        </w:rPr>
        <w:t>A descr</w:t>
      </w:r>
      <w:r w:rsidR="000471A3">
        <w:rPr>
          <w:rFonts w:cs="Arial"/>
        </w:rPr>
        <w:t xml:space="preserve">iption of the basic elements of a </w:t>
      </w:r>
      <w:r>
        <w:rPr>
          <w:rFonts w:cs="Arial"/>
        </w:rPr>
        <w:t>capacity-</w:t>
      </w:r>
      <w:r w:rsidR="000471A3">
        <w:rPr>
          <w:rFonts w:cs="Arial"/>
        </w:rPr>
        <w:t>based resource adequacy program</w:t>
      </w:r>
      <w:r>
        <w:rPr>
          <w:rFonts w:cs="Arial"/>
        </w:rPr>
        <w:t xml:space="preserve"> </w:t>
      </w:r>
    </w:p>
    <w:p w14:paraId="20C61407" w14:textId="77777777" w:rsidR="00313080" w:rsidRDefault="00313080" w:rsidP="00606C33">
      <w:pPr>
        <w:tabs>
          <w:tab w:val="num" w:pos="360"/>
        </w:tabs>
        <w:ind w:left="360"/>
        <w:rPr>
          <w:rFonts w:cs="Arial"/>
        </w:rPr>
      </w:pPr>
      <w:r>
        <w:rPr>
          <w:rFonts w:cs="Arial"/>
        </w:rPr>
        <w:t xml:space="preserve">An explanation </w:t>
      </w:r>
      <w:r w:rsidR="000471A3">
        <w:rPr>
          <w:rFonts w:cs="Arial"/>
        </w:rPr>
        <w:t xml:space="preserve">of general </w:t>
      </w:r>
      <w:r>
        <w:rPr>
          <w:rFonts w:cs="Arial"/>
        </w:rPr>
        <w:t xml:space="preserve">factors used to assess needed resource levels to satisfy reliability requirements  </w:t>
      </w:r>
    </w:p>
    <w:p w14:paraId="20C61408" w14:textId="77777777" w:rsidR="00313080" w:rsidRDefault="00313080" w:rsidP="00606C33">
      <w:pPr>
        <w:tabs>
          <w:tab w:val="num" w:pos="360"/>
        </w:tabs>
        <w:ind w:left="360"/>
        <w:rPr>
          <w:rFonts w:cs="Arial"/>
        </w:rPr>
      </w:pPr>
      <w:r>
        <w:rPr>
          <w:rFonts w:cs="Arial"/>
        </w:rPr>
        <w:t>High-level overview of annual and monthly resource adequacy reporting requirements</w:t>
      </w:r>
    </w:p>
    <w:p w14:paraId="20C61409" w14:textId="77777777" w:rsidR="00313080" w:rsidRPr="00313080" w:rsidRDefault="00313080" w:rsidP="00BF18B6">
      <w:pPr>
        <w:pStyle w:val="Heading2"/>
      </w:pPr>
      <w:bookmarkStart w:id="73" w:name="_Toc271708112"/>
      <w:bookmarkStart w:id="74" w:name="_Toc249939590"/>
      <w:bookmarkStart w:id="75" w:name="_Toc289356172"/>
      <w:bookmarkStart w:id="76" w:name="_Toc295820404"/>
      <w:bookmarkStart w:id="77" w:name="_Toc295820880"/>
      <w:bookmarkStart w:id="78" w:name="_Toc300573902"/>
      <w:bookmarkStart w:id="79" w:name="_Toc326763852"/>
      <w:bookmarkStart w:id="80" w:name="_Toc369088055"/>
      <w:bookmarkStart w:id="81" w:name="_Toc397496437"/>
      <w:bookmarkStart w:id="82" w:name="_Toc233778625"/>
      <w:r w:rsidRPr="00313080">
        <w:t>Objectives</w:t>
      </w:r>
      <w:bookmarkEnd w:id="73"/>
      <w:bookmarkEnd w:id="74"/>
      <w:bookmarkEnd w:id="75"/>
      <w:bookmarkEnd w:id="76"/>
      <w:bookmarkEnd w:id="77"/>
      <w:bookmarkEnd w:id="78"/>
      <w:bookmarkEnd w:id="79"/>
      <w:bookmarkEnd w:id="80"/>
      <w:bookmarkEnd w:id="81"/>
      <w:bookmarkEnd w:id="82"/>
    </w:p>
    <w:p w14:paraId="20C6140A" w14:textId="77777777" w:rsidR="00313080" w:rsidRDefault="00313080" w:rsidP="00973ECB">
      <w:pPr>
        <w:pStyle w:val="ParaText"/>
        <w:rPr>
          <w:rFonts w:cs="Arial"/>
        </w:rPr>
      </w:pPr>
      <w:r>
        <w:rPr>
          <w:rFonts w:cs="Arial"/>
        </w:rPr>
        <w:t>Market economics and reliability are inextricably intertwined</w:t>
      </w:r>
      <w:r w:rsidR="00F9697B">
        <w:rPr>
          <w:rFonts w:cs="Arial"/>
        </w:rPr>
        <w:t xml:space="preserve">.  </w:t>
      </w:r>
      <w:r w:rsidR="00AB1E52">
        <w:rPr>
          <w:rFonts w:cs="Arial"/>
        </w:rPr>
        <w:t>Even m</w:t>
      </w:r>
      <w:r>
        <w:rPr>
          <w:rFonts w:cs="Arial"/>
        </w:rPr>
        <w:t>arkets that are otherwise competitive and robust may nevertheless fail if they do not provide sufficient incentives to ensure reliability</w:t>
      </w:r>
      <w:r w:rsidR="00F9697B">
        <w:rPr>
          <w:rFonts w:cs="Arial"/>
        </w:rPr>
        <w:t xml:space="preserve">.  </w:t>
      </w:r>
      <w:r>
        <w:rPr>
          <w:rFonts w:cs="Arial"/>
        </w:rPr>
        <w:t>One of the keys to reliable grid operations is to ensure that Market Participants provide and have access to adequate resources</w:t>
      </w:r>
      <w:r w:rsidR="00F9697B">
        <w:rPr>
          <w:rFonts w:cs="Arial"/>
        </w:rPr>
        <w:t xml:space="preserve">.  </w:t>
      </w:r>
    </w:p>
    <w:p w14:paraId="20C6140B" w14:textId="77777777" w:rsidR="00313080" w:rsidRDefault="00313080" w:rsidP="00973ECB">
      <w:pPr>
        <w:pStyle w:val="ParaText"/>
        <w:rPr>
          <w:rFonts w:cs="Arial"/>
        </w:rPr>
      </w:pPr>
      <w:r>
        <w:rPr>
          <w:rFonts w:cs="Arial"/>
        </w:rPr>
        <w:t xml:space="preserve">The resource adequacy provisions of the </w:t>
      </w:r>
      <w:r w:rsidR="00A64958">
        <w:rPr>
          <w:rFonts w:cs="Arial"/>
        </w:rPr>
        <w:t>ISO</w:t>
      </w:r>
      <w:r>
        <w:rPr>
          <w:rFonts w:cs="Arial"/>
        </w:rPr>
        <w:t xml:space="preserve"> Tariff, working in conjunction with the resource adequacy requirements adopted by the California Public Utilities Commission (“CPUC”) and other provisions of California law applicable to non-CPUC jurisdictional Load Serving Entities, are intended to establish a process that ensures </w:t>
      </w:r>
      <w:r w:rsidR="00AB1E52">
        <w:rPr>
          <w:rFonts w:cs="Arial"/>
        </w:rPr>
        <w:t xml:space="preserve">the </w:t>
      </w:r>
      <w:r>
        <w:rPr>
          <w:rFonts w:cs="Arial"/>
        </w:rPr>
        <w:t xml:space="preserve">capacity </w:t>
      </w:r>
      <w:r w:rsidR="00AB1E52">
        <w:rPr>
          <w:rFonts w:cs="Arial"/>
        </w:rPr>
        <w:t xml:space="preserve">procured under the state mandates </w:t>
      </w:r>
      <w:r>
        <w:rPr>
          <w:rFonts w:cs="Arial"/>
        </w:rPr>
        <w:t>is available when and where it is needed to reliably operate the power system</w:t>
      </w:r>
      <w:r w:rsidR="00F9697B">
        <w:rPr>
          <w:rFonts w:cs="Arial"/>
        </w:rPr>
        <w:t xml:space="preserve">.  </w:t>
      </w:r>
      <w:r>
        <w:rPr>
          <w:rFonts w:cs="Arial"/>
        </w:rPr>
        <w:t>Resource adequacy requirements, along with a myriad of regulatory processes and requirements, including long-term procurement proceedings at the CPUC for its jurisdictional Load Serving Entities and the traditional procurement practices of non-CPUC jurisdictional Load Serving Entities, are intended to provide sufficient incentives for the development of new electric infrastructure investment and maintenance of necessary existing Generators</w:t>
      </w:r>
      <w:r w:rsidR="00F9697B">
        <w:rPr>
          <w:rFonts w:cs="Arial"/>
        </w:rPr>
        <w:t xml:space="preserve">.  </w:t>
      </w:r>
      <w:r>
        <w:rPr>
          <w:rFonts w:cs="Arial"/>
        </w:rPr>
        <w:t>Together</w:t>
      </w:r>
      <w:r w:rsidR="00B318DF">
        <w:rPr>
          <w:rFonts w:cs="Arial"/>
        </w:rPr>
        <w:t>,</w:t>
      </w:r>
      <w:r>
        <w:rPr>
          <w:rFonts w:cs="Arial"/>
        </w:rPr>
        <w:t xml:space="preserve"> these requirements and processes have reinforced, and, in some cases, renewed the “obligation to serve” by </w:t>
      </w:r>
      <w:r w:rsidR="00B318DF">
        <w:rPr>
          <w:rFonts w:cs="Arial"/>
        </w:rPr>
        <w:t xml:space="preserve">compelling </w:t>
      </w:r>
      <w:r>
        <w:rPr>
          <w:rFonts w:cs="Arial"/>
        </w:rPr>
        <w:t xml:space="preserve">Load Serving Entities </w:t>
      </w:r>
      <w:r w:rsidR="00B318DF">
        <w:rPr>
          <w:rFonts w:cs="Arial"/>
        </w:rPr>
        <w:t xml:space="preserve">to </w:t>
      </w:r>
      <w:r>
        <w:rPr>
          <w:rFonts w:cs="Arial"/>
        </w:rPr>
        <w:t>secure sufficient resources to meet their customers’ demands</w:t>
      </w:r>
      <w:r w:rsidR="00D76F84">
        <w:rPr>
          <w:rFonts w:cs="Arial"/>
        </w:rPr>
        <w:t xml:space="preserve">. </w:t>
      </w:r>
      <w:r w:rsidR="00F9697B">
        <w:rPr>
          <w:rFonts w:cs="Arial"/>
        </w:rPr>
        <w:t xml:space="preserve"> </w:t>
      </w:r>
      <w:r>
        <w:rPr>
          <w:rFonts w:cs="Arial"/>
        </w:rPr>
        <w:t>Through the resulting bilateral transactions in combination with other market opportunities, the goal of resource adequacy is to provide Generation owners and developers t</w:t>
      </w:r>
      <w:r w:rsidR="00624B75">
        <w:rPr>
          <w:rFonts w:cs="Arial"/>
        </w:rPr>
        <w:t>he</w:t>
      </w:r>
      <w:r>
        <w:rPr>
          <w:rFonts w:cs="Arial"/>
        </w:rPr>
        <w:t xml:space="preserve"> opportunity to obtain sufficient revenue to compensate for their fixed costs and enable new projects to secure the financing needed for new construction</w:t>
      </w:r>
      <w:r w:rsidR="00F9697B">
        <w:rPr>
          <w:rFonts w:cs="Arial"/>
        </w:rPr>
        <w:t xml:space="preserve">.  </w:t>
      </w:r>
    </w:p>
    <w:p w14:paraId="20C6140C" w14:textId="77777777" w:rsidR="00313080" w:rsidRDefault="00A64958" w:rsidP="00973ECB">
      <w:pPr>
        <w:pStyle w:val="ParaText"/>
        <w:rPr>
          <w:rFonts w:cs="Arial"/>
        </w:rPr>
      </w:pPr>
      <w:r>
        <w:rPr>
          <w:rFonts w:cs="Arial"/>
        </w:rPr>
        <w:t>ISO</w:t>
      </w:r>
      <w:r w:rsidR="00313080">
        <w:rPr>
          <w:rFonts w:cs="Arial"/>
        </w:rPr>
        <w:t xml:space="preserve"> is charged under both California law and by FERC with the responsibility for the reliable operation of the transmission system under its Operational Control</w:t>
      </w:r>
      <w:r w:rsidR="00F9697B">
        <w:rPr>
          <w:rFonts w:cs="Arial"/>
        </w:rPr>
        <w:t xml:space="preserve">.  </w:t>
      </w:r>
      <w:r w:rsidR="00313080">
        <w:rPr>
          <w:rFonts w:cs="Arial"/>
        </w:rPr>
        <w:t>Resource adequacy is a necessary element of reliable grid operations</w:t>
      </w:r>
      <w:r w:rsidR="00F9697B">
        <w:rPr>
          <w:rFonts w:cs="Arial"/>
        </w:rPr>
        <w:t xml:space="preserve">.  </w:t>
      </w:r>
    </w:p>
    <w:p w14:paraId="20C6140D" w14:textId="77777777" w:rsidR="00313080" w:rsidRPr="00313080" w:rsidRDefault="00313080" w:rsidP="00BF18B6">
      <w:pPr>
        <w:pStyle w:val="Heading2"/>
      </w:pPr>
      <w:bookmarkStart w:id="83" w:name="_Toc271708113"/>
      <w:bookmarkStart w:id="84" w:name="_Toc249939591"/>
      <w:bookmarkStart w:id="85" w:name="_Toc289356173"/>
      <w:bookmarkStart w:id="86" w:name="_Toc295820405"/>
      <w:bookmarkStart w:id="87" w:name="_Toc295820881"/>
      <w:bookmarkStart w:id="88" w:name="_Toc300573903"/>
      <w:bookmarkStart w:id="89" w:name="_Toc326763853"/>
      <w:bookmarkStart w:id="90" w:name="_Toc369088056"/>
      <w:bookmarkStart w:id="91" w:name="_Toc397496438"/>
      <w:bookmarkStart w:id="92" w:name="_Toc233778626"/>
      <w:r w:rsidRPr="00313080">
        <w:lastRenderedPageBreak/>
        <w:t>Basic Elements</w:t>
      </w:r>
      <w:bookmarkEnd w:id="83"/>
      <w:bookmarkEnd w:id="84"/>
      <w:bookmarkEnd w:id="85"/>
      <w:bookmarkEnd w:id="86"/>
      <w:bookmarkEnd w:id="87"/>
      <w:bookmarkEnd w:id="88"/>
      <w:bookmarkEnd w:id="89"/>
      <w:bookmarkEnd w:id="90"/>
      <w:bookmarkEnd w:id="91"/>
      <w:bookmarkEnd w:id="92"/>
    </w:p>
    <w:p w14:paraId="20C6140E" w14:textId="77777777" w:rsidR="00313080" w:rsidRDefault="00313080" w:rsidP="00973ECB">
      <w:pPr>
        <w:pStyle w:val="ParaText"/>
        <w:rPr>
          <w:rFonts w:cs="Arial"/>
        </w:rPr>
      </w:pPr>
      <w:r>
        <w:rPr>
          <w:rFonts w:cs="Arial"/>
        </w:rPr>
        <w:t>In order to protect System Reliability, a resource adequacy program should include seven basic elements:</w:t>
      </w:r>
    </w:p>
    <w:p w14:paraId="20C6140F" w14:textId="77777777" w:rsidR="00313080" w:rsidRDefault="00313080" w:rsidP="00973ECB">
      <w:pPr>
        <w:pStyle w:val="1"/>
        <w:rPr>
          <w:rFonts w:cs="Arial"/>
        </w:rPr>
      </w:pPr>
      <w:r>
        <w:rPr>
          <w:rFonts w:cs="Arial"/>
        </w:rPr>
        <w:t xml:space="preserve">A procedure for forecasting system conditions relating to Demand, including the forecast peak Demand </w:t>
      </w:r>
    </w:p>
    <w:p w14:paraId="20C61410" w14:textId="77777777" w:rsidR="00313080" w:rsidRDefault="00313080" w:rsidP="00973ECB">
      <w:pPr>
        <w:pStyle w:val="1"/>
        <w:rPr>
          <w:rFonts w:cs="Arial"/>
        </w:rPr>
      </w:pPr>
      <w:r>
        <w:rPr>
          <w:rFonts w:cs="Arial"/>
        </w:rPr>
        <w:t xml:space="preserve">A specified Reserve Margin – this is the amount of capacity over and above the predicted Demand that is necessary to provide adequate Operating Reserve and to account for Contingencies such as Generating Unit Outages and forecast error </w:t>
      </w:r>
    </w:p>
    <w:p w14:paraId="20C61411" w14:textId="77777777" w:rsidR="00313080" w:rsidRDefault="00313080" w:rsidP="00973ECB">
      <w:pPr>
        <w:pStyle w:val="1"/>
        <w:rPr>
          <w:rFonts w:cs="Arial"/>
        </w:rPr>
      </w:pPr>
      <w:r>
        <w:rPr>
          <w:rFonts w:cs="Arial"/>
        </w:rPr>
        <w:t>Deliverability – this is a requirement based on Applicable Reliability Criteria that is designed to ensure that capacity needed to meet the Demand Forecast and the Reserve Margin is not constrained by transmission limitations when it is needed to serve Load</w:t>
      </w:r>
      <w:r w:rsidR="00F9697B">
        <w:rPr>
          <w:rFonts w:cs="Arial"/>
        </w:rPr>
        <w:t xml:space="preserve">.  </w:t>
      </w:r>
      <w:r>
        <w:rPr>
          <w:rFonts w:cs="Arial"/>
        </w:rPr>
        <w:t>Local capacity requirements are also an important part of deliverability requirements.</w:t>
      </w:r>
    </w:p>
    <w:p w14:paraId="20C61412" w14:textId="77777777" w:rsidR="00313080" w:rsidRDefault="00313080" w:rsidP="00973ECB">
      <w:pPr>
        <w:pStyle w:val="1"/>
        <w:rPr>
          <w:rFonts w:cs="Arial"/>
        </w:rPr>
      </w:pPr>
      <w:r>
        <w:rPr>
          <w:rFonts w:cs="Arial"/>
        </w:rPr>
        <w:t xml:space="preserve">Criteria for determining eligible resources and the amount of capacity able to satisfy the Reserve Margin </w:t>
      </w:r>
    </w:p>
    <w:p w14:paraId="20C61413" w14:textId="77777777" w:rsidR="00313080" w:rsidRDefault="00313080" w:rsidP="00973ECB">
      <w:pPr>
        <w:pStyle w:val="1"/>
        <w:rPr>
          <w:rFonts w:cs="Arial"/>
        </w:rPr>
      </w:pPr>
      <w:r>
        <w:rPr>
          <w:rFonts w:cs="Arial"/>
        </w:rPr>
        <w:t xml:space="preserve">Plans developed by the LSEs that identify how they have met their resource adequacy requirements by assembling a portfolio of resources </w:t>
      </w:r>
    </w:p>
    <w:p w14:paraId="20C61414" w14:textId="77777777" w:rsidR="00313080" w:rsidRDefault="00313080" w:rsidP="00973ECB">
      <w:pPr>
        <w:pStyle w:val="1"/>
        <w:rPr>
          <w:rFonts w:cs="Arial"/>
        </w:rPr>
      </w:pPr>
      <w:r>
        <w:rPr>
          <w:rFonts w:cs="Arial"/>
        </w:rPr>
        <w:t xml:space="preserve">Rules under which the resources identified in the plans are made available to the </w:t>
      </w:r>
      <w:r w:rsidR="00A64958">
        <w:rPr>
          <w:rFonts w:cs="Arial"/>
        </w:rPr>
        <w:t>ISO</w:t>
      </w:r>
      <w:r>
        <w:rPr>
          <w:rFonts w:cs="Arial"/>
        </w:rPr>
        <w:t xml:space="preserve"> Operator to balance Supply and Demand </w:t>
      </w:r>
    </w:p>
    <w:p w14:paraId="20C61415" w14:textId="77777777" w:rsidR="00313080" w:rsidRDefault="00313080" w:rsidP="00973ECB">
      <w:pPr>
        <w:pStyle w:val="1"/>
        <w:rPr>
          <w:rFonts w:cs="Arial"/>
        </w:rPr>
      </w:pPr>
      <w:r>
        <w:rPr>
          <w:rFonts w:cs="Arial"/>
        </w:rPr>
        <w:t xml:space="preserve">A compliance program that ensures that LSEs comply with the resource adequacy program established by the Local Regulatory Authority and that precludes the LSE from inappropriately relying on the resource procurement practices of other Market Participants </w:t>
      </w:r>
    </w:p>
    <w:p w14:paraId="20C61416" w14:textId="77777777" w:rsidR="00313080" w:rsidRDefault="00313080" w:rsidP="00973ECB">
      <w:pPr>
        <w:pStyle w:val="ParaText"/>
        <w:rPr>
          <w:rFonts w:cs="Arial"/>
        </w:rPr>
      </w:pPr>
      <w:r>
        <w:rPr>
          <w:rFonts w:cs="Arial"/>
        </w:rPr>
        <w:t>These elements, establishing the basis for forecast, Reserve Margins and local req</w:t>
      </w:r>
      <w:r w:rsidR="00B318DF">
        <w:rPr>
          <w:rFonts w:cs="Arial"/>
        </w:rPr>
        <w:t xml:space="preserve">uirements to satisfy </w:t>
      </w:r>
      <w:r>
        <w:rPr>
          <w:rFonts w:cs="Arial"/>
        </w:rPr>
        <w:t>Reliability Criteria, are consistent with general Good Utility Practice and ensure that resources are available when and where they are needed</w:t>
      </w:r>
      <w:r w:rsidR="00F9697B">
        <w:rPr>
          <w:rFonts w:cs="Arial"/>
        </w:rPr>
        <w:t xml:space="preserve">.  </w:t>
      </w:r>
      <w:r>
        <w:rPr>
          <w:rFonts w:cs="Arial"/>
        </w:rPr>
        <w:t xml:space="preserve">They also provide necessary information to ensure that resources are accounted for and made available to </w:t>
      </w:r>
      <w:r w:rsidR="00B318DF">
        <w:rPr>
          <w:rFonts w:cs="Arial"/>
        </w:rPr>
        <w:t xml:space="preserve">the </w:t>
      </w:r>
      <w:r w:rsidR="00A64958">
        <w:rPr>
          <w:rFonts w:cs="Arial"/>
        </w:rPr>
        <w:t>ISO</w:t>
      </w:r>
      <w:r>
        <w:rPr>
          <w:rFonts w:cs="Arial"/>
        </w:rPr>
        <w:t xml:space="preserve"> consistent with the </w:t>
      </w:r>
      <w:r w:rsidR="00A64958">
        <w:rPr>
          <w:rFonts w:cs="Arial"/>
        </w:rPr>
        <w:t>ISO</w:t>
      </w:r>
      <w:r>
        <w:rPr>
          <w:rFonts w:cs="Arial"/>
        </w:rPr>
        <w:t xml:space="preserve"> Tariff, such that </w:t>
      </w:r>
      <w:r w:rsidR="00B318DF">
        <w:rPr>
          <w:rFonts w:cs="Arial"/>
        </w:rPr>
        <w:t xml:space="preserve">the </w:t>
      </w:r>
      <w:r w:rsidR="00A64958">
        <w:rPr>
          <w:rFonts w:cs="Arial"/>
        </w:rPr>
        <w:t>ISO</w:t>
      </w:r>
      <w:r>
        <w:rPr>
          <w:rFonts w:cs="Arial"/>
        </w:rPr>
        <w:t xml:space="preserve"> can employ the resources to provide the maximum reliability benefits and provide a generally equitable allocation of responsibility for resource adequacy among Market Participants</w:t>
      </w:r>
      <w:r w:rsidR="00F9697B">
        <w:rPr>
          <w:rFonts w:cs="Arial"/>
        </w:rPr>
        <w:t xml:space="preserve">.  </w:t>
      </w:r>
    </w:p>
    <w:p w14:paraId="20C61417" w14:textId="77777777" w:rsidR="00313080" w:rsidRPr="00313080" w:rsidRDefault="00313080" w:rsidP="00BF18B6">
      <w:pPr>
        <w:pStyle w:val="Heading2"/>
      </w:pPr>
      <w:bookmarkStart w:id="93" w:name="_Toc271708114"/>
      <w:bookmarkStart w:id="94" w:name="_Toc249939592"/>
      <w:bookmarkStart w:id="95" w:name="_Toc289356174"/>
      <w:bookmarkStart w:id="96" w:name="_Toc295820406"/>
      <w:bookmarkStart w:id="97" w:name="_Toc295820882"/>
      <w:bookmarkStart w:id="98" w:name="_Toc300573904"/>
      <w:bookmarkStart w:id="99" w:name="_Toc326763854"/>
      <w:bookmarkStart w:id="100" w:name="_Toc369088057"/>
      <w:bookmarkStart w:id="101" w:name="_Toc397496439"/>
      <w:bookmarkStart w:id="102" w:name="_Toc233778627"/>
      <w:r w:rsidRPr="00313080">
        <w:lastRenderedPageBreak/>
        <w:t>Consideration in Determining Resource Margins to Satisfy Reliability Levels</w:t>
      </w:r>
      <w:bookmarkEnd w:id="93"/>
      <w:bookmarkEnd w:id="94"/>
      <w:bookmarkEnd w:id="95"/>
      <w:bookmarkEnd w:id="96"/>
      <w:bookmarkEnd w:id="97"/>
      <w:bookmarkEnd w:id="98"/>
      <w:bookmarkEnd w:id="99"/>
      <w:bookmarkEnd w:id="100"/>
      <w:bookmarkEnd w:id="101"/>
      <w:bookmarkEnd w:id="102"/>
    </w:p>
    <w:p w14:paraId="20C61418" w14:textId="77777777" w:rsidR="00313080" w:rsidRDefault="00313080" w:rsidP="00973ECB">
      <w:pPr>
        <w:pStyle w:val="ParaText"/>
        <w:rPr>
          <w:rFonts w:cs="Arial"/>
        </w:rPr>
      </w:pPr>
      <w:r>
        <w:rPr>
          <w:rFonts w:cs="Arial"/>
        </w:rPr>
        <w:t>Achieving reliability in the bulk electric system requires, among other things, that the amount of generating capacity exceed</w:t>
      </w:r>
      <w:r w:rsidR="00B318DF">
        <w:rPr>
          <w:rFonts w:cs="Arial"/>
        </w:rPr>
        <w:t>s</w:t>
      </w:r>
      <w:r>
        <w:rPr>
          <w:rFonts w:cs="Arial"/>
        </w:rPr>
        <w:t xml:space="preserve"> customer Demand by some amount</w:t>
      </w:r>
      <w:r w:rsidR="00F9697B">
        <w:rPr>
          <w:rFonts w:cs="Arial"/>
        </w:rPr>
        <w:t xml:space="preserve">.  </w:t>
      </w:r>
      <w:r>
        <w:rPr>
          <w:rFonts w:cs="Arial"/>
        </w:rPr>
        <w:t xml:space="preserve">That amount must be sufficient to account for: </w:t>
      </w:r>
    </w:p>
    <w:p w14:paraId="20C61419" w14:textId="77777777" w:rsidR="00313080" w:rsidRDefault="00313080" w:rsidP="00606C33">
      <w:pPr>
        <w:tabs>
          <w:tab w:val="num" w:pos="360"/>
        </w:tabs>
        <w:ind w:left="360"/>
        <w:rPr>
          <w:rFonts w:cs="Arial"/>
        </w:rPr>
      </w:pPr>
      <w:r>
        <w:rPr>
          <w:rFonts w:cs="Arial"/>
        </w:rPr>
        <w:t xml:space="preserve">Planned maintenance </w:t>
      </w:r>
    </w:p>
    <w:p w14:paraId="20C6141A" w14:textId="77777777" w:rsidR="00313080" w:rsidRDefault="00313080" w:rsidP="00606C33">
      <w:pPr>
        <w:tabs>
          <w:tab w:val="num" w:pos="360"/>
        </w:tabs>
        <w:ind w:left="360"/>
        <w:rPr>
          <w:rFonts w:cs="Arial"/>
        </w:rPr>
      </w:pPr>
      <w:r>
        <w:rPr>
          <w:rFonts w:cs="Arial"/>
        </w:rPr>
        <w:t xml:space="preserve">Forced Outages of generating and transmission equipment </w:t>
      </w:r>
    </w:p>
    <w:p w14:paraId="20C6141B" w14:textId="77777777" w:rsidR="00313080" w:rsidRDefault="00313080" w:rsidP="00606C33">
      <w:pPr>
        <w:tabs>
          <w:tab w:val="num" w:pos="360"/>
        </w:tabs>
        <w:ind w:left="360"/>
        <w:rPr>
          <w:rFonts w:cs="Arial"/>
        </w:rPr>
      </w:pPr>
      <w:r>
        <w:rPr>
          <w:rFonts w:cs="Arial"/>
        </w:rPr>
        <w:t>Derat</w:t>
      </w:r>
      <w:r w:rsidR="00EE2647">
        <w:rPr>
          <w:rFonts w:cs="Arial"/>
        </w:rPr>
        <w:t>es</w:t>
      </w:r>
      <w:r>
        <w:rPr>
          <w:rFonts w:cs="Arial"/>
        </w:rPr>
        <w:t xml:space="preserve"> in the capability of Demand response and Generation resources </w:t>
      </w:r>
    </w:p>
    <w:p w14:paraId="20C6141C" w14:textId="77777777" w:rsidR="00313080" w:rsidRDefault="00313080" w:rsidP="00606C33">
      <w:pPr>
        <w:tabs>
          <w:tab w:val="num" w:pos="360"/>
        </w:tabs>
        <w:ind w:left="360"/>
        <w:rPr>
          <w:rFonts w:cs="Arial"/>
        </w:rPr>
      </w:pPr>
      <w:r>
        <w:rPr>
          <w:rFonts w:cs="Arial"/>
        </w:rPr>
        <w:t xml:space="preserve">System effects due to reasonably anticipated variations in weather </w:t>
      </w:r>
    </w:p>
    <w:p w14:paraId="20C6141D" w14:textId="77777777" w:rsidR="00313080" w:rsidRDefault="00313080" w:rsidP="00606C33">
      <w:pPr>
        <w:tabs>
          <w:tab w:val="num" w:pos="360"/>
        </w:tabs>
        <w:ind w:left="360"/>
        <w:rPr>
          <w:rFonts w:cs="Arial"/>
        </w:rPr>
      </w:pPr>
      <w:r>
        <w:rPr>
          <w:rFonts w:cs="Arial"/>
        </w:rPr>
        <w:t xml:space="preserve">Variations in customer Demands or Demand Forecast uncertainty due to variations in overall economic activity and other factors impacting power use </w:t>
      </w:r>
    </w:p>
    <w:p w14:paraId="20C6141E" w14:textId="77777777" w:rsidR="00313080" w:rsidRDefault="00313080" w:rsidP="00606C33">
      <w:pPr>
        <w:tabs>
          <w:tab w:val="num" w:pos="360"/>
        </w:tabs>
        <w:ind w:left="360"/>
        <w:rPr>
          <w:rFonts w:cs="Arial"/>
        </w:rPr>
      </w:pPr>
      <w:r>
        <w:rPr>
          <w:rFonts w:cs="Arial"/>
        </w:rPr>
        <w:t xml:space="preserve">Other system operating requirements </w:t>
      </w:r>
    </w:p>
    <w:p w14:paraId="20C6141F" w14:textId="77777777" w:rsidR="00313080" w:rsidRDefault="00313080" w:rsidP="00973ECB">
      <w:pPr>
        <w:pStyle w:val="ParaText"/>
        <w:rPr>
          <w:rFonts w:cs="Arial"/>
        </w:rPr>
      </w:pPr>
      <w:r>
        <w:rPr>
          <w:rFonts w:cs="Arial"/>
        </w:rPr>
        <w:t>In areas where a large quantity of Generation may be energy-constrained or use-limited, achieving reliability may also require that the Energy available to the area is at least equal to the customer Demand and some reserve requirement during peak operating periods</w:t>
      </w:r>
      <w:r w:rsidR="00F9697B">
        <w:rPr>
          <w:rFonts w:cs="Arial"/>
        </w:rPr>
        <w:t xml:space="preserve">.  </w:t>
      </w:r>
      <w:r>
        <w:rPr>
          <w:rFonts w:cs="Arial"/>
        </w:rPr>
        <w:t>Moreover, while ownership of Generating Units varies, sufficient capac</w:t>
      </w:r>
      <w:r w:rsidR="004162C0">
        <w:rPr>
          <w:rFonts w:cs="Arial"/>
        </w:rPr>
        <w:t>ity in conjunction with Demand r</w:t>
      </w:r>
      <w:r>
        <w:rPr>
          <w:rFonts w:cs="Arial"/>
        </w:rPr>
        <w:t>esponse must be available to the electric system or its customers to provide an adequate resource supply</w:t>
      </w:r>
      <w:r w:rsidR="00F9697B">
        <w:rPr>
          <w:rFonts w:cs="Arial"/>
        </w:rPr>
        <w:t xml:space="preserve">.  </w:t>
      </w:r>
    </w:p>
    <w:p w14:paraId="20C61420" w14:textId="77777777" w:rsidR="00313080" w:rsidRDefault="00313080" w:rsidP="00973ECB">
      <w:pPr>
        <w:pStyle w:val="ParaText"/>
        <w:rPr>
          <w:rFonts w:cs="Arial"/>
        </w:rPr>
      </w:pPr>
      <w:r>
        <w:rPr>
          <w:rFonts w:cs="Arial"/>
        </w:rPr>
        <w:t>Because of the reasonably long lead-time to construct new Generating Facilities, it is prudent to assess whether a region or sub-region has met its resource adequacy criterion or requirement over a period of two to three years or more into the future</w:t>
      </w:r>
      <w:r w:rsidR="00F9697B">
        <w:rPr>
          <w:rFonts w:cs="Arial"/>
        </w:rPr>
        <w:t xml:space="preserve">.  </w:t>
      </w:r>
    </w:p>
    <w:p w14:paraId="20C61421" w14:textId="77777777" w:rsidR="00313080" w:rsidRPr="00313080" w:rsidRDefault="00313080" w:rsidP="00BF18B6">
      <w:pPr>
        <w:pStyle w:val="Heading2"/>
      </w:pPr>
      <w:bookmarkStart w:id="103" w:name="_Toc271708115"/>
      <w:bookmarkStart w:id="104" w:name="_Toc249939593"/>
      <w:bookmarkStart w:id="105" w:name="_Toc289356175"/>
      <w:bookmarkStart w:id="106" w:name="_Toc295820407"/>
      <w:bookmarkStart w:id="107" w:name="_Toc295820883"/>
      <w:bookmarkStart w:id="108" w:name="_Toc300573905"/>
      <w:bookmarkStart w:id="109" w:name="_Toc326763855"/>
      <w:bookmarkStart w:id="110" w:name="_Toc369088058"/>
      <w:bookmarkStart w:id="111" w:name="_Toc397496440"/>
      <w:bookmarkStart w:id="112" w:name="_Toc233778628"/>
      <w:r w:rsidRPr="00313080">
        <w:t>Annual and Monthly Reporting Requirements</w:t>
      </w:r>
      <w:bookmarkEnd w:id="103"/>
      <w:bookmarkEnd w:id="104"/>
      <w:bookmarkEnd w:id="105"/>
      <w:bookmarkEnd w:id="106"/>
      <w:bookmarkEnd w:id="107"/>
      <w:bookmarkEnd w:id="108"/>
      <w:bookmarkEnd w:id="109"/>
      <w:bookmarkEnd w:id="110"/>
      <w:bookmarkEnd w:id="111"/>
      <w:bookmarkEnd w:id="112"/>
    </w:p>
    <w:p w14:paraId="20C61422" w14:textId="77777777" w:rsidR="00313080" w:rsidRDefault="00313080" w:rsidP="00973ECB">
      <w:pPr>
        <w:pStyle w:val="ParaText"/>
        <w:rPr>
          <w:rFonts w:cs="Arial"/>
        </w:rPr>
      </w:pPr>
      <w:r>
        <w:rPr>
          <w:rFonts w:cs="Arial"/>
        </w:rPr>
        <w:t xml:space="preserve">Sections </w:t>
      </w:r>
      <w:r w:rsidR="00EE2647">
        <w:rPr>
          <w:rFonts w:cs="Arial"/>
        </w:rPr>
        <w:t>40.2.2.4</w:t>
      </w:r>
      <w:r>
        <w:rPr>
          <w:rFonts w:cs="Arial"/>
        </w:rPr>
        <w:t xml:space="preserve"> and 40.2.3.4 of the </w:t>
      </w:r>
      <w:r w:rsidR="00A64958">
        <w:rPr>
          <w:rFonts w:cs="Arial"/>
        </w:rPr>
        <w:t>ISO</w:t>
      </w:r>
      <w:r>
        <w:rPr>
          <w:rFonts w:cs="Arial"/>
        </w:rPr>
        <w:t xml:space="preserve"> Tariff govern the obligation of Scheduling Coordinators for Load Serving Entities scheduling Demand in the </w:t>
      </w:r>
      <w:r w:rsidR="00A64958">
        <w:rPr>
          <w:rFonts w:cs="Arial"/>
        </w:rPr>
        <w:t>ISO</w:t>
      </w:r>
      <w:r>
        <w:rPr>
          <w:rFonts w:cs="Arial"/>
        </w:rPr>
        <w:t xml:space="preserve"> Control Area to submit annual and monthly Resource Adequacy Plans to the </w:t>
      </w:r>
      <w:r w:rsidR="00A64958">
        <w:rPr>
          <w:rFonts w:cs="Arial"/>
        </w:rPr>
        <w:t>ISO</w:t>
      </w:r>
      <w:r w:rsidR="00F9697B">
        <w:rPr>
          <w:rFonts w:cs="Arial"/>
        </w:rPr>
        <w:t xml:space="preserve">.  </w:t>
      </w:r>
      <w:r>
        <w:rPr>
          <w:rFonts w:cs="Arial"/>
        </w:rPr>
        <w:t xml:space="preserve">The format and schedule for Resource Adequacy Plan submittals is described in </w:t>
      </w:r>
      <w:hyperlink w:anchor="_3._Information_Requirements" w:history="1">
        <w:r w:rsidRPr="00555DDB">
          <w:rPr>
            <w:rStyle w:val="Hyperlink"/>
            <w:rFonts w:cs="Arial"/>
          </w:rPr>
          <w:t>Section 3</w:t>
        </w:r>
      </w:hyperlink>
      <w:r>
        <w:rPr>
          <w:rFonts w:cs="Arial"/>
        </w:rPr>
        <w:t xml:space="preserve"> of this BPM.</w:t>
      </w:r>
    </w:p>
    <w:p w14:paraId="20C61423" w14:textId="77777777" w:rsidR="00313080" w:rsidRDefault="00313080" w:rsidP="00973ECB">
      <w:pPr>
        <w:pStyle w:val="ParaText"/>
        <w:rPr>
          <w:rFonts w:cs="Arial"/>
        </w:rPr>
      </w:pPr>
      <w:r>
        <w:rPr>
          <w:rFonts w:cs="Arial"/>
        </w:rPr>
        <w:t xml:space="preserve">Section 40.4.7 of the </w:t>
      </w:r>
      <w:r w:rsidR="00A64958">
        <w:rPr>
          <w:rFonts w:cs="Arial"/>
        </w:rPr>
        <w:t>ISO</w:t>
      </w:r>
      <w:r>
        <w:rPr>
          <w:rFonts w:cs="Arial"/>
        </w:rPr>
        <w:t xml:space="preserve"> Tariff requires Scheduling Coordinators for Resource Adequacy Resources to submit annual and monthly Supply Plans confirming a resource’s status as a Resource Adequacy Resource and </w:t>
      </w:r>
      <w:r w:rsidR="004162C0">
        <w:rPr>
          <w:rFonts w:cs="Arial"/>
        </w:rPr>
        <w:t xml:space="preserve">its </w:t>
      </w:r>
      <w:r>
        <w:rPr>
          <w:rFonts w:cs="Arial"/>
        </w:rPr>
        <w:t>willingness to provide Resource Adequacy Capacity</w:t>
      </w:r>
      <w:r w:rsidR="00F9697B">
        <w:rPr>
          <w:rFonts w:cs="Arial"/>
        </w:rPr>
        <w:t xml:space="preserve">.  </w:t>
      </w:r>
      <w:r>
        <w:rPr>
          <w:rFonts w:cs="Arial"/>
        </w:rPr>
        <w:t xml:space="preserve">The format and schedule for Supply Plan submittals is described in </w:t>
      </w:r>
      <w:hyperlink w:anchor="_Resource_Adequacy_Plans" w:history="1">
        <w:r w:rsidRPr="00555DDB">
          <w:rPr>
            <w:rStyle w:val="Hyperlink"/>
            <w:rFonts w:cs="Arial"/>
          </w:rPr>
          <w:t>Section 4</w:t>
        </w:r>
      </w:hyperlink>
      <w:r>
        <w:rPr>
          <w:rFonts w:cs="Arial"/>
        </w:rPr>
        <w:t xml:space="preserve"> of this BPM.</w:t>
      </w:r>
    </w:p>
    <w:p w14:paraId="20C61424" w14:textId="344498FB" w:rsidR="00313080" w:rsidRDefault="00313080" w:rsidP="00973ECB">
      <w:pPr>
        <w:pStyle w:val="ParaText"/>
        <w:rPr>
          <w:rFonts w:cs="Arial"/>
        </w:rPr>
      </w:pPr>
      <w:r>
        <w:rPr>
          <w:rFonts w:cs="Arial"/>
        </w:rPr>
        <w:t>An overview of the annual and monthly reporting requirements is shown in Exhibit 2-1.</w:t>
      </w:r>
    </w:p>
    <w:p w14:paraId="46ADAB6D" w14:textId="77777777" w:rsidR="00DC0A6D" w:rsidRDefault="00DC0A6D" w:rsidP="00973ECB">
      <w:pPr>
        <w:pStyle w:val="ParaText"/>
        <w:rPr>
          <w:rFonts w:cs="Arial"/>
        </w:rPr>
      </w:pPr>
    </w:p>
    <w:p w14:paraId="20C61425" w14:textId="489E8CB1" w:rsidR="00130F30" w:rsidRPr="0061059A" w:rsidRDefault="00313080" w:rsidP="0061059A">
      <w:pPr>
        <w:pStyle w:val="Heading3"/>
        <w:numPr>
          <w:ilvl w:val="0"/>
          <w:numId w:val="0"/>
        </w:numPr>
      </w:pPr>
      <w:bookmarkStart w:id="113" w:name="_Toc289356176"/>
      <w:bookmarkStart w:id="114" w:name="_Toc295820408"/>
      <w:bookmarkStart w:id="115" w:name="_Toc295820884"/>
      <w:bookmarkStart w:id="116" w:name="_Toc300573906"/>
      <w:bookmarkStart w:id="117" w:name="_Toc326763856"/>
      <w:bookmarkStart w:id="118" w:name="_Toc369088059"/>
      <w:bookmarkStart w:id="119" w:name="_Toc397496441"/>
      <w:bookmarkStart w:id="120" w:name="_Toc233778629"/>
      <w:r w:rsidRPr="0061059A">
        <w:lastRenderedPageBreak/>
        <w:t xml:space="preserve">Exhibit </w:t>
      </w:r>
      <w:r w:rsidR="00FD60D5" w:rsidRPr="0061059A">
        <w:t>2</w:t>
      </w:r>
      <w:r w:rsidRPr="0061059A">
        <w:noBreakHyphen/>
      </w:r>
      <w:r w:rsidR="008841F3" w:rsidRPr="0061059A">
        <w:fldChar w:fldCharType="begin"/>
      </w:r>
      <w:r w:rsidRPr="0061059A">
        <w:instrText xml:space="preserve"> SEQ Exhibit \* ARABIC \s 1 </w:instrText>
      </w:r>
      <w:r w:rsidR="008841F3" w:rsidRPr="0061059A">
        <w:fldChar w:fldCharType="separate"/>
      </w:r>
      <w:r w:rsidR="000F456B">
        <w:rPr>
          <w:noProof/>
        </w:rPr>
        <w:t>1</w:t>
      </w:r>
      <w:r w:rsidR="008841F3" w:rsidRPr="0061059A">
        <w:fldChar w:fldCharType="end"/>
      </w:r>
      <w:r w:rsidRPr="0061059A">
        <w:t>: Annual and Monthly Reporting Requirements</w:t>
      </w:r>
      <w:bookmarkEnd w:id="113"/>
      <w:bookmarkEnd w:id="114"/>
      <w:bookmarkEnd w:id="115"/>
      <w:bookmarkEnd w:id="116"/>
      <w:bookmarkEnd w:id="117"/>
      <w:bookmarkEnd w:id="118"/>
      <w:bookmarkEnd w:id="119"/>
      <w:bookmarkEnd w:id="120"/>
    </w:p>
    <w:p w14:paraId="20C61426" w14:textId="77777777" w:rsidR="00FD60D5" w:rsidRPr="003E712C" w:rsidRDefault="00BA032D" w:rsidP="00FD60D5">
      <w:pPr>
        <w:pStyle w:val="ParaText"/>
        <w:rPr>
          <w:rFonts w:cs="Arial"/>
        </w:rPr>
      </w:pPr>
      <w:r>
        <w:rPr>
          <w:rFonts w:cs="Arial"/>
          <w:noProof/>
        </w:rPr>
        <w:drawing>
          <wp:anchor distT="0" distB="0" distL="114300" distR="114300" simplePos="0" relativeHeight="251651584" behindDoc="0" locked="0" layoutInCell="1" allowOverlap="1" wp14:anchorId="20C62010" wp14:editId="20C62011">
            <wp:simplePos x="0" y="0"/>
            <wp:positionH relativeFrom="column">
              <wp:posOffset>-457200</wp:posOffset>
            </wp:positionH>
            <wp:positionV relativeFrom="paragraph">
              <wp:posOffset>168910</wp:posOffset>
            </wp:positionV>
            <wp:extent cx="5770880" cy="3662680"/>
            <wp:effectExtent l="0" t="0" r="1270" b="0"/>
            <wp:wrapNone/>
            <wp:docPr id="443" name="Picture 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3"/>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5770880" cy="3662680"/>
                    </a:xfrm>
                    <a:prstGeom prst="rect">
                      <a:avLst/>
                    </a:prstGeom>
                    <a:noFill/>
                  </pic:spPr>
                </pic:pic>
              </a:graphicData>
            </a:graphic>
            <wp14:sizeRelH relativeFrom="page">
              <wp14:pctWidth>0</wp14:pctWidth>
            </wp14:sizeRelH>
            <wp14:sizeRelV relativeFrom="page">
              <wp14:pctHeight>0</wp14:pctHeight>
            </wp14:sizeRelV>
          </wp:anchor>
        </w:drawing>
      </w:r>
    </w:p>
    <w:p w14:paraId="20C61427" w14:textId="77777777" w:rsidR="00FD60D5" w:rsidRPr="003E712C" w:rsidRDefault="00FD60D5" w:rsidP="00FD60D5">
      <w:pPr>
        <w:rPr>
          <w:rFonts w:cs="Arial"/>
        </w:rPr>
      </w:pPr>
    </w:p>
    <w:p w14:paraId="20C61428" w14:textId="77777777" w:rsidR="00FD60D5" w:rsidRPr="003E712C" w:rsidRDefault="00FD60D5" w:rsidP="00FD60D5">
      <w:pPr>
        <w:pStyle w:val="ParaText"/>
        <w:rPr>
          <w:rFonts w:cs="Arial"/>
        </w:rPr>
      </w:pPr>
    </w:p>
    <w:p w14:paraId="20C61429" w14:textId="77777777" w:rsidR="00FD60D5" w:rsidRPr="003E712C" w:rsidRDefault="00FD60D5" w:rsidP="00FD60D5">
      <w:pPr>
        <w:pStyle w:val="ParaText"/>
        <w:rPr>
          <w:rFonts w:cs="Arial"/>
        </w:rPr>
      </w:pPr>
    </w:p>
    <w:p w14:paraId="20C6142A" w14:textId="77777777" w:rsidR="00FD60D5" w:rsidRPr="003E712C" w:rsidRDefault="00FD60D5" w:rsidP="00FD60D5">
      <w:pPr>
        <w:rPr>
          <w:rFonts w:cs="Arial"/>
        </w:rPr>
      </w:pPr>
    </w:p>
    <w:p w14:paraId="20C6142B" w14:textId="77777777" w:rsidR="00FD60D5" w:rsidRPr="003E712C" w:rsidRDefault="00FD60D5" w:rsidP="00FD60D5">
      <w:pPr>
        <w:rPr>
          <w:rFonts w:cs="Arial"/>
        </w:rPr>
      </w:pPr>
    </w:p>
    <w:p w14:paraId="20C6142C" w14:textId="77777777" w:rsidR="00FD60D5" w:rsidRPr="003E712C" w:rsidRDefault="00FD60D5" w:rsidP="00FD60D5">
      <w:pPr>
        <w:rPr>
          <w:rFonts w:cs="Arial"/>
        </w:rPr>
      </w:pPr>
    </w:p>
    <w:p w14:paraId="20C6142D" w14:textId="77777777" w:rsidR="00FD60D5" w:rsidRPr="003E712C" w:rsidRDefault="00FD60D5" w:rsidP="00FD60D5">
      <w:pPr>
        <w:rPr>
          <w:rFonts w:cs="Arial"/>
        </w:rPr>
      </w:pPr>
    </w:p>
    <w:p w14:paraId="20C6142E" w14:textId="77777777" w:rsidR="00FD60D5" w:rsidRPr="003E712C" w:rsidRDefault="00FD60D5" w:rsidP="00FD60D5">
      <w:pPr>
        <w:rPr>
          <w:rFonts w:cs="Arial"/>
        </w:rPr>
      </w:pPr>
    </w:p>
    <w:p w14:paraId="20C6142F" w14:textId="77777777" w:rsidR="00FD60D5" w:rsidRPr="003E712C" w:rsidRDefault="00FD60D5" w:rsidP="00FD60D5">
      <w:pPr>
        <w:rPr>
          <w:rFonts w:cs="Arial"/>
        </w:rPr>
      </w:pPr>
    </w:p>
    <w:p w14:paraId="20C61430" w14:textId="77777777" w:rsidR="00FD60D5" w:rsidRPr="003E712C" w:rsidRDefault="00FD60D5" w:rsidP="00FD60D5">
      <w:pPr>
        <w:rPr>
          <w:rFonts w:cs="Arial"/>
        </w:rPr>
      </w:pPr>
    </w:p>
    <w:p w14:paraId="20C61431" w14:textId="77777777" w:rsidR="00FD60D5" w:rsidRPr="003E712C" w:rsidRDefault="00FD60D5" w:rsidP="00FD60D5">
      <w:pPr>
        <w:rPr>
          <w:rFonts w:cs="Arial"/>
        </w:rPr>
      </w:pPr>
    </w:p>
    <w:p w14:paraId="20C61432" w14:textId="77777777" w:rsidR="00FD60D5" w:rsidRPr="003E712C" w:rsidRDefault="00FD60D5" w:rsidP="00FD60D5">
      <w:pPr>
        <w:rPr>
          <w:rFonts w:cs="Arial"/>
        </w:rPr>
      </w:pPr>
    </w:p>
    <w:p w14:paraId="20C61433" w14:textId="77777777" w:rsidR="00FD60D5" w:rsidRPr="003E712C" w:rsidRDefault="00FD60D5" w:rsidP="00FD60D5">
      <w:pPr>
        <w:rPr>
          <w:rFonts w:cs="Arial"/>
        </w:rPr>
      </w:pPr>
    </w:p>
    <w:p w14:paraId="20C61434" w14:textId="77777777" w:rsidR="00FD60D5" w:rsidRPr="003E712C" w:rsidRDefault="00FD60D5" w:rsidP="00FD60D5">
      <w:pPr>
        <w:rPr>
          <w:rFonts w:cs="Arial"/>
        </w:rPr>
      </w:pPr>
    </w:p>
    <w:p w14:paraId="20C61435" w14:textId="77777777" w:rsidR="00FD60D5" w:rsidRPr="003E712C" w:rsidRDefault="00FD60D5" w:rsidP="00FD60D5">
      <w:pPr>
        <w:rPr>
          <w:rFonts w:cs="Arial"/>
        </w:rPr>
      </w:pPr>
    </w:p>
    <w:p w14:paraId="20C61436" w14:textId="77777777" w:rsidR="00FD60D5" w:rsidRDefault="00FD60D5">
      <w:pPr>
        <w:spacing w:after="0"/>
        <w:jc w:val="left"/>
      </w:pPr>
      <w:r>
        <w:br w:type="page"/>
      </w:r>
    </w:p>
    <w:p w14:paraId="20C61437" w14:textId="77777777" w:rsidR="00C06CCA" w:rsidRPr="00C06CCA" w:rsidRDefault="00C06CCA" w:rsidP="00794878">
      <w:pPr>
        <w:pStyle w:val="Heading1"/>
      </w:pPr>
      <w:bookmarkStart w:id="121" w:name="_3._Information_Requirements"/>
      <w:bookmarkStart w:id="122" w:name="_Toc271708116"/>
      <w:bookmarkStart w:id="123" w:name="_Toc249939594"/>
      <w:bookmarkStart w:id="124" w:name="_Toc289356177"/>
      <w:bookmarkStart w:id="125" w:name="_Toc295820409"/>
      <w:bookmarkStart w:id="126" w:name="_Toc295820885"/>
      <w:bookmarkStart w:id="127" w:name="_Toc300573907"/>
      <w:bookmarkStart w:id="128" w:name="_Toc326763857"/>
      <w:bookmarkStart w:id="129" w:name="_Toc369088060"/>
      <w:bookmarkStart w:id="130" w:name="_Toc397496442"/>
      <w:bookmarkStart w:id="131" w:name="_Toc233778630"/>
      <w:bookmarkEnd w:id="121"/>
      <w:r w:rsidRPr="00C06CCA">
        <w:lastRenderedPageBreak/>
        <w:t>Information Requirements</w:t>
      </w:r>
      <w:bookmarkEnd w:id="122"/>
      <w:bookmarkEnd w:id="123"/>
      <w:bookmarkEnd w:id="124"/>
      <w:bookmarkEnd w:id="125"/>
      <w:bookmarkEnd w:id="126"/>
      <w:bookmarkEnd w:id="127"/>
      <w:bookmarkEnd w:id="128"/>
      <w:bookmarkEnd w:id="129"/>
      <w:bookmarkEnd w:id="130"/>
      <w:bookmarkEnd w:id="131"/>
    </w:p>
    <w:p w14:paraId="20C61438" w14:textId="77777777" w:rsidR="00C06CCA" w:rsidRDefault="00C06CCA" w:rsidP="00973ECB">
      <w:pPr>
        <w:pStyle w:val="ParaText"/>
        <w:rPr>
          <w:rFonts w:cs="Arial"/>
        </w:rPr>
      </w:pPr>
      <w:r>
        <w:rPr>
          <w:rFonts w:cs="Arial"/>
        </w:rPr>
        <w:t xml:space="preserve">Welcome to the </w:t>
      </w:r>
      <w:r>
        <w:rPr>
          <w:rFonts w:cs="Arial"/>
          <w:i/>
          <w:iCs/>
        </w:rPr>
        <w:t>Information Requirements</w:t>
      </w:r>
      <w:r>
        <w:rPr>
          <w:rFonts w:cs="Arial"/>
        </w:rPr>
        <w:t xml:space="preserve"> section of the </w:t>
      </w:r>
      <w:r>
        <w:rPr>
          <w:rFonts w:cs="Arial"/>
          <w:i/>
          <w:iCs/>
        </w:rPr>
        <w:t>BPM for Reliability Requirements</w:t>
      </w:r>
      <w:r w:rsidR="00F9697B">
        <w:rPr>
          <w:rFonts w:cs="Arial"/>
        </w:rPr>
        <w:t xml:space="preserve">.  </w:t>
      </w:r>
      <w:r>
        <w:rPr>
          <w:rFonts w:cs="Arial"/>
        </w:rPr>
        <w:t xml:space="preserve">In this section you will find the following information: </w:t>
      </w:r>
    </w:p>
    <w:p w14:paraId="20C61439" w14:textId="4873EEF5" w:rsidR="00C06CCA" w:rsidRDefault="00C06CCA" w:rsidP="00606C33">
      <w:pPr>
        <w:rPr>
          <w:rFonts w:cs="Arial"/>
        </w:rPr>
      </w:pPr>
      <w:r>
        <w:rPr>
          <w:rFonts w:cs="Arial"/>
        </w:rPr>
        <w:t xml:space="preserve">A description of the applicability and process for Load Serving Entity election of LSE status </w:t>
      </w:r>
    </w:p>
    <w:p w14:paraId="20C6143A" w14:textId="142007E3" w:rsidR="00C06CCA" w:rsidRDefault="00C06CCA" w:rsidP="00606C33">
      <w:pPr>
        <w:rPr>
          <w:rFonts w:cs="Arial"/>
        </w:rPr>
      </w:pPr>
      <w:r>
        <w:rPr>
          <w:rFonts w:cs="Arial"/>
        </w:rPr>
        <w:t>A description of programmatic information to be pro</w:t>
      </w:r>
      <w:r w:rsidR="004162C0">
        <w:rPr>
          <w:rFonts w:cs="Arial"/>
        </w:rPr>
        <w:t>vided by LSE</w:t>
      </w:r>
      <w:r w:rsidR="000C6BAC">
        <w:rPr>
          <w:rFonts w:cs="Arial"/>
        </w:rPr>
        <w:t xml:space="preserve"> or CPE</w:t>
      </w:r>
      <w:r w:rsidR="004162C0">
        <w:rPr>
          <w:rFonts w:cs="Arial"/>
        </w:rPr>
        <w:t xml:space="preserve"> </w:t>
      </w:r>
      <w:r>
        <w:rPr>
          <w:rFonts w:cs="Arial"/>
        </w:rPr>
        <w:t xml:space="preserve">to the </w:t>
      </w:r>
      <w:r w:rsidR="00A64958">
        <w:rPr>
          <w:rFonts w:cs="Arial"/>
        </w:rPr>
        <w:t>ISO</w:t>
      </w:r>
    </w:p>
    <w:p w14:paraId="20C6143C" w14:textId="77777777" w:rsidR="00C06CCA" w:rsidRDefault="00C06CCA" w:rsidP="00606C33">
      <w:pPr>
        <w:rPr>
          <w:rFonts w:cs="Arial"/>
        </w:rPr>
      </w:pPr>
      <w:r>
        <w:rPr>
          <w:rFonts w:cs="Arial"/>
        </w:rPr>
        <w:t xml:space="preserve">A description of programmatic information to be provided by LSEs subject to the </w:t>
      </w:r>
      <w:r w:rsidR="00A64958">
        <w:rPr>
          <w:rFonts w:cs="Arial"/>
        </w:rPr>
        <w:t>ISO</w:t>
      </w:r>
      <w:r>
        <w:rPr>
          <w:rFonts w:cs="Arial"/>
        </w:rPr>
        <w:t>’s default resource adequacy program</w:t>
      </w:r>
    </w:p>
    <w:p w14:paraId="20C6143D" w14:textId="77777777" w:rsidR="00C06CCA" w:rsidRDefault="00C06CCA" w:rsidP="00606C33">
      <w:pPr>
        <w:rPr>
          <w:rFonts w:cs="Arial"/>
        </w:rPr>
      </w:pPr>
      <w:r>
        <w:rPr>
          <w:rFonts w:cs="Arial"/>
        </w:rPr>
        <w:t xml:space="preserve">A description of the requirements for a Resource Adequacy Plan for a Metered Subsystem </w:t>
      </w:r>
    </w:p>
    <w:p w14:paraId="20C6143E" w14:textId="77777777" w:rsidR="00C06CCA" w:rsidRDefault="00C06CCA" w:rsidP="00606C33">
      <w:pPr>
        <w:rPr>
          <w:rFonts w:cs="Arial"/>
        </w:rPr>
      </w:pPr>
      <w:r>
        <w:rPr>
          <w:rFonts w:cs="Arial"/>
        </w:rPr>
        <w:t xml:space="preserve">The submittal requirements and validation process at the </w:t>
      </w:r>
      <w:r w:rsidR="00A64958">
        <w:rPr>
          <w:rFonts w:cs="Arial"/>
        </w:rPr>
        <w:t>ISO</w:t>
      </w:r>
      <w:r>
        <w:rPr>
          <w:rFonts w:cs="Arial"/>
        </w:rPr>
        <w:t xml:space="preserve"> for Resource Adequacy Plans </w:t>
      </w:r>
    </w:p>
    <w:p w14:paraId="20C6143F" w14:textId="77777777" w:rsidR="00C06CCA" w:rsidRDefault="00C06CCA" w:rsidP="00606C33">
      <w:pPr>
        <w:rPr>
          <w:rFonts w:cs="Arial"/>
        </w:rPr>
      </w:pPr>
      <w:r>
        <w:rPr>
          <w:rFonts w:cs="Arial"/>
        </w:rPr>
        <w:t xml:space="preserve">A description of the compliance issues at the </w:t>
      </w:r>
      <w:r w:rsidR="00A64958">
        <w:rPr>
          <w:rFonts w:cs="Arial"/>
        </w:rPr>
        <w:t>ISO</w:t>
      </w:r>
      <w:r>
        <w:rPr>
          <w:rFonts w:cs="Arial"/>
        </w:rPr>
        <w:t xml:space="preserve"> with Resource Adequacy Plans</w:t>
      </w:r>
    </w:p>
    <w:p w14:paraId="20C61440" w14:textId="77777777" w:rsidR="00C06CCA" w:rsidRPr="00FE3CE3" w:rsidRDefault="00C06CCA" w:rsidP="00794878">
      <w:pPr>
        <w:pStyle w:val="Heading2"/>
      </w:pPr>
      <w:bookmarkStart w:id="132" w:name="_Toc271708117"/>
      <w:bookmarkStart w:id="133" w:name="_Toc249939595"/>
      <w:bookmarkStart w:id="134" w:name="_Toc289356178"/>
      <w:bookmarkStart w:id="135" w:name="_Toc295820410"/>
      <w:bookmarkStart w:id="136" w:name="_Toc295820886"/>
      <w:bookmarkStart w:id="137" w:name="_Toc300573908"/>
      <w:bookmarkStart w:id="138" w:name="_Toc326763858"/>
      <w:bookmarkStart w:id="139" w:name="_Toc369088061"/>
      <w:bookmarkStart w:id="140" w:name="_Toc397496443"/>
      <w:bookmarkStart w:id="141" w:name="_Toc233778631"/>
      <w:r w:rsidRPr="00FE3CE3">
        <w:t>Applicability and Election Process</w:t>
      </w:r>
      <w:bookmarkEnd w:id="132"/>
      <w:bookmarkEnd w:id="133"/>
      <w:bookmarkEnd w:id="134"/>
      <w:bookmarkEnd w:id="135"/>
      <w:bookmarkEnd w:id="136"/>
      <w:bookmarkEnd w:id="137"/>
      <w:bookmarkEnd w:id="138"/>
      <w:bookmarkEnd w:id="139"/>
      <w:bookmarkEnd w:id="140"/>
      <w:bookmarkEnd w:id="141"/>
    </w:p>
    <w:p w14:paraId="20C61441" w14:textId="77777777" w:rsidR="00C06CCA" w:rsidRPr="009B51F4" w:rsidRDefault="00C06CCA" w:rsidP="00794878">
      <w:pPr>
        <w:pStyle w:val="Heading3"/>
      </w:pPr>
      <w:bookmarkStart w:id="142" w:name="_Toc271708118"/>
      <w:bookmarkStart w:id="143" w:name="_Toc249939596"/>
      <w:bookmarkStart w:id="144" w:name="_Toc289356179"/>
      <w:bookmarkStart w:id="145" w:name="_Toc295820411"/>
      <w:bookmarkStart w:id="146" w:name="_Toc295820887"/>
      <w:bookmarkStart w:id="147" w:name="_Toc300573909"/>
      <w:bookmarkStart w:id="148" w:name="_Toc326763859"/>
      <w:bookmarkStart w:id="149" w:name="_Toc369088062"/>
      <w:bookmarkStart w:id="150" w:name="_Toc397496444"/>
      <w:bookmarkStart w:id="151" w:name="_Toc233778632"/>
      <w:r w:rsidRPr="009B51F4">
        <w:t>Applicability and Scope of Exemptions</w:t>
      </w:r>
      <w:bookmarkEnd w:id="142"/>
      <w:bookmarkEnd w:id="143"/>
      <w:bookmarkEnd w:id="144"/>
      <w:bookmarkEnd w:id="145"/>
      <w:bookmarkEnd w:id="146"/>
      <w:bookmarkEnd w:id="147"/>
      <w:bookmarkEnd w:id="148"/>
      <w:bookmarkEnd w:id="149"/>
      <w:bookmarkEnd w:id="150"/>
      <w:bookmarkEnd w:id="151"/>
    </w:p>
    <w:p w14:paraId="20C61442" w14:textId="77777777" w:rsidR="00C06CCA" w:rsidRDefault="00A64958" w:rsidP="003C3F6F">
      <w:pPr>
        <w:pStyle w:val="ParaText"/>
        <w:spacing w:before="60" w:after="120"/>
        <w:rPr>
          <w:rFonts w:cs="Arial"/>
        </w:rPr>
      </w:pPr>
      <w:r>
        <w:rPr>
          <w:rFonts w:cs="Arial"/>
        </w:rPr>
        <w:t>ISO</w:t>
      </w:r>
      <w:r w:rsidR="00C06CCA">
        <w:rPr>
          <w:rFonts w:cs="Arial"/>
        </w:rPr>
        <w:t xml:space="preserve"> Tariff Section 40.1</w:t>
      </w:r>
    </w:p>
    <w:p w14:paraId="20C61443" w14:textId="66494792" w:rsidR="00C06CCA" w:rsidRDefault="00C06CCA" w:rsidP="00973ECB">
      <w:pPr>
        <w:pStyle w:val="ParaText"/>
        <w:rPr>
          <w:rFonts w:cs="Arial"/>
        </w:rPr>
      </w:pPr>
      <w:r>
        <w:rPr>
          <w:rFonts w:cs="Arial"/>
        </w:rPr>
        <w:t xml:space="preserve">The resource adequacy related provisions of Section 40 of the </w:t>
      </w:r>
      <w:r w:rsidR="00A64958">
        <w:rPr>
          <w:rFonts w:cs="Arial"/>
        </w:rPr>
        <w:t>ISO</w:t>
      </w:r>
      <w:r>
        <w:rPr>
          <w:rFonts w:cs="Arial"/>
        </w:rPr>
        <w:t xml:space="preserve"> Tariff</w:t>
      </w:r>
      <w:r w:rsidR="004162C0">
        <w:rPr>
          <w:rFonts w:cs="Arial"/>
        </w:rPr>
        <w:t xml:space="preserve"> </w:t>
      </w:r>
      <w:r>
        <w:rPr>
          <w:rFonts w:cs="Arial"/>
        </w:rPr>
        <w:t>apply to all Load Serving Entities</w:t>
      </w:r>
      <w:r w:rsidR="000C6BAC">
        <w:rPr>
          <w:rFonts w:cs="Arial"/>
        </w:rPr>
        <w:t xml:space="preserve"> and CPEs</w:t>
      </w:r>
      <w:r>
        <w:rPr>
          <w:rFonts w:cs="Arial"/>
        </w:rPr>
        <w:t xml:space="preserve">, except a Load Serving Entity or LSE that has a metered peak Demand of less than one (1) MW </w:t>
      </w:r>
      <w:r w:rsidR="004162C0">
        <w:rPr>
          <w:rFonts w:cs="Arial"/>
        </w:rPr>
        <w:t xml:space="preserve">at any time </w:t>
      </w:r>
      <w:r>
        <w:rPr>
          <w:rFonts w:cs="Arial"/>
        </w:rPr>
        <w:t xml:space="preserve">during the twelve months preceding the </w:t>
      </w:r>
      <w:r w:rsidR="004162C0">
        <w:rPr>
          <w:rFonts w:cs="Arial"/>
        </w:rPr>
        <w:t>last date</w:t>
      </w:r>
      <w:r w:rsidR="00DF1DF5">
        <w:rPr>
          <w:rFonts w:cs="Arial"/>
        </w:rPr>
        <w:t>.</w:t>
      </w:r>
    </w:p>
    <w:p w14:paraId="20C61444" w14:textId="77777777" w:rsidR="00C06CCA" w:rsidRDefault="00C06CCA" w:rsidP="00973ECB">
      <w:pPr>
        <w:pStyle w:val="ParaText"/>
      </w:pPr>
      <w:r>
        <w:rPr>
          <w:rFonts w:cs="Arial"/>
        </w:rPr>
        <w:t xml:space="preserve">In addition, California Public Utilities Code § 380, addressing resource adequacy requirements of LSEs under CPUC jurisdiction, also excludes from its definition of “load serving entity” certain “customer generation” or the Load it serves, if any of the following conditions are met: </w:t>
      </w:r>
      <w:r>
        <w:t>(i) it takes stand by service from the electrical corporation on a CPUC-approved rate schedule that provides for adequate backup planning and Operating Reserves for the standby customer class, (ii) it is not physically interconnected to the electric transmission or distribution grid, so that if the customer generation fails, backup electricity is not supplied from the electricity grid; or (iii) there is physical assurance that the Load served by the customer generation will be curtailed concurrently and commensurately with an outage of the customer generation</w:t>
      </w:r>
      <w:r w:rsidR="00F9697B">
        <w:t xml:space="preserve">.  </w:t>
      </w:r>
      <w:r>
        <w:t xml:space="preserve">To be consistent with state law, the </w:t>
      </w:r>
      <w:r w:rsidR="00A64958">
        <w:t>ISO</w:t>
      </w:r>
      <w:r>
        <w:t xml:space="preserve"> Tariff at Section 40.1 incorporates Public Utilities Code § 380</w:t>
      </w:r>
      <w:r w:rsidR="004162C0">
        <w:t>(j)(3), as it may change for time to time,</w:t>
      </w:r>
      <w:r>
        <w:t xml:space="preserve"> to create an identical exemption.</w:t>
      </w:r>
    </w:p>
    <w:p w14:paraId="20C61445" w14:textId="641943B5" w:rsidR="004162C0" w:rsidRDefault="004162C0" w:rsidP="00973ECB">
      <w:pPr>
        <w:pStyle w:val="ParaText"/>
        <w:rPr>
          <w:rFonts w:cs="Arial"/>
        </w:rPr>
      </w:pPr>
      <w:r>
        <w:rPr>
          <w:rFonts w:cs="Arial"/>
        </w:rPr>
        <w:t xml:space="preserve">Section 40 will apply to all LSEs </w:t>
      </w:r>
      <w:r w:rsidR="000C6BAC">
        <w:rPr>
          <w:rFonts w:cs="Arial"/>
        </w:rPr>
        <w:t xml:space="preserve">and CPEs </w:t>
      </w:r>
      <w:r>
        <w:rPr>
          <w:rFonts w:cs="Arial"/>
        </w:rPr>
        <w:t>that otherwise do not fit into one of the foregoing exemptions.</w:t>
      </w:r>
    </w:p>
    <w:p w14:paraId="20C61446" w14:textId="46293AFE" w:rsidR="00C06CCA" w:rsidRDefault="00C06CCA" w:rsidP="00973ECB">
      <w:pPr>
        <w:pStyle w:val="ParaText"/>
        <w:rPr>
          <w:rFonts w:cs="Arial"/>
        </w:rPr>
      </w:pPr>
      <w:r>
        <w:rPr>
          <w:rFonts w:cs="Arial"/>
        </w:rPr>
        <w:t>Accordingly, no LSE can have Metered Demand greater than 1 MW at any time for the twelve months preceding the election</w:t>
      </w:r>
      <w:r w:rsidR="007876BB">
        <w:rPr>
          <w:rFonts w:cs="Arial"/>
        </w:rPr>
        <w:t xml:space="preserve"> date</w:t>
      </w:r>
      <w:r w:rsidR="00F9697B">
        <w:rPr>
          <w:rFonts w:cs="Arial"/>
        </w:rPr>
        <w:t xml:space="preserve">.  </w:t>
      </w:r>
      <w:r>
        <w:rPr>
          <w:rFonts w:cs="Arial"/>
        </w:rPr>
        <w:t>If</w:t>
      </w:r>
      <w:r w:rsidR="007876BB">
        <w:rPr>
          <w:rFonts w:cs="Arial"/>
        </w:rPr>
        <w:t xml:space="preserve"> an LSE does not have historic data for M</w:t>
      </w:r>
      <w:r>
        <w:rPr>
          <w:rFonts w:cs="Arial"/>
        </w:rPr>
        <w:t xml:space="preserve">etered </w:t>
      </w:r>
      <w:r w:rsidR="007876BB">
        <w:rPr>
          <w:rFonts w:cs="Arial"/>
        </w:rPr>
        <w:t>Demand</w:t>
      </w:r>
      <w:r>
        <w:rPr>
          <w:rFonts w:cs="Arial"/>
        </w:rPr>
        <w:t xml:space="preserve"> covering the foregoing period, the exemption will be unavailable</w:t>
      </w:r>
      <w:r w:rsidR="00F9697B">
        <w:rPr>
          <w:rFonts w:cs="Arial"/>
        </w:rPr>
        <w:t xml:space="preserve">.  </w:t>
      </w:r>
    </w:p>
    <w:p w14:paraId="20C61447" w14:textId="77777777" w:rsidR="00C06CCA" w:rsidRDefault="00C06CCA" w:rsidP="00973ECB">
      <w:pPr>
        <w:pStyle w:val="ParaText"/>
        <w:rPr>
          <w:rFonts w:cs="Arial"/>
        </w:rPr>
      </w:pPr>
      <w:r>
        <w:rPr>
          <w:rFonts w:cs="Arial"/>
        </w:rPr>
        <w:lastRenderedPageBreak/>
        <w:t>For purposes of Section 40, a Compliance Year shall be defined as the calendar year</w:t>
      </w:r>
      <w:r w:rsidR="00F9697B">
        <w:rPr>
          <w:rFonts w:cs="Arial"/>
        </w:rPr>
        <w:t xml:space="preserve">.  </w:t>
      </w:r>
    </w:p>
    <w:p w14:paraId="20C61448" w14:textId="77777777" w:rsidR="00C06CCA" w:rsidRDefault="00C06CCA" w:rsidP="00973ECB">
      <w:pPr>
        <w:pStyle w:val="ParaText"/>
        <w:rPr>
          <w:rFonts w:cs="Arial"/>
        </w:rPr>
      </w:pPr>
      <w:r>
        <w:rPr>
          <w:rFonts w:cs="Arial"/>
        </w:rPr>
        <w:t xml:space="preserve">The </w:t>
      </w:r>
      <w:r w:rsidR="00A64958">
        <w:rPr>
          <w:rFonts w:cs="Arial"/>
        </w:rPr>
        <w:t>ISO</w:t>
      </w:r>
      <w:r>
        <w:rPr>
          <w:rFonts w:cs="Arial"/>
        </w:rPr>
        <w:t xml:space="preserve"> will respond to a request for exemption within five (5) business days after receipt of the exemption request</w:t>
      </w:r>
      <w:r w:rsidR="00F9697B">
        <w:rPr>
          <w:rFonts w:cs="Arial"/>
        </w:rPr>
        <w:t xml:space="preserve">.  </w:t>
      </w:r>
      <w:r>
        <w:rPr>
          <w:rFonts w:cs="Arial"/>
        </w:rPr>
        <w:t xml:space="preserve">The </w:t>
      </w:r>
      <w:r w:rsidR="00A64958">
        <w:rPr>
          <w:rFonts w:cs="Arial"/>
        </w:rPr>
        <w:t>ISO</w:t>
      </w:r>
      <w:r>
        <w:rPr>
          <w:rFonts w:cs="Arial"/>
        </w:rPr>
        <w:t xml:space="preserve">’s response will be via </w:t>
      </w:r>
      <w:r w:rsidR="00FE19A5">
        <w:rPr>
          <w:rFonts w:cs="Arial"/>
        </w:rPr>
        <w:t>CIDI to</w:t>
      </w:r>
      <w:r>
        <w:rPr>
          <w:rFonts w:cs="Arial"/>
        </w:rPr>
        <w:t xml:space="preserve"> the individual submitting the exemption request on behalf of the LSE and, if the request for exemption is denied, the </w:t>
      </w:r>
      <w:r w:rsidR="00A64958">
        <w:rPr>
          <w:rFonts w:cs="Arial"/>
        </w:rPr>
        <w:t>ISO</w:t>
      </w:r>
      <w:r w:rsidR="007876BB">
        <w:rPr>
          <w:rFonts w:cs="Arial"/>
        </w:rPr>
        <w:t xml:space="preserve"> will include reference to the M</w:t>
      </w:r>
      <w:r>
        <w:rPr>
          <w:rFonts w:cs="Arial"/>
        </w:rPr>
        <w:t xml:space="preserve">etered Demand </w:t>
      </w:r>
      <w:r w:rsidR="007876BB">
        <w:rPr>
          <w:rFonts w:cs="Arial"/>
        </w:rPr>
        <w:t xml:space="preserve">data </w:t>
      </w:r>
      <w:r>
        <w:rPr>
          <w:rFonts w:cs="Arial"/>
        </w:rPr>
        <w:t>and the day of such peak metered Demand on which the denial is based</w:t>
      </w:r>
      <w:r w:rsidR="00F9697B">
        <w:rPr>
          <w:rFonts w:cs="Arial"/>
        </w:rPr>
        <w:t xml:space="preserve">.  </w:t>
      </w:r>
      <w:r>
        <w:rPr>
          <w:rFonts w:cs="Arial"/>
        </w:rPr>
        <w:t xml:space="preserve">Should the exemption be rejected, the LSE must comply with </w:t>
      </w:r>
      <w:r w:rsidR="00A64958">
        <w:rPr>
          <w:rFonts w:cs="Arial"/>
        </w:rPr>
        <w:t>ISO</w:t>
      </w:r>
      <w:r>
        <w:rPr>
          <w:rFonts w:cs="Arial"/>
        </w:rPr>
        <w:t xml:space="preserve"> Section 40</w:t>
      </w:r>
      <w:r w:rsidR="00F9697B">
        <w:rPr>
          <w:rFonts w:cs="Arial"/>
        </w:rPr>
        <w:t xml:space="preserve">.  </w:t>
      </w:r>
    </w:p>
    <w:p w14:paraId="20C6144E" w14:textId="0158AA79" w:rsidR="00C06CCA" w:rsidRPr="00C06CCA" w:rsidRDefault="00C06CCA" w:rsidP="00794878">
      <w:pPr>
        <w:pStyle w:val="Heading2"/>
      </w:pPr>
      <w:bookmarkStart w:id="152" w:name="_Load_Serving_Entities"/>
      <w:bookmarkStart w:id="153" w:name="_Toc271708120"/>
      <w:bookmarkStart w:id="154" w:name="_Toc249939598"/>
      <w:bookmarkStart w:id="155" w:name="_Toc289356181"/>
      <w:bookmarkStart w:id="156" w:name="_Toc295820413"/>
      <w:bookmarkStart w:id="157" w:name="_Toc295820889"/>
      <w:bookmarkStart w:id="158" w:name="_Toc300573911"/>
      <w:bookmarkStart w:id="159" w:name="_Toc326763861"/>
      <w:bookmarkStart w:id="160" w:name="_Toc369088064"/>
      <w:bookmarkStart w:id="161" w:name="_Toc397496446"/>
      <w:bookmarkStart w:id="162" w:name="_Toc233778633"/>
      <w:bookmarkEnd w:id="152"/>
      <w:r w:rsidRPr="00C06CCA">
        <w:t>L</w:t>
      </w:r>
      <w:r w:rsidR="00DF1DF5">
        <w:t xml:space="preserve">oad </w:t>
      </w:r>
      <w:r w:rsidRPr="00C06CCA">
        <w:t>S</w:t>
      </w:r>
      <w:r w:rsidR="00DF1DF5">
        <w:t xml:space="preserve">erving </w:t>
      </w:r>
      <w:r w:rsidRPr="00C06CCA">
        <w:t>E</w:t>
      </w:r>
      <w:bookmarkEnd w:id="153"/>
      <w:bookmarkEnd w:id="154"/>
      <w:bookmarkEnd w:id="155"/>
      <w:bookmarkEnd w:id="156"/>
      <w:bookmarkEnd w:id="157"/>
      <w:bookmarkEnd w:id="158"/>
      <w:bookmarkEnd w:id="159"/>
      <w:bookmarkEnd w:id="160"/>
      <w:bookmarkEnd w:id="161"/>
      <w:r w:rsidR="00DF1DF5">
        <w:t>ntities</w:t>
      </w:r>
      <w:r w:rsidRPr="00C06CCA">
        <w:t xml:space="preserve"> </w:t>
      </w:r>
      <w:r w:rsidR="000C6BAC">
        <w:t>and Central Procurement Entities</w:t>
      </w:r>
      <w:bookmarkEnd w:id="162"/>
    </w:p>
    <w:p w14:paraId="20C6144F" w14:textId="28A7BD12" w:rsidR="00C06CCA" w:rsidRDefault="00C06CCA" w:rsidP="00973ECB">
      <w:pPr>
        <w:pStyle w:val="ParaText"/>
        <w:rPr>
          <w:rFonts w:cs="Arial"/>
        </w:rPr>
      </w:pPr>
      <w:r>
        <w:rPr>
          <w:rFonts w:cs="Arial"/>
        </w:rPr>
        <w:t>Scheduling Coordinators for LSEs</w:t>
      </w:r>
      <w:r w:rsidR="000C6BAC">
        <w:rPr>
          <w:rFonts w:cs="Arial"/>
        </w:rPr>
        <w:t xml:space="preserve"> or CPE,</w:t>
      </w:r>
      <w:r>
        <w:rPr>
          <w:rFonts w:cs="Arial"/>
        </w:rPr>
        <w:t xml:space="preserve"> must provide the </w:t>
      </w:r>
      <w:r w:rsidR="00A64958">
        <w:rPr>
          <w:rFonts w:cs="Arial"/>
        </w:rPr>
        <w:t>ISO</w:t>
      </w:r>
      <w:r>
        <w:rPr>
          <w:rFonts w:cs="Arial"/>
        </w:rPr>
        <w:t xml:space="preserve"> with the following programmatic information with regard to resource adequacy</w:t>
      </w:r>
      <w:r w:rsidR="00F9697B">
        <w:rPr>
          <w:rFonts w:cs="Arial"/>
        </w:rPr>
        <w:t xml:space="preserve">.  </w:t>
      </w:r>
    </w:p>
    <w:p w14:paraId="20C61450" w14:textId="26F08AC4" w:rsidR="00BA0C53" w:rsidRDefault="00DF1DF5" w:rsidP="00794878">
      <w:pPr>
        <w:pStyle w:val="Heading3"/>
      </w:pPr>
      <w:bookmarkStart w:id="163" w:name="_Toc271708121"/>
      <w:bookmarkStart w:id="164" w:name="_Toc249939599"/>
      <w:bookmarkStart w:id="165" w:name="_Toc289356182"/>
      <w:bookmarkStart w:id="166" w:name="_Toc295485839"/>
      <w:bookmarkStart w:id="167" w:name="_Toc295820414"/>
      <w:bookmarkStart w:id="168" w:name="_Toc295820890"/>
      <w:bookmarkStart w:id="169" w:name="_Toc300573912"/>
      <w:bookmarkStart w:id="170" w:name="_Toc326763862"/>
      <w:bookmarkStart w:id="171" w:name="_Toc369088065"/>
      <w:bookmarkStart w:id="172" w:name="_Toc397496447"/>
      <w:bookmarkStart w:id="173" w:name="_Toc233778634"/>
      <w:bookmarkStart w:id="174" w:name="_Toc289356183"/>
      <w:r>
        <w:t xml:space="preserve">Requirements for </w:t>
      </w:r>
      <w:r w:rsidR="00BA0C53">
        <w:t xml:space="preserve">CPUC Load Serving Entity </w:t>
      </w:r>
      <w:bookmarkEnd w:id="163"/>
      <w:bookmarkEnd w:id="164"/>
      <w:bookmarkEnd w:id="165"/>
      <w:bookmarkEnd w:id="166"/>
      <w:bookmarkEnd w:id="167"/>
      <w:bookmarkEnd w:id="168"/>
      <w:bookmarkEnd w:id="169"/>
      <w:bookmarkEnd w:id="170"/>
      <w:bookmarkEnd w:id="171"/>
      <w:bookmarkEnd w:id="172"/>
      <w:r w:rsidR="000C6BAC">
        <w:t>and CPEs</w:t>
      </w:r>
      <w:bookmarkEnd w:id="173"/>
    </w:p>
    <w:p w14:paraId="20C61451" w14:textId="1504B225" w:rsidR="00BA0C53" w:rsidRDefault="00A64958" w:rsidP="00BA0C53">
      <w:pPr>
        <w:pStyle w:val="ParaText"/>
        <w:spacing w:before="60" w:after="120"/>
        <w:rPr>
          <w:rFonts w:cs="Arial"/>
        </w:rPr>
      </w:pPr>
      <w:r>
        <w:rPr>
          <w:rFonts w:cs="Arial"/>
        </w:rPr>
        <w:t>ISO</w:t>
      </w:r>
      <w:r w:rsidR="00BA0C53">
        <w:rPr>
          <w:rFonts w:cs="Arial"/>
        </w:rPr>
        <w:t xml:space="preserve"> Tariff Section 40.2.1</w:t>
      </w:r>
    </w:p>
    <w:p w14:paraId="20C61452" w14:textId="454A1498" w:rsidR="00BA0C53" w:rsidRDefault="00BA0C53" w:rsidP="00BA0C53">
      <w:pPr>
        <w:pStyle w:val="ParaText"/>
        <w:ind w:left="360"/>
        <w:rPr>
          <w:rFonts w:cs="Arial"/>
        </w:rPr>
      </w:pPr>
      <w:r>
        <w:rPr>
          <w:rFonts w:cs="Arial"/>
        </w:rPr>
        <w:t>For a CPUC Load Serving Entity</w:t>
      </w:r>
      <w:r w:rsidR="000C6BAC">
        <w:rPr>
          <w:rFonts w:cs="Arial"/>
        </w:rPr>
        <w:t xml:space="preserve"> or CPE</w:t>
      </w:r>
      <w:r>
        <w:rPr>
          <w:rFonts w:cs="Arial"/>
        </w:rPr>
        <w:t xml:space="preserve">, a Scheduling Coordinator must provide all information or data to the </w:t>
      </w:r>
      <w:r w:rsidR="00A64958">
        <w:rPr>
          <w:rFonts w:cs="Arial"/>
        </w:rPr>
        <w:t>ISO</w:t>
      </w:r>
      <w:r>
        <w:rPr>
          <w:rFonts w:cs="Arial"/>
        </w:rPr>
        <w:t xml:space="preserve"> that is required by the CPUC and pursuant to the schedule adopted by the CPUC</w:t>
      </w:r>
      <w:r w:rsidR="00612C43">
        <w:rPr>
          <w:rFonts w:cs="Arial"/>
        </w:rPr>
        <w:t>,</w:t>
      </w:r>
      <w:r w:rsidR="005902A6">
        <w:rPr>
          <w:rFonts w:cs="Arial"/>
        </w:rPr>
        <w:t xml:space="preserve"> except that the monthly Resource Adequacy Plans or the same information as required to be included in the monthly Resource Adequacy Plans, plus any other information in the </w:t>
      </w:r>
      <w:r w:rsidR="00A64958">
        <w:rPr>
          <w:rFonts w:cs="Arial"/>
        </w:rPr>
        <w:t>ISO</w:t>
      </w:r>
      <w:r w:rsidR="005902A6">
        <w:rPr>
          <w:rFonts w:cs="Arial"/>
        </w:rPr>
        <w:t xml:space="preserve"> requires as identified in the Business Practice Manual</w:t>
      </w:r>
      <w:r w:rsidR="00612C43">
        <w:rPr>
          <w:rFonts w:cs="Arial"/>
        </w:rPr>
        <w:t>,</w:t>
      </w:r>
      <w:r w:rsidR="005902A6">
        <w:rPr>
          <w:rFonts w:cs="Arial"/>
        </w:rPr>
        <w:t xml:space="preserve"> must be submitted to the </w:t>
      </w:r>
      <w:r w:rsidR="00A64958">
        <w:rPr>
          <w:rFonts w:cs="Arial"/>
        </w:rPr>
        <w:t>ISO</w:t>
      </w:r>
      <w:r w:rsidR="005902A6">
        <w:rPr>
          <w:rFonts w:cs="Arial"/>
        </w:rPr>
        <w:t xml:space="preserve"> no less than 45 days in advance of the first day of the month covered by the plan, as provided in Section 40.2.1(e).</w:t>
      </w:r>
    </w:p>
    <w:p w14:paraId="20C61453" w14:textId="77777777" w:rsidR="00BA0C53" w:rsidRDefault="00BA0C53" w:rsidP="00BA0C53">
      <w:pPr>
        <w:pStyle w:val="ParaText"/>
        <w:rPr>
          <w:rFonts w:cs="Arial"/>
        </w:rPr>
      </w:pPr>
      <w:r>
        <w:rPr>
          <w:rFonts w:cs="Arial"/>
        </w:rPr>
        <w:t xml:space="preserve">The general requirements, including filing templates, of the CPUC’s resource adequacy program are discussed in its updated Filing Guide that can be found at: </w:t>
      </w:r>
    </w:p>
    <w:p w14:paraId="20C61454" w14:textId="77777777" w:rsidR="00BA0C53" w:rsidRDefault="00BA0C53" w:rsidP="00BA0C53">
      <w:pPr>
        <w:pStyle w:val="ParaText"/>
        <w:rPr>
          <w:rFonts w:cs="Arial"/>
        </w:rPr>
      </w:pPr>
      <w:r w:rsidRPr="00534224">
        <w:rPr>
          <w:rFonts w:cs="Arial"/>
        </w:rPr>
        <w:t>http://www.cpuc.ca.gov</w:t>
      </w:r>
      <w:r>
        <w:rPr>
          <w:rFonts w:cs="Arial"/>
        </w:rPr>
        <w:t>/</w:t>
      </w:r>
    </w:p>
    <w:p w14:paraId="20C61455" w14:textId="5EBBCB2B" w:rsidR="00BA0C53" w:rsidRDefault="00BA0C53" w:rsidP="00BA0C53">
      <w:pPr>
        <w:pStyle w:val="ParaText"/>
        <w:rPr>
          <w:rFonts w:cs="Arial"/>
        </w:rPr>
      </w:pPr>
      <w:r>
        <w:rPr>
          <w:rFonts w:cs="Arial"/>
        </w:rPr>
        <w:t xml:space="preserve">Consistent with past resource adequacy decisions of the CPUC, the </w:t>
      </w:r>
      <w:r w:rsidR="00A64958">
        <w:rPr>
          <w:rFonts w:cs="Arial"/>
        </w:rPr>
        <w:t>ISO</w:t>
      </w:r>
      <w:r>
        <w:rPr>
          <w:rFonts w:cs="Arial"/>
        </w:rPr>
        <w:t xml:space="preserve"> Tariff presumes a capacity-based CPUC resource adequacy program that requires the basic elements outlined in BPM </w:t>
      </w:r>
      <w:hyperlink w:anchor="_2._Overview" w:history="1">
        <w:r w:rsidRPr="00555DDB">
          <w:rPr>
            <w:rStyle w:val="Hyperlink"/>
            <w:rFonts w:cs="Arial"/>
          </w:rPr>
          <w:t>Section 2</w:t>
        </w:r>
      </w:hyperlink>
      <w:r>
        <w:rPr>
          <w:rFonts w:cs="Arial"/>
        </w:rPr>
        <w:t xml:space="preserve">.  Should the CPUC formally signal a shift from this approach, the </w:t>
      </w:r>
      <w:r w:rsidR="00A64958">
        <w:rPr>
          <w:rFonts w:cs="Arial"/>
        </w:rPr>
        <w:t>ISO</w:t>
      </w:r>
      <w:r>
        <w:rPr>
          <w:rFonts w:cs="Arial"/>
        </w:rPr>
        <w:t xml:space="preserve"> would re-evaluate </w:t>
      </w:r>
      <w:r w:rsidR="00A64958">
        <w:rPr>
          <w:rFonts w:cs="Arial"/>
        </w:rPr>
        <w:t>ISO</w:t>
      </w:r>
      <w:r>
        <w:rPr>
          <w:rFonts w:cs="Arial"/>
        </w:rPr>
        <w:t xml:space="preserve"> Tariff Section 40.2.1 to better conform to the new CPUC resource adequacy paradigm.  However, until such time, the </w:t>
      </w:r>
      <w:r w:rsidR="00A64958">
        <w:rPr>
          <w:rFonts w:cs="Arial"/>
        </w:rPr>
        <w:t>ISO</w:t>
      </w:r>
      <w:r>
        <w:rPr>
          <w:rFonts w:cs="Arial"/>
        </w:rPr>
        <w:t xml:space="preserve"> has established basic default information requirements should the CPUC not otherwise require such information be communicated to the </w:t>
      </w:r>
      <w:r w:rsidR="00A64958">
        <w:rPr>
          <w:rFonts w:cs="Arial"/>
        </w:rPr>
        <w:t>ISO</w:t>
      </w:r>
      <w:r>
        <w:rPr>
          <w:rFonts w:cs="Arial"/>
        </w:rPr>
        <w:t xml:space="preserve"> under the current capacity-based resource adequacy paradigm.  </w:t>
      </w:r>
    </w:p>
    <w:p w14:paraId="20C61456" w14:textId="77777777" w:rsidR="00BA0C53" w:rsidRDefault="00BA0C53" w:rsidP="00BA0C53">
      <w:pPr>
        <w:pStyle w:val="ParaText"/>
        <w:rPr>
          <w:rFonts w:cs="Arial"/>
        </w:rPr>
      </w:pPr>
      <w:r>
        <w:rPr>
          <w:rFonts w:cs="Arial"/>
        </w:rPr>
        <w:t>These default provisions are as follows:</w:t>
      </w:r>
    </w:p>
    <w:p w14:paraId="20C61457" w14:textId="16818834" w:rsidR="00BA0C53" w:rsidRDefault="00BA0C53" w:rsidP="00F73026">
      <w:pPr>
        <w:pStyle w:val="ParaText"/>
        <w:numPr>
          <w:ilvl w:val="0"/>
          <w:numId w:val="3"/>
        </w:numPr>
        <w:rPr>
          <w:rFonts w:cs="Arial"/>
        </w:rPr>
      </w:pPr>
      <w:r>
        <w:rPr>
          <w:rFonts w:cs="Arial"/>
        </w:rPr>
        <w:t xml:space="preserve">If the CPUC fails to require its jurisdictional LSEs </w:t>
      </w:r>
      <w:r w:rsidR="000C6BAC">
        <w:rPr>
          <w:rFonts w:cs="Arial"/>
        </w:rPr>
        <w:t xml:space="preserve">or CPEs </w:t>
      </w:r>
      <w:r>
        <w:rPr>
          <w:rFonts w:cs="Arial"/>
        </w:rPr>
        <w:t xml:space="preserve">to provide the </w:t>
      </w:r>
      <w:r w:rsidR="00A64958">
        <w:rPr>
          <w:rFonts w:cs="Arial"/>
        </w:rPr>
        <w:t>ISO</w:t>
      </w:r>
      <w:r>
        <w:rPr>
          <w:rFonts w:cs="Arial"/>
        </w:rPr>
        <w:t xml:space="preserve"> with information on applicable Reserve Margins, then the </w:t>
      </w:r>
      <w:r w:rsidR="008436F2">
        <w:rPr>
          <w:rFonts w:cs="Arial"/>
        </w:rPr>
        <w:t xml:space="preserve">Default </w:t>
      </w:r>
      <w:r>
        <w:rPr>
          <w:rFonts w:cs="Arial"/>
        </w:rPr>
        <w:t>Reserve Margin</w:t>
      </w:r>
      <w:r w:rsidR="008436F2">
        <w:rPr>
          <w:rFonts w:cs="Arial"/>
        </w:rPr>
        <w:t>, as described in Default Resource Adequacy Rules, see section 13,</w:t>
      </w:r>
      <w:r>
        <w:rPr>
          <w:rFonts w:cs="Arial"/>
        </w:rPr>
        <w:t xml:space="preserve"> shall be </w:t>
      </w:r>
      <w:r w:rsidR="008436F2">
        <w:rPr>
          <w:rFonts w:cs="Arial"/>
        </w:rPr>
        <w:t xml:space="preserve">used with </w:t>
      </w:r>
      <w:r>
        <w:rPr>
          <w:rFonts w:cs="Arial"/>
        </w:rPr>
        <w:t xml:space="preserve">the </w:t>
      </w:r>
      <w:r>
        <w:rPr>
          <w:rFonts w:cs="Arial"/>
        </w:rPr>
        <w:lastRenderedPageBreak/>
        <w:t>applicable month’s peak hour Demand as determined by the default forecast.  (CAI</w:t>
      </w:r>
      <w:r w:rsidR="004066BC">
        <w:rPr>
          <w:rFonts w:cs="Arial"/>
        </w:rPr>
        <w:t>S</w:t>
      </w:r>
      <w:r>
        <w:rPr>
          <w:rFonts w:cs="Arial"/>
        </w:rPr>
        <w:t xml:space="preserve">O Tariff Sections 40.2.1, 40.2.2.1, and 40.2.2.3.)  </w:t>
      </w:r>
    </w:p>
    <w:p w14:paraId="20C61458" w14:textId="79B0A306" w:rsidR="00BA0C53" w:rsidRDefault="00BA0C53" w:rsidP="00F73026">
      <w:pPr>
        <w:pStyle w:val="ParaText"/>
        <w:numPr>
          <w:ilvl w:val="0"/>
          <w:numId w:val="3"/>
        </w:numPr>
        <w:rPr>
          <w:rFonts w:cs="Arial"/>
        </w:rPr>
      </w:pPr>
      <w:r>
        <w:rPr>
          <w:rFonts w:cs="Arial"/>
        </w:rPr>
        <w:t xml:space="preserve">If the CPUC fails to require its jurisdictional LSEs to provide the </w:t>
      </w:r>
      <w:r w:rsidR="00A64958">
        <w:rPr>
          <w:rFonts w:cs="Arial"/>
        </w:rPr>
        <w:t>ISO</w:t>
      </w:r>
      <w:r>
        <w:rPr>
          <w:rFonts w:cs="Arial"/>
        </w:rPr>
        <w:t xml:space="preserve"> with information on applicable capacity counting criteria, the Qualifying Capacity criteria </w:t>
      </w:r>
      <w:r w:rsidR="008436F2">
        <w:rPr>
          <w:rFonts w:cs="Arial"/>
        </w:rPr>
        <w:t>described in Default Resource Adequacy Rules, see section 13, consistent with</w:t>
      </w:r>
      <w:r>
        <w:rPr>
          <w:rFonts w:cs="Arial"/>
        </w:rPr>
        <w:t xml:space="preserve"> </w:t>
      </w:r>
      <w:r w:rsidR="00A64958">
        <w:rPr>
          <w:rFonts w:cs="Arial"/>
        </w:rPr>
        <w:t>ISO</w:t>
      </w:r>
      <w:r>
        <w:rPr>
          <w:rFonts w:cs="Arial"/>
        </w:rPr>
        <w:t xml:space="preserve"> Tariff Section 40.8 shall apply.  </w:t>
      </w:r>
    </w:p>
    <w:p w14:paraId="20C61459" w14:textId="0A0B0B3F" w:rsidR="00BA0C53" w:rsidRDefault="00BA0C53" w:rsidP="00F73026">
      <w:pPr>
        <w:pStyle w:val="ParaText"/>
        <w:numPr>
          <w:ilvl w:val="0"/>
          <w:numId w:val="3"/>
        </w:numPr>
        <w:rPr>
          <w:rFonts w:cs="Arial"/>
        </w:rPr>
      </w:pPr>
      <w:r>
        <w:rPr>
          <w:rFonts w:cs="Arial"/>
        </w:rPr>
        <w:t xml:space="preserve">If the CPUC fails to require its jurisdictional LSEs </w:t>
      </w:r>
      <w:r w:rsidR="000C6BAC">
        <w:rPr>
          <w:rFonts w:cs="Arial"/>
        </w:rPr>
        <w:t xml:space="preserve">or CPEs </w:t>
      </w:r>
      <w:r>
        <w:rPr>
          <w:rFonts w:cs="Arial"/>
        </w:rPr>
        <w:t xml:space="preserve">to provide the </w:t>
      </w:r>
      <w:r w:rsidR="00A64958">
        <w:rPr>
          <w:rFonts w:cs="Arial"/>
        </w:rPr>
        <w:t>ISO</w:t>
      </w:r>
      <w:r>
        <w:rPr>
          <w:rFonts w:cs="Arial"/>
        </w:rPr>
        <w:t xml:space="preserve"> with information on annual and monthly Demand Forecasts, then the CPUC Load Serving Entity must provide the </w:t>
      </w:r>
      <w:r w:rsidR="00A64958">
        <w:rPr>
          <w:rFonts w:cs="Arial"/>
        </w:rPr>
        <w:t>ISO</w:t>
      </w:r>
      <w:r>
        <w:rPr>
          <w:rFonts w:cs="Arial"/>
        </w:rPr>
        <w:t xml:space="preserve"> with either the coincident monthly and annual peak Demand Forecasts produced by the California Energy Commission (CEC) or, if the CEC coincident peak Demand information is unavailable, the CPUC Load Serving Entity may elect to utilize a coincident monthly and annual peak Demand Forecast produced by the </w:t>
      </w:r>
      <w:r w:rsidR="00A64958">
        <w:rPr>
          <w:rFonts w:cs="Arial"/>
        </w:rPr>
        <w:t>ISO</w:t>
      </w:r>
      <w:r>
        <w:rPr>
          <w:rFonts w:cs="Arial"/>
        </w:rPr>
        <w:t xml:space="preserve">.  SCs must provide the </w:t>
      </w:r>
      <w:r w:rsidR="00A64958">
        <w:rPr>
          <w:rFonts w:cs="Arial"/>
        </w:rPr>
        <w:t>ISO</w:t>
      </w:r>
      <w:r>
        <w:rPr>
          <w:rFonts w:cs="Arial"/>
        </w:rPr>
        <w:t xml:space="preserve"> with any information and data the </w:t>
      </w:r>
      <w:r w:rsidR="00A64958">
        <w:rPr>
          <w:rFonts w:cs="Arial"/>
        </w:rPr>
        <w:t>ISO</w:t>
      </w:r>
      <w:r>
        <w:rPr>
          <w:rFonts w:cs="Arial"/>
        </w:rPr>
        <w:t xml:space="preserve"> may request to develop or support Demand Forecasts required by the </w:t>
      </w:r>
      <w:r w:rsidR="00A64958">
        <w:rPr>
          <w:rFonts w:cs="Arial"/>
        </w:rPr>
        <w:t>ISO</w:t>
      </w:r>
      <w:r>
        <w:rPr>
          <w:rFonts w:cs="Arial"/>
        </w:rPr>
        <w:t xml:space="preserve"> Tariff.  (</w:t>
      </w:r>
      <w:r w:rsidR="00A64958">
        <w:rPr>
          <w:rFonts w:cs="Arial"/>
        </w:rPr>
        <w:t>ISO</w:t>
      </w:r>
      <w:r>
        <w:rPr>
          <w:rFonts w:cs="Arial"/>
        </w:rPr>
        <w:t xml:space="preserve"> Tariff 40.2.2.3.)  If the CPUC fails to require its jurisdictional LSEs to provide the </w:t>
      </w:r>
      <w:r w:rsidR="00A64958">
        <w:rPr>
          <w:rFonts w:cs="Arial"/>
        </w:rPr>
        <w:t>ISO</w:t>
      </w:r>
      <w:r>
        <w:rPr>
          <w:rFonts w:cs="Arial"/>
        </w:rPr>
        <w:t xml:space="preserve"> with annual and monthly Resource Adequacy Plans,</w:t>
      </w:r>
      <w:r w:rsidR="005F37A4">
        <w:rPr>
          <w:rFonts w:cs="Arial"/>
        </w:rPr>
        <w:t xml:space="preserve"> or where there is a requirement to submit monthly Resource Adequacy Plans but the submission date is less than 45 days in advance of the first day of the month covered by the plan then</w:t>
      </w:r>
      <w:r>
        <w:rPr>
          <w:rFonts w:cs="Arial"/>
        </w:rPr>
        <w:t xml:space="preserve"> the provisions of Section 40.2.2.4 shall apply.</w:t>
      </w:r>
    </w:p>
    <w:p w14:paraId="20C6145A" w14:textId="26A20117" w:rsidR="00BF0B68" w:rsidRPr="009B51F4" w:rsidRDefault="00BF0B68" w:rsidP="00794878">
      <w:pPr>
        <w:pStyle w:val="Heading3"/>
      </w:pPr>
      <w:bookmarkStart w:id="175" w:name="_Toc295487837"/>
      <w:bookmarkStart w:id="176" w:name="_Toc295820415"/>
      <w:bookmarkStart w:id="177" w:name="_Toc295820891"/>
      <w:bookmarkStart w:id="178" w:name="_Toc300573913"/>
      <w:bookmarkStart w:id="179" w:name="_Toc326763863"/>
      <w:bookmarkStart w:id="180" w:name="_Toc369088066"/>
      <w:bookmarkStart w:id="181" w:name="_Toc397496448"/>
      <w:bookmarkStart w:id="182" w:name="_Toc233778635"/>
      <w:bookmarkStart w:id="183" w:name="_Toc271708122"/>
      <w:bookmarkStart w:id="184" w:name="_Toc249939600"/>
      <w:bookmarkStart w:id="185" w:name="_Toc289356184"/>
      <w:bookmarkEnd w:id="174"/>
      <w:r w:rsidRPr="009B51F4">
        <w:t>Non-CPUC Load Serving Entity</w:t>
      </w:r>
      <w:bookmarkEnd w:id="175"/>
      <w:bookmarkEnd w:id="176"/>
      <w:bookmarkEnd w:id="177"/>
      <w:bookmarkEnd w:id="178"/>
      <w:bookmarkEnd w:id="179"/>
      <w:bookmarkEnd w:id="180"/>
      <w:bookmarkEnd w:id="181"/>
      <w:r w:rsidRPr="009B51F4">
        <w:t xml:space="preserve"> </w:t>
      </w:r>
      <w:r w:rsidR="000C6BAC">
        <w:t>and CPEs</w:t>
      </w:r>
      <w:bookmarkEnd w:id="182"/>
    </w:p>
    <w:p w14:paraId="20C6145B" w14:textId="77777777" w:rsidR="00BF0B68" w:rsidRDefault="00A64958" w:rsidP="00BF0B68">
      <w:pPr>
        <w:pStyle w:val="ParaText"/>
        <w:spacing w:before="60" w:after="120"/>
        <w:rPr>
          <w:rFonts w:cs="Arial"/>
        </w:rPr>
      </w:pPr>
      <w:r>
        <w:rPr>
          <w:rFonts w:cs="Arial"/>
        </w:rPr>
        <w:t>ISO</w:t>
      </w:r>
      <w:r w:rsidR="00BF0B68">
        <w:rPr>
          <w:rFonts w:cs="Arial"/>
        </w:rPr>
        <w:t xml:space="preserve"> Tariff Section 40.2.2</w:t>
      </w:r>
    </w:p>
    <w:p w14:paraId="20C6145C" w14:textId="5037362E" w:rsidR="00BF0B68" w:rsidRDefault="00DF1DF5" w:rsidP="00BF0B68">
      <w:pPr>
        <w:pStyle w:val="ParaText"/>
        <w:rPr>
          <w:rFonts w:cs="Arial"/>
        </w:rPr>
      </w:pPr>
      <w:r>
        <w:rPr>
          <w:rFonts w:cs="Arial"/>
        </w:rPr>
        <w:t>For a Non-CPUC Load Serving Entity</w:t>
      </w:r>
      <w:r w:rsidR="000C6BAC">
        <w:rPr>
          <w:rFonts w:cs="Arial"/>
        </w:rPr>
        <w:t xml:space="preserve"> or CPE,</w:t>
      </w:r>
      <w:r>
        <w:rPr>
          <w:rFonts w:cs="Arial"/>
        </w:rPr>
        <w:t xml:space="preserve"> a Scheduling Coordinator </w:t>
      </w:r>
      <w:r w:rsidR="00BF0B68">
        <w:rPr>
          <w:rFonts w:cs="Arial"/>
        </w:rPr>
        <w:t xml:space="preserve">must provide the following resource adequacy related information to the </w:t>
      </w:r>
      <w:r w:rsidR="00A64958">
        <w:rPr>
          <w:rFonts w:cs="Arial"/>
        </w:rPr>
        <w:t>ISO</w:t>
      </w:r>
      <w:r w:rsidR="00BF0B68">
        <w:rPr>
          <w:rFonts w:cs="Arial"/>
        </w:rPr>
        <w:t xml:space="preserve">: </w:t>
      </w:r>
    </w:p>
    <w:p w14:paraId="20C6145D" w14:textId="77777777" w:rsidR="00BF0B68" w:rsidRDefault="00BF0B68" w:rsidP="00E15230">
      <w:pPr>
        <w:numPr>
          <w:ilvl w:val="0"/>
          <w:numId w:val="22"/>
        </w:numPr>
        <w:spacing w:line="300" w:lineRule="auto"/>
        <w:rPr>
          <w:rFonts w:cs="Arial"/>
        </w:rPr>
      </w:pPr>
      <w:r>
        <w:rPr>
          <w:rFonts w:cs="Arial"/>
        </w:rPr>
        <w:t xml:space="preserve">The applicable Reserve Margin for each month of the year adopted by the Local Regulatory Authority </w:t>
      </w:r>
    </w:p>
    <w:p w14:paraId="20C6145E" w14:textId="77777777" w:rsidR="00BF0B68" w:rsidRDefault="00BF0B68" w:rsidP="00E15230">
      <w:pPr>
        <w:numPr>
          <w:ilvl w:val="0"/>
          <w:numId w:val="22"/>
        </w:numPr>
        <w:spacing w:line="300" w:lineRule="auto"/>
        <w:rPr>
          <w:rFonts w:cs="Arial"/>
        </w:rPr>
      </w:pPr>
      <w:r>
        <w:rPr>
          <w:rFonts w:cs="Arial"/>
        </w:rPr>
        <w:t xml:space="preserve">A description of the criteria for determining qualifying resource types and the Qualifying Capacity from such resources and any modifications thereto as they are implemented from time to time </w:t>
      </w:r>
    </w:p>
    <w:p w14:paraId="20C6145F" w14:textId="2ABEDE38" w:rsidR="00BF0B68" w:rsidRDefault="00BF0B68" w:rsidP="00606C33">
      <w:pPr>
        <w:spacing w:line="300" w:lineRule="auto"/>
        <w:rPr>
          <w:rFonts w:cs="Arial"/>
        </w:rPr>
      </w:pPr>
      <w:r>
        <w:rPr>
          <w:rFonts w:cs="Arial"/>
        </w:rPr>
        <w:t xml:space="preserve">Such information shall be provided to the </w:t>
      </w:r>
      <w:r w:rsidR="00A64958">
        <w:rPr>
          <w:rFonts w:cs="Arial"/>
        </w:rPr>
        <w:t>ISO</w:t>
      </w:r>
      <w:r>
        <w:rPr>
          <w:rFonts w:cs="Arial"/>
        </w:rPr>
        <w:t xml:space="preserve"> via </w:t>
      </w:r>
      <w:r w:rsidR="002048BF">
        <w:rPr>
          <w:rFonts w:cs="Arial"/>
        </w:rPr>
        <w:t>CIDI</w:t>
      </w:r>
      <w:r>
        <w:rPr>
          <w:rFonts w:cs="Arial"/>
        </w:rPr>
        <w:t xml:space="preserve">.  There is no particular template that must be used.  However, the information must be complete.  In addition to this annual programmatic information, an SC for a Non-CPUC Load Serving Entity must provide other annual and monthly information.  </w:t>
      </w:r>
    </w:p>
    <w:p w14:paraId="20C61460" w14:textId="77777777" w:rsidR="00BF0B68" w:rsidRDefault="00BF0B68" w:rsidP="00E15230">
      <w:pPr>
        <w:numPr>
          <w:ilvl w:val="0"/>
          <w:numId w:val="6"/>
        </w:numPr>
        <w:spacing w:line="300" w:lineRule="auto"/>
        <w:rPr>
          <w:rFonts w:cs="Arial"/>
        </w:rPr>
      </w:pPr>
      <w:r>
        <w:rPr>
          <w:rFonts w:cs="Arial"/>
        </w:rPr>
        <w:t xml:space="preserve">Demand Forecasts must be provided to the </w:t>
      </w:r>
      <w:r w:rsidR="00A64958">
        <w:rPr>
          <w:rFonts w:cs="Arial"/>
        </w:rPr>
        <w:t>ISO</w:t>
      </w:r>
      <w:r>
        <w:rPr>
          <w:rFonts w:cs="Arial"/>
        </w:rPr>
        <w:t xml:space="preserve"> separately for each Non-CPUC Load Serving Entity the SC represents.  SCs must utilize the coincident annual monthly peak Demand Forecasts prepared by the CEC for each represented Non-CPUC Load Serving </w:t>
      </w:r>
      <w:r>
        <w:rPr>
          <w:rFonts w:cs="Arial"/>
        </w:rPr>
        <w:lastRenderedPageBreak/>
        <w:t xml:space="preserve">Entity.  If the CEC coincident peak Demand information is unavailable for a particular Non-CPUC Load Serving Entity, the SC may utilize a coincident monthly peak Demand Forecast produced by the </w:t>
      </w:r>
      <w:r w:rsidR="00A64958">
        <w:rPr>
          <w:rFonts w:cs="Arial"/>
        </w:rPr>
        <w:t>ISO</w:t>
      </w:r>
      <w:r>
        <w:rPr>
          <w:rFonts w:cs="Arial"/>
        </w:rPr>
        <w:t xml:space="preserve"> for the Non-CPUC Load Serving Entity.  Except where the Non-CPUC Load Serving Entity utilizes a monthly Demand Forecast produced by the </w:t>
      </w:r>
      <w:r w:rsidR="00A64958">
        <w:rPr>
          <w:rFonts w:cs="Arial"/>
        </w:rPr>
        <w:t>ISO</w:t>
      </w:r>
      <w:r>
        <w:rPr>
          <w:rFonts w:cs="Arial"/>
        </w:rPr>
        <w:t xml:space="preserve">, the respective Demand Forecasts are due as part of, and must be included in, the annual or monthly Resource Adequacy Plans.   </w:t>
      </w:r>
    </w:p>
    <w:p w14:paraId="20C61461" w14:textId="740338E3" w:rsidR="00612C43" w:rsidRDefault="00BF0B68" w:rsidP="001070C1">
      <w:pPr>
        <w:spacing w:line="300" w:lineRule="auto"/>
        <w:rPr>
          <w:rFonts w:cs="Arial"/>
        </w:rPr>
      </w:pPr>
      <w:r>
        <w:rPr>
          <w:rFonts w:cs="Arial"/>
        </w:rPr>
        <w:t>Annual and monthly Resource Adequacy Plans must be provided by SCs for Non-CPUC Load Serving Entities</w:t>
      </w:r>
      <w:r w:rsidR="000C6BAC">
        <w:rPr>
          <w:rFonts w:cs="Arial"/>
        </w:rPr>
        <w:t xml:space="preserve"> and CPEs</w:t>
      </w:r>
      <w:r>
        <w:rPr>
          <w:rFonts w:cs="Arial"/>
        </w:rPr>
        <w:t xml:space="preserve"> </w:t>
      </w:r>
      <w:r w:rsidR="00612C43">
        <w:rPr>
          <w:rFonts w:cs="Arial"/>
        </w:rPr>
        <w:t>or a CPUC LSE</w:t>
      </w:r>
      <w:r w:rsidR="000C6BAC">
        <w:rPr>
          <w:rFonts w:cs="Arial"/>
        </w:rPr>
        <w:t xml:space="preserve"> and CPE</w:t>
      </w:r>
      <w:r>
        <w:rPr>
          <w:rFonts w:cs="Arial"/>
        </w:rPr>
        <w:t xml:space="preserve">, as </w:t>
      </w:r>
      <w:r w:rsidR="003E2DEC">
        <w:rPr>
          <w:rFonts w:cs="Arial"/>
        </w:rPr>
        <w:t>follows:</w:t>
      </w:r>
    </w:p>
    <w:p w14:paraId="20C61462" w14:textId="1B5BA492" w:rsidR="004F2806" w:rsidRDefault="003E2DEC" w:rsidP="00E15230">
      <w:pPr>
        <w:numPr>
          <w:ilvl w:val="0"/>
          <w:numId w:val="23"/>
        </w:numPr>
        <w:spacing w:after="0" w:line="300" w:lineRule="auto"/>
        <w:ind w:left="1210"/>
        <w:rPr>
          <w:szCs w:val="22"/>
        </w:rPr>
      </w:pPr>
      <w:r w:rsidRPr="007A7E05">
        <w:rPr>
          <w:rFonts w:cs="Arial"/>
          <w:szCs w:val="22"/>
        </w:rPr>
        <w:t xml:space="preserve">Each annual Resource Adequacy Plan must be submitted to the </w:t>
      </w:r>
      <w:r w:rsidR="00A64958">
        <w:rPr>
          <w:rFonts w:cs="Arial"/>
          <w:szCs w:val="22"/>
        </w:rPr>
        <w:t>ISO</w:t>
      </w:r>
      <w:r w:rsidRPr="007A7E05">
        <w:rPr>
          <w:rFonts w:cs="Arial"/>
          <w:szCs w:val="22"/>
        </w:rPr>
        <w:t xml:space="preserve"> on a schedule and in the reporting format(s) </w:t>
      </w:r>
      <w:r w:rsidR="004F2806">
        <w:rPr>
          <w:rFonts w:cs="Arial"/>
          <w:szCs w:val="22"/>
        </w:rPr>
        <w:t xml:space="preserve">as </w:t>
      </w:r>
      <w:r w:rsidRPr="007A7E05">
        <w:rPr>
          <w:rFonts w:cs="Arial"/>
          <w:szCs w:val="22"/>
        </w:rPr>
        <w:t>set forth in th</w:t>
      </w:r>
      <w:r w:rsidR="004F2806">
        <w:rPr>
          <w:rFonts w:cs="Arial"/>
          <w:szCs w:val="22"/>
        </w:rPr>
        <w:t>is</w:t>
      </w:r>
      <w:r w:rsidRPr="007A7E05">
        <w:rPr>
          <w:rFonts w:cs="Arial"/>
          <w:szCs w:val="22"/>
        </w:rPr>
        <w:t xml:space="preserve"> Business Practice Manual. The annual Resource Adequacy Plan must, at a minimum, set forth the Local Capacity Area Resources, if any, procured by the Load Serving Entity </w:t>
      </w:r>
      <w:r w:rsidR="000C6BAC">
        <w:rPr>
          <w:rFonts w:cs="Arial"/>
          <w:szCs w:val="22"/>
        </w:rPr>
        <w:t xml:space="preserve">or CPE </w:t>
      </w:r>
      <w:r w:rsidRPr="007A7E05">
        <w:rPr>
          <w:rFonts w:cs="Arial"/>
          <w:szCs w:val="22"/>
        </w:rPr>
        <w:t xml:space="preserve">as described in </w:t>
      </w:r>
      <w:r w:rsidR="004F2806">
        <w:rPr>
          <w:rFonts w:cs="Arial"/>
          <w:szCs w:val="22"/>
        </w:rPr>
        <w:t xml:space="preserve">Tariff </w:t>
      </w:r>
      <w:r w:rsidRPr="007A7E05">
        <w:rPr>
          <w:rFonts w:cs="Arial"/>
          <w:szCs w:val="22"/>
        </w:rPr>
        <w:t>Section 40.3.</w:t>
      </w:r>
    </w:p>
    <w:p w14:paraId="20C61463" w14:textId="77777777" w:rsidR="003E2DEC" w:rsidRPr="007A7E05" w:rsidRDefault="003E2DEC" w:rsidP="001070C1">
      <w:pPr>
        <w:spacing w:after="0" w:line="300" w:lineRule="auto"/>
        <w:ind w:left="490"/>
        <w:rPr>
          <w:szCs w:val="22"/>
        </w:rPr>
      </w:pPr>
      <w:r w:rsidRPr="007A7E05">
        <w:rPr>
          <w:rFonts w:cs="Arial"/>
          <w:szCs w:val="22"/>
        </w:rPr>
        <w:t xml:space="preserve"> </w:t>
      </w:r>
    </w:p>
    <w:p w14:paraId="20C61464" w14:textId="6462A12D" w:rsidR="003E2DEC" w:rsidRDefault="003E2DEC" w:rsidP="00E15230">
      <w:pPr>
        <w:pStyle w:val="Default"/>
        <w:numPr>
          <w:ilvl w:val="0"/>
          <w:numId w:val="23"/>
        </w:numPr>
        <w:spacing w:line="300" w:lineRule="auto"/>
        <w:jc w:val="both"/>
        <w:rPr>
          <w:sz w:val="22"/>
          <w:szCs w:val="22"/>
        </w:rPr>
      </w:pPr>
      <w:r w:rsidRPr="007A7E05">
        <w:rPr>
          <w:sz w:val="22"/>
          <w:szCs w:val="22"/>
        </w:rPr>
        <w:t xml:space="preserve">Each monthly Resource Adequacy Plan or the same information as required to be included in the monthly Resource Adequacy Plan, plus any other information the </w:t>
      </w:r>
      <w:r w:rsidR="00A64958">
        <w:rPr>
          <w:sz w:val="22"/>
          <w:szCs w:val="22"/>
        </w:rPr>
        <w:t>ISO</w:t>
      </w:r>
      <w:r w:rsidRPr="007A7E05">
        <w:rPr>
          <w:sz w:val="22"/>
          <w:szCs w:val="22"/>
        </w:rPr>
        <w:t xml:space="preserve"> requires as identified in th</w:t>
      </w:r>
      <w:r w:rsidR="004F2806">
        <w:rPr>
          <w:sz w:val="22"/>
          <w:szCs w:val="22"/>
        </w:rPr>
        <w:t>is</w:t>
      </w:r>
      <w:r w:rsidRPr="007A7E05">
        <w:rPr>
          <w:sz w:val="22"/>
          <w:szCs w:val="22"/>
        </w:rPr>
        <w:t xml:space="preserve"> Business Practice Manual, must be submitted to the </w:t>
      </w:r>
      <w:r w:rsidR="00A64958">
        <w:rPr>
          <w:sz w:val="22"/>
          <w:szCs w:val="22"/>
        </w:rPr>
        <w:t>ISO</w:t>
      </w:r>
      <w:r w:rsidRPr="007A7E05">
        <w:rPr>
          <w:sz w:val="22"/>
          <w:szCs w:val="22"/>
        </w:rPr>
        <w:t xml:space="preserve"> at least 45 days in advance of the first day of the month covered by the plan, and in accordance with the schedule and in the reporting format(s) set forth in the Business Practice Manual. The monthly Resource Adequacy Plan must identify all resources, including Local Capacity Area Resources, the Load Serving Entity will rely upon to satisfy the applicable month’s peak hour Demand of the Load Serving Entity</w:t>
      </w:r>
      <w:r w:rsidR="000C6BAC">
        <w:rPr>
          <w:sz w:val="22"/>
          <w:szCs w:val="22"/>
        </w:rPr>
        <w:t xml:space="preserve"> or CPE</w:t>
      </w:r>
      <w:r w:rsidRPr="007A7E05">
        <w:rPr>
          <w:sz w:val="22"/>
          <w:szCs w:val="22"/>
        </w:rPr>
        <w:t xml:space="preserve"> as determined by the Demand Forecasts developed in accordance with </w:t>
      </w:r>
      <w:r w:rsidR="004F2806">
        <w:rPr>
          <w:sz w:val="22"/>
          <w:szCs w:val="22"/>
        </w:rPr>
        <w:t xml:space="preserve">Tariff </w:t>
      </w:r>
      <w:r w:rsidRPr="007A7E05">
        <w:rPr>
          <w:sz w:val="22"/>
          <w:szCs w:val="22"/>
        </w:rPr>
        <w:t xml:space="preserve">Section 40.2.2.3 and applicable Reserve Margin. </w:t>
      </w:r>
      <w:r w:rsidR="004F2806">
        <w:rPr>
          <w:sz w:val="22"/>
          <w:szCs w:val="22"/>
        </w:rPr>
        <w:t xml:space="preserve"> </w:t>
      </w:r>
      <w:r w:rsidRPr="007A7E05">
        <w:rPr>
          <w:sz w:val="22"/>
          <w:szCs w:val="22"/>
        </w:rPr>
        <w:t>Resource Adequacy Plans must utilize the Net Qualifying Capacity requirements of Section 40.4.</w:t>
      </w:r>
    </w:p>
    <w:p w14:paraId="20C61465" w14:textId="77777777" w:rsidR="003E2DEC" w:rsidRPr="007A7E05" w:rsidRDefault="003E2DEC" w:rsidP="001070C1">
      <w:pPr>
        <w:pStyle w:val="Default"/>
        <w:spacing w:line="300" w:lineRule="auto"/>
        <w:ind w:left="491"/>
        <w:jc w:val="both"/>
        <w:rPr>
          <w:sz w:val="22"/>
          <w:szCs w:val="22"/>
        </w:rPr>
      </w:pPr>
      <w:r w:rsidRPr="007A7E05">
        <w:rPr>
          <w:sz w:val="22"/>
          <w:szCs w:val="22"/>
        </w:rPr>
        <w:t xml:space="preserve"> </w:t>
      </w:r>
    </w:p>
    <w:p w14:paraId="20C61466" w14:textId="7264653E" w:rsidR="003E2DEC" w:rsidRPr="007A7E05" w:rsidRDefault="003E2DEC" w:rsidP="00E15230">
      <w:pPr>
        <w:pStyle w:val="Default"/>
        <w:numPr>
          <w:ilvl w:val="0"/>
          <w:numId w:val="23"/>
        </w:numPr>
        <w:spacing w:line="300" w:lineRule="auto"/>
        <w:jc w:val="both"/>
        <w:rPr>
          <w:sz w:val="22"/>
          <w:szCs w:val="22"/>
        </w:rPr>
      </w:pPr>
      <w:r w:rsidRPr="007A7E05">
        <w:rPr>
          <w:sz w:val="22"/>
          <w:szCs w:val="22"/>
        </w:rPr>
        <w:t>The Scheduling Coordinator for the Load Serving Entity</w:t>
      </w:r>
      <w:r w:rsidR="000C6BAC">
        <w:rPr>
          <w:sz w:val="22"/>
          <w:szCs w:val="22"/>
        </w:rPr>
        <w:t xml:space="preserve"> or CPE</w:t>
      </w:r>
      <w:r w:rsidRPr="007A7E05">
        <w:rPr>
          <w:sz w:val="22"/>
          <w:szCs w:val="22"/>
        </w:rPr>
        <w:t xml:space="preserve"> may submit at any time from 45 days through </w:t>
      </w:r>
      <w:r w:rsidR="000C6BAC">
        <w:rPr>
          <w:sz w:val="22"/>
          <w:szCs w:val="22"/>
        </w:rPr>
        <w:t>30</w:t>
      </w:r>
      <w:r w:rsidR="000C6BAC" w:rsidRPr="007A7E05">
        <w:rPr>
          <w:sz w:val="22"/>
          <w:szCs w:val="22"/>
        </w:rPr>
        <w:t xml:space="preserve"> </w:t>
      </w:r>
      <w:r w:rsidRPr="007A7E05">
        <w:rPr>
          <w:sz w:val="22"/>
          <w:szCs w:val="22"/>
        </w:rPr>
        <w:t xml:space="preserve">days in advance of the relevant month, a revision to its monthly Resource Adequacy Plan to correct an error in the plan. The </w:t>
      </w:r>
      <w:r w:rsidR="00A64958">
        <w:rPr>
          <w:sz w:val="22"/>
          <w:szCs w:val="22"/>
        </w:rPr>
        <w:t>ISO</w:t>
      </w:r>
      <w:r w:rsidRPr="007A7E05">
        <w:rPr>
          <w:sz w:val="22"/>
          <w:szCs w:val="22"/>
        </w:rPr>
        <w:t xml:space="preserve"> will not accept any revisions to a monthly Resource Adequacy Plan from </w:t>
      </w:r>
      <w:r w:rsidR="000C6BAC">
        <w:rPr>
          <w:sz w:val="22"/>
          <w:szCs w:val="22"/>
        </w:rPr>
        <w:t>29</w:t>
      </w:r>
      <w:r w:rsidR="000C6BAC" w:rsidRPr="007A7E05">
        <w:rPr>
          <w:sz w:val="22"/>
          <w:szCs w:val="22"/>
        </w:rPr>
        <w:t xml:space="preserve"> </w:t>
      </w:r>
      <w:r w:rsidRPr="007A7E05">
        <w:rPr>
          <w:sz w:val="22"/>
          <w:szCs w:val="22"/>
        </w:rPr>
        <w:t xml:space="preserve">days in advance of the relevant month through the end of the month, unless the Scheduling Coordinator for the Load Serving Entity </w:t>
      </w:r>
      <w:r w:rsidR="000C6BAC">
        <w:rPr>
          <w:sz w:val="22"/>
          <w:szCs w:val="22"/>
        </w:rPr>
        <w:t xml:space="preserve">or CPE </w:t>
      </w:r>
      <w:r w:rsidRPr="007A7E05">
        <w:rPr>
          <w:sz w:val="22"/>
          <w:szCs w:val="22"/>
        </w:rPr>
        <w:t xml:space="preserve">demonstrates good cause for the change and explains why it was not possible to submit the change earlier. </w:t>
      </w:r>
    </w:p>
    <w:p w14:paraId="20C61467" w14:textId="77777777" w:rsidR="003E2DEC" w:rsidRDefault="003E2DEC" w:rsidP="003E2DEC">
      <w:pPr>
        <w:pStyle w:val="Default"/>
        <w:spacing w:line="300" w:lineRule="auto"/>
        <w:rPr>
          <w:sz w:val="22"/>
          <w:szCs w:val="22"/>
        </w:rPr>
      </w:pPr>
    </w:p>
    <w:p w14:paraId="20C61468" w14:textId="093143B4" w:rsidR="003E2DEC" w:rsidRPr="007A7E05" w:rsidRDefault="003E2DEC" w:rsidP="00E15230">
      <w:pPr>
        <w:pStyle w:val="Default"/>
        <w:numPr>
          <w:ilvl w:val="0"/>
          <w:numId w:val="23"/>
        </w:numPr>
        <w:spacing w:line="300" w:lineRule="auto"/>
        <w:jc w:val="both"/>
        <w:rPr>
          <w:sz w:val="22"/>
          <w:szCs w:val="22"/>
        </w:rPr>
      </w:pPr>
      <w:r w:rsidRPr="007A7E05">
        <w:rPr>
          <w:sz w:val="22"/>
          <w:szCs w:val="22"/>
        </w:rPr>
        <w:t xml:space="preserve">In order to ensure that the </w:t>
      </w:r>
      <w:r w:rsidR="00A64958">
        <w:rPr>
          <w:sz w:val="22"/>
          <w:szCs w:val="22"/>
        </w:rPr>
        <w:t>ISO</w:t>
      </w:r>
      <w:r w:rsidRPr="007A7E05">
        <w:rPr>
          <w:sz w:val="22"/>
          <w:szCs w:val="22"/>
        </w:rPr>
        <w:t xml:space="preserve">’s outage replacement determination remains accurate, the Scheduling Coordinator for the Load Serving Entity </w:t>
      </w:r>
      <w:r w:rsidR="000C6BAC">
        <w:rPr>
          <w:sz w:val="22"/>
          <w:szCs w:val="22"/>
        </w:rPr>
        <w:t xml:space="preserve">or CPE </w:t>
      </w:r>
      <w:r w:rsidRPr="007A7E05">
        <w:rPr>
          <w:sz w:val="22"/>
          <w:szCs w:val="22"/>
        </w:rPr>
        <w:t xml:space="preserve">that submits a revision to its monthly Resource Adequacy Plan to correct an error must include in the revision a MW amount of Resource Adequacy Capacity for each day of month </w:t>
      </w:r>
      <w:r w:rsidRPr="007A7E05">
        <w:rPr>
          <w:sz w:val="22"/>
          <w:szCs w:val="22"/>
        </w:rPr>
        <w:lastRenderedPageBreak/>
        <w:t xml:space="preserve">that is no less than the MW amount of Resource Adequacy Capacity included in its original plan for each day of the month. </w:t>
      </w:r>
    </w:p>
    <w:p w14:paraId="20C61469" w14:textId="77777777" w:rsidR="003E2DEC" w:rsidRDefault="003E2DEC" w:rsidP="003E2DEC">
      <w:pPr>
        <w:pStyle w:val="Default"/>
        <w:spacing w:line="300" w:lineRule="auto"/>
        <w:rPr>
          <w:sz w:val="22"/>
          <w:szCs w:val="22"/>
        </w:rPr>
      </w:pPr>
    </w:p>
    <w:p w14:paraId="20C6146A" w14:textId="2779A536" w:rsidR="003E2DEC" w:rsidRDefault="003E2DEC" w:rsidP="00E15230">
      <w:pPr>
        <w:pStyle w:val="Default"/>
        <w:numPr>
          <w:ilvl w:val="0"/>
          <w:numId w:val="23"/>
        </w:numPr>
        <w:spacing w:line="300" w:lineRule="auto"/>
        <w:jc w:val="both"/>
        <w:rPr>
          <w:sz w:val="22"/>
          <w:szCs w:val="22"/>
        </w:rPr>
      </w:pPr>
      <w:r w:rsidRPr="007A7E05">
        <w:rPr>
          <w:sz w:val="22"/>
          <w:szCs w:val="22"/>
        </w:rPr>
        <w:t>In order to ensure that the amount of Resource Adequacy Capacity required to be included in the Load Serving Entity’s</w:t>
      </w:r>
      <w:r w:rsidR="000C6BAC">
        <w:rPr>
          <w:sz w:val="22"/>
          <w:szCs w:val="22"/>
        </w:rPr>
        <w:t xml:space="preserve"> or CPE’s</w:t>
      </w:r>
      <w:r w:rsidRPr="007A7E05">
        <w:rPr>
          <w:sz w:val="22"/>
          <w:szCs w:val="22"/>
        </w:rPr>
        <w:t xml:space="preserve"> Resource Adequacy Plan is operationally available to the </w:t>
      </w:r>
      <w:r w:rsidR="00A64958">
        <w:rPr>
          <w:sz w:val="22"/>
          <w:szCs w:val="22"/>
        </w:rPr>
        <w:t>ISO</w:t>
      </w:r>
      <w:r w:rsidRPr="007A7E05">
        <w:rPr>
          <w:sz w:val="22"/>
          <w:szCs w:val="22"/>
        </w:rPr>
        <w:t xml:space="preserve"> throughout the resource adequacy month, the Load Serving Entity </w:t>
      </w:r>
      <w:r w:rsidR="000C6BAC">
        <w:rPr>
          <w:sz w:val="22"/>
          <w:szCs w:val="22"/>
        </w:rPr>
        <w:t xml:space="preserve">or CPE </w:t>
      </w:r>
      <w:r w:rsidRPr="007A7E05">
        <w:rPr>
          <w:sz w:val="22"/>
          <w:szCs w:val="22"/>
        </w:rPr>
        <w:t xml:space="preserve">that submits the monthly Resource Adequacy Plan is subject to the replacement requirement in Section 9.3.1.3.1. </w:t>
      </w:r>
    </w:p>
    <w:p w14:paraId="20C6146B" w14:textId="77777777" w:rsidR="004F2806" w:rsidRPr="007A7E05" w:rsidRDefault="004F2806" w:rsidP="001070C1">
      <w:pPr>
        <w:pStyle w:val="Default"/>
        <w:spacing w:line="300" w:lineRule="auto"/>
        <w:ind w:left="491"/>
        <w:jc w:val="both"/>
        <w:rPr>
          <w:sz w:val="22"/>
          <w:szCs w:val="22"/>
        </w:rPr>
      </w:pPr>
    </w:p>
    <w:p w14:paraId="20C6146D" w14:textId="7C376461" w:rsidR="00BF0B68" w:rsidRDefault="00BF0B68" w:rsidP="00BF0B68">
      <w:pPr>
        <w:pStyle w:val="ParaText"/>
        <w:rPr>
          <w:rFonts w:cs="Arial"/>
        </w:rPr>
      </w:pPr>
      <w:r>
        <w:rPr>
          <w:rFonts w:cs="Arial"/>
        </w:rPr>
        <w:t>There are also default provisions applicable to Non-CPUC Load Serving Entities</w:t>
      </w:r>
      <w:r w:rsidR="000C6BAC">
        <w:rPr>
          <w:rFonts w:cs="Arial"/>
        </w:rPr>
        <w:t xml:space="preserve"> and CPEs</w:t>
      </w:r>
      <w:r>
        <w:rPr>
          <w:rFonts w:cs="Arial"/>
        </w:rPr>
        <w:t>.  These default provisions are not coextensive with the default provisions applicable to CPUC Load Serving Entity</w:t>
      </w:r>
      <w:r w:rsidR="000C6BAC">
        <w:rPr>
          <w:rFonts w:cs="Arial"/>
        </w:rPr>
        <w:t xml:space="preserve"> and CPE</w:t>
      </w:r>
      <w:r>
        <w:rPr>
          <w:rFonts w:cs="Arial"/>
        </w:rPr>
        <w:t xml:space="preserve"> because Section 40.2.2.3 relating to Demand Forecasts and Section 40.2.2.4 relating to Resource Adequacy Plans apply in the first instance to Non-CPUC Load Serving Entities </w:t>
      </w:r>
      <w:r w:rsidR="000C6BAC">
        <w:rPr>
          <w:rFonts w:cs="Arial"/>
        </w:rPr>
        <w:t xml:space="preserve">and CPEs </w:t>
      </w:r>
      <w:r>
        <w:rPr>
          <w:rFonts w:cs="Arial"/>
        </w:rPr>
        <w:t>to ensure reporting and programmatic consistency</w:t>
      </w:r>
      <w:r w:rsidR="002E1BBA">
        <w:rPr>
          <w:rFonts w:cs="Arial"/>
        </w:rPr>
        <w:t xml:space="preserve">.  </w:t>
      </w:r>
      <w:r>
        <w:rPr>
          <w:rFonts w:cs="Arial"/>
        </w:rPr>
        <w:t>The default provisions regarding Reserve Margin requirements and Qualifying Capacity criteria are, however, substantively equal to those applied to CPUC Load Serving Entities</w:t>
      </w:r>
      <w:r w:rsidR="000C6BAC">
        <w:rPr>
          <w:rFonts w:cs="Arial"/>
        </w:rPr>
        <w:t xml:space="preserve"> and CPEs</w:t>
      </w:r>
      <w:r>
        <w:rPr>
          <w:rFonts w:cs="Arial"/>
        </w:rPr>
        <w:t xml:space="preserve"> and similarly apply when the Local Regulatory Authority has not taken action.  Therefore:</w:t>
      </w:r>
    </w:p>
    <w:p w14:paraId="20C6146E" w14:textId="0B8F9672" w:rsidR="00BF0B68" w:rsidRDefault="00BF0B68" w:rsidP="00F73026">
      <w:pPr>
        <w:pStyle w:val="ParaText"/>
        <w:numPr>
          <w:ilvl w:val="0"/>
          <w:numId w:val="4"/>
        </w:numPr>
        <w:rPr>
          <w:rFonts w:cs="Arial"/>
        </w:rPr>
      </w:pPr>
      <w:r>
        <w:rPr>
          <w:rFonts w:cs="Arial"/>
        </w:rPr>
        <w:t xml:space="preserve">If the Local Regulatory Authority or federal agency fails to adopt or require its jurisdictional LSEs to provide the </w:t>
      </w:r>
      <w:r w:rsidR="00A64958">
        <w:rPr>
          <w:rFonts w:cs="Arial"/>
        </w:rPr>
        <w:t>ISO</w:t>
      </w:r>
      <w:r>
        <w:rPr>
          <w:rFonts w:cs="Arial"/>
        </w:rPr>
        <w:t xml:space="preserve"> with information on applicable Reserve Margins, then </w:t>
      </w:r>
      <w:r w:rsidR="008436F2">
        <w:rPr>
          <w:rFonts w:cs="Arial"/>
        </w:rPr>
        <w:t xml:space="preserve">the Default Reserve Margin, as described in Default Resource Adequacy Rules, see section 13, shall be used with </w:t>
      </w:r>
      <w:r>
        <w:rPr>
          <w:rFonts w:cs="Arial"/>
        </w:rPr>
        <w:t>the applicable month’s peak hour Demand as determined by the default forecast.  (CA</w:t>
      </w:r>
      <w:r w:rsidR="004066BC">
        <w:rPr>
          <w:rFonts w:cs="Arial"/>
        </w:rPr>
        <w:t>I</w:t>
      </w:r>
      <w:r>
        <w:rPr>
          <w:rFonts w:cs="Arial"/>
        </w:rPr>
        <w:t xml:space="preserve">SO Tariff 40.2.2.1 and 40.2.2.3.)  </w:t>
      </w:r>
    </w:p>
    <w:p w14:paraId="20C6146F" w14:textId="46ADF9BB" w:rsidR="00BF0B68" w:rsidRDefault="00BF0B68" w:rsidP="00F73026">
      <w:pPr>
        <w:pStyle w:val="ParaText"/>
        <w:numPr>
          <w:ilvl w:val="0"/>
          <w:numId w:val="4"/>
        </w:numPr>
        <w:rPr>
          <w:rFonts w:cs="Arial"/>
        </w:rPr>
      </w:pPr>
      <w:r>
        <w:rPr>
          <w:rFonts w:cs="Arial"/>
        </w:rPr>
        <w:t xml:space="preserve">If the Local Regulatory Authority or federal agency fails to adopt or require its jurisdictional LSEs </w:t>
      </w:r>
      <w:r w:rsidR="000C6BAC">
        <w:rPr>
          <w:rFonts w:cs="Arial"/>
        </w:rPr>
        <w:t xml:space="preserve">or CPEs </w:t>
      </w:r>
      <w:r>
        <w:rPr>
          <w:rFonts w:cs="Arial"/>
        </w:rPr>
        <w:t xml:space="preserve">to provide the </w:t>
      </w:r>
      <w:r w:rsidR="00A64958">
        <w:rPr>
          <w:rFonts w:cs="Arial"/>
        </w:rPr>
        <w:t>ISO</w:t>
      </w:r>
      <w:r>
        <w:rPr>
          <w:rFonts w:cs="Arial"/>
        </w:rPr>
        <w:t xml:space="preserve"> with information on applicable capacity counting criteria, the Qualifying Capacity criteria</w:t>
      </w:r>
      <w:r w:rsidR="008436F2">
        <w:rPr>
          <w:rFonts w:cs="Arial"/>
        </w:rPr>
        <w:t xml:space="preserve"> described in Default Resource Adequacy Rules, see section 13, consistent with</w:t>
      </w:r>
      <w:r>
        <w:rPr>
          <w:rFonts w:cs="Arial"/>
        </w:rPr>
        <w:t xml:space="preserve"> </w:t>
      </w:r>
      <w:r w:rsidR="00A64958">
        <w:rPr>
          <w:rFonts w:cs="Arial"/>
        </w:rPr>
        <w:t>ISO</w:t>
      </w:r>
      <w:r>
        <w:rPr>
          <w:rFonts w:cs="Arial"/>
        </w:rPr>
        <w:t xml:space="preserve"> Tariff 40.8 shall apply.  </w:t>
      </w:r>
    </w:p>
    <w:p w14:paraId="20C61470" w14:textId="77777777" w:rsidR="00C06CCA" w:rsidRDefault="00A64958" w:rsidP="00794878">
      <w:pPr>
        <w:pStyle w:val="Heading3"/>
      </w:pPr>
      <w:bookmarkStart w:id="186" w:name="_Toc295820416"/>
      <w:bookmarkStart w:id="187" w:name="_Toc295820892"/>
      <w:bookmarkStart w:id="188" w:name="_Toc300573914"/>
      <w:bookmarkStart w:id="189" w:name="_Toc326763864"/>
      <w:bookmarkStart w:id="190" w:name="_Toc369088067"/>
      <w:bookmarkStart w:id="191" w:name="_Toc397496449"/>
      <w:bookmarkStart w:id="192" w:name="_Toc233778636"/>
      <w:r>
        <w:t>ISO</w:t>
      </w:r>
      <w:r w:rsidR="00C06CCA">
        <w:t xml:space="preserve"> Demand Forecast Methodology</w:t>
      </w:r>
      <w:bookmarkEnd w:id="183"/>
      <w:bookmarkEnd w:id="184"/>
      <w:bookmarkEnd w:id="185"/>
      <w:bookmarkEnd w:id="186"/>
      <w:bookmarkEnd w:id="187"/>
      <w:bookmarkEnd w:id="188"/>
      <w:bookmarkEnd w:id="189"/>
      <w:bookmarkEnd w:id="190"/>
      <w:bookmarkEnd w:id="191"/>
      <w:bookmarkEnd w:id="192"/>
    </w:p>
    <w:p w14:paraId="20C61471" w14:textId="6079C85C" w:rsidR="00C06CCA" w:rsidRDefault="00C06CCA" w:rsidP="00973ECB">
      <w:pPr>
        <w:pStyle w:val="ParaText"/>
      </w:pPr>
      <w:r>
        <w:t>When the CA</w:t>
      </w:r>
      <w:r w:rsidR="004066BC">
        <w:t>I</w:t>
      </w:r>
      <w:r>
        <w:t xml:space="preserve">SO must produce its own coincident peak annual and/or monthly Demand Forecast for a Load Serving Entity for resource adequacy purposes because such Demand Forecast is unavailable from the CEC, the </w:t>
      </w:r>
      <w:r w:rsidR="00A64958">
        <w:t>ISO</w:t>
      </w:r>
      <w:r>
        <w:t xml:space="preserve"> will nevertheless utilize, to the maximum extent possible, the methodology developed by the CEC in performing such coincident peak analyses</w:t>
      </w:r>
      <w:r w:rsidR="00F9697B">
        <w:t xml:space="preserve">.  </w:t>
      </w:r>
    </w:p>
    <w:p w14:paraId="20C61487" w14:textId="77777777" w:rsidR="00C06CCA" w:rsidRPr="00887386" w:rsidRDefault="00C06CCA" w:rsidP="00794878">
      <w:pPr>
        <w:pStyle w:val="Heading2"/>
      </w:pPr>
      <w:bookmarkStart w:id="193" w:name="_3.3_Modified_Reserve"/>
      <w:bookmarkStart w:id="194" w:name="_Toc271708124"/>
      <w:bookmarkStart w:id="195" w:name="_Toc249939602"/>
      <w:bookmarkStart w:id="196" w:name="_Toc289356186"/>
      <w:bookmarkStart w:id="197" w:name="_Toc295820418"/>
      <w:bookmarkStart w:id="198" w:name="_Toc295820894"/>
      <w:bookmarkStart w:id="199" w:name="_Toc300573916"/>
      <w:bookmarkStart w:id="200" w:name="_Toc326763866"/>
      <w:bookmarkStart w:id="201" w:name="_Toc369088069"/>
      <w:bookmarkStart w:id="202" w:name="_Toc397496451"/>
      <w:bookmarkStart w:id="203" w:name="_Toc233778637"/>
      <w:bookmarkEnd w:id="193"/>
      <w:r w:rsidRPr="00887386">
        <w:t>Load-Following Metered Subsystem</w:t>
      </w:r>
      <w:bookmarkEnd w:id="194"/>
      <w:bookmarkEnd w:id="195"/>
      <w:bookmarkEnd w:id="196"/>
      <w:bookmarkEnd w:id="197"/>
      <w:bookmarkEnd w:id="198"/>
      <w:bookmarkEnd w:id="199"/>
      <w:bookmarkEnd w:id="200"/>
      <w:bookmarkEnd w:id="201"/>
      <w:bookmarkEnd w:id="202"/>
      <w:bookmarkEnd w:id="203"/>
    </w:p>
    <w:p w14:paraId="20C61488" w14:textId="77777777" w:rsidR="00C06CCA" w:rsidRDefault="00A64958" w:rsidP="003C3F6F">
      <w:pPr>
        <w:pStyle w:val="ParaText"/>
        <w:spacing w:before="60" w:after="120"/>
        <w:rPr>
          <w:rFonts w:cs="Arial"/>
        </w:rPr>
      </w:pPr>
      <w:r>
        <w:rPr>
          <w:rFonts w:cs="Arial"/>
        </w:rPr>
        <w:t>ISO</w:t>
      </w:r>
      <w:r w:rsidR="00C06CCA">
        <w:rPr>
          <w:rFonts w:cs="Arial"/>
        </w:rPr>
        <w:t xml:space="preserve"> Tariff Section 40.2.4</w:t>
      </w:r>
    </w:p>
    <w:p w14:paraId="20C6148A" w14:textId="77777777" w:rsidR="00C06CCA" w:rsidRDefault="00C06CCA" w:rsidP="00973ECB">
      <w:pPr>
        <w:pStyle w:val="ParaText"/>
        <w:rPr>
          <w:rFonts w:cs="Arial"/>
        </w:rPr>
      </w:pPr>
      <w:r>
        <w:rPr>
          <w:rFonts w:cs="Arial"/>
        </w:rPr>
        <w:t>A Scheduling Coordinator for a Load-following MSS must provide an annual Resource Adequacy Plan</w:t>
      </w:r>
      <w:r w:rsidR="00973ECB">
        <w:rPr>
          <w:rFonts w:cs="Arial"/>
        </w:rPr>
        <w:t xml:space="preserve"> and Local Capacity Area Resource Template</w:t>
      </w:r>
      <w:r>
        <w:rPr>
          <w:rFonts w:cs="Arial"/>
        </w:rPr>
        <w:t xml:space="preserve"> by </w:t>
      </w:r>
      <w:r w:rsidR="00722298">
        <w:rPr>
          <w:rFonts w:cs="Arial"/>
        </w:rPr>
        <w:t xml:space="preserve">the date set forth in Exhibit </w:t>
      </w:r>
      <w:r w:rsidR="00D0170E">
        <w:rPr>
          <w:rFonts w:cs="Arial"/>
        </w:rPr>
        <w:t>A</w:t>
      </w:r>
      <w:r w:rsidR="00722298">
        <w:rPr>
          <w:rFonts w:cs="Arial"/>
        </w:rPr>
        <w:t>-2 in</w:t>
      </w:r>
      <w:r>
        <w:rPr>
          <w:rFonts w:cs="Arial"/>
        </w:rPr>
        <w:t xml:space="preserve"> each year </w:t>
      </w:r>
      <w:r>
        <w:rPr>
          <w:rFonts w:cs="Arial"/>
        </w:rPr>
        <w:lastRenderedPageBreak/>
        <w:t xml:space="preserve">and in a format set by </w:t>
      </w:r>
      <w:r w:rsidR="00A64958">
        <w:rPr>
          <w:rFonts w:cs="Arial"/>
        </w:rPr>
        <w:t>ISO</w:t>
      </w:r>
      <w:r w:rsidR="00F9697B">
        <w:rPr>
          <w:rFonts w:cs="Arial"/>
        </w:rPr>
        <w:t xml:space="preserve">.  </w:t>
      </w:r>
      <w:r>
        <w:rPr>
          <w:rFonts w:cs="Arial"/>
        </w:rPr>
        <w:t>Instructions on how to complete the template</w:t>
      </w:r>
      <w:r w:rsidR="00973ECB">
        <w:rPr>
          <w:rFonts w:cs="Arial"/>
        </w:rPr>
        <w:t>s</w:t>
      </w:r>
      <w:r>
        <w:rPr>
          <w:rFonts w:cs="Arial"/>
        </w:rPr>
        <w:t xml:space="preserve"> are located on the “Instructions” worksheet of the template</w:t>
      </w:r>
      <w:r w:rsidR="00973ECB">
        <w:rPr>
          <w:rFonts w:cs="Arial"/>
        </w:rPr>
        <w:t>s</w:t>
      </w:r>
      <w:r w:rsidR="00F9697B">
        <w:rPr>
          <w:rFonts w:cs="Arial"/>
        </w:rPr>
        <w:t xml:space="preserve">.  </w:t>
      </w:r>
      <w:r>
        <w:rPr>
          <w:rFonts w:cs="Arial"/>
        </w:rPr>
        <w:t>The location of the template</w:t>
      </w:r>
      <w:r w:rsidR="00973ECB">
        <w:rPr>
          <w:rFonts w:cs="Arial"/>
        </w:rPr>
        <w:t>s</w:t>
      </w:r>
      <w:r>
        <w:rPr>
          <w:rFonts w:cs="Arial"/>
        </w:rPr>
        <w:t xml:space="preserve"> is:</w:t>
      </w:r>
    </w:p>
    <w:p w14:paraId="58E655AC" w14:textId="77777777" w:rsidR="00A82A0B" w:rsidRDefault="001375EE" w:rsidP="00973ECB">
      <w:pPr>
        <w:pStyle w:val="ParaText"/>
        <w:rPr>
          <w:rStyle w:val="Hyperlink"/>
          <w:rFonts w:cs="Arial"/>
        </w:rPr>
      </w:pPr>
      <w:hyperlink r:id="rId68" w:history="1">
        <w:r w:rsidRPr="00785FA8">
          <w:rPr>
            <w:rStyle w:val="Hyperlink"/>
            <w:rFonts w:cs="Arial"/>
          </w:rPr>
          <w:t xml:space="preserve"> http://www.caiso.com/planning/Pages/ReliabilityRequirements</w:t>
        </w:r>
      </w:hyperlink>
    </w:p>
    <w:p w14:paraId="20C6148B" w14:textId="3E1C25E3" w:rsidR="00C06CCA" w:rsidRDefault="00722298" w:rsidP="00973ECB">
      <w:pPr>
        <w:pStyle w:val="ParaText"/>
        <w:rPr>
          <w:rFonts w:cs="Arial"/>
        </w:rPr>
      </w:pPr>
      <w:r>
        <w:rPr>
          <w:rFonts w:cs="Arial"/>
        </w:rPr>
        <w:t>The Resource Adequacy Plan should include all resources that the Load-following MSS intends to utilize to serve its Load throughout the upcoming Compliance Year</w:t>
      </w:r>
      <w:r w:rsidR="00F9697B">
        <w:rPr>
          <w:rFonts w:cs="Arial"/>
        </w:rPr>
        <w:t xml:space="preserve">.  </w:t>
      </w:r>
      <w:r>
        <w:rPr>
          <w:rFonts w:cs="Arial"/>
        </w:rPr>
        <w:t>The Resource Adequacy Plan, however, must set forth the Local Capacity Area Resources, if any, procured by the Load-following MSS</w:t>
      </w:r>
      <w:r w:rsidR="00F9697B">
        <w:rPr>
          <w:rFonts w:cs="Arial"/>
        </w:rPr>
        <w:t xml:space="preserve">.  </w:t>
      </w:r>
      <w:r>
        <w:rPr>
          <w:rFonts w:cs="Arial"/>
        </w:rPr>
        <w:t>In this regard</w:t>
      </w:r>
      <w:r w:rsidR="00C06CCA">
        <w:rPr>
          <w:rFonts w:cs="Arial"/>
        </w:rPr>
        <w:t xml:space="preserve">, a Load-following MSS is subject to </w:t>
      </w:r>
      <w:r w:rsidR="00A64958">
        <w:rPr>
          <w:rFonts w:cs="Arial"/>
        </w:rPr>
        <w:t>ISO</w:t>
      </w:r>
      <w:r w:rsidR="00C06CCA">
        <w:rPr>
          <w:rFonts w:cs="Arial"/>
        </w:rPr>
        <w:t xml:space="preserve"> Tariff Section 40.3, which assigns Local Capacity Area Resource obligations for purposes of determining the cost allocation of any </w:t>
      </w:r>
      <w:r w:rsidR="00A64958">
        <w:rPr>
          <w:rFonts w:cs="Arial"/>
        </w:rPr>
        <w:t>ISO</w:t>
      </w:r>
      <w:r w:rsidR="00C06CCA">
        <w:rPr>
          <w:rFonts w:cs="Arial"/>
        </w:rPr>
        <w:t xml:space="preserve"> </w:t>
      </w:r>
      <w:r w:rsidR="00D51EE4">
        <w:rPr>
          <w:rFonts w:cs="Arial"/>
        </w:rPr>
        <w:t xml:space="preserve">capacity </w:t>
      </w:r>
      <w:r w:rsidR="00C06CCA">
        <w:rPr>
          <w:rFonts w:cs="Arial"/>
        </w:rPr>
        <w:t>procurement necessary to satisfy defined reliability criteria</w:t>
      </w:r>
      <w:r w:rsidR="00F9697B">
        <w:rPr>
          <w:rFonts w:cs="Arial"/>
        </w:rPr>
        <w:t xml:space="preserve">.  </w:t>
      </w:r>
      <w:r w:rsidR="00C06CCA">
        <w:rPr>
          <w:rFonts w:cs="Arial"/>
        </w:rPr>
        <w:t xml:space="preserve">This allocation relies on coincident peak Demand Forecasts produced by the CEC or, if such a CEC Demand Forecast is unavailable, a coincident peak Demand Forecast produced by the </w:t>
      </w:r>
      <w:r w:rsidR="00A64958">
        <w:rPr>
          <w:rFonts w:cs="Arial"/>
        </w:rPr>
        <w:t>ISO</w:t>
      </w:r>
      <w:r w:rsidR="00F9697B">
        <w:rPr>
          <w:rFonts w:cs="Arial"/>
        </w:rPr>
        <w:t xml:space="preserve">.  </w:t>
      </w:r>
      <w:r w:rsidR="00C06CCA">
        <w:rPr>
          <w:rFonts w:cs="Arial"/>
        </w:rPr>
        <w:t xml:space="preserve">Accordingly, in order to accomplish this allocation equitably, the Load-following MSS must include in its annual Resource Adequacy Plan the Demand Forecast information provided by the CEC or the </w:t>
      </w:r>
      <w:r w:rsidR="00A64958">
        <w:rPr>
          <w:rFonts w:cs="Arial"/>
        </w:rPr>
        <w:t>ISO</w:t>
      </w:r>
      <w:r w:rsidR="00C06CCA">
        <w:rPr>
          <w:rFonts w:cs="Arial"/>
        </w:rPr>
        <w:t>, as appropriate</w:t>
      </w:r>
      <w:r w:rsidR="00F9697B">
        <w:rPr>
          <w:rFonts w:cs="Arial"/>
        </w:rPr>
        <w:t xml:space="preserve">.  </w:t>
      </w:r>
    </w:p>
    <w:p w14:paraId="20C6148C" w14:textId="77777777" w:rsidR="00A542E7" w:rsidRPr="000803DB" w:rsidRDefault="00A542E7" w:rsidP="00A542E7">
      <w:pPr>
        <w:pStyle w:val="Heading1"/>
      </w:pPr>
      <w:bookmarkStart w:id="204" w:name="_3.5_Resource_Adequacy"/>
      <w:bookmarkStart w:id="205" w:name="_Resource_Adequacy_Plans"/>
      <w:bookmarkStart w:id="206" w:name="_Content"/>
      <w:bookmarkStart w:id="207" w:name="_3.5.4_Validation"/>
      <w:bookmarkStart w:id="208" w:name="_Toc304219105"/>
      <w:bookmarkStart w:id="209" w:name="_Toc304219308"/>
      <w:bookmarkStart w:id="210" w:name="_Toc304385015"/>
      <w:bookmarkStart w:id="211" w:name="_Toc304219106"/>
      <w:bookmarkStart w:id="212" w:name="_Toc304219309"/>
      <w:bookmarkStart w:id="213" w:name="_Toc304385016"/>
      <w:bookmarkStart w:id="214" w:name="_Toc304219108"/>
      <w:bookmarkStart w:id="215" w:name="_Toc304219311"/>
      <w:bookmarkStart w:id="216" w:name="_Toc304385018"/>
      <w:bookmarkStart w:id="217" w:name="_Toc304219109"/>
      <w:bookmarkStart w:id="218" w:name="_Toc304219312"/>
      <w:bookmarkStart w:id="219" w:name="_Toc304385019"/>
      <w:bookmarkStart w:id="220" w:name="_Toc304219110"/>
      <w:bookmarkStart w:id="221" w:name="_Toc304219313"/>
      <w:bookmarkStart w:id="222" w:name="_Toc304385020"/>
      <w:bookmarkStart w:id="223" w:name="_Toc304219111"/>
      <w:bookmarkStart w:id="224" w:name="_Toc304219314"/>
      <w:bookmarkStart w:id="225" w:name="_Toc304385021"/>
      <w:bookmarkStart w:id="226" w:name="_Toc304219112"/>
      <w:bookmarkStart w:id="227" w:name="_Toc304219315"/>
      <w:bookmarkStart w:id="228" w:name="_Toc304385022"/>
      <w:bookmarkStart w:id="229" w:name="_4._Supply_Plans"/>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r>
        <w:br w:type="page"/>
      </w:r>
      <w:bookmarkStart w:id="230" w:name="_Toc369088082"/>
      <w:bookmarkStart w:id="231" w:name="_Toc397496452"/>
      <w:bookmarkStart w:id="232" w:name="_Toc233778638"/>
      <w:r w:rsidRPr="000803DB">
        <w:lastRenderedPageBreak/>
        <w:t>Resource Adequacy Capacity</w:t>
      </w:r>
      <w:bookmarkEnd w:id="230"/>
      <w:bookmarkEnd w:id="231"/>
      <w:bookmarkEnd w:id="232"/>
    </w:p>
    <w:p w14:paraId="20C6148D" w14:textId="77777777" w:rsidR="00A542E7" w:rsidRDefault="00A542E7" w:rsidP="00A542E7">
      <w:pPr>
        <w:pStyle w:val="ParaText"/>
        <w:rPr>
          <w:rFonts w:cs="Arial"/>
          <w:szCs w:val="22"/>
        </w:rPr>
      </w:pPr>
      <w:r w:rsidRPr="007C1A57">
        <w:rPr>
          <w:rFonts w:cs="Arial"/>
          <w:szCs w:val="22"/>
        </w:rPr>
        <w:t xml:space="preserve">Welcome to the </w:t>
      </w:r>
      <w:r w:rsidRPr="007C1A57">
        <w:rPr>
          <w:rFonts w:cs="Arial"/>
          <w:i/>
          <w:iCs/>
          <w:szCs w:val="22"/>
        </w:rPr>
        <w:t xml:space="preserve">ISO Resource Adequacy Capacity </w:t>
      </w:r>
      <w:r w:rsidRPr="007C1A57">
        <w:rPr>
          <w:rFonts w:cs="Arial"/>
          <w:szCs w:val="22"/>
        </w:rPr>
        <w:t xml:space="preserve">section of the </w:t>
      </w:r>
      <w:r w:rsidRPr="007C1A57">
        <w:rPr>
          <w:rFonts w:cs="Arial"/>
          <w:i/>
          <w:iCs/>
          <w:szCs w:val="22"/>
        </w:rPr>
        <w:t>BPM for Reliability Requirements</w:t>
      </w:r>
      <w:r w:rsidRPr="007C1A57">
        <w:rPr>
          <w:rFonts w:cs="Arial"/>
          <w:szCs w:val="22"/>
        </w:rPr>
        <w:t xml:space="preserve">. In this section you will find the following information: </w:t>
      </w:r>
    </w:p>
    <w:p w14:paraId="20C6148E" w14:textId="3B483779" w:rsidR="00A542E7" w:rsidRDefault="00A542E7" w:rsidP="00E15230">
      <w:pPr>
        <w:pStyle w:val="ParaText"/>
        <w:numPr>
          <w:ilvl w:val="0"/>
          <w:numId w:val="36"/>
        </w:numPr>
        <w:rPr>
          <w:rFonts w:cs="Arial"/>
          <w:szCs w:val="22"/>
        </w:rPr>
      </w:pPr>
      <w:r>
        <w:rPr>
          <w:rFonts w:cs="Arial"/>
          <w:szCs w:val="22"/>
        </w:rPr>
        <w:t xml:space="preserve">A description of Resource Adequacy requirements that Scheduling Coordinators for Load Serving Entities </w:t>
      </w:r>
      <w:r w:rsidR="000C6BAC">
        <w:rPr>
          <w:rFonts w:cs="Arial"/>
          <w:szCs w:val="22"/>
        </w:rPr>
        <w:t xml:space="preserve">and CPEs </w:t>
      </w:r>
      <w:r>
        <w:rPr>
          <w:rFonts w:cs="Arial"/>
          <w:szCs w:val="22"/>
        </w:rPr>
        <w:t>must meet.</w:t>
      </w:r>
    </w:p>
    <w:p w14:paraId="20C6148F" w14:textId="3F00ABCC" w:rsidR="00A542E7" w:rsidRDefault="00A542E7" w:rsidP="00E15230">
      <w:pPr>
        <w:pStyle w:val="ParaText"/>
        <w:numPr>
          <w:ilvl w:val="0"/>
          <w:numId w:val="36"/>
        </w:numPr>
        <w:rPr>
          <w:rFonts w:cs="Arial"/>
          <w:szCs w:val="22"/>
        </w:rPr>
      </w:pPr>
      <w:r w:rsidRPr="006B7058">
        <w:rPr>
          <w:rFonts w:cs="Arial"/>
          <w:szCs w:val="22"/>
        </w:rPr>
        <w:t xml:space="preserve">A description of the Resource Adequacy Plans </w:t>
      </w:r>
      <w:r>
        <w:rPr>
          <w:rFonts w:cs="Arial"/>
          <w:szCs w:val="22"/>
        </w:rPr>
        <w:t>used for demonstrating that Scheduling Coordinators for Load Serving Entities</w:t>
      </w:r>
      <w:r w:rsidR="000C6BAC">
        <w:rPr>
          <w:rFonts w:cs="Arial"/>
          <w:szCs w:val="22"/>
        </w:rPr>
        <w:t xml:space="preserve"> and CPEs</w:t>
      </w:r>
      <w:r>
        <w:rPr>
          <w:rFonts w:cs="Arial"/>
          <w:szCs w:val="22"/>
        </w:rPr>
        <w:t xml:space="preserve"> meet requirements, </w:t>
      </w:r>
      <w:r w:rsidRPr="006B7058">
        <w:rPr>
          <w:rFonts w:cs="Arial"/>
          <w:szCs w:val="22"/>
        </w:rPr>
        <w:t xml:space="preserve">including </w:t>
      </w:r>
      <w:r>
        <w:rPr>
          <w:rFonts w:cs="Arial"/>
          <w:szCs w:val="22"/>
        </w:rPr>
        <w:t xml:space="preserve">a description of </w:t>
      </w:r>
      <w:r w:rsidRPr="006B7058">
        <w:rPr>
          <w:rFonts w:cs="Arial"/>
          <w:szCs w:val="22"/>
        </w:rPr>
        <w:t>the information contained in the RA and Supply Plans, validation processes, and timeline</w:t>
      </w:r>
      <w:r w:rsidRPr="004470D1">
        <w:rPr>
          <w:rFonts w:cs="Arial"/>
          <w:szCs w:val="22"/>
        </w:rPr>
        <w:t xml:space="preserve"> for submittals</w:t>
      </w:r>
      <w:r w:rsidRPr="006B7058">
        <w:rPr>
          <w:rFonts w:cs="Arial"/>
          <w:szCs w:val="22"/>
        </w:rPr>
        <w:t>.</w:t>
      </w:r>
    </w:p>
    <w:p w14:paraId="20C61490" w14:textId="77777777" w:rsidR="00A542E7" w:rsidRPr="00A55D9B" w:rsidRDefault="00A542E7" w:rsidP="00E15230">
      <w:pPr>
        <w:pStyle w:val="ParaText"/>
        <w:numPr>
          <w:ilvl w:val="0"/>
          <w:numId w:val="36"/>
        </w:numPr>
        <w:rPr>
          <w:rFonts w:cs="Arial"/>
          <w:szCs w:val="22"/>
        </w:rPr>
      </w:pPr>
      <w:r>
        <w:rPr>
          <w:rFonts w:cs="Arial"/>
          <w:szCs w:val="22"/>
        </w:rPr>
        <w:t xml:space="preserve">A description of the Cross Validation that the ISO performs to </w:t>
      </w:r>
      <w:r w:rsidRPr="007C1A57">
        <w:rPr>
          <w:rFonts w:cs="Arial"/>
        </w:rPr>
        <w:t>ensure that the information contained in the R</w:t>
      </w:r>
      <w:r>
        <w:rPr>
          <w:rFonts w:cs="Arial"/>
        </w:rPr>
        <w:t xml:space="preserve">esource </w:t>
      </w:r>
      <w:r w:rsidRPr="007C1A57">
        <w:rPr>
          <w:rFonts w:cs="Arial"/>
        </w:rPr>
        <w:t>A</w:t>
      </w:r>
      <w:r>
        <w:rPr>
          <w:rFonts w:cs="Arial"/>
        </w:rPr>
        <w:t xml:space="preserve">dequacy Plan correctly matches </w:t>
      </w:r>
      <w:r w:rsidRPr="007C1A57">
        <w:rPr>
          <w:rFonts w:cs="Arial"/>
        </w:rPr>
        <w:t>corresponding Supply Plan</w:t>
      </w:r>
      <w:r>
        <w:rPr>
          <w:rFonts w:cs="Arial"/>
        </w:rPr>
        <w:t>s.</w:t>
      </w:r>
    </w:p>
    <w:p w14:paraId="20C61491" w14:textId="77777777" w:rsidR="00B56B63" w:rsidRPr="00B56B63" w:rsidRDefault="00B56B63" w:rsidP="00E15230">
      <w:pPr>
        <w:pStyle w:val="ParaText"/>
        <w:numPr>
          <w:ilvl w:val="0"/>
          <w:numId w:val="36"/>
        </w:numPr>
        <w:rPr>
          <w:rFonts w:cs="Arial"/>
          <w:szCs w:val="22"/>
        </w:rPr>
      </w:pPr>
      <w:r>
        <w:rPr>
          <w:rFonts w:cs="Arial"/>
          <w:szCs w:val="22"/>
        </w:rPr>
        <w:t>A description of Flex Capacity validation and Flex Capacity Deficiencies.</w:t>
      </w:r>
    </w:p>
    <w:p w14:paraId="20C61492" w14:textId="77777777" w:rsidR="00A542E7" w:rsidRDefault="00A542E7" w:rsidP="00E15230">
      <w:pPr>
        <w:pStyle w:val="ParaText"/>
        <w:numPr>
          <w:ilvl w:val="0"/>
          <w:numId w:val="36"/>
        </w:numPr>
        <w:rPr>
          <w:rFonts w:cs="Arial"/>
          <w:szCs w:val="22"/>
        </w:rPr>
      </w:pPr>
      <w:r>
        <w:rPr>
          <w:rFonts w:cs="Arial"/>
          <w:szCs w:val="22"/>
        </w:rPr>
        <w:t>A description of the final validation performed by the ISO before committing Resource Adequacy Capacity to ISO systems for the trade month.</w:t>
      </w:r>
    </w:p>
    <w:p w14:paraId="20C61493" w14:textId="77777777" w:rsidR="00A542E7" w:rsidRPr="006B7058" w:rsidRDefault="00A542E7" w:rsidP="00E15230">
      <w:pPr>
        <w:pStyle w:val="ParaText"/>
        <w:numPr>
          <w:ilvl w:val="0"/>
          <w:numId w:val="36"/>
        </w:numPr>
        <w:rPr>
          <w:rFonts w:cs="Arial"/>
          <w:szCs w:val="22"/>
        </w:rPr>
      </w:pPr>
      <w:r>
        <w:rPr>
          <w:rFonts w:cs="Arial"/>
          <w:szCs w:val="22"/>
        </w:rPr>
        <w:t>A description of information availability for market participants.</w:t>
      </w:r>
    </w:p>
    <w:p w14:paraId="20C61494" w14:textId="77777777" w:rsidR="00A542E7" w:rsidRDefault="00A542E7" w:rsidP="00A542E7">
      <w:pPr>
        <w:rPr>
          <w:rFonts w:cs="Arial"/>
          <w:b/>
          <w:sz w:val="28"/>
          <w:szCs w:val="28"/>
        </w:rPr>
      </w:pPr>
      <w:r>
        <w:rPr>
          <w:rFonts w:cs="Arial"/>
          <w:b/>
          <w:sz w:val="28"/>
          <w:szCs w:val="28"/>
        </w:rPr>
        <w:br w:type="page"/>
      </w:r>
    </w:p>
    <w:p w14:paraId="20C61495" w14:textId="77777777" w:rsidR="00A542E7" w:rsidRPr="00244A38" w:rsidRDefault="00A542E7" w:rsidP="00A542E7">
      <w:pPr>
        <w:pStyle w:val="Heading2"/>
      </w:pPr>
      <w:bookmarkStart w:id="233" w:name="_Toc369088083"/>
      <w:bookmarkStart w:id="234" w:name="_Toc397496453"/>
      <w:bookmarkStart w:id="235" w:name="_Toc233778639"/>
      <w:r w:rsidRPr="00244A38">
        <w:lastRenderedPageBreak/>
        <w:t>Requirements</w:t>
      </w:r>
      <w:bookmarkEnd w:id="233"/>
      <w:bookmarkEnd w:id="234"/>
      <w:bookmarkEnd w:id="235"/>
      <w:r w:rsidRPr="00244A38">
        <w:t xml:space="preserve"> </w:t>
      </w:r>
    </w:p>
    <w:p w14:paraId="20C61496" w14:textId="505237E7" w:rsidR="00A542E7" w:rsidRPr="007C1A57" w:rsidRDefault="00A542E7" w:rsidP="00A542E7">
      <w:pPr>
        <w:spacing w:after="240" w:line="300" w:lineRule="auto"/>
        <w:rPr>
          <w:rFonts w:cs="Arial"/>
          <w:szCs w:val="22"/>
        </w:rPr>
      </w:pPr>
      <w:r w:rsidRPr="007C1A57">
        <w:rPr>
          <w:rFonts w:cs="Arial"/>
          <w:szCs w:val="22"/>
        </w:rPr>
        <w:t xml:space="preserve">The CAISO shall evaluate each </w:t>
      </w:r>
      <w:r w:rsidRPr="00F13748">
        <w:rPr>
          <w:rFonts w:cs="Arial"/>
          <w:szCs w:val="22"/>
          <w:u w:val="single"/>
        </w:rPr>
        <w:t>annual</w:t>
      </w:r>
      <w:r w:rsidRPr="007C1A57">
        <w:rPr>
          <w:rFonts w:cs="Arial"/>
          <w:szCs w:val="22"/>
        </w:rPr>
        <w:t xml:space="preserve"> and </w:t>
      </w:r>
      <w:r w:rsidRPr="00F13748">
        <w:rPr>
          <w:rFonts w:cs="Arial"/>
          <w:szCs w:val="22"/>
          <w:u w:val="single"/>
        </w:rPr>
        <w:t>monthly</w:t>
      </w:r>
      <w:r w:rsidRPr="007C1A57">
        <w:rPr>
          <w:rFonts w:cs="Arial"/>
          <w:szCs w:val="22"/>
        </w:rPr>
        <w:t xml:space="preserve"> RA Plan submitted by a</w:t>
      </w:r>
      <w:r>
        <w:rPr>
          <w:rFonts w:cs="Arial"/>
          <w:szCs w:val="22"/>
        </w:rPr>
        <w:t>n</w:t>
      </w:r>
      <w:r w:rsidRPr="007C1A57">
        <w:rPr>
          <w:rFonts w:cs="Arial"/>
          <w:szCs w:val="22"/>
        </w:rPr>
        <w:t xml:space="preserve"> SC on behalf of a</w:t>
      </w:r>
      <w:r>
        <w:rPr>
          <w:rFonts w:cs="Arial"/>
          <w:szCs w:val="22"/>
        </w:rPr>
        <w:t>n</w:t>
      </w:r>
      <w:r w:rsidRPr="007C1A57">
        <w:rPr>
          <w:rFonts w:cs="Arial"/>
          <w:szCs w:val="22"/>
        </w:rPr>
        <w:t xml:space="preserve"> LSE</w:t>
      </w:r>
      <w:r w:rsidR="00D55F25">
        <w:rPr>
          <w:rFonts w:cs="Arial"/>
          <w:szCs w:val="22"/>
        </w:rPr>
        <w:t xml:space="preserve"> or CPE</w:t>
      </w:r>
      <w:r w:rsidRPr="007C1A57">
        <w:rPr>
          <w:rFonts w:cs="Arial"/>
          <w:szCs w:val="22"/>
        </w:rPr>
        <w:t xml:space="preserve"> </w:t>
      </w:r>
      <w:r>
        <w:rPr>
          <w:rFonts w:cs="Arial"/>
          <w:szCs w:val="22"/>
        </w:rPr>
        <w:t>as follows</w:t>
      </w:r>
      <w:r w:rsidRPr="007C1A57">
        <w:rPr>
          <w:rFonts w:cs="Arial"/>
          <w:szCs w:val="22"/>
        </w:rPr>
        <w:t>:</w:t>
      </w:r>
    </w:p>
    <w:p w14:paraId="20C61497" w14:textId="06351637" w:rsidR="00A542E7" w:rsidRPr="009A203D" w:rsidRDefault="00A542E7" w:rsidP="00A542E7">
      <w:pPr>
        <w:spacing w:after="240" w:line="300" w:lineRule="auto"/>
        <w:ind w:left="720"/>
        <w:rPr>
          <w:rFonts w:cs="Arial"/>
          <w:b/>
          <w:szCs w:val="22"/>
        </w:rPr>
      </w:pPr>
      <w:r w:rsidRPr="009A203D">
        <w:rPr>
          <w:rFonts w:cs="Arial"/>
          <w:b/>
          <w:szCs w:val="22"/>
        </w:rPr>
        <w:t>Tariff Section 40.7.a.i</w:t>
      </w:r>
      <w:r>
        <w:rPr>
          <w:rFonts w:cs="Arial"/>
          <w:b/>
          <w:szCs w:val="22"/>
        </w:rPr>
        <w:t xml:space="preserve"> Compliance Evaluation: </w:t>
      </w:r>
      <w:r w:rsidRPr="007C1A57">
        <w:rPr>
          <w:rFonts w:cs="Arial"/>
          <w:szCs w:val="22"/>
        </w:rPr>
        <w:t xml:space="preserve">Each LSE </w:t>
      </w:r>
      <w:r w:rsidR="00D55F25">
        <w:rPr>
          <w:rFonts w:cs="Arial"/>
          <w:szCs w:val="22"/>
        </w:rPr>
        <w:t xml:space="preserve">or CPE </w:t>
      </w:r>
      <w:r w:rsidRPr="007C1A57">
        <w:rPr>
          <w:rFonts w:cs="Arial"/>
          <w:szCs w:val="22"/>
        </w:rPr>
        <w:t>must satisfy its allocated MW responsibility for each designated TAC area in which it serves load</w:t>
      </w:r>
      <w:r w:rsidRPr="00F13748">
        <w:rPr>
          <w:rFonts w:cs="Arial"/>
        </w:rPr>
        <w:t xml:space="preserve"> </w:t>
      </w:r>
      <w:r w:rsidRPr="007C1A57">
        <w:rPr>
          <w:rFonts w:cs="Arial"/>
        </w:rPr>
        <w:t>by identifying all resources the LSE</w:t>
      </w:r>
      <w:r w:rsidR="00D55F25">
        <w:rPr>
          <w:rFonts w:cs="Arial"/>
        </w:rPr>
        <w:t xml:space="preserve"> or CPE</w:t>
      </w:r>
      <w:r w:rsidRPr="007C1A57">
        <w:rPr>
          <w:rFonts w:cs="Arial"/>
        </w:rPr>
        <w:t xml:space="preserve"> </w:t>
      </w:r>
      <w:r>
        <w:rPr>
          <w:rFonts w:cs="Arial"/>
        </w:rPr>
        <w:t>has procured to serve this load</w:t>
      </w:r>
      <w:r w:rsidRPr="007C1A57">
        <w:rPr>
          <w:rFonts w:cs="Arial"/>
          <w:szCs w:val="22"/>
        </w:rPr>
        <w:t>.</w:t>
      </w:r>
      <w:r>
        <w:rPr>
          <w:rFonts w:cs="Arial"/>
          <w:szCs w:val="22"/>
        </w:rPr>
        <w:t xml:space="preserve"> This is an annual value that must be procured for each month of the year. </w:t>
      </w:r>
    </w:p>
    <w:p w14:paraId="20C61498" w14:textId="77777777" w:rsidR="00A542E7" w:rsidRPr="00E771BD" w:rsidRDefault="00A542E7" w:rsidP="00A542E7">
      <w:pPr>
        <w:spacing w:after="240" w:line="300" w:lineRule="auto"/>
        <w:ind w:left="720"/>
        <w:rPr>
          <w:rFonts w:cs="Arial"/>
          <w:szCs w:val="22"/>
        </w:rPr>
      </w:pPr>
      <w:r w:rsidRPr="009A203D">
        <w:rPr>
          <w:rFonts w:cs="Arial"/>
          <w:b/>
        </w:rPr>
        <w:t>Tariff Section 40.7.a.ii</w:t>
      </w:r>
      <w:r>
        <w:rPr>
          <w:rFonts w:cs="Arial"/>
          <w:b/>
        </w:rPr>
        <w:t xml:space="preserve"> Compliance Evaluation</w:t>
      </w:r>
      <w:r w:rsidRPr="009A203D">
        <w:rPr>
          <w:rFonts w:cs="Arial"/>
          <w:b/>
        </w:rPr>
        <w:t>:</w:t>
      </w:r>
      <w:r>
        <w:rPr>
          <w:rFonts w:cs="Arial"/>
        </w:rPr>
        <w:t xml:space="preserve"> </w:t>
      </w:r>
      <w:r w:rsidRPr="007C1A57">
        <w:rPr>
          <w:rFonts w:cs="Arial"/>
          <w:szCs w:val="22"/>
        </w:rPr>
        <w:t xml:space="preserve">Each LSE must satisfy its </w:t>
      </w:r>
      <w:r w:rsidRPr="007C1A57">
        <w:rPr>
          <w:rFonts w:cs="Arial"/>
        </w:rPr>
        <w:t xml:space="preserve">peak Demand and Reserve Margin requirements by identifying all resources the LSE </w:t>
      </w:r>
      <w:r>
        <w:rPr>
          <w:rFonts w:cs="Arial"/>
        </w:rPr>
        <w:t xml:space="preserve">has </w:t>
      </w:r>
      <w:r w:rsidRPr="00E771BD">
        <w:rPr>
          <w:rFonts w:cs="Arial"/>
          <w:szCs w:val="22"/>
        </w:rPr>
        <w:t>procured to serve load.</w:t>
      </w:r>
    </w:p>
    <w:p w14:paraId="20C61499" w14:textId="4590CF89" w:rsidR="00F61D5E" w:rsidRDefault="00F61D5E" w:rsidP="004534AE">
      <w:pPr>
        <w:spacing w:after="240" w:line="300" w:lineRule="auto"/>
        <w:ind w:left="720"/>
        <w:rPr>
          <w:rFonts w:cs="Arial"/>
          <w:szCs w:val="22"/>
        </w:rPr>
      </w:pPr>
      <w:r w:rsidRPr="001829BE">
        <w:rPr>
          <w:rFonts w:cs="Arial"/>
          <w:b/>
          <w:szCs w:val="22"/>
        </w:rPr>
        <w:t xml:space="preserve">Tariff Section 40.10.5.3 </w:t>
      </w:r>
      <w:r w:rsidR="001829BE">
        <w:rPr>
          <w:rFonts w:cs="Arial"/>
          <w:b/>
          <w:szCs w:val="22"/>
        </w:rPr>
        <w:t>CAISO Review</w:t>
      </w:r>
      <w:r w:rsidRPr="00A64D66">
        <w:rPr>
          <w:rFonts w:cs="Arial"/>
          <w:b/>
          <w:szCs w:val="22"/>
        </w:rPr>
        <w:t>:</w:t>
      </w:r>
      <w:r w:rsidRPr="004534AE">
        <w:rPr>
          <w:rFonts w:cs="Arial"/>
          <w:szCs w:val="22"/>
        </w:rPr>
        <w:t xml:space="preserve">  </w:t>
      </w:r>
      <w:r w:rsidR="00530864">
        <w:rPr>
          <w:rFonts w:cs="Arial"/>
          <w:szCs w:val="22"/>
        </w:rPr>
        <w:t xml:space="preserve">The ISO will perform three reviews of the RA Plans </w:t>
      </w:r>
      <w:r w:rsidR="008D4D8E">
        <w:rPr>
          <w:rFonts w:cs="Arial"/>
          <w:szCs w:val="22"/>
        </w:rPr>
        <w:t>related to Flexible RA Capacity</w:t>
      </w:r>
      <w:r w:rsidR="00530864">
        <w:rPr>
          <w:rFonts w:cs="Arial"/>
          <w:szCs w:val="22"/>
        </w:rPr>
        <w:t xml:space="preserve">-- (i) to validate for a deficiency in an individual LSE plan if the LSE’s local regulatory authority has not established its own flexible capacity requirements, (ii) to identify any discrepancy in the resources or capacity listed in an LSE plan and a resource plan, and evaluate the annual and monthly plans of all LSEs for a cumulative deficiency. </w:t>
      </w:r>
    </w:p>
    <w:p w14:paraId="5847F4B3" w14:textId="65E3103E" w:rsidR="003143C3" w:rsidRPr="00E228F7" w:rsidRDefault="003143C3" w:rsidP="003143C3">
      <w:pPr>
        <w:spacing w:after="240" w:line="300" w:lineRule="auto"/>
        <w:rPr>
          <w:rFonts w:cs="Arial"/>
          <w:color w:val="808080" w:themeColor="background1" w:themeShade="80"/>
          <w:szCs w:val="22"/>
          <w:highlight w:val="lightGray"/>
          <w:u w:val="single"/>
        </w:rPr>
      </w:pPr>
      <w:r w:rsidRPr="00E228F7">
        <w:rPr>
          <w:rFonts w:cs="Arial"/>
          <w:color w:val="808080" w:themeColor="background1" w:themeShade="80"/>
          <w:szCs w:val="22"/>
          <w:highlight w:val="lightGray"/>
          <w:u w:val="single"/>
        </w:rPr>
        <w:t xml:space="preserve">In reviewing RA plans for compliance, the CAISO accepts LRA-provided credits against compliance obligations for the LRA’s jurisdictional LSEs provided the credits net to zero. For example, the CAISO accepts credits related to the CPUC’s Cost Allocation Mechanism because the credits allocate capacity from a known resource to various LSEs but they do not reduce the RA capacity provided and shown to the CAISO.  </w:t>
      </w:r>
    </w:p>
    <w:p w14:paraId="5F768A44" w14:textId="15133109" w:rsidR="003143C3" w:rsidRPr="00A64D66" w:rsidRDefault="003143C3" w:rsidP="007E72C5">
      <w:pPr>
        <w:spacing w:after="240" w:line="300" w:lineRule="auto"/>
        <w:rPr>
          <w:rFonts w:cs="Arial"/>
          <w:szCs w:val="22"/>
        </w:rPr>
      </w:pPr>
      <w:r w:rsidRPr="00E228F7">
        <w:rPr>
          <w:rFonts w:cs="Arial"/>
          <w:color w:val="808080" w:themeColor="background1" w:themeShade="80"/>
          <w:szCs w:val="22"/>
          <w:highlight w:val="lightGray"/>
          <w:u w:val="single"/>
        </w:rPr>
        <w:t>Consistent with the previous paragraph with respect to credits netting to zero,</w:t>
      </w:r>
      <w:r w:rsidRPr="003143C3">
        <w:rPr>
          <w:rFonts w:cs="Arial"/>
          <w:szCs w:val="22"/>
        </w:rPr>
        <w:t xml:space="preserve"> the CAISO understands that the CPUC may provide, on a quarterly basis, updated obligations/credits for their jurisdictional LSEs </w:t>
      </w:r>
      <w:r w:rsidR="00D55F25">
        <w:rPr>
          <w:rFonts w:cs="Arial"/>
          <w:szCs w:val="22"/>
        </w:rPr>
        <w:t xml:space="preserve">or CPEs </w:t>
      </w:r>
      <w:r w:rsidRPr="003143C3">
        <w:rPr>
          <w:rFonts w:cs="Arial"/>
          <w:szCs w:val="22"/>
        </w:rPr>
        <w:t xml:space="preserve">due to load migration or other factors. Where the CPUC provides such updates, the CAISO will incorporate the updated obligations/credits into the LSEs’ </w:t>
      </w:r>
      <w:r w:rsidR="00D55F25">
        <w:rPr>
          <w:rFonts w:cs="Arial"/>
          <w:szCs w:val="22"/>
        </w:rPr>
        <w:t xml:space="preserve">or CPE’s </w:t>
      </w:r>
      <w:r w:rsidRPr="003143C3">
        <w:rPr>
          <w:rFonts w:cs="Arial"/>
          <w:szCs w:val="22"/>
        </w:rPr>
        <w:t>monthly RA requirements as soon as feasible. The CAISO will only use the updated requirements for the month-ahead RA process; updated requirements will not be used to change existing annual CPM cost allocations. If the updated CPUC allocation relates to local RA obligations and the updated allocation does not fully allocate the total sum of each CPUC Load Serving Entity’s proportionate share calculated under Section 40.3.2(a), then the ISO will allocate to CPUC load serving entities the difference using the default allocation provisions under section 40.3.2(c) of the tariff.</w:t>
      </w:r>
    </w:p>
    <w:p w14:paraId="20C6149A" w14:textId="654792F0" w:rsidR="00F61D5E" w:rsidRDefault="00B56B63" w:rsidP="00F61D5E">
      <w:pPr>
        <w:spacing w:after="240" w:line="300" w:lineRule="auto"/>
        <w:rPr>
          <w:rFonts w:cs="Arial"/>
        </w:rPr>
      </w:pPr>
      <w:r>
        <w:rPr>
          <w:rFonts w:cs="Arial"/>
        </w:rPr>
        <w:t>Tariff Section 40.7.b Compliance Evaluation:</w:t>
      </w:r>
      <w:r w:rsidR="00F61D5E">
        <w:rPr>
          <w:rFonts w:cs="Arial"/>
        </w:rPr>
        <w:t xml:space="preserve"> </w:t>
      </w:r>
      <w:r>
        <w:rPr>
          <w:rFonts w:cs="Arial"/>
        </w:rPr>
        <w:t>T</w:t>
      </w:r>
      <w:r w:rsidR="00F61D5E">
        <w:rPr>
          <w:rFonts w:cs="Arial"/>
        </w:rPr>
        <w:t xml:space="preserve">he ISO shall evaluate each </w:t>
      </w:r>
      <w:r w:rsidR="00F61D5E" w:rsidRPr="004534AE">
        <w:rPr>
          <w:rFonts w:cs="Arial"/>
          <w:u w:val="single"/>
        </w:rPr>
        <w:t>annual</w:t>
      </w:r>
      <w:r w:rsidR="00F61D5E">
        <w:rPr>
          <w:rFonts w:cs="Arial"/>
        </w:rPr>
        <w:t xml:space="preserve"> and </w:t>
      </w:r>
      <w:r w:rsidR="00F61D5E" w:rsidRPr="004534AE">
        <w:rPr>
          <w:rFonts w:cs="Arial"/>
          <w:u w:val="single"/>
        </w:rPr>
        <w:t>monthly</w:t>
      </w:r>
      <w:r w:rsidR="00F61D5E">
        <w:rPr>
          <w:rFonts w:cs="Arial"/>
        </w:rPr>
        <w:t xml:space="preserve"> Supply Plan submitted by an SC on behalf of an RA resource as follows:</w:t>
      </w:r>
    </w:p>
    <w:p w14:paraId="20C6149B" w14:textId="539BE342" w:rsidR="00F61D5E" w:rsidRPr="004534AE" w:rsidRDefault="00F61D5E" w:rsidP="004534AE">
      <w:pPr>
        <w:spacing w:after="240" w:line="300" w:lineRule="auto"/>
        <w:ind w:left="720"/>
        <w:rPr>
          <w:rFonts w:cs="Arial"/>
          <w:szCs w:val="22"/>
        </w:rPr>
      </w:pPr>
      <w:r w:rsidRPr="00A64D66">
        <w:rPr>
          <w:rFonts w:cs="Arial"/>
          <w:b/>
          <w:szCs w:val="22"/>
        </w:rPr>
        <w:lastRenderedPageBreak/>
        <w:t xml:space="preserve">Tariff Section 40.4.7 Compliance Evaluation (Information Requirement): </w:t>
      </w:r>
      <w:r w:rsidRPr="004534AE">
        <w:rPr>
          <w:rFonts w:cs="Arial"/>
          <w:szCs w:val="22"/>
        </w:rPr>
        <w:t xml:space="preserve"> This is an information requirement for SCs of RA resources.  All Scheduling Coordinators for RA resources that an LSE </w:t>
      </w:r>
      <w:r w:rsidR="00D55F25">
        <w:rPr>
          <w:rFonts w:cs="Arial"/>
          <w:szCs w:val="22"/>
        </w:rPr>
        <w:t xml:space="preserve">or CPE </w:t>
      </w:r>
      <w:r w:rsidRPr="004534AE">
        <w:rPr>
          <w:rFonts w:cs="Arial"/>
          <w:szCs w:val="22"/>
        </w:rPr>
        <w:t>uses in its RA Plan must submit valid Supply Plans to the ISO</w:t>
      </w:r>
    </w:p>
    <w:p w14:paraId="20C6149C" w14:textId="77777777" w:rsidR="00B56B63" w:rsidRDefault="00F61D5E" w:rsidP="00B56B63">
      <w:pPr>
        <w:spacing w:after="240" w:line="300" w:lineRule="auto"/>
        <w:ind w:left="720"/>
        <w:rPr>
          <w:rFonts w:cs="Arial"/>
          <w:szCs w:val="22"/>
        </w:rPr>
      </w:pPr>
      <w:r w:rsidRPr="00A64D66">
        <w:rPr>
          <w:rFonts w:cs="Arial"/>
          <w:b/>
          <w:szCs w:val="22"/>
        </w:rPr>
        <w:t xml:space="preserve">Tariff Section 40.10.5.2 Information Requirement: </w:t>
      </w:r>
      <w:r w:rsidRPr="00A64D66">
        <w:rPr>
          <w:rFonts w:cs="Arial"/>
          <w:szCs w:val="22"/>
        </w:rPr>
        <w:t>This is an information requirement for SCs of flexible resources. All Scheduling Coordinators for flexible resources that an LSE uses in its RA Plan must submit valid Supply Plans to the ISO.</w:t>
      </w:r>
    </w:p>
    <w:p w14:paraId="20C6149D" w14:textId="126BC67E" w:rsidR="00B4586C" w:rsidRDefault="00DE2B58" w:rsidP="0034071C">
      <w:pPr>
        <w:spacing w:after="240" w:line="300" w:lineRule="auto"/>
        <w:rPr>
          <w:rFonts w:cs="Arial"/>
          <w:szCs w:val="22"/>
        </w:rPr>
      </w:pPr>
      <w:r>
        <w:rPr>
          <w:rFonts w:cs="Arial"/>
          <w:szCs w:val="22"/>
        </w:rPr>
        <w:t>The above underlined and gray shaded text in this section 4.1 currently is not in effect per the BPM Executive Appeals Committee’s December 9, 2020, decision on PRR 1280.</w:t>
      </w:r>
    </w:p>
    <w:p w14:paraId="20C6149E" w14:textId="77777777" w:rsidR="00B56B63" w:rsidRPr="00F7668B" w:rsidRDefault="00B56B63" w:rsidP="00B56B63">
      <w:pPr>
        <w:pStyle w:val="Heading2"/>
      </w:pPr>
      <w:bookmarkStart w:id="236" w:name="_Toc499044302"/>
      <w:bookmarkStart w:id="237" w:name="_Toc233778640"/>
      <w:r w:rsidRPr="00F7668B">
        <w:t>Reporting exemption for LSE:</w:t>
      </w:r>
      <w:bookmarkEnd w:id="236"/>
      <w:bookmarkEnd w:id="237"/>
    </w:p>
    <w:p w14:paraId="20C6149F" w14:textId="77777777" w:rsidR="00B56B63" w:rsidRDefault="00B56B63" w:rsidP="00B56B63">
      <w:pPr>
        <w:spacing w:after="240" w:line="300" w:lineRule="auto"/>
        <w:ind w:left="720"/>
        <w:rPr>
          <w:rFonts w:cs="Arial"/>
          <w:sz w:val="20"/>
        </w:rPr>
      </w:pPr>
    </w:p>
    <w:p w14:paraId="20C614A0" w14:textId="77777777" w:rsidR="00B56B63" w:rsidRPr="001829BE" w:rsidRDefault="00B56B63" w:rsidP="00B56B63">
      <w:pPr>
        <w:spacing w:after="240" w:line="300" w:lineRule="auto"/>
        <w:ind w:left="720"/>
        <w:rPr>
          <w:rFonts w:cs="Arial"/>
          <w:szCs w:val="22"/>
        </w:rPr>
      </w:pPr>
      <w:r>
        <w:rPr>
          <w:rFonts w:cs="Arial"/>
          <w:sz w:val="20"/>
        </w:rPr>
        <w:t xml:space="preserve">A Load Serving Entity is not obligated to commit </w:t>
      </w:r>
      <w:r w:rsidRPr="000C55CD">
        <w:rPr>
          <w:rFonts w:cs="Arial"/>
          <w:sz w:val="20"/>
        </w:rPr>
        <w:t>a type of RA capacity</w:t>
      </w:r>
      <w:r>
        <w:rPr>
          <w:rFonts w:cs="Arial"/>
          <w:sz w:val="20"/>
        </w:rPr>
        <w:t xml:space="preserve"> on a monthly Resource Adequacy Plan if it holds a monthly obligation of less than 1 MW for that type of RA capacity but is not exempt from committing any other </w:t>
      </w:r>
      <w:r w:rsidRPr="000C55CD">
        <w:rPr>
          <w:rFonts w:cs="Arial"/>
          <w:sz w:val="20"/>
        </w:rPr>
        <w:t>type of RA capacity</w:t>
      </w:r>
      <w:r>
        <w:rPr>
          <w:rFonts w:cs="Arial"/>
          <w:sz w:val="20"/>
        </w:rPr>
        <w:t xml:space="preserve"> for that month for which it holds a monthly obligation of 1 MW or greater and is not exempt for any relevant cost allocation from a CPM designation made pursuant to Section 43A associated with a monthly RA capacity obligation of less than 1 MW.  </w:t>
      </w:r>
    </w:p>
    <w:p w14:paraId="20C614A1" w14:textId="77777777" w:rsidR="00A542E7" w:rsidRDefault="00A542E7" w:rsidP="00A542E7">
      <w:pPr>
        <w:pStyle w:val="Heading2"/>
      </w:pPr>
      <w:bookmarkStart w:id="238" w:name="_Toc369088084"/>
      <w:bookmarkStart w:id="239" w:name="_Toc397496454"/>
      <w:bookmarkStart w:id="240" w:name="_Toc233778641"/>
      <w:r w:rsidRPr="00244A38">
        <w:t>Demonstrations</w:t>
      </w:r>
      <w:r>
        <w:t xml:space="preserve"> of Resource Adequacy</w:t>
      </w:r>
      <w:bookmarkEnd w:id="238"/>
      <w:bookmarkEnd w:id="239"/>
      <w:bookmarkEnd w:id="240"/>
    </w:p>
    <w:p w14:paraId="20C614A2" w14:textId="02937960" w:rsidR="00A542E7" w:rsidRPr="000E7410" w:rsidRDefault="00A542E7" w:rsidP="00A542E7">
      <w:pPr>
        <w:spacing w:after="240" w:line="300" w:lineRule="auto"/>
        <w:rPr>
          <w:rFonts w:cs="Arial"/>
        </w:rPr>
      </w:pPr>
      <w:r>
        <w:rPr>
          <w:rFonts w:cs="Arial"/>
        </w:rPr>
        <w:t xml:space="preserve">A </w:t>
      </w:r>
      <w:r w:rsidRPr="00F13748">
        <w:rPr>
          <w:rFonts w:cs="Arial"/>
        </w:rPr>
        <w:t>Scheduling Coordinator</w:t>
      </w:r>
      <w:r w:rsidRPr="000E7410">
        <w:rPr>
          <w:rFonts w:cs="Arial"/>
        </w:rPr>
        <w:t xml:space="preserve"> for </w:t>
      </w:r>
      <w:r>
        <w:rPr>
          <w:rFonts w:cs="Arial"/>
        </w:rPr>
        <w:t xml:space="preserve">a </w:t>
      </w:r>
      <w:r w:rsidRPr="000E7410">
        <w:rPr>
          <w:rFonts w:cs="Arial"/>
        </w:rPr>
        <w:t>Load Serving Entities</w:t>
      </w:r>
      <w:r w:rsidR="00D55F25">
        <w:rPr>
          <w:rFonts w:cs="Arial"/>
        </w:rPr>
        <w:t xml:space="preserve"> and CPEs</w:t>
      </w:r>
      <w:r w:rsidRPr="000E7410">
        <w:rPr>
          <w:rFonts w:cs="Arial"/>
        </w:rPr>
        <w:t xml:space="preserve"> </w:t>
      </w:r>
      <w:r>
        <w:rPr>
          <w:rFonts w:cs="Arial"/>
        </w:rPr>
        <w:t>uses an RA Plan to demonstrate on an annual and monthly basis that it meets the requirements discussed in Section 4.1.  A Scheduling Coordinator for an RA resource uses a Supply Plan to demonstrate that the ISO can rely on the resource for Resource Adequacy capacity.</w:t>
      </w:r>
    </w:p>
    <w:p w14:paraId="20C614A3" w14:textId="77777777" w:rsidR="00A542E7" w:rsidRPr="005C3F0F" w:rsidRDefault="00A542E7" w:rsidP="00A542E7">
      <w:pPr>
        <w:pStyle w:val="Heading3"/>
      </w:pPr>
      <w:bookmarkStart w:id="241" w:name="_Toc369088085"/>
      <w:bookmarkStart w:id="242" w:name="_Toc397496455"/>
      <w:bookmarkStart w:id="243" w:name="_Toc233778642"/>
      <w:r w:rsidRPr="005C3F0F">
        <w:t>R</w:t>
      </w:r>
      <w:r>
        <w:t xml:space="preserve">esource </w:t>
      </w:r>
      <w:r w:rsidRPr="005C3F0F">
        <w:t>A</w:t>
      </w:r>
      <w:r>
        <w:t>dequacy</w:t>
      </w:r>
      <w:r w:rsidRPr="005C3F0F">
        <w:t xml:space="preserve"> Plans</w:t>
      </w:r>
      <w:bookmarkEnd w:id="241"/>
      <w:bookmarkEnd w:id="242"/>
      <w:bookmarkEnd w:id="243"/>
    </w:p>
    <w:p w14:paraId="20C614A4" w14:textId="77777777" w:rsidR="00A542E7" w:rsidRDefault="00A542E7" w:rsidP="00A542E7">
      <w:pPr>
        <w:pStyle w:val="ParaText"/>
        <w:rPr>
          <w:rFonts w:cs="Arial"/>
          <w:szCs w:val="22"/>
        </w:rPr>
      </w:pPr>
      <w:r w:rsidRPr="007C1A57">
        <w:rPr>
          <w:rFonts w:cs="Arial"/>
          <w:szCs w:val="22"/>
        </w:rPr>
        <w:t>In this section, you will f</w:t>
      </w:r>
      <w:r>
        <w:rPr>
          <w:rFonts w:cs="Arial"/>
          <w:szCs w:val="22"/>
        </w:rPr>
        <w:t xml:space="preserve">ind the following information: </w:t>
      </w:r>
    </w:p>
    <w:p w14:paraId="20C614A5" w14:textId="77777777" w:rsidR="00A542E7" w:rsidRDefault="00A542E7" w:rsidP="00E15230">
      <w:pPr>
        <w:pStyle w:val="ParaText"/>
        <w:numPr>
          <w:ilvl w:val="0"/>
          <w:numId w:val="24"/>
        </w:numPr>
        <w:rPr>
          <w:rFonts w:cs="Arial"/>
          <w:szCs w:val="22"/>
        </w:rPr>
      </w:pPr>
      <w:r w:rsidRPr="0046698E">
        <w:rPr>
          <w:rFonts w:cs="Arial"/>
          <w:szCs w:val="22"/>
        </w:rPr>
        <w:t>An explanation of the purpose of the Resource Adequacy Plan at ISO</w:t>
      </w:r>
      <w:r>
        <w:rPr>
          <w:rFonts w:cs="Arial"/>
          <w:szCs w:val="22"/>
        </w:rPr>
        <w:t>.</w:t>
      </w:r>
    </w:p>
    <w:p w14:paraId="20C614A6" w14:textId="77777777" w:rsidR="00A542E7" w:rsidRPr="00DB585F" w:rsidRDefault="00A542E7" w:rsidP="00E15230">
      <w:pPr>
        <w:pStyle w:val="ParaText"/>
        <w:numPr>
          <w:ilvl w:val="0"/>
          <w:numId w:val="24"/>
        </w:numPr>
        <w:rPr>
          <w:rFonts w:cs="Arial"/>
          <w:szCs w:val="22"/>
        </w:rPr>
      </w:pPr>
      <w:r w:rsidRPr="00DB585F">
        <w:rPr>
          <w:rFonts w:cs="Arial"/>
          <w:szCs w:val="22"/>
        </w:rPr>
        <w:t>The location of the template utilized for Resource Adequacy Plan submittal at ISO</w:t>
      </w:r>
      <w:r>
        <w:rPr>
          <w:rFonts w:cs="Arial"/>
          <w:szCs w:val="22"/>
        </w:rPr>
        <w:t>.</w:t>
      </w:r>
    </w:p>
    <w:p w14:paraId="20C614A7" w14:textId="77777777" w:rsidR="00A542E7" w:rsidRPr="0074191C" w:rsidRDefault="00A542E7" w:rsidP="00E15230">
      <w:pPr>
        <w:pStyle w:val="ListParagraph"/>
        <w:numPr>
          <w:ilvl w:val="0"/>
          <w:numId w:val="24"/>
        </w:numPr>
        <w:spacing w:after="240" w:line="300" w:lineRule="auto"/>
        <w:rPr>
          <w:rFonts w:cs="Arial"/>
          <w:szCs w:val="22"/>
        </w:rPr>
      </w:pPr>
      <w:r w:rsidRPr="0074191C">
        <w:rPr>
          <w:rFonts w:cs="Arial"/>
          <w:szCs w:val="22"/>
        </w:rPr>
        <w:t>A description of the compliance issues with Resource Adequacy Plans at ISO</w:t>
      </w:r>
      <w:r>
        <w:rPr>
          <w:rFonts w:cs="Arial"/>
          <w:szCs w:val="22"/>
        </w:rPr>
        <w:t>.</w:t>
      </w:r>
    </w:p>
    <w:p w14:paraId="20C614A8" w14:textId="77777777" w:rsidR="00A542E7" w:rsidRPr="00580B98" w:rsidRDefault="00A542E7" w:rsidP="00A542E7">
      <w:pPr>
        <w:pStyle w:val="Heading4"/>
      </w:pPr>
      <w:bookmarkStart w:id="244" w:name="_Toc369088086"/>
      <w:bookmarkStart w:id="245" w:name="_Toc397496456"/>
      <w:bookmarkStart w:id="246" w:name="_Toc233778643"/>
      <w:r w:rsidRPr="00580B98">
        <w:t>Purpose</w:t>
      </w:r>
      <w:bookmarkEnd w:id="244"/>
      <w:bookmarkEnd w:id="245"/>
      <w:bookmarkEnd w:id="246"/>
    </w:p>
    <w:p w14:paraId="20C614A9" w14:textId="46BE1E2F" w:rsidR="00A542E7" w:rsidRPr="00D2267A" w:rsidRDefault="00A542E7" w:rsidP="00A542E7">
      <w:pPr>
        <w:pStyle w:val="ParaText"/>
        <w:rPr>
          <w:rFonts w:cs="Arial"/>
        </w:rPr>
      </w:pPr>
      <w:r w:rsidRPr="00D2267A">
        <w:rPr>
          <w:rFonts w:cs="Arial"/>
          <w:szCs w:val="22"/>
        </w:rPr>
        <w:t>Resource Adequacy Plans identify the specific resources that the LSE</w:t>
      </w:r>
      <w:r w:rsidR="00D55F25">
        <w:rPr>
          <w:rFonts w:cs="Arial"/>
          <w:szCs w:val="22"/>
        </w:rPr>
        <w:t xml:space="preserve"> or CPE</w:t>
      </w:r>
      <w:r w:rsidRPr="00D2267A">
        <w:rPr>
          <w:rFonts w:cs="Arial"/>
          <w:szCs w:val="22"/>
        </w:rPr>
        <w:t xml:space="preserve"> is relying on to satisfy its forecasted monthly </w:t>
      </w:r>
      <w:r>
        <w:rPr>
          <w:rFonts w:cs="Arial"/>
          <w:szCs w:val="22"/>
        </w:rPr>
        <w:t>P</w:t>
      </w:r>
      <w:r w:rsidRPr="00D2267A">
        <w:rPr>
          <w:rFonts w:cs="Arial"/>
          <w:szCs w:val="22"/>
        </w:rPr>
        <w:t>eak Demand and Reserve Margin</w:t>
      </w:r>
      <w:r>
        <w:rPr>
          <w:rFonts w:cs="Arial"/>
          <w:szCs w:val="22"/>
        </w:rPr>
        <w:t xml:space="preserve"> as well as its local requirements</w:t>
      </w:r>
      <w:r w:rsidRPr="00D2267A">
        <w:rPr>
          <w:rFonts w:cs="Arial"/>
          <w:szCs w:val="22"/>
        </w:rPr>
        <w:t xml:space="preserve"> </w:t>
      </w:r>
      <w:r w:rsidRPr="00D2267A">
        <w:rPr>
          <w:rFonts w:cs="Arial"/>
          <w:szCs w:val="22"/>
        </w:rPr>
        <w:lastRenderedPageBreak/>
        <w:t>for the relevant reporting period</w:t>
      </w:r>
      <w:r>
        <w:rPr>
          <w:rFonts w:cs="Arial"/>
          <w:szCs w:val="22"/>
        </w:rPr>
        <w:t xml:space="preserve">. </w:t>
      </w:r>
      <w:r>
        <w:rPr>
          <w:rFonts w:cs="Arial"/>
        </w:rPr>
        <w:t>T</w:t>
      </w:r>
      <w:r w:rsidRPr="007C1A57">
        <w:rPr>
          <w:rFonts w:cs="Arial"/>
        </w:rPr>
        <w:t>he annu</w:t>
      </w:r>
      <w:r>
        <w:rPr>
          <w:rFonts w:cs="Arial"/>
        </w:rPr>
        <w:t>al and monthly RA</w:t>
      </w:r>
      <w:r w:rsidRPr="007C1A57">
        <w:rPr>
          <w:rFonts w:cs="Arial"/>
        </w:rPr>
        <w:t xml:space="preserve"> Plans must be submitted pursuant to the schedule set forth </w:t>
      </w:r>
      <w:r>
        <w:rPr>
          <w:rFonts w:cs="Arial"/>
        </w:rPr>
        <w:t xml:space="preserve">on the </w:t>
      </w:r>
      <w:r w:rsidR="001561E5">
        <w:rPr>
          <w:rFonts w:cs="Arial"/>
        </w:rPr>
        <w:t xml:space="preserve">Reliability Requirements </w:t>
      </w:r>
      <w:r>
        <w:rPr>
          <w:rFonts w:cs="Arial"/>
        </w:rPr>
        <w:t>website</w:t>
      </w:r>
      <w:r w:rsidRPr="007C1A57">
        <w:rPr>
          <w:rFonts w:cs="Arial"/>
        </w:rPr>
        <w:t xml:space="preserve">.  </w:t>
      </w:r>
    </w:p>
    <w:p w14:paraId="20C614AA" w14:textId="77777777" w:rsidR="00A542E7" w:rsidRPr="00580B98" w:rsidRDefault="00A542E7" w:rsidP="00A542E7">
      <w:pPr>
        <w:pStyle w:val="Heading4"/>
      </w:pPr>
      <w:bookmarkStart w:id="247" w:name="_Toc369088087"/>
      <w:bookmarkStart w:id="248" w:name="_Toc397496457"/>
      <w:bookmarkStart w:id="249" w:name="_Toc233778644"/>
      <w:r w:rsidRPr="00580B98">
        <w:t>Content</w:t>
      </w:r>
      <w:bookmarkEnd w:id="247"/>
      <w:bookmarkEnd w:id="248"/>
      <w:bookmarkEnd w:id="249"/>
    </w:p>
    <w:p w14:paraId="20C614AB" w14:textId="77777777" w:rsidR="00A542E7" w:rsidRPr="007C1A57" w:rsidRDefault="00A542E7" w:rsidP="00A542E7">
      <w:pPr>
        <w:pStyle w:val="ParaText"/>
        <w:spacing w:before="60"/>
        <w:rPr>
          <w:rFonts w:cs="Arial"/>
        </w:rPr>
      </w:pPr>
      <w:r w:rsidRPr="007C1A57">
        <w:rPr>
          <w:rFonts w:cs="Arial"/>
        </w:rPr>
        <w:t xml:space="preserve">ISO Tariff Section 40.2.2.4 </w:t>
      </w:r>
    </w:p>
    <w:p w14:paraId="20C614AC" w14:textId="568800B5" w:rsidR="00A542E7" w:rsidRDefault="00A542E7" w:rsidP="00B56B63">
      <w:pPr>
        <w:pStyle w:val="ParaText"/>
        <w:rPr>
          <w:rFonts w:cs="Arial"/>
        </w:rPr>
      </w:pPr>
      <w:r w:rsidRPr="007C1A57">
        <w:rPr>
          <w:rFonts w:cs="Arial"/>
        </w:rPr>
        <w:t>For Load Serving Entities</w:t>
      </w:r>
      <w:r w:rsidR="00D55F25">
        <w:rPr>
          <w:rFonts w:cs="Arial"/>
        </w:rPr>
        <w:t xml:space="preserve"> and CPEs</w:t>
      </w:r>
      <w:r w:rsidRPr="007C1A57">
        <w:rPr>
          <w:rFonts w:cs="Arial"/>
        </w:rPr>
        <w:t xml:space="preserve">, the annual and monthly Resource Adequacy Plans must be submitted by the applicable SC to the ISO and must include all information and data mandated by the </w:t>
      </w:r>
      <w:r>
        <w:rPr>
          <w:rFonts w:cs="Arial"/>
        </w:rPr>
        <w:t>ISO</w:t>
      </w:r>
      <w:r w:rsidRPr="007C1A57">
        <w:rPr>
          <w:rFonts w:cs="Arial"/>
        </w:rPr>
        <w:t xml:space="preserve">.  The </w:t>
      </w:r>
      <w:r>
        <w:rPr>
          <w:rFonts w:cs="Arial"/>
        </w:rPr>
        <w:t>ISO</w:t>
      </w:r>
      <w:r w:rsidRPr="007C1A57">
        <w:rPr>
          <w:rFonts w:cs="Arial"/>
        </w:rPr>
        <w:t xml:space="preserve"> shall dictate the form of the template to be submitted to the ISO.</w:t>
      </w:r>
      <w:r>
        <w:rPr>
          <w:rFonts w:cs="Arial"/>
        </w:rPr>
        <w:t xml:space="preserve"> </w:t>
      </w:r>
      <w:r w:rsidR="00B56B63">
        <w:rPr>
          <w:rFonts w:cs="Arial"/>
        </w:rPr>
        <w:t>All RA plans must be submitted through the ISO’s CIRA (Customer Interface for Resource Adequacy) application in the production environment.</w:t>
      </w:r>
    </w:p>
    <w:p w14:paraId="20C614AD" w14:textId="4B15B5DA" w:rsidR="00A542E7" w:rsidRPr="007C1A57" w:rsidRDefault="00A542E7" w:rsidP="00A542E7">
      <w:pPr>
        <w:pStyle w:val="ParaText"/>
        <w:rPr>
          <w:rFonts w:cs="Arial"/>
        </w:rPr>
      </w:pPr>
      <w:r w:rsidRPr="007C1A57">
        <w:rPr>
          <w:rFonts w:cs="Arial"/>
        </w:rPr>
        <w:t>For all LSEs</w:t>
      </w:r>
      <w:r w:rsidR="00D55F25">
        <w:rPr>
          <w:rFonts w:cs="Arial"/>
        </w:rPr>
        <w:t xml:space="preserve"> and CPEs</w:t>
      </w:r>
      <w:r w:rsidRPr="007C1A57">
        <w:rPr>
          <w:rFonts w:cs="Arial"/>
        </w:rPr>
        <w:t xml:space="preserve">, Resource Adequacy Plans must meet the following standards: </w:t>
      </w:r>
    </w:p>
    <w:p w14:paraId="20C614AE" w14:textId="77777777" w:rsidR="00A542E7" w:rsidRPr="007C1A57" w:rsidRDefault="00A542E7" w:rsidP="00A542E7">
      <w:pPr>
        <w:spacing w:after="240" w:line="300" w:lineRule="auto"/>
        <w:rPr>
          <w:rFonts w:cs="Arial"/>
          <w:i/>
        </w:rPr>
      </w:pPr>
      <w:r w:rsidRPr="007C1A57">
        <w:rPr>
          <w:rFonts w:cs="Arial"/>
          <w:i/>
        </w:rPr>
        <w:t xml:space="preserve">Annual Resource Adequacy Plans </w:t>
      </w:r>
    </w:p>
    <w:p w14:paraId="20C614AF" w14:textId="3620A334" w:rsidR="00A542E7" w:rsidRPr="009E07DE" w:rsidRDefault="00A542E7" w:rsidP="00E15230">
      <w:pPr>
        <w:pStyle w:val="ListParagraph"/>
        <w:numPr>
          <w:ilvl w:val="0"/>
          <w:numId w:val="38"/>
        </w:numPr>
        <w:spacing w:after="240" w:line="300" w:lineRule="auto"/>
        <w:rPr>
          <w:rFonts w:cs="Arial"/>
        </w:rPr>
      </w:pPr>
      <w:r w:rsidRPr="009E07DE">
        <w:rPr>
          <w:rFonts w:cs="Arial"/>
        </w:rPr>
        <w:t xml:space="preserve">Shall be submitted by the date set forth in Exhibit A-2 for each Load Serving Entity </w:t>
      </w:r>
      <w:r w:rsidR="00D55F25">
        <w:rPr>
          <w:rFonts w:cs="Arial"/>
        </w:rPr>
        <w:t xml:space="preserve">or CPE </w:t>
      </w:r>
      <w:r w:rsidRPr="009E07DE">
        <w:rPr>
          <w:rFonts w:cs="Arial"/>
        </w:rPr>
        <w:t xml:space="preserve">served by the Scheduling Coordinator. </w:t>
      </w:r>
    </w:p>
    <w:p w14:paraId="20C614B0" w14:textId="046F799D" w:rsidR="001B4960" w:rsidRDefault="00A542E7" w:rsidP="00E15230">
      <w:pPr>
        <w:pStyle w:val="ListParagraph"/>
        <w:numPr>
          <w:ilvl w:val="0"/>
          <w:numId w:val="25"/>
        </w:numPr>
        <w:spacing w:after="240" w:line="300" w:lineRule="auto"/>
        <w:rPr>
          <w:rFonts w:cs="Arial"/>
        </w:rPr>
      </w:pPr>
      <w:r w:rsidRPr="003C0597">
        <w:rPr>
          <w:rFonts w:cs="Arial"/>
        </w:rPr>
        <w:t>Shall identify the resources that the LSE</w:t>
      </w:r>
      <w:r w:rsidR="00D55F25">
        <w:rPr>
          <w:rFonts w:cs="Arial"/>
        </w:rPr>
        <w:t xml:space="preserve"> or CPE</w:t>
      </w:r>
      <w:r w:rsidRPr="003C0597">
        <w:rPr>
          <w:rFonts w:cs="Arial"/>
        </w:rPr>
        <w:t xml:space="preserve"> is relying upon to serve its load and meet its Tariff obligations. </w:t>
      </w:r>
    </w:p>
    <w:p w14:paraId="20C614B1" w14:textId="5ADB7FDF" w:rsidR="001B4960" w:rsidRPr="001B4960" w:rsidRDefault="001B4960" w:rsidP="00E15230">
      <w:pPr>
        <w:pStyle w:val="ListParagraph"/>
        <w:numPr>
          <w:ilvl w:val="0"/>
          <w:numId w:val="25"/>
        </w:numPr>
        <w:spacing w:after="240" w:line="300" w:lineRule="auto"/>
        <w:rPr>
          <w:rFonts w:cs="Arial"/>
        </w:rPr>
      </w:pPr>
      <w:r>
        <w:rPr>
          <w:rFonts w:cs="Arial"/>
        </w:rPr>
        <w:t xml:space="preserve">LSEs </w:t>
      </w:r>
      <w:r w:rsidR="00D55F25">
        <w:rPr>
          <w:rFonts w:cs="Arial"/>
        </w:rPr>
        <w:t xml:space="preserve">and CPEs </w:t>
      </w:r>
      <w:r>
        <w:rPr>
          <w:rFonts w:cs="Arial"/>
        </w:rPr>
        <w:t xml:space="preserve">are permitted to include resources under construction in their annual resource adequacy plans </w:t>
      </w:r>
    </w:p>
    <w:p w14:paraId="20C614B2" w14:textId="77777777" w:rsidR="001453F3" w:rsidRDefault="001453F3" w:rsidP="00E15230">
      <w:pPr>
        <w:pStyle w:val="ListParagraph"/>
        <w:numPr>
          <w:ilvl w:val="0"/>
          <w:numId w:val="25"/>
        </w:numPr>
        <w:spacing w:after="240" w:line="300" w:lineRule="auto"/>
        <w:rPr>
          <w:rFonts w:cs="Arial"/>
        </w:rPr>
      </w:pPr>
      <w:r>
        <w:rPr>
          <w:rFonts w:cs="Arial"/>
        </w:rPr>
        <w:t>Shall identify the flexible RA capacity resources and categories of flexible capacity that the LSE is relying upon to meet its flexible capacity needs.</w:t>
      </w:r>
    </w:p>
    <w:p w14:paraId="20C614B3" w14:textId="77777777" w:rsidR="00A542E7" w:rsidRPr="00E85495" w:rsidRDefault="00A542E7" w:rsidP="00E15230">
      <w:pPr>
        <w:pStyle w:val="ListParagraph"/>
        <w:numPr>
          <w:ilvl w:val="0"/>
          <w:numId w:val="25"/>
        </w:numPr>
        <w:spacing w:after="240" w:line="300" w:lineRule="auto"/>
        <w:rPr>
          <w:rFonts w:cs="Arial"/>
        </w:rPr>
      </w:pPr>
      <w:r w:rsidRPr="003C0597">
        <w:rPr>
          <w:rFonts w:cs="Arial"/>
        </w:rPr>
        <w:t xml:space="preserve">Must not demonstrate RA in excess of the Net Qualifying Capacity of each Resource Adequacy resource.  </w:t>
      </w:r>
      <w:r w:rsidRPr="00E85495">
        <w:rPr>
          <w:rFonts w:cs="Arial"/>
        </w:rPr>
        <w:t xml:space="preserve"> </w:t>
      </w:r>
    </w:p>
    <w:p w14:paraId="20C614B4" w14:textId="77777777" w:rsidR="00B56B63" w:rsidRPr="00B56B63" w:rsidRDefault="00E85495" w:rsidP="00E15230">
      <w:pPr>
        <w:pStyle w:val="ListParagraph"/>
        <w:numPr>
          <w:ilvl w:val="0"/>
          <w:numId w:val="25"/>
        </w:numPr>
        <w:spacing w:after="240" w:line="300" w:lineRule="auto"/>
        <w:rPr>
          <w:rFonts w:cs="Arial"/>
        </w:rPr>
      </w:pPr>
      <w:r>
        <w:rPr>
          <w:rFonts w:cs="Arial"/>
        </w:rPr>
        <w:t>Shall identify</w:t>
      </w:r>
      <w:r w:rsidR="00B56B63">
        <w:rPr>
          <w:rFonts w:cs="Arial"/>
        </w:rPr>
        <w:t xml:space="preserve"> whether local RA capacity is Listed Local or System capacity.</w:t>
      </w:r>
    </w:p>
    <w:p w14:paraId="20C614B5" w14:textId="76E4EA44" w:rsidR="00A542E7" w:rsidRDefault="00A542E7" w:rsidP="00E15230">
      <w:pPr>
        <w:pStyle w:val="ListParagraph"/>
        <w:numPr>
          <w:ilvl w:val="0"/>
          <w:numId w:val="25"/>
        </w:numPr>
        <w:spacing w:after="240" w:line="300" w:lineRule="auto"/>
        <w:rPr>
          <w:rFonts w:cs="Arial"/>
        </w:rPr>
      </w:pPr>
      <w:r w:rsidRPr="0074191C">
        <w:rPr>
          <w:rFonts w:cs="Arial"/>
        </w:rPr>
        <w:t>For deficiencies in TAC Area Resource</w:t>
      </w:r>
      <w:r>
        <w:rPr>
          <w:rFonts w:cs="Arial"/>
        </w:rPr>
        <w:t xml:space="preserve"> procurement</w:t>
      </w:r>
      <w:r w:rsidRPr="0074191C">
        <w:rPr>
          <w:rFonts w:cs="Arial"/>
        </w:rPr>
        <w:t>, the ISO will provide notification to the SC for the LSE</w:t>
      </w:r>
      <w:r w:rsidR="00D55F25">
        <w:rPr>
          <w:rFonts w:cs="Arial"/>
        </w:rPr>
        <w:t xml:space="preserve"> or CPE</w:t>
      </w:r>
      <w:r w:rsidRPr="0074191C">
        <w:rPr>
          <w:rFonts w:cs="Arial"/>
        </w:rPr>
        <w:t>.  The notification will advise the SC for the LSE</w:t>
      </w:r>
      <w:r w:rsidR="00D55F25">
        <w:rPr>
          <w:rFonts w:cs="Arial"/>
        </w:rPr>
        <w:t xml:space="preserve"> or CPE</w:t>
      </w:r>
      <w:r w:rsidRPr="0074191C">
        <w:rPr>
          <w:rFonts w:cs="Arial"/>
        </w:rPr>
        <w:t xml:space="preserve"> that it has thirty (30) days to submit a revised Resource Adequacy Plan showing Local Capacity Area Resources or be subject to the potential cost implications of the deficiency detailed in ISO Tariff Section 40.</w:t>
      </w:r>
    </w:p>
    <w:p w14:paraId="20C614B6" w14:textId="3589B47F" w:rsidR="00A542E7" w:rsidRPr="00AA390F" w:rsidRDefault="00A542E7" w:rsidP="00E15230">
      <w:pPr>
        <w:pStyle w:val="ListParagraph"/>
        <w:numPr>
          <w:ilvl w:val="0"/>
          <w:numId w:val="25"/>
        </w:numPr>
        <w:spacing w:after="240" w:line="300" w:lineRule="auto"/>
        <w:rPr>
          <w:rFonts w:cs="Arial"/>
        </w:rPr>
      </w:pPr>
      <w:r w:rsidRPr="00AA390F">
        <w:rPr>
          <w:rFonts w:cs="Arial"/>
        </w:rPr>
        <w:t xml:space="preserve">Based on the RA </w:t>
      </w:r>
      <w:r>
        <w:rPr>
          <w:rFonts w:cs="Arial"/>
        </w:rPr>
        <w:t>data submitted by load serving entities</w:t>
      </w:r>
      <w:r w:rsidRPr="00AA390F">
        <w:rPr>
          <w:rFonts w:cs="Arial"/>
        </w:rPr>
        <w:t xml:space="preserve"> the ISO identifies individual and collective capacity deficiencies in </w:t>
      </w:r>
      <w:r>
        <w:rPr>
          <w:rFonts w:cs="Arial"/>
        </w:rPr>
        <w:t xml:space="preserve">the </w:t>
      </w:r>
      <w:r w:rsidRPr="00AA390F">
        <w:rPr>
          <w:rFonts w:cs="Arial"/>
        </w:rPr>
        <w:t xml:space="preserve">several Local Capacity Areas. A deficiency occurs when the aggregate portfolio of Resource Adequacy Resources that has been procured, including RMR resources, fails to satisfy the adopted reliability criteria in a Local Capacity Area.  The ISO Tariff provides an opportunity for LSEs </w:t>
      </w:r>
      <w:r w:rsidR="00D55F25">
        <w:rPr>
          <w:rFonts w:cs="Arial"/>
        </w:rPr>
        <w:t xml:space="preserve">or CPEs </w:t>
      </w:r>
      <w:r w:rsidRPr="00AA390F">
        <w:rPr>
          <w:rFonts w:cs="Arial"/>
        </w:rPr>
        <w:t xml:space="preserve">to cure individual or collective deficiencies before the ISO may engage in any backstop procurement.  Deficient LSEs </w:t>
      </w:r>
      <w:r w:rsidR="00D55F25">
        <w:rPr>
          <w:rFonts w:cs="Arial"/>
        </w:rPr>
        <w:t xml:space="preserve">or CPEs </w:t>
      </w:r>
      <w:r w:rsidRPr="00AA390F">
        <w:rPr>
          <w:rFonts w:cs="Arial"/>
        </w:rPr>
        <w:t xml:space="preserve">may procure additional capacity from any resource with a local attribute in their TAC Area.  However, to the extent that the aggregate LSE </w:t>
      </w:r>
      <w:r w:rsidR="00D55F25">
        <w:rPr>
          <w:rFonts w:cs="Arial"/>
        </w:rPr>
        <w:t xml:space="preserve">and CPEs </w:t>
      </w:r>
      <w:r w:rsidRPr="00AA390F">
        <w:rPr>
          <w:rFonts w:cs="Arial"/>
        </w:rPr>
        <w:t xml:space="preserve">showings do </w:t>
      </w:r>
      <w:r w:rsidRPr="00AA390F">
        <w:rPr>
          <w:rFonts w:cs="Arial"/>
        </w:rPr>
        <w:lastRenderedPageBreak/>
        <w:t>not comprise the right mix of resources that meet the L</w:t>
      </w:r>
      <w:r>
        <w:rPr>
          <w:rFonts w:cs="Arial"/>
        </w:rPr>
        <w:t xml:space="preserve">ocal </w:t>
      </w:r>
      <w:r w:rsidRPr="00AA390F">
        <w:rPr>
          <w:rFonts w:cs="Arial"/>
        </w:rPr>
        <w:t>C</w:t>
      </w:r>
      <w:r>
        <w:rPr>
          <w:rFonts w:cs="Arial"/>
        </w:rPr>
        <w:t xml:space="preserve">apacity </w:t>
      </w:r>
      <w:r w:rsidRPr="00AA390F">
        <w:rPr>
          <w:rFonts w:cs="Arial"/>
        </w:rPr>
        <w:t>R</w:t>
      </w:r>
      <w:r>
        <w:rPr>
          <w:rFonts w:cs="Arial"/>
        </w:rPr>
        <w:t>equirement</w:t>
      </w:r>
      <w:r w:rsidRPr="00AA390F">
        <w:rPr>
          <w:rFonts w:cs="Arial"/>
        </w:rPr>
        <w:t xml:space="preserve"> and ISO effectiveness criteria, a deficiency may exist that would cause the ISO to procure individual and/or collective backstop capacity.</w:t>
      </w:r>
    </w:p>
    <w:p w14:paraId="20C614B7" w14:textId="77777777" w:rsidR="00A542E7" w:rsidRPr="007C1A57" w:rsidRDefault="00A542E7" w:rsidP="00A542E7">
      <w:pPr>
        <w:spacing w:after="240" w:line="300" w:lineRule="auto"/>
        <w:rPr>
          <w:rFonts w:cs="Arial"/>
          <w:i/>
        </w:rPr>
      </w:pPr>
      <w:r w:rsidRPr="007C1A57">
        <w:rPr>
          <w:rFonts w:cs="Arial"/>
          <w:i/>
        </w:rPr>
        <w:t xml:space="preserve">Monthly Resource Adequacy Plans </w:t>
      </w:r>
    </w:p>
    <w:p w14:paraId="20C614B8" w14:textId="77777777" w:rsidR="00A542E7" w:rsidRDefault="00A542E7" w:rsidP="00E15230">
      <w:pPr>
        <w:pStyle w:val="ListParagraph"/>
        <w:numPr>
          <w:ilvl w:val="0"/>
          <w:numId w:val="26"/>
        </w:numPr>
        <w:spacing w:after="240" w:line="300" w:lineRule="auto"/>
        <w:jc w:val="left"/>
        <w:rPr>
          <w:rFonts w:cs="Arial"/>
        </w:rPr>
      </w:pPr>
      <w:r w:rsidRPr="0074191C">
        <w:rPr>
          <w:rFonts w:cs="Arial"/>
        </w:rPr>
        <w:t xml:space="preserve">Shall be submitted to the ISO at least 45 days </w:t>
      </w:r>
      <w:r>
        <w:rPr>
          <w:rFonts w:cs="Arial"/>
        </w:rPr>
        <w:t>prior</w:t>
      </w:r>
      <w:r w:rsidRPr="0074191C">
        <w:rPr>
          <w:rFonts w:cs="Arial"/>
        </w:rPr>
        <w:t xml:space="preserve"> </w:t>
      </w:r>
      <w:r>
        <w:rPr>
          <w:rFonts w:cs="Arial"/>
        </w:rPr>
        <w:t>to the</w:t>
      </w:r>
      <w:r w:rsidRPr="0074191C">
        <w:rPr>
          <w:rFonts w:cs="Arial"/>
        </w:rPr>
        <w:t xml:space="preserve"> </w:t>
      </w:r>
      <w:r>
        <w:rPr>
          <w:rFonts w:cs="Arial"/>
        </w:rPr>
        <w:t xml:space="preserve">compliance </w:t>
      </w:r>
      <w:r w:rsidRPr="0074191C">
        <w:rPr>
          <w:rFonts w:cs="Arial"/>
        </w:rPr>
        <w:t xml:space="preserve">month covered by the plan and in accordance with the submittal schedule for monthly Resource Adequacy Plans located on the </w:t>
      </w:r>
      <w:r w:rsidR="001561E5">
        <w:rPr>
          <w:rFonts w:cs="Arial"/>
        </w:rPr>
        <w:t>Reliability Requirements</w:t>
      </w:r>
      <w:r w:rsidR="001561E5" w:rsidRPr="0074191C">
        <w:rPr>
          <w:rFonts w:cs="Arial"/>
        </w:rPr>
        <w:t xml:space="preserve"> </w:t>
      </w:r>
      <w:r w:rsidRPr="0074191C">
        <w:rPr>
          <w:rFonts w:cs="Arial"/>
        </w:rPr>
        <w:t>website.</w:t>
      </w:r>
    </w:p>
    <w:p w14:paraId="20C614B9" w14:textId="77777777" w:rsidR="00A542E7" w:rsidRDefault="00A542E7" w:rsidP="00A542E7">
      <w:pPr>
        <w:spacing w:after="240" w:line="300" w:lineRule="auto"/>
        <w:jc w:val="center"/>
        <w:rPr>
          <w:rFonts w:cs="Arial"/>
        </w:rPr>
      </w:pPr>
    </w:p>
    <w:p w14:paraId="20C614BA" w14:textId="77777777" w:rsidR="00B56B63" w:rsidRPr="00325719" w:rsidRDefault="00B56B63" w:rsidP="00360590">
      <w:pPr>
        <w:spacing w:after="240" w:line="300" w:lineRule="auto"/>
        <w:rPr>
          <w:rFonts w:cs="Arial"/>
          <w:szCs w:val="22"/>
        </w:rPr>
      </w:pPr>
      <w:r>
        <w:rPr>
          <w:noProof/>
        </w:rPr>
        <mc:AlternateContent>
          <mc:Choice Requires="wpg">
            <w:drawing>
              <wp:anchor distT="0" distB="0" distL="114300" distR="114300" simplePos="0" relativeHeight="251654656" behindDoc="0" locked="0" layoutInCell="1" allowOverlap="1" wp14:anchorId="20C62012" wp14:editId="558FA23D">
                <wp:simplePos x="0" y="0"/>
                <wp:positionH relativeFrom="margin">
                  <wp:align>center</wp:align>
                </wp:positionH>
                <wp:positionV relativeFrom="paragraph">
                  <wp:posOffset>70899</wp:posOffset>
                </wp:positionV>
                <wp:extent cx="3488690" cy="2378075"/>
                <wp:effectExtent l="0" t="0" r="0" b="3175"/>
                <wp:wrapSquare wrapText="bothSides"/>
                <wp:docPr id="504" name="Group 504"/>
                <wp:cNvGraphicFramePr/>
                <a:graphic xmlns:a="http://schemas.openxmlformats.org/drawingml/2006/main">
                  <a:graphicData uri="http://schemas.microsoft.com/office/word/2010/wordprocessingGroup">
                    <wpg:wgp>
                      <wpg:cNvGrpSpPr/>
                      <wpg:grpSpPr>
                        <a:xfrm>
                          <a:off x="0" y="0"/>
                          <a:ext cx="3488690" cy="2378075"/>
                          <a:chOff x="0" y="38103"/>
                          <a:chExt cx="3489275" cy="2378256"/>
                        </a:xfrm>
                      </wpg:grpSpPr>
                      <wps:wsp>
                        <wps:cNvPr id="505" name="Straight Connector 505"/>
                        <wps:cNvCnPr/>
                        <wps:spPr>
                          <a:xfrm>
                            <a:off x="453543" y="1741017"/>
                            <a:ext cx="2965932" cy="0"/>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506" name="Straight Connector 506"/>
                        <wps:cNvCnPr/>
                        <wps:spPr>
                          <a:xfrm>
                            <a:off x="460858" y="929030"/>
                            <a:ext cx="0" cy="1088198"/>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507" name="Straight Connector 507"/>
                        <wps:cNvCnPr/>
                        <wps:spPr>
                          <a:xfrm>
                            <a:off x="1426464" y="929030"/>
                            <a:ext cx="0" cy="1087755"/>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508" name="Straight Connector 508"/>
                        <wps:cNvCnPr/>
                        <wps:spPr>
                          <a:xfrm>
                            <a:off x="2487168" y="921715"/>
                            <a:ext cx="0" cy="1087755"/>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509" name="Text Box 2"/>
                        <wps:cNvSpPr txBox="1">
                          <a:spLocks noChangeArrowheads="1"/>
                        </wps:cNvSpPr>
                        <wps:spPr bwMode="auto">
                          <a:xfrm>
                            <a:off x="0" y="343814"/>
                            <a:ext cx="888365" cy="607060"/>
                          </a:xfrm>
                          <a:prstGeom prst="rect">
                            <a:avLst/>
                          </a:prstGeom>
                          <a:solidFill>
                            <a:srgbClr val="FFFFFF"/>
                          </a:solidFill>
                          <a:ln w="9525">
                            <a:noFill/>
                            <a:miter lim="800000"/>
                            <a:headEnd/>
                            <a:tailEnd/>
                          </a:ln>
                        </wps:spPr>
                        <wps:txbx>
                          <w:txbxContent>
                            <w:p w14:paraId="20C62077" w14:textId="77777777" w:rsidR="00635AA1" w:rsidRPr="00167FCC" w:rsidRDefault="00635AA1" w:rsidP="00B56B63">
                              <w:pPr>
                                <w:jc w:val="left"/>
                                <w:rPr>
                                  <w:sz w:val="18"/>
                                </w:rPr>
                              </w:pPr>
                              <w:r w:rsidRPr="00167FCC">
                                <w:rPr>
                                  <w:sz w:val="18"/>
                                </w:rPr>
                                <w:t>RA Plans and Supply Plans due to ISO</w:t>
                              </w:r>
                            </w:p>
                          </w:txbxContent>
                        </wps:txbx>
                        <wps:bodyPr rot="0" vert="horz" wrap="square" lIns="91440" tIns="45720" rIns="91440" bIns="45720" anchor="t" anchorCtr="0">
                          <a:noAutofit/>
                        </wps:bodyPr>
                      </wps:wsp>
                      <wps:wsp>
                        <wps:cNvPr id="510" name="Text Box 2"/>
                        <wps:cNvSpPr txBox="1">
                          <a:spLocks noChangeArrowheads="1"/>
                        </wps:cNvSpPr>
                        <wps:spPr bwMode="auto">
                          <a:xfrm>
                            <a:off x="811988" y="343814"/>
                            <a:ext cx="1255283" cy="599567"/>
                          </a:xfrm>
                          <a:prstGeom prst="rect">
                            <a:avLst/>
                          </a:prstGeom>
                          <a:solidFill>
                            <a:srgbClr val="FFFFFF"/>
                          </a:solidFill>
                          <a:ln w="9525">
                            <a:noFill/>
                            <a:miter lim="800000"/>
                            <a:headEnd/>
                            <a:tailEnd/>
                          </a:ln>
                        </wps:spPr>
                        <wps:txbx>
                          <w:txbxContent>
                            <w:p w14:paraId="20C62078" w14:textId="2795179D" w:rsidR="00635AA1" w:rsidRPr="00167FCC" w:rsidRDefault="00635AA1" w:rsidP="00B56B63">
                              <w:pPr>
                                <w:jc w:val="left"/>
                                <w:rPr>
                                  <w:sz w:val="18"/>
                                </w:rPr>
                              </w:pPr>
                              <w:r>
                                <w:rPr>
                                  <w:sz w:val="18"/>
                                </w:rPr>
                                <w:t>ISO validation results available to the LSE/CPE and Supplier</w:t>
                              </w:r>
                            </w:p>
                          </w:txbxContent>
                        </wps:txbx>
                        <wps:bodyPr rot="0" vert="horz" wrap="square" lIns="91440" tIns="45720" rIns="91440" bIns="45720" anchor="t" anchorCtr="0">
                          <a:noAutofit/>
                        </wps:bodyPr>
                      </wps:wsp>
                      <wps:wsp>
                        <wps:cNvPr id="511" name="Text Box 2"/>
                        <wps:cNvSpPr txBox="1">
                          <a:spLocks noChangeArrowheads="1"/>
                        </wps:cNvSpPr>
                        <wps:spPr bwMode="auto">
                          <a:xfrm>
                            <a:off x="2048256" y="534009"/>
                            <a:ext cx="883285" cy="365760"/>
                          </a:xfrm>
                          <a:prstGeom prst="rect">
                            <a:avLst/>
                          </a:prstGeom>
                          <a:solidFill>
                            <a:srgbClr val="FFFFFF"/>
                          </a:solidFill>
                          <a:ln w="9525">
                            <a:noFill/>
                            <a:miter lim="800000"/>
                            <a:headEnd/>
                            <a:tailEnd/>
                          </a:ln>
                        </wps:spPr>
                        <wps:txbx>
                          <w:txbxContent>
                            <w:p w14:paraId="20C62079" w14:textId="77777777" w:rsidR="00635AA1" w:rsidRPr="00167FCC" w:rsidRDefault="00635AA1" w:rsidP="00B56B63">
                              <w:pPr>
                                <w:jc w:val="left"/>
                                <w:rPr>
                                  <w:sz w:val="18"/>
                                </w:rPr>
                              </w:pPr>
                              <w:r>
                                <w:rPr>
                                  <w:sz w:val="18"/>
                                </w:rPr>
                                <w:t>Monthly CPM Assessment</w:t>
                              </w:r>
                            </w:p>
                          </w:txbxContent>
                        </wps:txbx>
                        <wps:bodyPr rot="0" vert="horz" wrap="square" lIns="91440" tIns="45720" rIns="91440" bIns="45720" anchor="t" anchorCtr="0">
                          <a:noAutofit/>
                        </wps:bodyPr>
                      </wps:wsp>
                      <wps:wsp>
                        <wps:cNvPr id="211" name="Text Box 2"/>
                        <wps:cNvSpPr txBox="1">
                          <a:spLocks noChangeArrowheads="1"/>
                        </wps:cNvSpPr>
                        <wps:spPr bwMode="auto">
                          <a:xfrm>
                            <a:off x="168250" y="2062886"/>
                            <a:ext cx="949306" cy="353473"/>
                          </a:xfrm>
                          <a:prstGeom prst="rect">
                            <a:avLst/>
                          </a:prstGeom>
                          <a:solidFill>
                            <a:srgbClr val="FFFFFF"/>
                          </a:solidFill>
                          <a:ln w="9525">
                            <a:noFill/>
                            <a:miter lim="800000"/>
                            <a:headEnd/>
                            <a:tailEnd/>
                          </a:ln>
                        </wps:spPr>
                        <wps:txbx>
                          <w:txbxContent>
                            <w:p w14:paraId="20C6207A" w14:textId="77777777" w:rsidR="00635AA1" w:rsidRPr="00167FCC" w:rsidRDefault="00635AA1" w:rsidP="00B56B63">
                              <w:pPr>
                                <w:jc w:val="left"/>
                                <w:rPr>
                                  <w:sz w:val="18"/>
                                </w:rPr>
                              </w:pPr>
                              <w:r>
                                <w:rPr>
                                  <w:sz w:val="18"/>
                                </w:rPr>
                                <w:t>45 days before RA month</w:t>
                              </w:r>
                            </w:p>
                          </w:txbxContent>
                        </wps:txbx>
                        <wps:bodyPr rot="0" vert="horz" wrap="square" lIns="91440" tIns="45720" rIns="91440" bIns="45720" anchor="t" anchorCtr="0">
                          <a:noAutofit/>
                        </wps:bodyPr>
                      </wps:wsp>
                      <wps:wsp>
                        <wps:cNvPr id="213" name="Text Box 2"/>
                        <wps:cNvSpPr txBox="1">
                          <a:spLocks noChangeArrowheads="1"/>
                        </wps:cNvSpPr>
                        <wps:spPr bwMode="auto">
                          <a:xfrm>
                            <a:off x="1038759" y="2055571"/>
                            <a:ext cx="948690" cy="353060"/>
                          </a:xfrm>
                          <a:prstGeom prst="rect">
                            <a:avLst/>
                          </a:prstGeom>
                          <a:solidFill>
                            <a:srgbClr val="FFFFFF"/>
                          </a:solidFill>
                          <a:ln w="9525">
                            <a:noFill/>
                            <a:miter lim="800000"/>
                            <a:headEnd/>
                            <a:tailEnd/>
                          </a:ln>
                        </wps:spPr>
                        <wps:txbx>
                          <w:txbxContent>
                            <w:p w14:paraId="20C6207B" w14:textId="77777777" w:rsidR="00635AA1" w:rsidRPr="00167FCC" w:rsidRDefault="00635AA1" w:rsidP="00B56B63">
                              <w:pPr>
                                <w:jc w:val="left"/>
                                <w:rPr>
                                  <w:sz w:val="18"/>
                                </w:rPr>
                              </w:pPr>
                              <w:r>
                                <w:rPr>
                                  <w:sz w:val="18"/>
                                </w:rPr>
                                <w:t>42 days before RA month</w:t>
                              </w:r>
                            </w:p>
                          </w:txbxContent>
                        </wps:txbx>
                        <wps:bodyPr rot="0" vert="horz" wrap="square" lIns="91440" tIns="45720" rIns="91440" bIns="45720" anchor="t" anchorCtr="0">
                          <a:noAutofit/>
                        </wps:bodyPr>
                      </wps:wsp>
                      <wps:wsp>
                        <wps:cNvPr id="214" name="Text Box 2"/>
                        <wps:cNvSpPr txBox="1">
                          <a:spLocks noChangeArrowheads="1"/>
                        </wps:cNvSpPr>
                        <wps:spPr bwMode="auto">
                          <a:xfrm>
                            <a:off x="2018996" y="2055571"/>
                            <a:ext cx="948690" cy="353060"/>
                          </a:xfrm>
                          <a:prstGeom prst="rect">
                            <a:avLst/>
                          </a:prstGeom>
                          <a:solidFill>
                            <a:srgbClr val="FFFFFF"/>
                          </a:solidFill>
                          <a:ln w="9525">
                            <a:noFill/>
                            <a:miter lim="800000"/>
                            <a:headEnd/>
                            <a:tailEnd/>
                          </a:ln>
                        </wps:spPr>
                        <wps:txbx>
                          <w:txbxContent>
                            <w:p w14:paraId="20C6207C" w14:textId="77777777" w:rsidR="00635AA1" w:rsidRPr="00167FCC" w:rsidRDefault="00635AA1" w:rsidP="00B56B63">
                              <w:pPr>
                                <w:jc w:val="left"/>
                                <w:rPr>
                                  <w:sz w:val="18"/>
                                </w:rPr>
                              </w:pPr>
                              <w:r>
                                <w:rPr>
                                  <w:sz w:val="18"/>
                                </w:rPr>
                                <w:t>30 days before RA month</w:t>
                              </w:r>
                            </w:p>
                          </w:txbxContent>
                        </wps:txbx>
                        <wps:bodyPr rot="0" vert="horz" wrap="square" lIns="91440" tIns="45720" rIns="91440" bIns="45720" anchor="t" anchorCtr="0">
                          <a:noAutofit/>
                        </wps:bodyPr>
                      </wps:wsp>
                      <wps:wsp>
                        <wps:cNvPr id="215" name="Text Box 2"/>
                        <wps:cNvSpPr txBox="1">
                          <a:spLocks noChangeArrowheads="1"/>
                        </wps:cNvSpPr>
                        <wps:spPr bwMode="auto">
                          <a:xfrm>
                            <a:off x="497434" y="1031443"/>
                            <a:ext cx="897202" cy="621756"/>
                          </a:xfrm>
                          <a:prstGeom prst="rect">
                            <a:avLst/>
                          </a:prstGeom>
                          <a:solidFill>
                            <a:srgbClr val="FFFFFF"/>
                          </a:solidFill>
                          <a:ln w="9525">
                            <a:noFill/>
                            <a:miter lim="800000"/>
                            <a:headEnd/>
                            <a:tailEnd/>
                          </a:ln>
                        </wps:spPr>
                        <wps:txbx>
                          <w:txbxContent>
                            <w:p w14:paraId="20C6207D" w14:textId="77777777" w:rsidR="00635AA1" w:rsidRPr="00167FCC" w:rsidRDefault="00635AA1" w:rsidP="00B56B63">
                              <w:pPr>
                                <w:jc w:val="left"/>
                                <w:rPr>
                                  <w:sz w:val="18"/>
                                </w:rPr>
                              </w:pPr>
                              <w:r>
                                <w:rPr>
                                  <w:sz w:val="18"/>
                                </w:rPr>
                                <w:t>ISO validates Monthly RA and Supply Plans</w:t>
                              </w:r>
                            </w:p>
                          </w:txbxContent>
                        </wps:txbx>
                        <wps:bodyPr rot="0" vert="horz" wrap="square" lIns="91440" tIns="45720" rIns="91440" bIns="45720" anchor="t" anchorCtr="0">
                          <a:noAutofit/>
                        </wps:bodyPr>
                      </wps:wsp>
                      <wps:wsp>
                        <wps:cNvPr id="216" name="Text Box 2"/>
                        <wps:cNvSpPr txBox="1">
                          <a:spLocks noChangeArrowheads="1"/>
                        </wps:cNvSpPr>
                        <wps:spPr bwMode="auto">
                          <a:xfrm>
                            <a:off x="1484986" y="965606"/>
                            <a:ext cx="935990" cy="760730"/>
                          </a:xfrm>
                          <a:prstGeom prst="rect">
                            <a:avLst/>
                          </a:prstGeom>
                          <a:solidFill>
                            <a:srgbClr val="FFFFFF"/>
                          </a:solidFill>
                          <a:ln w="9525">
                            <a:noFill/>
                            <a:miter lim="800000"/>
                            <a:headEnd/>
                            <a:tailEnd/>
                          </a:ln>
                        </wps:spPr>
                        <wps:txbx>
                          <w:txbxContent>
                            <w:p w14:paraId="20C6207E" w14:textId="77777777" w:rsidR="00635AA1" w:rsidRPr="00167FCC" w:rsidRDefault="00635AA1" w:rsidP="00B56B63">
                              <w:pPr>
                                <w:jc w:val="left"/>
                                <w:rPr>
                                  <w:sz w:val="18"/>
                                </w:rPr>
                              </w:pPr>
                              <w:r>
                                <w:rPr>
                                  <w:sz w:val="18"/>
                                </w:rPr>
                                <w:t>ISO validates updated Monthly RA and Supply Plans</w:t>
                              </w:r>
                            </w:p>
                          </w:txbxContent>
                        </wps:txbx>
                        <wps:bodyPr rot="0" vert="horz" wrap="square" lIns="91440" tIns="45720" rIns="91440" bIns="45720" anchor="t" anchorCtr="0">
                          <a:noAutofit/>
                        </wps:bodyPr>
                      </wps:wsp>
                      <wps:wsp>
                        <wps:cNvPr id="217" name="Text Box 2"/>
                        <wps:cNvSpPr txBox="1">
                          <a:spLocks noChangeArrowheads="1"/>
                        </wps:cNvSpPr>
                        <wps:spPr bwMode="auto">
                          <a:xfrm>
                            <a:off x="2531060" y="1053388"/>
                            <a:ext cx="958215" cy="621665"/>
                          </a:xfrm>
                          <a:prstGeom prst="rect">
                            <a:avLst/>
                          </a:prstGeom>
                          <a:solidFill>
                            <a:srgbClr val="FFFFFF"/>
                          </a:solidFill>
                          <a:ln w="9525">
                            <a:noFill/>
                            <a:miter lim="800000"/>
                            <a:headEnd/>
                            <a:tailEnd/>
                          </a:ln>
                        </wps:spPr>
                        <wps:txbx>
                          <w:txbxContent>
                            <w:p w14:paraId="20C6207F" w14:textId="77777777" w:rsidR="00635AA1" w:rsidRPr="00167FCC" w:rsidRDefault="00635AA1" w:rsidP="00B56B63">
                              <w:pPr>
                                <w:jc w:val="left"/>
                                <w:rPr>
                                  <w:sz w:val="18"/>
                                </w:rPr>
                              </w:pPr>
                              <w:r>
                                <w:rPr>
                                  <w:sz w:val="18"/>
                                </w:rPr>
                                <w:t>ISO backstops for deficiencies (CPM)</w:t>
                              </w:r>
                            </w:p>
                          </w:txbxContent>
                        </wps:txbx>
                        <wps:bodyPr rot="0" vert="horz" wrap="square" lIns="91440" tIns="45720" rIns="91440" bIns="45720" anchor="t" anchorCtr="0">
                          <a:noAutofit/>
                        </wps:bodyPr>
                      </wps:wsp>
                      <wps:wsp>
                        <wps:cNvPr id="218" name="Text Box 2"/>
                        <wps:cNvSpPr txBox="1">
                          <a:spLocks noChangeArrowheads="1"/>
                        </wps:cNvSpPr>
                        <wps:spPr bwMode="auto">
                          <a:xfrm>
                            <a:off x="222884" y="38103"/>
                            <a:ext cx="3196590" cy="337185"/>
                          </a:xfrm>
                          <a:prstGeom prst="rect">
                            <a:avLst/>
                          </a:prstGeom>
                          <a:solidFill>
                            <a:srgbClr val="FFFFFF"/>
                          </a:solidFill>
                          <a:ln w="9525">
                            <a:noFill/>
                            <a:miter lim="800000"/>
                            <a:headEnd/>
                            <a:tailEnd/>
                          </a:ln>
                        </wps:spPr>
                        <wps:txbx>
                          <w:txbxContent>
                            <w:p w14:paraId="20C62080" w14:textId="77777777" w:rsidR="00635AA1" w:rsidRDefault="00635AA1" w:rsidP="00B56B63">
                              <w:pPr>
                                <w:jc w:val="left"/>
                              </w:pPr>
                              <w:r>
                                <w:t>TIMELINE OF SUBMISSION AND VALIDATION</w:t>
                              </w:r>
                            </w:p>
                          </w:txbxContent>
                        </wps:txbx>
                        <wps:bodyPr rot="0" vert="horz" wrap="square" lIns="91440" tIns="45720" rIns="91440" bIns="45720" anchor="t" anchorCtr="0">
                          <a:spAutoFit/>
                        </wps:bodyPr>
                      </wps:wsp>
                    </wpg:wgp>
                  </a:graphicData>
                </a:graphic>
                <wp14:sizeRelH relativeFrom="margin">
                  <wp14:pctWidth>0</wp14:pctWidth>
                </wp14:sizeRelH>
                <wp14:sizeRelV relativeFrom="margin">
                  <wp14:pctHeight>0</wp14:pctHeight>
                </wp14:sizeRelV>
              </wp:anchor>
            </w:drawing>
          </mc:Choice>
          <mc:Fallback>
            <w:pict>
              <v:group w14:anchorId="20C62012" id="Group 504" o:spid="_x0000_s1026" style="position:absolute;left:0;text-align:left;margin-left:0;margin-top:5.6pt;width:274.7pt;height:187.25pt;z-index:251654656;mso-position-horizontal:center;mso-position-horizontal-relative:margin;mso-width-relative:margin;mso-height-relative:margin" coordorigin=",381" coordsize="34892,237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9d0fIAUAAN4lAAAOAAAAZHJzL2Uyb0RvYy54bWzsWl1v2zYUfR+w/yDofbFIiRJlxCm6tAkG&#10;dFuxdD+A1octVCI1iomd/vpdXkqynaRp0AKN4zgPjiR+iLw8OvfcS56+WTe1d1PorlJy5pOTwPcK&#10;mam8kouZ/++ni9+473VGyFzUShYz/7bo/Ddnv/5yumqnBVVLVeeF9qAT2U1X7cxfGtNOJ5MuWxaN&#10;6E5UW0goLJVuhIFbvZjkWqyg96ae0CCIJyul81arrOg6ePrOFfpn2H9ZFpn5uyy7wnj1zIexGfzV&#10;+Du3v5OzUzFdaNEuq6wfhviOUTSikvDSsat3wgjvWlf3umqqTKtOleYkU81ElWWVFTgHmA0J7szm&#10;UqvrFueymK4W7WgmMO0dO313t9lfN5e6vWo/arDEql2ALfDOzmVd6sb+h1F6azTZ7WiyYm28DB6G&#10;EedxCpbNoIyGCQ8S5oyaLcHym3YhJ0E4lLzftE4pNBhbUxbbOpPh5ZOdIa1aAEm3sUP3Y3a4Woq2&#10;QPN2U7DDR+1V+cxnAYxHigbAemW0qBZL450rKQFKSnu2FC2FTc5lb7du2oEJHzBaxEIWhb4H1iFJ&#10;RAKSOBsM9qNpzNKQOgsgHMe5i2mrO3NZqMazFzO/rqQdrpiKmw+dcWYaqtjHtfRW8Jo0YK4jay43&#10;LLwyt3Xhqv1TlDBVWD2C3eHHVpzX2rsR8Jnkn0m/BrWEmrZJWdX12Ch4vFFf1zYr8AN8asOxNr5R&#10;STM2bCqp9ENvNethqKWrD9DZmqu9nKv8FhcJCwA9FuY/BUbxozBCnNuRAPKeAKM44AyoFGCU0jQI&#10;e+IaUNR/fyTgnKR85ws6omgA+8tEUfIoipBNnowiEtE4iqMnwChJGPLckYwOhIyAOx7xaUgZT4YR&#10;jXhC4oGNSEJ6j3+fjY4wGjzggcAoHWD0yS7272rt0S05ZGWkZ9bweJQW7QeVfe48qc6XQi6Kt1qr&#10;1bIQOUg357p71NmmzjNbxeLNV3+qHBSYuDYKHf+DWjSMQFVGu4KKcx7GvaKMgySIvyGqNOg6fMNX&#10;RFWn6iq/AP1jV7DTi/moky7wr3e2O9WcEEsZZdizVLY96DUxbSoD4U5dNTOfB/bPDd5a5L3MsYoR&#10;Ve2ugXxrOSia0T5mPV/3CtRpG08rF9ZAGAYXS6W/+N4KQpqZ3/13LXThe/UfEgyekiiyMRDeRCyh&#10;cKO3S+bbJUJm0NXMN77nLs8Nxk12GlK9hYUpKxShdgXdSPqx/kSRRWAKjteeGZCcgPBylPgQKgll&#10;jHKIA2yYxNKUxei5v+5eXyQsMX7Cz3qDiVeNTrIn6KRBxG1obeMHFkZBkN4lzZDynjSBPZODJE1E&#10;5+iuXj13UrIv6AQtSSFlYcFJg5hCQmkXnWmUhgGA13JnCPBNMI90iNyJEztyJ2ThKAFnuReeHdKW&#10;PGEgfBGejLEEPRxkt/okZhptMqAAz8NUnEieKLWP8ER4QhZlL+AJ2wY8TZ1rp8GrhueYmT/6dkjJ&#10;7Ac8ozSJQpdxBCKFALTfAxrIk6cQhvbbHzElyZ39n3vZ65cbF40J/yM6ybg18sxRO4l4lILcxH2V&#10;mMWgMjEHM6AzDSFWB2VqlScERYnbdzlE5TluJBzRCVu0+8GdlIXEqkmLThKwMIQE0y48GaeW6S08&#10;gTxjyHtC+SHCc9ygOMKTjFs5z0yelEKo7lz71uGOgTpDYk829NwZhgmB/NKBghOTac8aFnWtzcdf&#10;PJaPx5M0cIgI+aE/8GRPKW3fY/5+cyzr7H8AAAD//wMAUEsDBBQABgAIAAAAIQChOBkQ3wAAAAcB&#10;AAAPAAAAZHJzL2Rvd25yZXYueG1sTI9BT8JAEIXvJv6HzZh4k22BKtZuCSHqiZAIJoTb0B3ahu5s&#10;013a8u9dT3qc917e+yZbjqYRPXWutqwgnkQgiAuray4VfO8/nhYgnEfW2FgmBTdysMzv7zJMtR34&#10;i/qdL0UoYZeigsr7NpXSFRUZdBPbEgfvbDuDPpxdKXWHQyg3jZxG0bM0WHNYqLCldUXFZXc1Cj4H&#10;HFaz+L3fXM7r23GfbA+bmJR6fBhXbyA8jf4vDL/4AR3ywHSyV9ZONArCIz6o8RREcJP56xzEScFs&#10;kbyAzDP5nz//AQAA//8DAFBLAQItABQABgAIAAAAIQC2gziS/gAAAOEBAAATAAAAAAAAAAAAAAAA&#10;AAAAAABbQ29udGVudF9UeXBlc10ueG1sUEsBAi0AFAAGAAgAAAAhADj9If/WAAAAlAEAAAsAAAAA&#10;AAAAAAAAAAAALwEAAF9yZWxzLy5yZWxzUEsBAi0AFAAGAAgAAAAhAIb13R8gBQAA3iUAAA4AAAAA&#10;AAAAAAAAAAAALgIAAGRycy9lMm9Eb2MueG1sUEsBAi0AFAAGAAgAAAAhAKE4GRDfAAAABwEAAA8A&#10;AAAAAAAAAAAAAAAAegcAAGRycy9kb3ducmV2LnhtbFBLBQYAAAAABAAEAPMAAACGCAAAAAA=&#10;">
                <v:line id="Straight Connector 505" o:spid="_x0000_s1027" style="position:absolute;visibility:visible;mso-wrap-style:square" from="4535,17410" to="34194,1741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sd6qwgAAANwAAAAPAAAAZHJzL2Rvd25yZXYueG1sRI/BasMw&#10;EETvhf6D2EJvtexCgnGimJIS2mucQnJcrK1laq2MtU3cv48CgR6HmXnDrOvZD+pMU+wDGyiyHBRx&#10;G2zPnYGvw+6lBBUF2eIQmAz8UYR68/iwxsqGC+/p3EinEoRjhQacyFhpHVtHHmMWRuLkfYfJoyQ5&#10;ddpOeElwP+jXPF9qjz2nBYcjbR21P82vN+CP/dAWJId34VO3Kxu3LT/2xjw/zW8rUEKz/Ifv7U9r&#10;YJEv4HYmHQG9uQIAAP//AwBQSwECLQAUAAYACAAAACEA2+H2y+4AAACFAQAAEwAAAAAAAAAAAAAA&#10;AAAAAAAAW0NvbnRlbnRfVHlwZXNdLnhtbFBLAQItABQABgAIAAAAIQBa9CxbvwAAABUBAAALAAAA&#10;AAAAAAAAAAAAAB8BAABfcmVscy8ucmVsc1BLAQItABQABgAIAAAAIQDJsd6qwgAAANwAAAAPAAAA&#10;AAAAAAAAAAAAAAcCAABkcnMvZG93bnJldi54bWxQSwUGAAAAAAMAAwC3AAAA9gIAAAAA&#10;" strokecolor="black [3040]" strokeweight="1.5pt"/>
                <v:line id="Straight Connector 506" o:spid="_x0000_s1028" style="position:absolute;visibility:visible;mso-wrap-style:square" from="4608,9290" to="4608,20172"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Y0DdwQAAANwAAAAPAAAAZHJzL2Rvd25yZXYueG1sRI9Ba8JA&#10;FITvhf6H5Qm91Y2CEqKriEX0ahT0+Mi+ZkOzb0P2qfHfdwsFj8PMfMMs14Nv1Z362AQ2MBlnoIir&#10;YBuuDZxPu88cVBRki21gMvCkCOvV+9sSCxsefKR7KbVKEI4FGnAiXaF1rBx5jOPQESfvO/QeJcm+&#10;1rbHR4L7Vk+zbK49NpwWHHa0dVT9lDdvwF+atpqQnL6Er/UuL9023x+N+RgNmwUooUFe4f/2wRqY&#10;ZXP4O5OOgF79AgAA//8DAFBLAQItABQABgAIAAAAIQDb4fbL7gAAAIUBAAATAAAAAAAAAAAAAAAA&#10;AAAAAABbQ29udGVudF9UeXBlc10ueG1sUEsBAi0AFAAGAAgAAAAhAFr0LFu/AAAAFQEAAAsAAAAA&#10;AAAAAAAAAAAAHwEAAF9yZWxzLy5yZWxzUEsBAi0AFAAGAAgAAAAhADljQN3BAAAA3AAAAA8AAAAA&#10;AAAAAAAAAAAABwIAAGRycy9kb3ducmV2LnhtbFBLBQYAAAAAAwADALcAAAD1AgAAAAA=&#10;" strokecolor="black [3040]" strokeweight="1.5pt"/>
                <v:line id="Straight Connector 507" o:spid="_x0000_s1029" style="position:absolute;visibility:visible;mso-wrap-style:square" from="14264,9290" to="14264,201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L+VGwgAAANwAAAAPAAAAZHJzL2Rvd25yZXYueG1sRI9Ba8JA&#10;FITvgv9heUJvulFoG6KriCL1ahTa4yP7zAazb0P2VdN/3xUKPQ4z8w2z2gy+VXfqYxPYwHyWgSKu&#10;gm24NnA5H6Y5qCjIFtvAZOCHImzW49EKCxsefKJ7KbVKEI4FGnAiXaF1rBx5jLPQESfvGnqPkmRf&#10;a9vjI8F9qxdZ9qY9NpwWHHa0c1Tdym9vwH82bTUnOe+Fv+pDXrpd/nEy5mUybJeghAb5D/+1j9bA&#10;a/YOzzPpCOj1LwAAAP//AwBQSwECLQAUAAYACAAAACEA2+H2y+4AAACFAQAAEwAAAAAAAAAAAAAA&#10;AAAAAAAAW0NvbnRlbnRfVHlwZXNdLnhtbFBLAQItABQABgAIAAAAIQBa9CxbvwAAABUBAAALAAAA&#10;AAAAAAAAAAAAAB8BAABfcmVscy8ucmVsc1BLAQItABQABgAIAAAAIQBWL+VGwgAAANwAAAAPAAAA&#10;AAAAAAAAAAAAAAcCAABkcnMvZG93bnJldi54bWxQSwUGAAAAAAMAAwC3AAAA9gIAAAAA&#10;" strokecolor="black [3040]" strokeweight="1.5pt"/>
                <v:line id="Straight Connector 508" o:spid="_x0000_s1030" style="position:absolute;visibility:visible;mso-wrap-style:square" from="24871,9217" to="24871,200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sHE0vgAAANwAAAAPAAAAZHJzL2Rvd25yZXYueG1sRE9Ni8Iw&#10;EL0v+B/CCN7W1AWXUo0iiujVuqDHoRmbYjMpzazWf28OC3t8vO/levCtelAfm8AGZtMMFHEVbMO1&#10;gZ/z/jMHFQXZYhuYDLwowno1+lhiYcOTT/QopVYphGOBBpxIV2gdK0ce4zR0xIm7hd6jJNjX2vb4&#10;TOG+1V9Z9q09NpwaHHa0dVTdy19vwF+atpqRnHfC13qfl26bH07GTMbDZgFKaJB/8Z/7aA3Ms7Q2&#10;nUlHQK/eAAAA//8DAFBLAQItABQABgAIAAAAIQDb4fbL7gAAAIUBAAATAAAAAAAAAAAAAAAAAAAA&#10;AABbQ29udGVudF9UeXBlc10ueG1sUEsBAi0AFAAGAAgAAAAhAFr0LFu/AAAAFQEAAAsAAAAAAAAA&#10;AAAAAAAAHwEAAF9yZWxzLy5yZWxzUEsBAi0AFAAGAAgAAAAhACewcTS+AAAA3AAAAA8AAAAAAAAA&#10;AAAAAAAABwIAAGRycy9kb3ducmV2LnhtbFBLBQYAAAAAAwADALcAAADyAgAAAAA=&#10;" strokecolor="black [3040]" strokeweight="1.5pt"/>
                <v:shapetype id="_x0000_t202" coordsize="21600,21600" o:spt="202" path="m,l,21600r21600,l21600,xe">
                  <v:stroke joinstyle="miter"/>
                  <v:path gradientshapeok="t" o:connecttype="rect"/>
                </v:shapetype>
                <v:shape id="Text Box 2" o:spid="_x0000_s1031" type="#_x0000_t202" style="position:absolute;top:3438;width:8883;height:60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KUqVxAAAANwAAAAPAAAAZHJzL2Rvd25yZXYueG1sRI/NasMw&#10;EITvhb6D2EIvJZZT8utGMWkhxVcneYC1tbFNrZWxVP+8fVUo9DjMzDfMIZ1MKwbqXWNZwTKKQRCX&#10;VjdcKbhdz4sdCOeRNbaWScFMDtLj48MBE21Hzmm4+EoECLsEFdTed4mUrqzJoItsRxy8u+0N+iD7&#10;SuoexwA3rXyN44002HBYqLGjj5rKr8u3UXDPxpf1fiw+/W2brzbv2GwLOyv1/DSd3kB4mvx/+K+d&#10;aQXreA+/Z8IRkMcfAAAA//8DAFBLAQItABQABgAIAAAAIQDb4fbL7gAAAIUBAAATAAAAAAAAAAAA&#10;AAAAAAAAAABbQ29udGVudF9UeXBlc10ueG1sUEsBAi0AFAAGAAgAAAAhAFr0LFu/AAAAFQEAAAsA&#10;AAAAAAAAAAAAAAAAHwEAAF9yZWxzLy5yZWxzUEsBAi0AFAAGAAgAAAAhAMUpSpXEAAAA3AAAAA8A&#10;AAAAAAAAAAAAAAAABwIAAGRycy9kb3ducmV2LnhtbFBLBQYAAAAAAwADALcAAAD4AgAAAAA=&#10;" stroked="f">
                  <v:textbox>
                    <w:txbxContent>
                      <w:p w14:paraId="20C62077" w14:textId="77777777" w:rsidR="00635AA1" w:rsidRPr="00167FCC" w:rsidRDefault="00635AA1" w:rsidP="00B56B63">
                        <w:pPr>
                          <w:jc w:val="left"/>
                          <w:rPr>
                            <w:sz w:val="18"/>
                          </w:rPr>
                        </w:pPr>
                        <w:r w:rsidRPr="00167FCC">
                          <w:rPr>
                            <w:sz w:val="18"/>
                          </w:rPr>
                          <w:t>RA Plans and Supply Plans due to ISO</w:t>
                        </w:r>
                      </w:p>
                    </w:txbxContent>
                  </v:textbox>
                </v:shape>
                <v:shape id="Text Box 2" o:spid="_x0000_s1032" type="#_x0000_t202" style="position:absolute;left:8119;top:3438;width:12553;height:599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ynXVvQAAANwAAAAPAAAAZHJzL2Rvd25yZXYueG1sRE9LCsIw&#10;EN0L3iGM4EY0VfxWo6iguPVzgLEZ22IzKU209fZmIbh8vP9q05hCvKlyuWUFw0EEgjixOudUwe16&#10;6M9BOI+ssbBMCj7kYLNut1YYa1vzmd4Xn4oQwi5GBZn3ZSylSzIy6Aa2JA7cw1YGfYBVKnWFdQg3&#10;hRxF0VQazDk0ZFjSPqPkeXkZBY9T3Zss6vvR32bn8XSH+exuP0p1O812CcJT4//in/ukFUyGYX44&#10;E46AXH8BAAD//wMAUEsBAi0AFAAGAAgAAAAhANvh9svuAAAAhQEAABMAAAAAAAAAAAAAAAAAAAAA&#10;AFtDb250ZW50X1R5cGVzXS54bWxQSwECLQAUAAYACAAAACEAWvQsW78AAAAVAQAACwAAAAAAAAAA&#10;AAAAAAAfAQAAX3JlbHMvLnJlbHNQSwECLQAUAAYACAAAACEA0cp11b0AAADcAAAADwAAAAAAAAAA&#10;AAAAAAAHAgAAZHJzL2Rvd25yZXYueG1sUEsFBgAAAAADAAMAtwAAAPECAAAAAA==&#10;" stroked="f">
                  <v:textbox>
                    <w:txbxContent>
                      <w:p w14:paraId="20C62078" w14:textId="2795179D" w:rsidR="00635AA1" w:rsidRPr="00167FCC" w:rsidRDefault="00635AA1" w:rsidP="00B56B63">
                        <w:pPr>
                          <w:jc w:val="left"/>
                          <w:rPr>
                            <w:sz w:val="18"/>
                          </w:rPr>
                        </w:pPr>
                        <w:r>
                          <w:rPr>
                            <w:sz w:val="18"/>
                          </w:rPr>
                          <w:t>ISO validation results available to the LSE/CPE and Supplier</w:t>
                        </w:r>
                      </w:p>
                    </w:txbxContent>
                  </v:textbox>
                </v:shape>
                <v:shape id="Text Box 2" o:spid="_x0000_s1033" type="#_x0000_t202" style="position:absolute;left:20482;top:5340;width:8833;height:365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tBOwgAAANwAAAAPAAAAZHJzL2Rvd25yZXYueG1sRI/disIw&#10;FITvBd8hHMEb0bSy/lWjuMKKt/48wLE5tsXmpDRZW9/eCIKXw8x8w6w2rSnFg2pXWFYQjyIQxKnV&#10;BWcKLue/4RyE88gaS8uk4EkONutuZ4WJtg0f6XHymQgQdgkqyL2vEildmpNBN7IVcfButjbog6wz&#10;qWtsAtyUchxFU2mw4LCQY0W7nNL76d8ouB2awWTRXPf+Mjv+TH+xmF3tU6l+r90uQXhq/Tf8aR+0&#10;gkkcw/tMOAJy/QIAAP//AwBQSwECLQAUAAYACAAAACEA2+H2y+4AAACFAQAAEwAAAAAAAAAAAAAA&#10;AAAAAAAAW0NvbnRlbnRfVHlwZXNdLnhtbFBLAQItABQABgAIAAAAIQBa9CxbvwAAABUBAAALAAAA&#10;AAAAAAAAAAAAAB8BAABfcmVscy8ucmVsc1BLAQItABQABgAIAAAAIQC+htBOwgAAANwAAAAPAAAA&#10;AAAAAAAAAAAAAAcCAABkcnMvZG93bnJldi54bWxQSwUGAAAAAAMAAwC3AAAA9gIAAAAA&#10;" stroked="f">
                  <v:textbox>
                    <w:txbxContent>
                      <w:p w14:paraId="20C62079" w14:textId="77777777" w:rsidR="00635AA1" w:rsidRPr="00167FCC" w:rsidRDefault="00635AA1" w:rsidP="00B56B63">
                        <w:pPr>
                          <w:jc w:val="left"/>
                          <w:rPr>
                            <w:sz w:val="18"/>
                          </w:rPr>
                        </w:pPr>
                        <w:r>
                          <w:rPr>
                            <w:sz w:val="18"/>
                          </w:rPr>
                          <w:t>Monthly CPM Assessment</w:t>
                        </w:r>
                      </w:p>
                    </w:txbxContent>
                  </v:textbox>
                </v:shape>
                <v:shape id="Text Box 2" o:spid="_x0000_s1034" type="#_x0000_t202" style="position:absolute;left:1682;top:20628;width:9493;height:35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B0rwgAAANwAAAAPAAAAZHJzL2Rvd25yZXYueG1sRI/disIw&#10;FITvF3yHcARvFk0rrj/VKCoo3vrzAMfm2Babk9JEW9/eCMJeDjPzDbNYtaYUT6pdYVlBPIhAEKdW&#10;F5wpuJx3/SkI55E1lpZJwYscrJadnwUm2jZ8pOfJZyJA2CWoIPe+SqR0aU4G3cBWxMG72dqgD7LO&#10;pK6xCXBTymEUjaXBgsNCjhVtc0rvp4dRcDs0v3+z5rr3l8lxNN5gMbnal1K9brueg/DU+v/wt33Q&#10;CoZxDJ8z4QjI5RsAAP//AwBQSwECLQAUAAYACAAAACEA2+H2y+4AAACFAQAAEwAAAAAAAAAAAAAA&#10;AAAAAAAAW0NvbnRlbnRfVHlwZXNdLnhtbFBLAQItABQABgAIAAAAIQBa9CxbvwAAABUBAAALAAAA&#10;AAAAAAAAAAAAAB8BAABfcmVscy8ucmVsc1BLAQItABQABgAIAAAAIQB+LB0rwgAAANwAAAAPAAAA&#10;AAAAAAAAAAAAAAcCAABkcnMvZG93bnJldi54bWxQSwUGAAAAAAMAAwC3AAAA9gIAAAAA&#10;" stroked="f">
                  <v:textbox>
                    <w:txbxContent>
                      <w:p w14:paraId="20C6207A" w14:textId="77777777" w:rsidR="00635AA1" w:rsidRPr="00167FCC" w:rsidRDefault="00635AA1" w:rsidP="00B56B63">
                        <w:pPr>
                          <w:jc w:val="left"/>
                          <w:rPr>
                            <w:sz w:val="18"/>
                          </w:rPr>
                        </w:pPr>
                        <w:r>
                          <w:rPr>
                            <w:sz w:val="18"/>
                          </w:rPr>
                          <w:t>45 days before RA month</w:t>
                        </w:r>
                      </w:p>
                    </w:txbxContent>
                  </v:textbox>
                </v:shape>
                <v:shape id="Text Box 2" o:spid="_x0000_s1035" type="#_x0000_t202" style="position:absolute;left:10387;top:20555;width:9487;height:35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sibHwgAAANwAAAAPAAAAZHJzL2Rvd25yZXYueG1sRI/disIw&#10;FITvF3yHcARvFk3V9a8aRQUXb/15gGNzbIvNSWmirW9vBMHLYWa+YRarxhTiQZXLLSvo9yIQxInV&#10;OacKzqdddwrCeWSNhWVS8CQHq2XrZ4GxtjUf6HH0qQgQdjEqyLwvYyldkpFB17MlcfCutjLog6xS&#10;qSusA9wUchBFY2kw57CQYUnbjJLb8W4UXPf172hWX/79eXL4G28wn1zsU6lOu1nPQXhq/Df8ae+1&#10;gkF/CO8z4QjI5QsAAP//AwBQSwECLQAUAAYACAAAACEA2+H2y+4AAACFAQAAEwAAAAAAAAAAAAAA&#10;AAAAAAAAW0NvbnRlbnRfVHlwZXNdLnhtbFBLAQItABQABgAIAAAAIQBa9CxbvwAAABUBAAALAAAA&#10;AAAAAAAAAAAAAB8BAABfcmVscy8ucmVsc1BLAQItABQABgAIAAAAIQDhsibHwgAAANwAAAAPAAAA&#10;AAAAAAAAAAAAAAcCAABkcnMvZG93bnJldi54bWxQSwUGAAAAAAMAAwC3AAAA9gIAAAAA&#10;" stroked="f">
                  <v:textbox>
                    <w:txbxContent>
                      <w:p w14:paraId="20C6207B" w14:textId="77777777" w:rsidR="00635AA1" w:rsidRPr="00167FCC" w:rsidRDefault="00635AA1" w:rsidP="00B56B63">
                        <w:pPr>
                          <w:jc w:val="left"/>
                          <w:rPr>
                            <w:sz w:val="18"/>
                          </w:rPr>
                        </w:pPr>
                        <w:r>
                          <w:rPr>
                            <w:sz w:val="18"/>
                          </w:rPr>
                          <w:t>42 days before RA month</w:t>
                        </w:r>
                      </w:p>
                    </w:txbxContent>
                  </v:textbox>
                </v:shape>
                <v:shape id="Text Box 2" o:spid="_x0000_s1036" type="#_x0000_t202" style="position:absolute;left:20189;top:20555;width:9487;height:353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W76zwgAAANwAAAAPAAAAZHJzL2Rvd25yZXYueG1sRI/disIw&#10;FITvBd8hHMEb2aaKv9UoKuzira4PcNoc22JzUppo69ubhQUvh5n5htnsOlOJJzWutKxgHMUgiDOr&#10;S84VXH+/v5YgnEfWWFkmBS9ysNv2extMtG35TM+Lz0WAsEtQQeF9nUjpsoIMusjWxMG72cagD7LJ&#10;pW6wDXBTyUkcz6XBksNCgTUdC8rul4dRcDu1o9mqTX/8dXGezg9YLlL7Umo46PZrEJ46/wn/t09a&#10;wWQ8hb8z4QjI7RsAAP//AwBQSwECLQAUAAYACAAAACEA2+H2y+4AAACFAQAAEwAAAAAAAAAAAAAA&#10;AAAAAAAAW0NvbnRlbnRfVHlwZXNdLnhtbFBLAQItABQABgAIAAAAIQBa9CxbvwAAABUBAAALAAAA&#10;AAAAAAAAAAAAAB8BAABfcmVscy8ucmVsc1BLAQItABQABgAIAAAAIQBuW76zwgAAANwAAAAPAAAA&#10;AAAAAAAAAAAAAAcCAABkcnMvZG93bnJldi54bWxQSwUGAAAAAAMAAwC3AAAA9gIAAAAA&#10;" stroked="f">
                  <v:textbox>
                    <w:txbxContent>
                      <w:p w14:paraId="20C6207C" w14:textId="77777777" w:rsidR="00635AA1" w:rsidRPr="00167FCC" w:rsidRDefault="00635AA1" w:rsidP="00B56B63">
                        <w:pPr>
                          <w:jc w:val="left"/>
                          <w:rPr>
                            <w:sz w:val="18"/>
                          </w:rPr>
                        </w:pPr>
                        <w:r>
                          <w:rPr>
                            <w:sz w:val="18"/>
                          </w:rPr>
                          <w:t>30 days before RA month</w:t>
                        </w:r>
                      </w:p>
                    </w:txbxContent>
                  </v:textbox>
                </v:shape>
                <v:shape id="Text Box 2" o:spid="_x0000_s1037" type="#_x0000_t202" style="position:absolute;left:4974;top:10314;width:8972;height:62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FxsoxAAAANwAAAAPAAAAZHJzL2Rvd25yZXYueG1sRI/RasJA&#10;FETfBf9huUJfxGyUGtvUTbCFFl+NfsBN9pqEZu+G7Gri33cLhT4OM3OG2eeT6cSdBtdaVrCOYhDE&#10;ldUt1wou58/VCwjnkTV2lknBgxzk2Xy2x1TbkU90L3wtAoRdigoa7/tUSlc1ZNBFticO3tUOBn2Q&#10;Qy31gGOAm05u4jiRBlsOCw329NFQ9V3cjILrcVxuX8fyy192p+fkHdtdaR9KPS2mwxsIT5P/D/+1&#10;j1rBZr2F3zPhCMjsBwAA//8DAFBLAQItABQABgAIAAAAIQDb4fbL7gAAAIUBAAATAAAAAAAAAAAA&#10;AAAAAAAAAABbQ29udGVudF9UeXBlc10ueG1sUEsBAi0AFAAGAAgAAAAhAFr0LFu/AAAAFQEAAAsA&#10;AAAAAAAAAAAAAAAAHwEAAF9yZWxzLy5yZWxzUEsBAi0AFAAGAAgAAAAhAAEXGyjEAAAA3AAAAA8A&#10;AAAAAAAAAAAAAAAABwIAAGRycy9kb3ducmV2LnhtbFBLBQYAAAAAAwADALcAAAD4AgAAAAA=&#10;" stroked="f">
                  <v:textbox>
                    <w:txbxContent>
                      <w:p w14:paraId="20C6207D" w14:textId="77777777" w:rsidR="00635AA1" w:rsidRPr="00167FCC" w:rsidRDefault="00635AA1" w:rsidP="00B56B63">
                        <w:pPr>
                          <w:jc w:val="left"/>
                          <w:rPr>
                            <w:sz w:val="18"/>
                          </w:rPr>
                        </w:pPr>
                        <w:r>
                          <w:rPr>
                            <w:sz w:val="18"/>
                          </w:rPr>
                          <w:t>ISO validates Monthly RA and Supply Plans</w:t>
                        </w:r>
                      </w:p>
                    </w:txbxContent>
                  </v:textbox>
                </v:shape>
                <v:shape id="Text Box 2" o:spid="_x0000_s1038" type="#_x0000_t202" style="position:absolute;left:14849;top:9656;width:9360;height:76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xYVfxAAAANwAAAAPAAAAZHJzL2Rvd25yZXYueG1sRI/RaoNA&#10;FETfA/2H5Rb6EuqqNKYx2YS20JJXTT7g6t6o1L0r7jaav+8WCnkcZuYMszvMphdXGl1nWUESxSCI&#10;a6s7bhScT5/PryCcR9bYWyYFN3Jw2D8sdphrO3FB19I3IkDY5aig9X7IpXR1SwZdZAfi4F3saNAH&#10;OTZSjzgFuOllGseZNNhxWGhxoI+W6u/yxyi4HKflajNVX/68Ll6yd+zWlb0p9fQ4v21BeJr9Pfzf&#10;PmoFaZLB35lwBOT+FwAA//8DAFBLAQItABQABgAIAAAAIQDb4fbL7gAAAIUBAAATAAAAAAAAAAAA&#10;AAAAAAAAAABbQ29udGVudF9UeXBlc10ueG1sUEsBAi0AFAAGAAgAAAAhAFr0LFu/AAAAFQEAAAsA&#10;AAAAAAAAAAAAAAAAHwEAAF9yZWxzLy5yZWxzUEsBAi0AFAAGAAgAAAAhAPHFhV/EAAAA3AAAAA8A&#10;AAAAAAAAAAAAAAAABwIAAGRycy9kb3ducmV2LnhtbFBLBQYAAAAAAwADALcAAAD4AgAAAAA=&#10;" stroked="f">
                  <v:textbox>
                    <w:txbxContent>
                      <w:p w14:paraId="20C6207E" w14:textId="77777777" w:rsidR="00635AA1" w:rsidRPr="00167FCC" w:rsidRDefault="00635AA1" w:rsidP="00B56B63">
                        <w:pPr>
                          <w:jc w:val="left"/>
                          <w:rPr>
                            <w:sz w:val="18"/>
                          </w:rPr>
                        </w:pPr>
                        <w:r>
                          <w:rPr>
                            <w:sz w:val="18"/>
                          </w:rPr>
                          <w:t>ISO validates updated Monthly RA and Supply Plans</w:t>
                        </w:r>
                      </w:p>
                    </w:txbxContent>
                  </v:textbox>
                </v:shape>
                <v:shape id="Text Box 2" o:spid="_x0000_s1039" type="#_x0000_t202" style="position:absolute;left:25310;top:10533;width:9582;height:62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iSDEwgAAANwAAAAPAAAAZHJzL2Rvd25yZXYueG1sRI/disIw&#10;FITvF3yHcARvFk0V12o1igqKt/48wLE5tsXmpDTR1rc3grCXw8x8wyxWrSnFk2pXWFYwHEQgiFOr&#10;C84UXM67/hSE88gaS8uk4EUOVsvOzwITbRs+0vPkMxEg7BJUkHtfJVK6NCeDbmAr4uDdbG3QB1ln&#10;UtfYBLgp5SiKJtJgwWEhx4q2OaX308MouB2a379Zc937S3wcTzZYxFf7UqrXbddzEJ5a/x/+tg9a&#10;wWgYw+dMOAJy+QYAAP//AwBQSwECLQAUAAYACAAAACEA2+H2y+4AAACFAQAAEwAAAAAAAAAAAAAA&#10;AAAAAAAAW0NvbnRlbnRfVHlwZXNdLnhtbFBLAQItABQABgAIAAAAIQBa9CxbvwAAABUBAAALAAAA&#10;AAAAAAAAAAAAAB8BAABfcmVscy8ucmVsc1BLAQItABQABgAIAAAAIQCeiSDEwgAAANwAAAAPAAAA&#10;AAAAAAAAAAAAAAcCAABkcnMvZG93bnJldi54bWxQSwUGAAAAAAMAAwC3AAAA9gIAAAAA&#10;" stroked="f">
                  <v:textbox>
                    <w:txbxContent>
                      <w:p w14:paraId="20C6207F" w14:textId="77777777" w:rsidR="00635AA1" w:rsidRPr="00167FCC" w:rsidRDefault="00635AA1" w:rsidP="00B56B63">
                        <w:pPr>
                          <w:jc w:val="left"/>
                          <w:rPr>
                            <w:sz w:val="18"/>
                          </w:rPr>
                        </w:pPr>
                        <w:r>
                          <w:rPr>
                            <w:sz w:val="18"/>
                          </w:rPr>
                          <w:t>ISO backstops for deficiencies (CPM)</w:t>
                        </w:r>
                      </w:p>
                    </w:txbxContent>
                  </v:textbox>
                </v:shape>
                <v:shape id="Text Box 2" o:spid="_x0000_s1040" type="#_x0000_t202" style="position:absolute;left:2228;top:381;width:31966;height:33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YKzqwQAAANwAAAAPAAAAZHJzL2Rvd25yZXYueG1sRE9Na8JA&#10;EL0X/A/LCN7qJkKlpK5SBEGKB7UePA7ZaTZNdjZmV43/3jkUeny878Vq8K26UR/rwAbyaQaKuAy2&#10;5srA6Xvz+g4qJmSLbWAy8KAIq+XoZYGFDXc+0O2YKiUhHAs04FLqCq1j6chjnIaOWLif0HtMAvtK&#10;2x7vEu5bPcuyufZYszQ47GjtqGyOVy8lu1heD+Hym+8afXbNHN/27suYyXj4/ACVaEj/4j/31hqY&#10;5bJWzsgR0MsnAAAA//8DAFBLAQItABQABgAIAAAAIQDb4fbL7gAAAIUBAAATAAAAAAAAAAAAAAAA&#10;AAAAAABbQ29udGVudF9UeXBlc10ueG1sUEsBAi0AFAAGAAgAAAAhAFr0LFu/AAAAFQEAAAsAAAAA&#10;AAAAAAAAAAAAHwEAAF9yZWxzLy5yZWxzUEsBAi0AFAAGAAgAAAAhAJJgrOrBAAAA3AAAAA8AAAAA&#10;AAAAAAAAAAAABwIAAGRycy9kb3ducmV2LnhtbFBLBQYAAAAAAwADALcAAAD1AgAAAAA=&#10;" stroked="f">
                  <v:textbox style="mso-fit-shape-to-text:t">
                    <w:txbxContent>
                      <w:p w14:paraId="20C62080" w14:textId="77777777" w:rsidR="00635AA1" w:rsidRDefault="00635AA1" w:rsidP="00B56B63">
                        <w:pPr>
                          <w:jc w:val="left"/>
                        </w:pPr>
                        <w:r>
                          <w:t>TIMELINE OF SUBMISSION AND VALIDATION</w:t>
                        </w:r>
                      </w:p>
                    </w:txbxContent>
                  </v:textbox>
                </v:shape>
                <w10:wrap type="square" anchorx="margin"/>
              </v:group>
            </w:pict>
          </mc:Fallback>
        </mc:AlternateContent>
      </w:r>
    </w:p>
    <w:p w14:paraId="20C614BB" w14:textId="77777777" w:rsidR="00B56B63" w:rsidRDefault="00B56B63" w:rsidP="00B56B63">
      <w:pPr>
        <w:pStyle w:val="ListParagraph"/>
        <w:spacing w:after="240" w:line="300" w:lineRule="auto"/>
        <w:rPr>
          <w:rFonts w:cs="Arial"/>
          <w:szCs w:val="22"/>
        </w:rPr>
      </w:pPr>
    </w:p>
    <w:p w14:paraId="20C614BC" w14:textId="77777777" w:rsidR="00B56B63" w:rsidRDefault="00B56B63" w:rsidP="00B56B63">
      <w:pPr>
        <w:pStyle w:val="ListParagraph"/>
        <w:spacing w:after="240" w:line="300" w:lineRule="auto"/>
        <w:rPr>
          <w:rFonts w:cs="Arial"/>
          <w:szCs w:val="22"/>
        </w:rPr>
      </w:pPr>
    </w:p>
    <w:p w14:paraId="20C614BD" w14:textId="77777777" w:rsidR="00B56B63" w:rsidRDefault="00B56B63" w:rsidP="00B56B63">
      <w:pPr>
        <w:pStyle w:val="ListParagraph"/>
        <w:spacing w:after="240" w:line="300" w:lineRule="auto"/>
        <w:rPr>
          <w:rFonts w:cs="Arial"/>
          <w:szCs w:val="22"/>
        </w:rPr>
      </w:pPr>
    </w:p>
    <w:p w14:paraId="20C614BE" w14:textId="77777777" w:rsidR="00B56B63" w:rsidRDefault="00B56B63" w:rsidP="00B56B63">
      <w:pPr>
        <w:pStyle w:val="ListParagraph"/>
        <w:spacing w:after="240" w:line="300" w:lineRule="auto"/>
        <w:rPr>
          <w:rFonts w:cs="Arial"/>
          <w:szCs w:val="22"/>
        </w:rPr>
      </w:pPr>
    </w:p>
    <w:p w14:paraId="20C614BF" w14:textId="77777777" w:rsidR="00B56B63" w:rsidRDefault="00B56B63" w:rsidP="00B56B63">
      <w:pPr>
        <w:pStyle w:val="ListParagraph"/>
        <w:spacing w:after="240" w:line="300" w:lineRule="auto"/>
        <w:rPr>
          <w:rFonts w:cs="Arial"/>
          <w:szCs w:val="22"/>
        </w:rPr>
      </w:pPr>
    </w:p>
    <w:p w14:paraId="20C614C0" w14:textId="77777777" w:rsidR="00B56B63" w:rsidRDefault="00B56B63" w:rsidP="00B56B63">
      <w:pPr>
        <w:pStyle w:val="ListParagraph"/>
        <w:spacing w:after="240" w:line="300" w:lineRule="auto"/>
        <w:rPr>
          <w:rFonts w:cs="Arial"/>
          <w:szCs w:val="22"/>
        </w:rPr>
      </w:pPr>
    </w:p>
    <w:p w14:paraId="20C614C1" w14:textId="77777777" w:rsidR="00B56B63" w:rsidRDefault="00B56B63" w:rsidP="00B56B63">
      <w:pPr>
        <w:pStyle w:val="ListParagraph"/>
        <w:spacing w:after="240" w:line="300" w:lineRule="auto"/>
        <w:rPr>
          <w:rFonts w:cs="Arial"/>
          <w:szCs w:val="22"/>
        </w:rPr>
      </w:pPr>
    </w:p>
    <w:p w14:paraId="20C614C2" w14:textId="77777777" w:rsidR="00B56B63" w:rsidRDefault="00B56B63" w:rsidP="00B56B63">
      <w:pPr>
        <w:pStyle w:val="ListParagraph"/>
        <w:spacing w:after="240" w:line="300" w:lineRule="auto"/>
        <w:rPr>
          <w:rFonts w:cs="Arial"/>
          <w:szCs w:val="22"/>
        </w:rPr>
      </w:pPr>
    </w:p>
    <w:p w14:paraId="20C614C3" w14:textId="77777777" w:rsidR="00B56B63" w:rsidRDefault="00B56B63" w:rsidP="00B56B63">
      <w:pPr>
        <w:pStyle w:val="ListParagraph"/>
        <w:spacing w:after="240" w:line="300" w:lineRule="auto"/>
        <w:rPr>
          <w:rFonts w:cs="Arial"/>
          <w:szCs w:val="22"/>
        </w:rPr>
      </w:pPr>
    </w:p>
    <w:p w14:paraId="20C614C4" w14:textId="77777777" w:rsidR="00B56B63" w:rsidRDefault="00B56B63" w:rsidP="00B56B63">
      <w:pPr>
        <w:pStyle w:val="ListParagraph"/>
        <w:spacing w:after="240" w:line="300" w:lineRule="auto"/>
        <w:rPr>
          <w:rFonts w:cs="Arial"/>
          <w:szCs w:val="22"/>
        </w:rPr>
      </w:pPr>
    </w:p>
    <w:p w14:paraId="20C614C5" w14:textId="77777777" w:rsidR="00B56B63" w:rsidRPr="007C1A57" w:rsidRDefault="00B56B63" w:rsidP="00360590">
      <w:pPr>
        <w:spacing w:after="240" w:line="300" w:lineRule="auto"/>
        <w:rPr>
          <w:rFonts w:cs="Arial"/>
        </w:rPr>
      </w:pPr>
    </w:p>
    <w:p w14:paraId="20C614C6" w14:textId="77777777" w:rsidR="00A542E7" w:rsidRDefault="00A542E7" w:rsidP="00E15230">
      <w:pPr>
        <w:pStyle w:val="ListParagraph"/>
        <w:numPr>
          <w:ilvl w:val="0"/>
          <w:numId w:val="26"/>
        </w:numPr>
        <w:spacing w:after="240" w:line="300" w:lineRule="auto"/>
        <w:rPr>
          <w:rFonts w:cs="Arial"/>
          <w:szCs w:val="22"/>
        </w:rPr>
      </w:pPr>
      <w:r w:rsidRPr="0074191C">
        <w:rPr>
          <w:rFonts w:cs="Arial"/>
          <w:szCs w:val="22"/>
        </w:rPr>
        <w:t xml:space="preserve">Shall identify all the resources that the LSE </w:t>
      </w:r>
      <w:r w:rsidR="00565B1C">
        <w:rPr>
          <w:rFonts w:cs="Arial"/>
          <w:szCs w:val="22"/>
        </w:rPr>
        <w:t>procured</w:t>
      </w:r>
      <w:r w:rsidRPr="0074191C">
        <w:rPr>
          <w:rFonts w:cs="Arial"/>
          <w:szCs w:val="22"/>
        </w:rPr>
        <w:t xml:space="preserve"> to satisfy its peak forecasted monthly Demand and Reserve Margin for the relevant reporting period and </w:t>
      </w:r>
      <w:r>
        <w:rPr>
          <w:rFonts w:cs="Arial"/>
          <w:szCs w:val="22"/>
        </w:rPr>
        <w:t>m</w:t>
      </w:r>
      <w:r w:rsidRPr="00E26450">
        <w:rPr>
          <w:rFonts w:cs="Arial"/>
          <w:szCs w:val="22"/>
        </w:rPr>
        <w:t>ust not demonstrate RA in excess of the Net Qualifying Capacity of each Resource Adequacy resource.</w:t>
      </w:r>
    </w:p>
    <w:p w14:paraId="20C614C7" w14:textId="77777777" w:rsidR="001453F3" w:rsidRPr="00A64D66" w:rsidRDefault="001453F3" w:rsidP="00E15230">
      <w:pPr>
        <w:pStyle w:val="ListParagraph"/>
        <w:numPr>
          <w:ilvl w:val="0"/>
          <w:numId w:val="26"/>
        </w:numPr>
        <w:spacing w:after="240" w:line="300" w:lineRule="auto"/>
        <w:rPr>
          <w:rFonts w:cs="Arial"/>
        </w:rPr>
      </w:pPr>
      <w:r>
        <w:rPr>
          <w:rFonts w:cs="Arial"/>
        </w:rPr>
        <w:t>Shall identify the flexible RA capacity resources and categories of flexible capacity that the LSE is relying upon to meet its flexible capacity needs.</w:t>
      </w:r>
    </w:p>
    <w:p w14:paraId="20C614C8" w14:textId="53E6F2BA" w:rsidR="00A542E7" w:rsidRPr="0074191C" w:rsidRDefault="00A542E7" w:rsidP="00E15230">
      <w:pPr>
        <w:pStyle w:val="ListParagraph"/>
        <w:numPr>
          <w:ilvl w:val="0"/>
          <w:numId w:val="26"/>
        </w:numPr>
        <w:spacing w:after="240" w:line="300" w:lineRule="auto"/>
        <w:rPr>
          <w:rFonts w:cs="Arial"/>
          <w:szCs w:val="22"/>
        </w:rPr>
      </w:pPr>
      <w:r w:rsidRPr="0074191C">
        <w:rPr>
          <w:rFonts w:cs="Arial"/>
          <w:szCs w:val="22"/>
        </w:rPr>
        <w:t>The Scheduling Coordinator for the Load Serving Entity</w:t>
      </w:r>
      <w:r w:rsidR="00D55F25">
        <w:rPr>
          <w:rFonts w:cs="Arial"/>
          <w:szCs w:val="22"/>
        </w:rPr>
        <w:t xml:space="preserve"> or CPE</w:t>
      </w:r>
      <w:r w:rsidRPr="0074191C">
        <w:rPr>
          <w:rFonts w:cs="Arial"/>
          <w:szCs w:val="22"/>
        </w:rPr>
        <w:t xml:space="preserve"> may submit at any time from 45 days to </w:t>
      </w:r>
      <w:r w:rsidR="00CE7F1F">
        <w:rPr>
          <w:rFonts w:cs="Arial"/>
          <w:szCs w:val="22"/>
        </w:rPr>
        <w:t>30</w:t>
      </w:r>
      <w:r w:rsidRPr="0074191C">
        <w:rPr>
          <w:rFonts w:cs="Arial"/>
          <w:szCs w:val="22"/>
        </w:rPr>
        <w:t xml:space="preserve"> days </w:t>
      </w:r>
      <w:r>
        <w:rPr>
          <w:rFonts w:cs="Arial"/>
          <w:szCs w:val="22"/>
        </w:rPr>
        <w:t>prior to the</w:t>
      </w:r>
      <w:r w:rsidRPr="0074191C">
        <w:rPr>
          <w:rFonts w:cs="Arial"/>
          <w:szCs w:val="22"/>
        </w:rPr>
        <w:t xml:space="preserve"> RA Compliance month, a revision to its monthly Resource Adequacy Plan to correct an error in the plan. </w:t>
      </w:r>
      <w:r>
        <w:rPr>
          <w:rFonts w:cs="Arial"/>
          <w:szCs w:val="22"/>
        </w:rPr>
        <w:t>Unless good cause is shown, t</w:t>
      </w:r>
      <w:r w:rsidRPr="0074191C">
        <w:rPr>
          <w:rFonts w:cs="Arial"/>
          <w:szCs w:val="22"/>
        </w:rPr>
        <w:t xml:space="preserve">he ISO will not accept any revisions to a monthly Resource Adequacy Plan from </w:t>
      </w:r>
      <w:r w:rsidR="00CE7F1F">
        <w:rPr>
          <w:rFonts w:cs="Arial"/>
          <w:szCs w:val="22"/>
        </w:rPr>
        <w:t>30</w:t>
      </w:r>
      <w:r w:rsidRPr="0074191C">
        <w:rPr>
          <w:rFonts w:cs="Arial"/>
          <w:szCs w:val="22"/>
        </w:rPr>
        <w:t xml:space="preserve"> days </w:t>
      </w:r>
      <w:r>
        <w:rPr>
          <w:rFonts w:cs="Arial"/>
          <w:szCs w:val="22"/>
        </w:rPr>
        <w:t>prior to</w:t>
      </w:r>
      <w:r w:rsidRPr="0074191C">
        <w:rPr>
          <w:rFonts w:cs="Arial"/>
          <w:szCs w:val="22"/>
        </w:rPr>
        <w:t xml:space="preserve"> the RA Compliance month through the end of the month.</w:t>
      </w:r>
    </w:p>
    <w:p w14:paraId="20C614C9" w14:textId="77777777" w:rsidR="00A542E7" w:rsidRDefault="00A542E7" w:rsidP="00E15230">
      <w:pPr>
        <w:pStyle w:val="ListParagraph"/>
        <w:numPr>
          <w:ilvl w:val="0"/>
          <w:numId w:val="26"/>
        </w:numPr>
        <w:spacing w:after="240" w:line="300" w:lineRule="auto"/>
        <w:rPr>
          <w:rFonts w:cs="Arial"/>
          <w:szCs w:val="22"/>
        </w:rPr>
      </w:pPr>
      <w:r w:rsidRPr="0074191C">
        <w:rPr>
          <w:rFonts w:cs="Arial"/>
          <w:szCs w:val="22"/>
        </w:rPr>
        <w:t xml:space="preserve">The Scheduling Coordinator for the Load Serving Entity that submits a revision to its monthly Resource Adequacy Plan to correct an error must include in the revision a MW amount of Resource Adequacy Capacity for each day of </w:t>
      </w:r>
      <w:r>
        <w:rPr>
          <w:rFonts w:cs="Arial"/>
          <w:szCs w:val="22"/>
        </w:rPr>
        <w:t xml:space="preserve">the </w:t>
      </w:r>
      <w:r w:rsidRPr="0074191C">
        <w:rPr>
          <w:rFonts w:cs="Arial"/>
          <w:szCs w:val="22"/>
        </w:rPr>
        <w:t xml:space="preserve">month that is no less than the </w:t>
      </w:r>
      <w:r w:rsidRPr="0074191C">
        <w:rPr>
          <w:rFonts w:cs="Arial"/>
          <w:szCs w:val="22"/>
        </w:rPr>
        <w:lastRenderedPageBreak/>
        <w:t>MW amount of Resource Adequacy Capacity included in its original plan for each day of the month</w:t>
      </w:r>
      <w:r>
        <w:rPr>
          <w:rFonts w:cs="Arial"/>
          <w:szCs w:val="22"/>
        </w:rPr>
        <w:t xml:space="preserve"> (Tariff Section 40.2.2.4)</w:t>
      </w:r>
      <w:r w:rsidRPr="0074191C">
        <w:rPr>
          <w:rFonts w:cs="Arial"/>
          <w:szCs w:val="22"/>
        </w:rPr>
        <w:t>.</w:t>
      </w:r>
    </w:p>
    <w:p w14:paraId="20C614CA" w14:textId="77777777" w:rsidR="00F4416B" w:rsidRPr="007C1A57" w:rsidRDefault="00F4416B" w:rsidP="00F4416B">
      <w:pPr>
        <w:spacing w:after="240" w:line="300" w:lineRule="auto"/>
        <w:rPr>
          <w:rFonts w:cs="Arial"/>
          <w:i/>
        </w:rPr>
      </w:pPr>
      <w:r>
        <w:rPr>
          <w:rFonts w:cs="Arial"/>
          <w:i/>
        </w:rPr>
        <w:t>Scheduling Coordinator of Record Changes</w:t>
      </w:r>
    </w:p>
    <w:p w14:paraId="20C614CB" w14:textId="5F0AA2EF" w:rsidR="00F4416B" w:rsidRPr="00A55498" w:rsidRDefault="00F4416B" w:rsidP="00F4416B">
      <w:pPr>
        <w:rPr>
          <w:rFonts w:cs="Arial"/>
          <w:color w:val="000000"/>
          <w:sz w:val="20"/>
        </w:rPr>
      </w:pPr>
      <w:r>
        <w:rPr>
          <w:rFonts w:cs="Arial"/>
          <w:color w:val="000000"/>
          <w:sz w:val="20"/>
        </w:rPr>
        <w:t>Occasionally</w:t>
      </w:r>
      <w:r w:rsidRPr="00A55498">
        <w:rPr>
          <w:rFonts w:cs="Arial"/>
          <w:color w:val="000000"/>
          <w:sz w:val="20"/>
        </w:rPr>
        <w:t xml:space="preserve"> a</w:t>
      </w:r>
      <w:r>
        <w:rPr>
          <w:rFonts w:cs="Arial"/>
          <w:color w:val="000000"/>
          <w:sz w:val="20"/>
        </w:rPr>
        <w:t>n</w:t>
      </w:r>
      <w:r w:rsidRPr="00A55498">
        <w:rPr>
          <w:rFonts w:cs="Arial"/>
          <w:color w:val="000000"/>
          <w:sz w:val="20"/>
        </w:rPr>
        <w:t xml:space="preserve"> </w:t>
      </w:r>
      <w:r>
        <w:rPr>
          <w:rFonts w:cs="Arial"/>
          <w:color w:val="000000"/>
          <w:sz w:val="20"/>
        </w:rPr>
        <w:t>LSE</w:t>
      </w:r>
      <w:r w:rsidR="00D55F25">
        <w:rPr>
          <w:rFonts w:cs="Arial"/>
          <w:color w:val="000000"/>
          <w:sz w:val="20"/>
        </w:rPr>
        <w:t xml:space="preserve"> or CPE</w:t>
      </w:r>
      <w:r w:rsidRPr="00A55498">
        <w:rPr>
          <w:rFonts w:cs="Arial"/>
          <w:color w:val="000000"/>
          <w:sz w:val="20"/>
        </w:rPr>
        <w:t xml:space="preserve"> changes its S</w:t>
      </w:r>
      <w:r>
        <w:rPr>
          <w:rFonts w:cs="Arial"/>
          <w:color w:val="000000"/>
          <w:sz w:val="20"/>
        </w:rPr>
        <w:t>C of record which may result in confusion about which SC is responsible for submitting an RA Plan</w:t>
      </w:r>
      <w:r w:rsidRPr="00A55498">
        <w:rPr>
          <w:rFonts w:cs="Arial"/>
          <w:color w:val="000000"/>
          <w:sz w:val="20"/>
        </w:rPr>
        <w:t>.  This is a unique circumstance because the new S</w:t>
      </w:r>
      <w:r>
        <w:rPr>
          <w:rFonts w:cs="Arial"/>
          <w:color w:val="000000"/>
          <w:sz w:val="20"/>
        </w:rPr>
        <w:t>C</w:t>
      </w:r>
      <w:r w:rsidRPr="00A55498">
        <w:rPr>
          <w:rFonts w:cs="Arial"/>
          <w:color w:val="000000"/>
          <w:sz w:val="20"/>
        </w:rPr>
        <w:t xml:space="preserve"> does not gain CIRA access until it becomes the S</w:t>
      </w:r>
      <w:r>
        <w:rPr>
          <w:rFonts w:cs="Arial"/>
          <w:color w:val="000000"/>
          <w:sz w:val="20"/>
        </w:rPr>
        <w:t>C</w:t>
      </w:r>
      <w:r w:rsidRPr="00A55498">
        <w:rPr>
          <w:rFonts w:cs="Arial"/>
          <w:color w:val="000000"/>
          <w:sz w:val="20"/>
        </w:rPr>
        <w:t xml:space="preserve"> of record</w:t>
      </w:r>
      <w:r>
        <w:rPr>
          <w:rFonts w:cs="Arial"/>
          <w:color w:val="000000"/>
          <w:sz w:val="20"/>
        </w:rPr>
        <w:t xml:space="preserve">, and </w:t>
      </w:r>
      <w:r w:rsidRPr="00A55498">
        <w:rPr>
          <w:rFonts w:cs="Arial"/>
          <w:color w:val="000000"/>
          <w:sz w:val="20"/>
        </w:rPr>
        <w:t>the old S</w:t>
      </w:r>
      <w:r>
        <w:rPr>
          <w:rFonts w:cs="Arial"/>
          <w:color w:val="000000"/>
          <w:sz w:val="20"/>
        </w:rPr>
        <w:t xml:space="preserve">C </w:t>
      </w:r>
      <w:r w:rsidRPr="00A55498">
        <w:rPr>
          <w:rFonts w:cs="Arial"/>
          <w:color w:val="000000"/>
          <w:sz w:val="20"/>
        </w:rPr>
        <w:t xml:space="preserve">may be in a position to submit a </w:t>
      </w:r>
      <w:r>
        <w:rPr>
          <w:rFonts w:cs="Arial"/>
          <w:color w:val="000000"/>
          <w:sz w:val="20"/>
        </w:rPr>
        <w:t>Resource Adequacy Plan</w:t>
      </w:r>
      <w:r w:rsidRPr="00A55498">
        <w:rPr>
          <w:rFonts w:cs="Arial"/>
          <w:color w:val="000000"/>
          <w:sz w:val="20"/>
        </w:rPr>
        <w:t xml:space="preserve"> that covers a future period of time in which that entity would no longer be that </w:t>
      </w:r>
      <w:r>
        <w:rPr>
          <w:rFonts w:cs="Arial"/>
          <w:color w:val="000000"/>
          <w:sz w:val="20"/>
        </w:rPr>
        <w:t>LSE’s</w:t>
      </w:r>
      <w:r w:rsidRPr="00A55498">
        <w:rPr>
          <w:rFonts w:cs="Arial"/>
          <w:color w:val="000000"/>
          <w:sz w:val="20"/>
        </w:rPr>
        <w:t xml:space="preserve"> </w:t>
      </w:r>
      <w:r w:rsidR="00D55F25">
        <w:rPr>
          <w:rFonts w:cs="Arial"/>
          <w:color w:val="000000"/>
          <w:sz w:val="20"/>
        </w:rPr>
        <w:t xml:space="preserve">or CPEs </w:t>
      </w:r>
      <w:r w:rsidRPr="00A55498">
        <w:rPr>
          <w:rFonts w:cs="Arial"/>
          <w:color w:val="000000"/>
          <w:sz w:val="20"/>
        </w:rPr>
        <w:t>S</w:t>
      </w:r>
      <w:r>
        <w:rPr>
          <w:rFonts w:cs="Arial"/>
          <w:color w:val="000000"/>
          <w:sz w:val="20"/>
        </w:rPr>
        <w:t>C</w:t>
      </w:r>
      <w:r w:rsidRPr="00A55498">
        <w:rPr>
          <w:rFonts w:cs="Arial"/>
          <w:color w:val="000000"/>
          <w:sz w:val="20"/>
        </w:rPr>
        <w:t>.</w:t>
      </w:r>
      <w:r>
        <w:rPr>
          <w:rFonts w:cs="Arial"/>
          <w:color w:val="000000"/>
          <w:sz w:val="20"/>
        </w:rPr>
        <w:t xml:space="preserve"> The following statements clarify each SC’s obligations, and any applicable Rules of Conduct implications, for SC of record changes effective after T-45:</w:t>
      </w:r>
    </w:p>
    <w:p w14:paraId="20C614CC" w14:textId="77777777" w:rsidR="00F4416B" w:rsidRDefault="00F4416B" w:rsidP="00E15230">
      <w:pPr>
        <w:pStyle w:val="ListParagraph"/>
        <w:numPr>
          <w:ilvl w:val="0"/>
          <w:numId w:val="26"/>
        </w:numPr>
        <w:rPr>
          <w:rFonts w:cs="Arial"/>
          <w:color w:val="000000"/>
          <w:sz w:val="20"/>
        </w:rPr>
      </w:pPr>
      <w:r w:rsidRPr="006F3615">
        <w:rPr>
          <w:rFonts w:cs="Arial"/>
          <w:color w:val="000000"/>
          <w:sz w:val="20"/>
        </w:rPr>
        <w:t>The S</w:t>
      </w:r>
      <w:r>
        <w:rPr>
          <w:rFonts w:cs="Arial"/>
          <w:color w:val="000000"/>
          <w:sz w:val="20"/>
        </w:rPr>
        <w:t>C</w:t>
      </w:r>
      <w:r w:rsidRPr="006F3615">
        <w:rPr>
          <w:rFonts w:cs="Arial"/>
          <w:color w:val="000000"/>
          <w:sz w:val="20"/>
        </w:rPr>
        <w:t xml:space="preserve"> </w:t>
      </w:r>
      <w:r>
        <w:rPr>
          <w:rFonts w:cs="Arial"/>
          <w:color w:val="000000"/>
          <w:sz w:val="20"/>
        </w:rPr>
        <w:t xml:space="preserve">of record at T-45 </w:t>
      </w:r>
      <w:r w:rsidRPr="006F3615">
        <w:rPr>
          <w:rFonts w:cs="Arial"/>
          <w:color w:val="000000"/>
          <w:sz w:val="20"/>
        </w:rPr>
        <w:t xml:space="preserve">is obligated to </w:t>
      </w:r>
      <w:r>
        <w:rPr>
          <w:rFonts w:cs="Arial"/>
          <w:color w:val="000000"/>
          <w:sz w:val="20"/>
        </w:rPr>
        <w:t>submit</w:t>
      </w:r>
      <w:r w:rsidRPr="006F3615">
        <w:rPr>
          <w:rFonts w:cs="Arial"/>
          <w:color w:val="000000"/>
          <w:sz w:val="20"/>
        </w:rPr>
        <w:t xml:space="preserve"> a</w:t>
      </w:r>
      <w:r>
        <w:rPr>
          <w:rFonts w:cs="Arial"/>
          <w:color w:val="000000"/>
          <w:sz w:val="20"/>
        </w:rPr>
        <w:t>n</w:t>
      </w:r>
      <w:r w:rsidRPr="006F3615">
        <w:rPr>
          <w:rFonts w:cs="Arial"/>
          <w:color w:val="000000"/>
          <w:sz w:val="20"/>
        </w:rPr>
        <w:t xml:space="preserve"> </w:t>
      </w:r>
      <w:r>
        <w:rPr>
          <w:rFonts w:cs="Arial"/>
          <w:color w:val="000000"/>
          <w:sz w:val="20"/>
        </w:rPr>
        <w:t>RA</w:t>
      </w:r>
      <w:r w:rsidRPr="006F3615">
        <w:rPr>
          <w:rFonts w:cs="Arial"/>
          <w:color w:val="000000"/>
          <w:sz w:val="20"/>
        </w:rPr>
        <w:t xml:space="preserve"> </w:t>
      </w:r>
      <w:r>
        <w:rPr>
          <w:rFonts w:cs="Arial"/>
          <w:color w:val="000000"/>
          <w:sz w:val="20"/>
        </w:rPr>
        <w:t>P</w:t>
      </w:r>
      <w:r w:rsidRPr="006F3615">
        <w:rPr>
          <w:rFonts w:cs="Arial"/>
          <w:color w:val="000000"/>
          <w:sz w:val="20"/>
        </w:rPr>
        <w:t>lan by T-45</w:t>
      </w:r>
      <w:r>
        <w:rPr>
          <w:rFonts w:cs="Arial"/>
          <w:color w:val="000000"/>
          <w:sz w:val="20"/>
        </w:rPr>
        <w:t xml:space="preserve"> even</w:t>
      </w:r>
      <w:r w:rsidRPr="006F3615">
        <w:rPr>
          <w:rFonts w:cs="Arial"/>
          <w:color w:val="000000"/>
          <w:sz w:val="20"/>
        </w:rPr>
        <w:t xml:space="preserve"> </w:t>
      </w:r>
      <w:r>
        <w:rPr>
          <w:rFonts w:cs="Arial"/>
          <w:color w:val="000000"/>
          <w:sz w:val="20"/>
        </w:rPr>
        <w:t>though</w:t>
      </w:r>
      <w:r w:rsidRPr="006F3615">
        <w:rPr>
          <w:rFonts w:cs="Arial"/>
          <w:color w:val="000000"/>
          <w:sz w:val="20"/>
        </w:rPr>
        <w:t xml:space="preserve"> it </w:t>
      </w:r>
      <w:r>
        <w:rPr>
          <w:rFonts w:cs="Arial"/>
          <w:color w:val="000000"/>
          <w:sz w:val="20"/>
        </w:rPr>
        <w:t xml:space="preserve">will </w:t>
      </w:r>
      <w:r w:rsidRPr="006F3615">
        <w:rPr>
          <w:rFonts w:cs="Arial"/>
          <w:color w:val="000000"/>
          <w:sz w:val="20"/>
        </w:rPr>
        <w:t>no longer be the S</w:t>
      </w:r>
      <w:r>
        <w:rPr>
          <w:rFonts w:cs="Arial"/>
          <w:color w:val="000000"/>
          <w:sz w:val="20"/>
        </w:rPr>
        <w:t>C</w:t>
      </w:r>
      <w:r w:rsidRPr="006F3615">
        <w:rPr>
          <w:rFonts w:cs="Arial"/>
          <w:color w:val="000000"/>
          <w:sz w:val="20"/>
        </w:rPr>
        <w:t xml:space="preserve"> of record for the RA month covered by the </w:t>
      </w:r>
      <w:r>
        <w:rPr>
          <w:rFonts w:cs="Arial"/>
          <w:color w:val="000000"/>
          <w:sz w:val="20"/>
        </w:rPr>
        <w:t>RA</w:t>
      </w:r>
      <w:r w:rsidRPr="006F3615">
        <w:rPr>
          <w:rFonts w:cs="Arial"/>
          <w:color w:val="000000"/>
          <w:sz w:val="20"/>
        </w:rPr>
        <w:t xml:space="preserve"> Plan.  </w:t>
      </w:r>
      <w:r>
        <w:rPr>
          <w:rFonts w:cs="Arial"/>
          <w:color w:val="000000"/>
          <w:sz w:val="20"/>
        </w:rPr>
        <w:t>Its failure to do so will subject it to Rules of Conduct sanctions up to the point when it is no longer the SC of record.</w:t>
      </w:r>
    </w:p>
    <w:p w14:paraId="20C614CD" w14:textId="77777777" w:rsidR="00F4416B" w:rsidRDefault="00F4416B" w:rsidP="00E15230">
      <w:pPr>
        <w:pStyle w:val="ListParagraph"/>
        <w:numPr>
          <w:ilvl w:val="0"/>
          <w:numId w:val="26"/>
        </w:numPr>
        <w:rPr>
          <w:rFonts w:cs="Arial"/>
          <w:color w:val="000000"/>
          <w:sz w:val="20"/>
        </w:rPr>
      </w:pPr>
      <w:r>
        <w:rPr>
          <w:rFonts w:cs="Arial"/>
          <w:color w:val="000000"/>
          <w:sz w:val="20"/>
        </w:rPr>
        <w:t>If the SC of record does not submit an RA Plan by T-45, the new SC of record is encouraged to submit an initial RA Plan as soon as possible per existing rules on RA Plan revisions after T-45.  Such submissions will not create a Rules of Conduct sanction for the new SC.</w:t>
      </w:r>
    </w:p>
    <w:p w14:paraId="20C614CE" w14:textId="77777777" w:rsidR="00F4416B" w:rsidRPr="00692084" w:rsidRDefault="00F4416B" w:rsidP="00692084">
      <w:pPr>
        <w:pStyle w:val="ListParagraph"/>
        <w:rPr>
          <w:rFonts w:cs="Arial"/>
          <w:color w:val="000000"/>
          <w:sz w:val="20"/>
        </w:rPr>
      </w:pPr>
    </w:p>
    <w:p w14:paraId="20C614CF" w14:textId="77777777" w:rsidR="00A542E7" w:rsidRPr="00580B98" w:rsidRDefault="00A542E7" w:rsidP="00A542E7">
      <w:pPr>
        <w:pStyle w:val="Heading4"/>
      </w:pPr>
      <w:bookmarkStart w:id="250" w:name="_Toc369088088"/>
      <w:bookmarkStart w:id="251" w:name="_Toc397496458"/>
      <w:bookmarkStart w:id="252" w:name="_Toc233778645"/>
      <w:r w:rsidRPr="00580B98">
        <w:t>Template</w:t>
      </w:r>
      <w:bookmarkEnd w:id="250"/>
      <w:bookmarkEnd w:id="251"/>
      <w:bookmarkEnd w:id="252"/>
    </w:p>
    <w:p w14:paraId="20C614D0" w14:textId="74D678B3" w:rsidR="00A542E7" w:rsidRPr="007C1A57" w:rsidRDefault="00A542E7" w:rsidP="00A542E7">
      <w:pPr>
        <w:pStyle w:val="ParaText"/>
        <w:rPr>
          <w:rFonts w:cs="Arial"/>
        </w:rPr>
      </w:pPr>
      <w:r w:rsidRPr="007C1A57">
        <w:rPr>
          <w:rFonts w:cs="Arial"/>
        </w:rPr>
        <w:t xml:space="preserve">All Scheduling Coordinators for LSEs </w:t>
      </w:r>
      <w:r w:rsidR="00D55F25">
        <w:rPr>
          <w:rFonts w:cs="Arial"/>
        </w:rPr>
        <w:t xml:space="preserve">or CPEs </w:t>
      </w:r>
      <w:r w:rsidRPr="007C1A57">
        <w:rPr>
          <w:rFonts w:cs="Arial"/>
        </w:rPr>
        <w:t xml:space="preserve">shall use the approved format and include the content for annual or monthly Resource Adequacy Plans in accordance with the template on the ISO Website.  </w:t>
      </w:r>
      <w:r>
        <w:rPr>
          <w:rFonts w:cs="Arial"/>
        </w:rPr>
        <w:t xml:space="preserve">A </w:t>
      </w:r>
      <w:r w:rsidRPr="007C1A57">
        <w:rPr>
          <w:rFonts w:cs="Arial"/>
        </w:rPr>
        <w:t xml:space="preserve">Resource Adequacy Plan </w:t>
      </w:r>
      <w:r>
        <w:rPr>
          <w:rFonts w:cs="Arial"/>
        </w:rPr>
        <w:t>is</w:t>
      </w:r>
      <w:r w:rsidRPr="007C1A57">
        <w:rPr>
          <w:rFonts w:cs="Arial"/>
        </w:rPr>
        <w:t xml:space="preserve"> only accepted by</w:t>
      </w:r>
      <w:r>
        <w:rPr>
          <w:rFonts w:cs="Arial"/>
        </w:rPr>
        <w:t xml:space="preserve"> the</w:t>
      </w:r>
      <w:r w:rsidRPr="007C1A57">
        <w:rPr>
          <w:rFonts w:cs="Arial"/>
        </w:rPr>
        <w:t xml:space="preserve"> ISO if </w:t>
      </w:r>
      <w:r>
        <w:rPr>
          <w:rFonts w:cs="Arial"/>
        </w:rPr>
        <w:t xml:space="preserve">it is submitted using </w:t>
      </w:r>
      <w:r w:rsidRPr="007C1A57">
        <w:rPr>
          <w:rFonts w:cs="Arial"/>
        </w:rPr>
        <w:t>the approved template.  The template must not be modified in any manner, otherwise it will be rejected</w:t>
      </w:r>
      <w:r>
        <w:rPr>
          <w:rFonts w:cs="Arial"/>
        </w:rPr>
        <w:t>.  T</w:t>
      </w:r>
      <w:r w:rsidRPr="007C1A57">
        <w:rPr>
          <w:rFonts w:cs="Arial"/>
        </w:rPr>
        <w:t xml:space="preserve">his includes adding or removing columns or worksheets within the template.  Instructions on how to complete the template are located </w:t>
      </w:r>
      <w:r>
        <w:rPr>
          <w:rFonts w:cs="Arial"/>
        </w:rPr>
        <w:t xml:space="preserve">in the </w:t>
      </w:r>
      <w:r w:rsidR="007A350D">
        <w:rPr>
          <w:rFonts w:cs="Arial"/>
        </w:rPr>
        <w:t xml:space="preserve">Customer </w:t>
      </w:r>
      <w:r>
        <w:rPr>
          <w:rFonts w:cs="Arial"/>
        </w:rPr>
        <w:t>Interface for Resource Adequacy (CIRA) User Guide posted on the ISO website</w:t>
      </w:r>
      <w:r w:rsidRPr="007C1A57">
        <w:rPr>
          <w:rFonts w:cs="Arial"/>
        </w:rPr>
        <w:t xml:space="preserve">. </w:t>
      </w:r>
    </w:p>
    <w:p w14:paraId="20C614D1" w14:textId="77777777" w:rsidR="00A542E7" w:rsidRDefault="00A542E7" w:rsidP="00A542E7">
      <w:pPr>
        <w:pStyle w:val="ParaText"/>
        <w:rPr>
          <w:rFonts w:cs="Arial"/>
        </w:rPr>
      </w:pPr>
      <w:r>
        <w:rPr>
          <w:rFonts w:cs="Arial"/>
        </w:rPr>
        <w:t>M</w:t>
      </w:r>
      <w:r w:rsidRPr="007C1A57">
        <w:rPr>
          <w:rFonts w:cs="Arial"/>
        </w:rPr>
        <w:t xml:space="preserve">onthly and annual Resource Adequacy Plan </w:t>
      </w:r>
      <w:r>
        <w:rPr>
          <w:rFonts w:cs="Arial"/>
        </w:rPr>
        <w:t xml:space="preserve">Templates </w:t>
      </w:r>
      <w:r w:rsidRPr="007C1A57">
        <w:rPr>
          <w:rFonts w:cs="Arial"/>
        </w:rPr>
        <w:t xml:space="preserve">can be found </w:t>
      </w:r>
      <w:r>
        <w:rPr>
          <w:rFonts w:cs="Arial"/>
        </w:rPr>
        <w:t>on the Reliability Requirements webpage as well as through CIRA, an ISO portal application.</w:t>
      </w:r>
    </w:p>
    <w:p w14:paraId="20C614D2" w14:textId="77777777" w:rsidR="00A542E7" w:rsidRDefault="00A542E7" w:rsidP="00A542E7">
      <w:pPr>
        <w:pStyle w:val="ParaText"/>
        <w:rPr>
          <w:rFonts w:cs="Arial"/>
        </w:rPr>
      </w:pPr>
      <w:r>
        <w:rPr>
          <w:rFonts w:cs="Arial"/>
        </w:rPr>
        <w:t>T</w:t>
      </w:r>
      <w:r w:rsidRPr="007C1A57">
        <w:rPr>
          <w:rFonts w:cs="Arial"/>
        </w:rPr>
        <w:t>he annual</w:t>
      </w:r>
      <w:r>
        <w:rPr>
          <w:rFonts w:cs="Arial"/>
        </w:rPr>
        <w:t>/monthly</w:t>
      </w:r>
      <w:r w:rsidRPr="007C1A57">
        <w:rPr>
          <w:rFonts w:cs="Arial"/>
        </w:rPr>
        <w:t xml:space="preserve"> Resource Adequacy Plans must be submitted via</w:t>
      </w:r>
      <w:r>
        <w:rPr>
          <w:rFonts w:cs="Arial"/>
        </w:rPr>
        <w:t xml:space="preserve"> the CIRA application.</w:t>
      </w:r>
    </w:p>
    <w:p w14:paraId="20C614D3" w14:textId="61520FDF" w:rsidR="00A542E7" w:rsidRPr="005F772F" w:rsidRDefault="00A542E7" w:rsidP="00A542E7">
      <w:pPr>
        <w:pStyle w:val="ParaText"/>
        <w:rPr>
          <w:rFonts w:cs="Arial"/>
        </w:rPr>
      </w:pPr>
      <w:r>
        <w:rPr>
          <w:rFonts w:cs="Arial"/>
          <w:szCs w:val="22"/>
        </w:rPr>
        <w:t>Scheduling Coordinators for Load Serving Entities</w:t>
      </w:r>
      <w:r w:rsidR="00D55F25">
        <w:rPr>
          <w:rFonts w:cs="Arial"/>
          <w:szCs w:val="22"/>
        </w:rPr>
        <w:t xml:space="preserve"> and CPEs</w:t>
      </w:r>
      <w:r>
        <w:rPr>
          <w:rFonts w:cs="Arial"/>
          <w:szCs w:val="22"/>
        </w:rPr>
        <w:t xml:space="preserve"> must provide the following </w:t>
      </w:r>
      <w:r w:rsidRPr="007C1A57">
        <w:rPr>
          <w:rFonts w:cs="Arial"/>
          <w:szCs w:val="22"/>
        </w:rPr>
        <w:t xml:space="preserve">information </w:t>
      </w:r>
      <w:r>
        <w:rPr>
          <w:rFonts w:cs="Arial"/>
          <w:szCs w:val="22"/>
        </w:rPr>
        <w:t xml:space="preserve">in its </w:t>
      </w:r>
      <w:r w:rsidRPr="007C1A57">
        <w:rPr>
          <w:rFonts w:cs="Arial"/>
          <w:szCs w:val="22"/>
        </w:rPr>
        <w:t xml:space="preserve">RA </w:t>
      </w:r>
      <w:r>
        <w:rPr>
          <w:rFonts w:cs="Arial"/>
          <w:szCs w:val="22"/>
        </w:rPr>
        <w:t>P</w:t>
      </w:r>
      <w:r w:rsidRPr="007C1A57">
        <w:rPr>
          <w:rFonts w:cs="Arial"/>
          <w:szCs w:val="22"/>
        </w:rPr>
        <w:t xml:space="preserve">lan: </w:t>
      </w:r>
    </w:p>
    <w:p w14:paraId="20C614D4" w14:textId="77777777" w:rsidR="00A542E7" w:rsidRPr="0074191C" w:rsidRDefault="00A542E7" w:rsidP="00E15230">
      <w:pPr>
        <w:pStyle w:val="ListParagraph"/>
        <w:numPr>
          <w:ilvl w:val="0"/>
          <w:numId w:val="27"/>
        </w:numPr>
        <w:spacing w:after="240" w:line="300" w:lineRule="auto"/>
        <w:rPr>
          <w:rFonts w:cs="Arial"/>
          <w:szCs w:val="22"/>
        </w:rPr>
      </w:pPr>
      <w:r w:rsidRPr="0074191C">
        <w:rPr>
          <w:rFonts w:cs="Arial"/>
          <w:szCs w:val="22"/>
        </w:rPr>
        <w:t xml:space="preserve">Scheduling Coordinator name and SCID </w:t>
      </w:r>
    </w:p>
    <w:p w14:paraId="20C614D5" w14:textId="77777777" w:rsidR="00A542E7" w:rsidRPr="0074191C" w:rsidRDefault="00A542E7" w:rsidP="00E15230">
      <w:pPr>
        <w:pStyle w:val="ListParagraph"/>
        <w:numPr>
          <w:ilvl w:val="0"/>
          <w:numId w:val="27"/>
        </w:numPr>
        <w:spacing w:after="240" w:line="300" w:lineRule="auto"/>
        <w:rPr>
          <w:rFonts w:cs="Arial"/>
          <w:szCs w:val="22"/>
        </w:rPr>
      </w:pPr>
      <w:r w:rsidRPr="0074191C">
        <w:rPr>
          <w:rFonts w:cs="Arial"/>
          <w:szCs w:val="22"/>
        </w:rPr>
        <w:t xml:space="preserve">Applicable trade month </w:t>
      </w:r>
    </w:p>
    <w:p w14:paraId="20C614D6" w14:textId="77777777" w:rsidR="00A542E7" w:rsidRPr="0074191C" w:rsidRDefault="00A542E7" w:rsidP="00E15230">
      <w:pPr>
        <w:pStyle w:val="ListParagraph"/>
        <w:numPr>
          <w:ilvl w:val="0"/>
          <w:numId w:val="27"/>
        </w:numPr>
        <w:spacing w:after="0" w:line="300" w:lineRule="auto"/>
        <w:rPr>
          <w:rFonts w:cs="Arial"/>
          <w:szCs w:val="22"/>
        </w:rPr>
      </w:pPr>
      <w:r w:rsidRPr="0074191C">
        <w:rPr>
          <w:rFonts w:cs="Arial"/>
          <w:szCs w:val="22"/>
        </w:rPr>
        <w:t xml:space="preserve">Contact information </w:t>
      </w:r>
    </w:p>
    <w:p w14:paraId="20C614D7" w14:textId="77777777" w:rsidR="00A542E7" w:rsidRPr="0074191C" w:rsidRDefault="00A542E7" w:rsidP="00E15230">
      <w:pPr>
        <w:pStyle w:val="ListParagraph"/>
        <w:numPr>
          <w:ilvl w:val="0"/>
          <w:numId w:val="27"/>
        </w:numPr>
        <w:spacing w:after="0" w:line="300" w:lineRule="auto"/>
        <w:rPr>
          <w:rFonts w:cs="Arial"/>
          <w:szCs w:val="22"/>
        </w:rPr>
      </w:pPr>
      <w:r w:rsidRPr="0074191C">
        <w:rPr>
          <w:rFonts w:cs="Arial"/>
          <w:szCs w:val="22"/>
        </w:rPr>
        <w:t xml:space="preserve">All Generating Units with a Net Qualifying Capacity value that are designated as Resource Adequacy Resources </w:t>
      </w:r>
    </w:p>
    <w:p w14:paraId="20C614D8" w14:textId="77777777" w:rsidR="00A542E7" w:rsidRDefault="00A542E7" w:rsidP="00E15230">
      <w:pPr>
        <w:pStyle w:val="Bullet2HRt"/>
        <w:numPr>
          <w:ilvl w:val="0"/>
          <w:numId w:val="27"/>
        </w:numPr>
        <w:spacing w:after="0"/>
        <w:rPr>
          <w:rFonts w:cs="Arial"/>
          <w:szCs w:val="22"/>
        </w:rPr>
      </w:pPr>
      <w:r w:rsidRPr="007C1A57">
        <w:rPr>
          <w:rFonts w:cs="Arial"/>
          <w:szCs w:val="22"/>
        </w:rPr>
        <w:t xml:space="preserve">Amount of Resource Adequacy Capacity (in MW) </w:t>
      </w:r>
      <w:r w:rsidR="00CE7F1F">
        <w:rPr>
          <w:rFonts w:cs="Arial"/>
          <w:szCs w:val="22"/>
        </w:rPr>
        <w:t>for Local, System &amp; Flexible RA product types</w:t>
      </w:r>
    </w:p>
    <w:p w14:paraId="20C614D9" w14:textId="77777777" w:rsidR="00A542E7" w:rsidRDefault="00A542E7" w:rsidP="00E15230">
      <w:pPr>
        <w:pStyle w:val="Bullet2HRt"/>
        <w:numPr>
          <w:ilvl w:val="0"/>
          <w:numId w:val="27"/>
        </w:numPr>
        <w:spacing w:after="0"/>
        <w:rPr>
          <w:rFonts w:cs="Arial"/>
          <w:szCs w:val="22"/>
        </w:rPr>
      </w:pPr>
      <w:r w:rsidRPr="00943696">
        <w:rPr>
          <w:rFonts w:cs="Arial"/>
          <w:szCs w:val="22"/>
        </w:rPr>
        <w:t xml:space="preserve">Start and end date for when the resource is available during the applicable month </w:t>
      </w:r>
    </w:p>
    <w:p w14:paraId="20C614DA" w14:textId="77777777" w:rsidR="001453F3" w:rsidRPr="0074191C" w:rsidRDefault="001453F3" w:rsidP="00E15230">
      <w:pPr>
        <w:pStyle w:val="ListParagraph"/>
        <w:numPr>
          <w:ilvl w:val="0"/>
          <w:numId w:val="27"/>
        </w:numPr>
        <w:spacing w:after="0" w:line="300" w:lineRule="auto"/>
        <w:rPr>
          <w:rFonts w:cs="Arial"/>
          <w:szCs w:val="22"/>
        </w:rPr>
      </w:pPr>
      <w:r w:rsidRPr="0074191C">
        <w:rPr>
          <w:rFonts w:cs="Arial"/>
          <w:szCs w:val="22"/>
        </w:rPr>
        <w:lastRenderedPageBreak/>
        <w:t xml:space="preserve">All </w:t>
      </w:r>
      <w:r w:rsidR="00310CE7">
        <w:rPr>
          <w:rFonts w:cs="Arial"/>
          <w:szCs w:val="22"/>
        </w:rPr>
        <w:t xml:space="preserve">resources </w:t>
      </w:r>
      <w:r w:rsidRPr="0074191C">
        <w:rPr>
          <w:rFonts w:cs="Arial"/>
          <w:szCs w:val="22"/>
        </w:rPr>
        <w:t>with a</w:t>
      </w:r>
      <w:r>
        <w:rPr>
          <w:rFonts w:cs="Arial"/>
          <w:szCs w:val="22"/>
        </w:rPr>
        <w:t>n</w:t>
      </w:r>
      <w:r w:rsidRPr="0074191C">
        <w:rPr>
          <w:rFonts w:cs="Arial"/>
          <w:szCs w:val="22"/>
        </w:rPr>
        <w:t xml:space="preserve"> </w:t>
      </w:r>
      <w:r>
        <w:rPr>
          <w:rFonts w:cs="Arial"/>
          <w:szCs w:val="22"/>
        </w:rPr>
        <w:t xml:space="preserve">Effective Flexible Capacity </w:t>
      </w:r>
      <w:r w:rsidRPr="0074191C">
        <w:rPr>
          <w:rFonts w:cs="Arial"/>
          <w:szCs w:val="22"/>
        </w:rPr>
        <w:t xml:space="preserve">value that are designated as </w:t>
      </w:r>
      <w:r>
        <w:rPr>
          <w:rFonts w:cs="Arial"/>
          <w:szCs w:val="22"/>
        </w:rPr>
        <w:t>Flexible Resource Adequacy Resources.</w:t>
      </w:r>
    </w:p>
    <w:p w14:paraId="20C614DB" w14:textId="77777777" w:rsidR="000B1E3F" w:rsidRDefault="001453F3" w:rsidP="00E15230">
      <w:pPr>
        <w:pStyle w:val="Bullet2HRt"/>
        <w:numPr>
          <w:ilvl w:val="0"/>
          <w:numId w:val="27"/>
        </w:numPr>
        <w:spacing w:after="0"/>
        <w:rPr>
          <w:rFonts w:cs="Arial"/>
          <w:szCs w:val="22"/>
        </w:rPr>
      </w:pPr>
      <w:r>
        <w:rPr>
          <w:rFonts w:cs="Arial"/>
          <w:szCs w:val="22"/>
        </w:rPr>
        <w:t xml:space="preserve">The flexible capacity </w:t>
      </w:r>
      <w:r w:rsidR="007931E0">
        <w:rPr>
          <w:rFonts w:cs="Arial"/>
          <w:szCs w:val="22"/>
        </w:rPr>
        <w:t xml:space="preserve">category </w:t>
      </w:r>
      <w:r>
        <w:rPr>
          <w:rFonts w:cs="Arial"/>
          <w:szCs w:val="22"/>
        </w:rPr>
        <w:t>for each designation of each Flexible Resource Adequacy Resource</w:t>
      </w:r>
    </w:p>
    <w:p w14:paraId="20C614DC" w14:textId="77777777" w:rsidR="000B1E3F" w:rsidRDefault="000B1E3F" w:rsidP="00E15230">
      <w:pPr>
        <w:pStyle w:val="Bullet2HRt"/>
        <w:numPr>
          <w:ilvl w:val="0"/>
          <w:numId w:val="27"/>
        </w:numPr>
        <w:spacing w:after="0"/>
        <w:rPr>
          <w:rFonts w:cs="Arial"/>
          <w:szCs w:val="22"/>
        </w:rPr>
      </w:pPr>
      <w:r>
        <w:rPr>
          <w:rFonts w:cs="Arial"/>
          <w:szCs w:val="22"/>
        </w:rPr>
        <w:t>Physical resources must be shown for all days of the month</w:t>
      </w:r>
    </w:p>
    <w:p w14:paraId="20C614DD" w14:textId="77777777" w:rsidR="00D04494" w:rsidRDefault="00D04494" w:rsidP="00E15230">
      <w:pPr>
        <w:pStyle w:val="Bullet2HRt"/>
        <w:numPr>
          <w:ilvl w:val="1"/>
          <w:numId w:val="27"/>
        </w:numPr>
        <w:spacing w:after="0"/>
        <w:rPr>
          <w:rFonts w:cs="Arial"/>
          <w:szCs w:val="22"/>
        </w:rPr>
      </w:pPr>
      <w:r>
        <w:rPr>
          <w:rFonts w:cs="Arial"/>
          <w:szCs w:val="22"/>
        </w:rPr>
        <w:t>One resource ID must have one MW value for the month</w:t>
      </w:r>
    </w:p>
    <w:p w14:paraId="20C614DE" w14:textId="77777777" w:rsidR="00D04494" w:rsidRDefault="00D04494" w:rsidP="00E15230">
      <w:pPr>
        <w:pStyle w:val="Bullet2HRt"/>
        <w:numPr>
          <w:ilvl w:val="0"/>
          <w:numId w:val="27"/>
        </w:numPr>
        <w:spacing w:after="0"/>
        <w:rPr>
          <w:rFonts w:cs="Arial"/>
          <w:szCs w:val="22"/>
        </w:rPr>
      </w:pPr>
      <w:r>
        <w:rPr>
          <w:rFonts w:cs="Arial"/>
          <w:szCs w:val="22"/>
        </w:rPr>
        <w:t>ITIE/TG resources may be shown for all days of the month or subset of days</w:t>
      </w:r>
    </w:p>
    <w:p w14:paraId="20C614DF" w14:textId="77777777" w:rsidR="00D04494" w:rsidRDefault="00D04494" w:rsidP="00E15230">
      <w:pPr>
        <w:pStyle w:val="Bullet2HRt"/>
        <w:numPr>
          <w:ilvl w:val="1"/>
          <w:numId w:val="27"/>
        </w:numPr>
        <w:spacing w:after="0"/>
        <w:rPr>
          <w:rFonts w:cs="Arial"/>
          <w:szCs w:val="22"/>
        </w:rPr>
      </w:pPr>
      <w:r>
        <w:rPr>
          <w:rFonts w:cs="Arial"/>
          <w:szCs w:val="22"/>
        </w:rPr>
        <w:t>One resource ID can have different MW values on different days of the month</w:t>
      </w:r>
    </w:p>
    <w:p w14:paraId="20C614E0" w14:textId="77777777" w:rsidR="00D04494" w:rsidRDefault="00D04494" w:rsidP="00E15230">
      <w:pPr>
        <w:pStyle w:val="Bullet2HRt"/>
        <w:numPr>
          <w:ilvl w:val="1"/>
          <w:numId w:val="27"/>
        </w:numPr>
        <w:spacing w:after="0"/>
        <w:rPr>
          <w:rFonts w:cs="Arial"/>
          <w:szCs w:val="22"/>
        </w:rPr>
      </w:pPr>
      <w:r>
        <w:rPr>
          <w:rFonts w:cs="Arial"/>
          <w:szCs w:val="22"/>
        </w:rPr>
        <w:t xml:space="preserve">These resources cannot be shown for a subset of hours in a compliance month </w:t>
      </w:r>
    </w:p>
    <w:p w14:paraId="20C614E1" w14:textId="77777777" w:rsidR="00A542E7" w:rsidRDefault="00A542E7" w:rsidP="00A542E7">
      <w:pPr>
        <w:pStyle w:val="ParaText"/>
        <w:rPr>
          <w:rFonts w:cs="Arial"/>
          <w:szCs w:val="22"/>
        </w:rPr>
      </w:pPr>
    </w:p>
    <w:p w14:paraId="20C614E2" w14:textId="77777777" w:rsidR="00A542E7" w:rsidRPr="005C3F0F" w:rsidRDefault="00A542E7" w:rsidP="00A542E7">
      <w:pPr>
        <w:pStyle w:val="ParaText"/>
        <w:rPr>
          <w:rFonts w:cs="Arial"/>
          <w:szCs w:val="22"/>
        </w:rPr>
      </w:pPr>
      <w:r w:rsidRPr="007C1A57">
        <w:rPr>
          <w:rFonts w:cs="Arial"/>
          <w:szCs w:val="22"/>
        </w:rPr>
        <w:t>The template must include an affirmative representation by the SC submitting the Resource Adequacy Plan that the ISO is entitled to rely on the accuracy of the information provided in the Resource Adequacy Plan. The legal notification also describes the obligation on SCs to submit a true and ac</w:t>
      </w:r>
      <w:r>
        <w:rPr>
          <w:rFonts w:cs="Arial"/>
          <w:szCs w:val="22"/>
        </w:rPr>
        <w:t xml:space="preserve">curate Resource Adequacy Plan. </w:t>
      </w:r>
    </w:p>
    <w:p w14:paraId="20C614E3" w14:textId="77777777" w:rsidR="00A542E7" w:rsidRPr="00580B98" w:rsidRDefault="00A542E7" w:rsidP="00A542E7">
      <w:pPr>
        <w:pStyle w:val="Heading4"/>
      </w:pPr>
      <w:bookmarkStart w:id="253" w:name="_Toc369088089"/>
      <w:bookmarkStart w:id="254" w:name="_Toc397496459"/>
      <w:bookmarkStart w:id="255" w:name="_Toc233778646"/>
      <w:r w:rsidRPr="00580B98">
        <w:t>RA Plan Upload</w:t>
      </w:r>
      <w:bookmarkEnd w:id="253"/>
      <w:bookmarkEnd w:id="254"/>
      <w:bookmarkEnd w:id="255"/>
    </w:p>
    <w:p w14:paraId="20C614E4" w14:textId="2BBC43E8" w:rsidR="00A542E7" w:rsidRDefault="00A542E7" w:rsidP="00A542E7">
      <w:pPr>
        <w:spacing w:after="240" w:line="300" w:lineRule="auto"/>
        <w:rPr>
          <w:rFonts w:cs="Arial"/>
        </w:rPr>
      </w:pPr>
      <w:r w:rsidRPr="0046698E">
        <w:rPr>
          <w:rFonts w:cs="Arial"/>
        </w:rPr>
        <w:t xml:space="preserve">The SC of a RA Plan shall submit the plan through the </w:t>
      </w:r>
      <w:r w:rsidR="007A350D" w:rsidRPr="0046698E">
        <w:rPr>
          <w:rFonts w:cs="Arial"/>
        </w:rPr>
        <w:t>C</w:t>
      </w:r>
      <w:r w:rsidR="007A350D">
        <w:rPr>
          <w:rFonts w:cs="Arial"/>
        </w:rPr>
        <w:t xml:space="preserve">ustomer </w:t>
      </w:r>
      <w:r w:rsidRPr="0046698E">
        <w:rPr>
          <w:rFonts w:cs="Arial"/>
        </w:rPr>
        <w:t>Interface for Resource Adequacy (CIRA)</w:t>
      </w:r>
      <w:r>
        <w:rPr>
          <w:rFonts w:cs="Arial"/>
        </w:rPr>
        <w:t xml:space="preserve"> application</w:t>
      </w:r>
      <w:r w:rsidRPr="0046698E">
        <w:rPr>
          <w:rFonts w:cs="Arial"/>
        </w:rPr>
        <w:t>. Upon uploa</w:t>
      </w:r>
      <w:r>
        <w:rPr>
          <w:rFonts w:cs="Arial"/>
        </w:rPr>
        <w:t xml:space="preserve">d of a RA Plan </w:t>
      </w:r>
      <w:r w:rsidRPr="0046698E">
        <w:rPr>
          <w:rFonts w:cs="Arial"/>
        </w:rPr>
        <w:t>the CAISO shall perform validation. This validation includes, but is not limited to, a check for correct template, SCIDs, Resource IDs, date ranges, MW value to two decimal places, NQC, PMAX, LCR by TAC check, peak Demand and Reserve Margin. The ISO will accept a RA Plan only if it passes all validations and contains no errors.</w:t>
      </w:r>
      <w:r w:rsidR="00CE7F1F" w:rsidRPr="00CE7F1F">
        <w:rPr>
          <w:rFonts w:cs="Arial"/>
        </w:rPr>
        <w:t xml:space="preserve"> </w:t>
      </w:r>
      <w:r w:rsidR="00CE7F1F">
        <w:rPr>
          <w:rFonts w:cs="Arial"/>
        </w:rPr>
        <w:t>On submittal of the RA plan please indicate if the plan is late or any other information related to the plan through the comments box on plan upload page.</w:t>
      </w:r>
      <w:r w:rsidR="002609E8" w:rsidRPr="002609E8">
        <w:rPr>
          <w:rFonts w:cs="Arial"/>
        </w:rPr>
        <w:t xml:space="preserve"> LSEs</w:t>
      </w:r>
      <w:r w:rsidR="00D55F25">
        <w:rPr>
          <w:rFonts w:cs="Arial"/>
        </w:rPr>
        <w:t xml:space="preserve"> and CPEs</w:t>
      </w:r>
      <w:r w:rsidR="002609E8" w:rsidRPr="002609E8">
        <w:rPr>
          <w:rFonts w:cs="Arial"/>
        </w:rPr>
        <w:t xml:space="preserve"> that are required to submit a RA plan, but are not committing RA capacity for the month must indicate that in CIRA using the check box.</w:t>
      </w:r>
    </w:p>
    <w:p w14:paraId="1509C3DE" w14:textId="77777777" w:rsidR="00422ADF" w:rsidRPr="0046698E" w:rsidRDefault="00422ADF" w:rsidP="00422ADF">
      <w:pPr>
        <w:spacing w:after="240" w:line="300" w:lineRule="auto"/>
        <w:rPr>
          <w:rFonts w:cs="Arial"/>
        </w:rPr>
      </w:pPr>
      <w:r>
        <w:rPr>
          <w:rFonts w:cs="Arial"/>
        </w:rPr>
        <w:t>If an SC experiences issues uploading the RA plan prior to the planned submission due date due to what they believe are errors with the CIRA application, they should submit a CIDI ticket with a screenshot of the observed error and attach the RA plan to the CIDI ticket by the RA plan submission deadline. The CAISO will investigate to determine if the issues were due to CIRA errors, as opposed to errors in the SC’s system.  If the CAISO confirms the errors were with CIRA, then it will accept the RA plan submitted through CIDI as a timely submission. Plans that receive error due to resources that are pending NQC/EFC approval and have not submitted a NQC/EFC request by the deadline stated in Exhibit A-1 will not receive an exemption.</w:t>
      </w:r>
    </w:p>
    <w:p w14:paraId="7085F485" w14:textId="77777777" w:rsidR="00422ADF" w:rsidRDefault="00422ADF" w:rsidP="00A542E7">
      <w:pPr>
        <w:spacing w:after="240" w:line="300" w:lineRule="auto"/>
        <w:rPr>
          <w:rFonts w:cs="Arial"/>
        </w:rPr>
      </w:pPr>
    </w:p>
    <w:p w14:paraId="20C614E5" w14:textId="77777777" w:rsidR="00A542E7" w:rsidRPr="00580B98" w:rsidRDefault="00A542E7" w:rsidP="00A542E7">
      <w:pPr>
        <w:pStyle w:val="Heading4"/>
      </w:pPr>
      <w:bookmarkStart w:id="256" w:name="_Toc369088090"/>
      <w:bookmarkStart w:id="257" w:name="_Toc397496460"/>
      <w:bookmarkStart w:id="258" w:name="_Toc233778647"/>
      <w:r w:rsidRPr="00580B98">
        <w:lastRenderedPageBreak/>
        <w:t>Failure to Provide Information</w:t>
      </w:r>
      <w:bookmarkEnd w:id="256"/>
      <w:bookmarkEnd w:id="257"/>
      <w:bookmarkEnd w:id="258"/>
    </w:p>
    <w:p w14:paraId="20C614E6" w14:textId="77777777" w:rsidR="00A542E7" w:rsidRPr="007C1A57" w:rsidRDefault="00A542E7" w:rsidP="00A542E7">
      <w:pPr>
        <w:pStyle w:val="ParaText"/>
        <w:rPr>
          <w:rFonts w:cs="Arial"/>
        </w:rPr>
      </w:pPr>
      <w:r w:rsidRPr="007C1A57">
        <w:rPr>
          <w:rFonts w:cs="Arial"/>
        </w:rPr>
        <w:t xml:space="preserve">Failure to provide </w:t>
      </w:r>
      <w:r>
        <w:rPr>
          <w:rFonts w:cs="Arial"/>
        </w:rPr>
        <w:t>all information required under resource a</w:t>
      </w:r>
      <w:r w:rsidRPr="007C1A57">
        <w:rPr>
          <w:rFonts w:cs="Arial"/>
        </w:rPr>
        <w:t xml:space="preserve">dequacy provisions of the ISO Tariff in a complete, accurate, and timely manner may subject a Market Participant to sanctions under the ISO Tariff in addition </w:t>
      </w:r>
      <w:r>
        <w:rPr>
          <w:rFonts w:cs="Arial"/>
        </w:rPr>
        <w:t xml:space="preserve">to </w:t>
      </w:r>
      <w:r w:rsidRPr="007C1A57">
        <w:rPr>
          <w:rFonts w:cs="Arial"/>
        </w:rPr>
        <w:t xml:space="preserve">any other penalties that may be imposed by applicable regulatory agencies.  </w:t>
      </w:r>
    </w:p>
    <w:p w14:paraId="20C614E7" w14:textId="77777777" w:rsidR="00A542E7" w:rsidRPr="007C1A57" w:rsidRDefault="00A542E7" w:rsidP="00A542E7">
      <w:pPr>
        <w:pStyle w:val="ParaText"/>
        <w:rPr>
          <w:rFonts w:cs="Arial"/>
        </w:rPr>
      </w:pPr>
      <w:r w:rsidRPr="007C1A57">
        <w:rPr>
          <w:rFonts w:cs="Arial"/>
        </w:rPr>
        <w:t xml:space="preserve">A responsible company official who is knowledgeable of the facts submitted must submit the Resource Adequacy Plan.  </w:t>
      </w:r>
    </w:p>
    <w:p w14:paraId="20C614E8" w14:textId="77777777" w:rsidR="00A542E7" w:rsidRPr="007C1A57" w:rsidRDefault="00A542E7" w:rsidP="00A542E7">
      <w:pPr>
        <w:pStyle w:val="ParaText"/>
        <w:rPr>
          <w:rFonts w:cs="Arial"/>
        </w:rPr>
      </w:pPr>
      <w:r w:rsidRPr="007C1A57">
        <w:rPr>
          <w:rFonts w:cs="Arial"/>
        </w:rPr>
        <w:t xml:space="preserve">Resource Adequacy Plans not submitted by the due dates specified </w:t>
      </w:r>
      <w:r>
        <w:rPr>
          <w:rFonts w:cs="Arial"/>
        </w:rPr>
        <w:t xml:space="preserve">on the </w:t>
      </w:r>
      <w:r w:rsidR="001561E5">
        <w:rPr>
          <w:rFonts w:cs="Arial"/>
        </w:rPr>
        <w:t xml:space="preserve">Reliability Requirements </w:t>
      </w:r>
      <w:r>
        <w:rPr>
          <w:rFonts w:cs="Arial"/>
        </w:rPr>
        <w:t>website</w:t>
      </w:r>
      <w:r w:rsidRPr="007C1A57">
        <w:rPr>
          <w:rFonts w:cs="Arial"/>
        </w:rPr>
        <w:t xml:space="preserve"> are subject to a penalty of $500 per day </w:t>
      </w:r>
      <w:r>
        <w:rPr>
          <w:rFonts w:cs="Arial"/>
        </w:rPr>
        <w:t xml:space="preserve">for each day that </w:t>
      </w:r>
      <w:r w:rsidRPr="007C1A57">
        <w:rPr>
          <w:rFonts w:cs="Arial"/>
        </w:rPr>
        <w:t>the pl</w:t>
      </w:r>
      <w:r>
        <w:rPr>
          <w:rFonts w:cs="Arial"/>
        </w:rPr>
        <w:t>an is late (ISO Tariff § 37.6</w:t>
      </w:r>
      <w:r w:rsidRPr="007C1A57">
        <w:rPr>
          <w:rFonts w:cs="Arial"/>
        </w:rPr>
        <w:t>)</w:t>
      </w:r>
      <w:r>
        <w:rPr>
          <w:rFonts w:cs="Arial"/>
        </w:rPr>
        <w:t>.</w:t>
      </w:r>
    </w:p>
    <w:p w14:paraId="20C614E9" w14:textId="77777777" w:rsidR="00A542E7" w:rsidRPr="007C1A57" w:rsidRDefault="00A542E7" w:rsidP="00A542E7">
      <w:pPr>
        <w:pStyle w:val="ParaText"/>
        <w:rPr>
          <w:rFonts w:cs="Arial"/>
        </w:rPr>
      </w:pPr>
      <w:r w:rsidRPr="007C1A57">
        <w:rPr>
          <w:rFonts w:cs="Arial"/>
        </w:rPr>
        <w:t xml:space="preserve">The process for the ISO to administer Sanctions can be found in the </w:t>
      </w:r>
      <w:r w:rsidRPr="007C1A57">
        <w:rPr>
          <w:rFonts w:cs="Arial"/>
          <w:i/>
        </w:rPr>
        <w:t>BPM for Rules of Conduct Administration</w:t>
      </w:r>
      <w:r w:rsidRPr="007C1A57">
        <w:rPr>
          <w:rFonts w:cs="Arial"/>
        </w:rPr>
        <w:t>.</w:t>
      </w:r>
    </w:p>
    <w:p w14:paraId="20C614EA" w14:textId="77777777" w:rsidR="00A542E7" w:rsidRPr="00580B98" w:rsidRDefault="00214362" w:rsidP="00A542E7">
      <w:pPr>
        <w:pStyle w:val="Heading3"/>
      </w:pPr>
      <w:bookmarkStart w:id="259" w:name="_Toc369088091"/>
      <w:r>
        <w:br w:type="page"/>
      </w:r>
      <w:bookmarkStart w:id="260" w:name="_Toc397496461"/>
      <w:bookmarkStart w:id="261" w:name="_Toc233778648"/>
      <w:r w:rsidR="00A542E7" w:rsidRPr="00580B98">
        <w:lastRenderedPageBreak/>
        <w:t>Supply Plans</w:t>
      </w:r>
      <w:bookmarkEnd w:id="259"/>
      <w:bookmarkEnd w:id="260"/>
      <w:bookmarkEnd w:id="261"/>
    </w:p>
    <w:p w14:paraId="20C614EB" w14:textId="77777777" w:rsidR="00A542E7" w:rsidRPr="007C1A57" w:rsidRDefault="00A542E7" w:rsidP="00A542E7">
      <w:pPr>
        <w:pStyle w:val="ParaText"/>
        <w:rPr>
          <w:rFonts w:cs="Arial"/>
          <w:szCs w:val="22"/>
        </w:rPr>
      </w:pPr>
      <w:r w:rsidRPr="007C1A57">
        <w:rPr>
          <w:rFonts w:cs="Arial"/>
          <w:szCs w:val="22"/>
        </w:rPr>
        <w:t xml:space="preserve">In this section, you will find the following information: </w:t>
      </w:r>
    </w:p>
    <w:p w14:paraId="20C614EC" w14:textId="77777777" w:rsidR="00A542E7" w:rsidRDefault="00A542E7" w:rsidP="00E15230">
      <w:pPr>
        <w:pStyle w:val="ListParagraph"/>
        <w:numPr>
          <w:ilvl w:val="0"/>
          <w:numId w:val="28"/>
        </w:numPr>
        <w:spacing w:after="240" w:line="300" w:lineRule="auto"/>
        <w:rPr>
          <w:rFonts w:cs="Arial"/>
          <w:szCs w:val="22"/>
        </w:rPr>
      </w:pPr>
      <w:r w:rsidRPr="006C0BB3">
        <w:rPr>
          <w:rFonts w:cs="Arial"/>
          <w:szCs w:val="22"/>
        </w:rPr>
        <w:t>An explanation of the purpose of the Supply Plan at ISO</w:t>
      </w:r>
    </w:p>
    <w:p w14:paraId="20C614ED" w14:textId="77777777" w:rsidR="00A542E7" w:rsidRPr="00DB585F" w:rsidRDefault="00A542E7" w:rsidP="00E15230">
      <w:pPr>
        <w:pStyle w:val="ListParagraph"/>
        <w:numPr>
          <w:ilvl w:val="0"/>
          <w:numId w:val="28"/>
        </w:numPr>
        <w:spacing w:after="240" w:line="300" w:lineRule="auto"/>
        <w:rPr>
          <w:rFonts w:cs="Arial"/>
          <w:szCs w:val="22"/>
        </w:rPr>
      </w:pPr>
      <w:r w:rsidRPr="00DB585F">
        <w:rPr>
          <w:rFonts w:cs="Arial"/>
          <w:szCs w:val="22"/>
        </w:rPr>
        <w:t xml:space="preserve">The location of the template utilized for Supply Plan submittal at ISO </w:t>
      </w:r>
    </w:p>
    <w:p w14:paraId="20C614EE" w14:textId="77777777" w:rsidR="00A542E7" w:rsidRPr="0046698E" w:rsidRDefault="00A542E7" w:rsidP="00E15230">
      <w:pPr>
        <w:pStyle w:val="ListParagraph"/>
        <w:numPr>
          <w:ilvl w:val="0"/>
          <w:numId w:val="28"/>
        </w:numPr>
        <w:spacing w:after="240" w:line="300" w:lineRule="auto"/>
        <w:rPr>
          <w:rFonts w:cs="Arial"/>
          <w:szCs w:val="22"/>
        </w:rPr>
      </w:pPr>
      <w:r w:rsidRPr="0046698E">
        <w:rPr>
          <w:rFonts w:cs="Arial"/>
          <w:szCs w:val="22"/>
        </w:rPr>
        <w:t>A description of the compliance issues with Supply Plans at ISO</w:t>
      </w:r>
    </w:p>
    <w:p w14:paraId="20C614EF" w14:textId="77777777" w:rsidR="00A542E7" w:rsidRPr="00580B98" w:rsidRDefault="00A542E7" w:rsidP="00A542E7">
      <w:pPr>
        <w:pStyle w:val="Heading4"/>
      </w:pPr>
      <w:bookmarkStart w:id="262" w:name="_Toc369088092"/>
      <w:bookmarkStart w:id="263" w:name="_Toc397496462"/>
      <w:bookmarkStart w:id="264" w:name="_Toc233778649"/>
      <w:r w:rsidRPr="00580B98">
        <w:t>Purpose</w:t>
      </w:r>
      <w:bookmarkEnd w:id="262"/>
      <w:bookmarkEnd w:id="263"/>
      <w:bookmarkEnd w:id="264"/>
    </w:p>
    <w:p w14:paraId="20C614F0" w14:textId="1F69F90F" w:rsidR="00A542E7" w:rsidRPr="00263ECD" w:rsidRDefault="00A542E7" w:rsidP="00214362">
      <w:pPr>
        <w:pStyle w:val="ParaText"/>
        <w:rPr>
          <w:rFonts w:cs="Arial"/>
        </w:rPr>
      </w:pPr>
      <w:r w:rsidRPr="007C1A57">
        <w:rPr>
          <w:rFonts w:cs="Arial"/>
        </w:rPr>
        <w:t xml:space="preserve">Supply Plans </w:t>
      </w:r>
      <w:r>
        <w:rPr>
          <w:rFonts w:cs="Arial"/>
        </w:rPr>
        <w:t>are an integral element in the Resource A</w:t>
      </w:r>
      <w:r w:rsidRPr="007C1A57">
        <w:rPr>
          <w:rFonts w:cs="Arial"/>
        </w:rPr>
        <w:t>dequacy process, as they represent the primary means of informing ISO of the c</w:t>
      </w:r>
      <w:r>
        <w:rPr>
          <w:rFonts w:cs="Arial"/>
        </w:rPr>
        <w:t>apacity that is designated for Resource A</w:t>
      </w:r>
      <w:r w:rsidRPr="007C1A57">
        <w:rPr>
          <w:rFonts w:cs="Arial"/>
        </w:rPr>
        <w:t>dequacy p</w:t>
      </w:r>
      <w:r>
        <w:rPr>
          <w:rFonts w:cs="Arial"/>
        </w:rPr>
        <w:t xml:space="preserve">urposes for a specified month. In addition, </w:t>
      </w:r>
      <w:r w:rsidRPr="007C1A57">
        <w:rPr>
          <w:rFonts w:cs="Arial"/>
        </w:rPr>
        <w:t xml:space="preserve">Supply Plans are </w:t>
      </w:r>
      <w:r>
        <w:rPr>
          <w:rFonts w:cs="Arial"/>
        </w:rPr>
        <w:t>used as</w:t>
      </w:r>
      <w:r w:rsidRPr="007C1A57">
        <w:rPr>
          <w:rFonts w:cs="Arial"/>
        </w:rPr>
        <w:t xml:space="preserve"> a monthly verification and confirmation by Scheduling Coordinators for Resource Adequacy Capacity of the information contained in Resource Adequacy Plans submitted by Sch</w:t>
      </w:r>
      <w:r>
        <w:rPr>
          <w:rFonts w:cs="Arial"/>
        </w:rPr>
        <w:t>eduling Coordinators for LSEs</w:t>
      </w:r>
      <w:r w:rsidR="00D55F25">
        <w:rPr>
          <w:rFonts w:cs="Arial"/>
        </w:rPr>
        <w:t xml:space="preserve"> and CPEs</w:t>
      </w:r>
      <w:r>
        <w:rPr>
          <w:rFonts w:cs="Arial"/>
        </w:rPr>
        <w:t xml:space="preserve">. </w:t>
      </w:r>
      <w:r w:rsidRPr="007C1A57">
        <w:rPr>
          <w:rFonts w:cs="Arial"/>
        </w:rPr>
        <w:t xml:space="preserve">The Supply Plan confirms that a Scheduling Coordinator is committed to scheduling and/or Bidding the Resource Adequacy Capacity </w:t>
      </w:r>
      <w:r>
        <w:rPr>
          <w:rFonts w:cs="Arial"/>
        </w:rPr>
        <w:t xml:space="preserve">that has been reported to ISO. </w:t>
      </w:r>
      <w:r w:rsidRPr="007C1A57">
        <w:rPr>
          <w:rFonts w:cs="Arial"/>
        </w:rPr>
        <w:t xml:space="preserve">The Supply Plan establishes the formal business commitment between the ISO and Resource Adequacy Resources by confirming the status of the resource as Resource Adequacy Resource.  </w:t>
      </w:r>
    </w:p>
    <w:p w14:paraId="20C614F1" w14:textId="77777777" w:rsidR="00A542E7" w:rsidRPr="00580B98" w:rsidRDefault="00A542E7" w:rsidP="00A542E7">
      <w:pPr>
        <w:pStyle w:val="Heading4"/>
      </w:pPr>
      <w:bookmarkStart w:id="265" w:name="_Toc369088093"/>
      <w:bookmarkStart w:id="266" w:name="_Toc397496463"/>
      <w:bookmarkStart w:id="267" w:name="_Toc233778650"/>
      <w:r w:rsidRPr="00580B98">
        <w:t>Content</w:t>
      </w:r>
      <w:bookmarkEnd w:id="265"/>
      <w:bookmarkEnd w:id="266"/>
      <w:bookmarkEnd w:id="267"/>
    </w:p>
    <w:p w14:paraId="20C614F2" w14:textId="77777777" w:rsidR="00A542E7" w:rsidRPr="007C1A57" w:rsidRDefault="00A542E7" w:rsidP="00A542E7">
      <w:pPr>
        <w:pStyle w:val="ParaText"/>
        <w:rPr>
          <w:rFonts w:cs="Arial"/>
          <w:szCs w:val="22"/>
        </w:rPr>
      </w:pPr>
      <w:r w:rsidRPr="007C1A57">
        <w:rPr>
          <w:rFonts w:cs="Arial"/>
          <w:szCs w:val="22"/>
        </w:rPr>
        <w:t xml:space="preserve">All Scheduling Coordinators for Resource Adequacy Resources must submit Supply Plans that meet the following standards: </w:t>
      </w:r>
    </w:p>
    <w:p w14:paraId="20C614F3" w14:textId="77777777" w:rsidR="00A542E7" w:rsidRPr="007C1A57" w:rsidRDefault="00A542E7" w:rsidP="00A542E7">
      <w:pPr>
        <w:spacing w:after="240" w:line="300" w:lineRule="auto"/>
        <w:rPr>
          <w:rFonts w:cs="Arial"/>
          <w:i/>
          <w:szCs w:val="22"/>
        </w:rPr>
      </w:pPr>
      <w:r w:rsidRPr="007C1A57">
        <w:rPr>
          <w:rFonts w:cs="Arial"/>
          <w:i/>
          <w:szCs w:val="22"/>
        </w:rPr>
        <w:t xml:space="preserve">Annual Supply Plans </w:t>
      </w:r>
    </w:p>
    <w:p w14:paraId="20C614F4" w14:textId="77777777" w:rsidR="00A542E7" w:rsidRDefault="00A542E7" w:rsidP="00E15230">
      <w:pPr>
        <w:pStyle w:val="ListParagraph"/>
        <w:widowControl w:val="0"/>
        <w:numPr>
          <w:ilvl w:val="0"/>
          <w:numId w:val="29"/>
        </w:numPr>
        <w:spacing w:after="240" w:line="300" w:lineRule="auto"/>
        <w:rPr>
          <w:rFonts w:cs="Arial"/>
          <w:szCs w:val="22"/>
        </w:rPr>
      </w:pPr>
      <w:r w:rsidRPr="0074191C">
        <w:rPr>
          <w:rFonts w:cs="Arial"/>
        </w:rPr>
        <w:t xml:space="preserve">Shall be submitted by the date set forth </w:t>
      </w:r>
      <w:r>
        <w:rPr>
          <w:rFonts w:cs="Arial"/>
        </w:rPr>
        <w:t>in Exhibit A-2.</w:t>
      </w:r>
    </w:p>
    <w:p w14:paraId="20C614F5" w14:textId="77777777" w:rsidR="00A542E7" w:rsidRPr="006C0BB3" w:rsidRDefault="00A542E7" w:rsidP="00E15230">
      <w:pPr>
        <w:pStyle w:val="ListParagraph"/>
        <w:widowControl w:val="0"/>
        <w:numPr>
          <w:ilvl w:val="0"/>
          <w:numId w:val="29"/>
        </w:numPr>
        <w:spacing w:after="240" w:line="300" w:lineRule="auto"/>
        <w:rPr>
          <w:rFonts w:cs="Arial"/>
          <w:szCs w:val="22"/>
        </w:rPr>
      </w:pPr>
      <w:r w:rsidRPr="006C0BB3">
        <w:rPr>
          <w:rFonts w:cs="Arial"/>
          <w:szCs w:val="22"/>
        </w:rPr>
        <w:t>Shall be submitted by a responsible company official who is knowledgeable of the facts submitted in the Supply Plan.</w:t>
      </w:r>
    </w:p>
    <w:p w14:paraId="20C614F6" w14:textId="77777777" w:rsidR="00A542E7" w:rsidRPr="007C1A57" w:rsidRDefault="00A542E7" w:rsidP="00E15230">
      <w:pPr>
        <w:pStyle w:val="ListParagraph"/>
        <w:widowControl w:val="0"/>
        <w:numPr>
          <w:ilvl w:val="0"/>
          <w:numId w:val="29"/>
        </w:numPr>
        <w:spacing w:after="240" w:line="300" w:lineRule="auto"/>
        <w:rPr>
          <w:rFonts w:cs="Arial"/>
          <w:szCs w:val="22"/>
        </w:rPr>
      </w:pPr>
      <w:r w:rsidRPr="007C1A57">
        <w:rPr>
          <w:rFonts w:cs="Arial"/>
          <w:szCs w:val="22"/>
        </w:rPr>
        <w:t xml:space="preserve">Shall reflect all commitments to provide Resource Adequacy Capacity </w:t>
      </w:r>
      <w:r w:rsidR="0062454C">
        <w:rPr>
          <w:rFonts w:cs="Arial"/>
          <w:szCs w:val="22"/>
        </w:rPr>
        <w:t xml:space="preserve">and Flexible Resource Adequacy Capacity </w:t>
      </w:r>
      <w:r w:rsidRPr="007C1A57">
        <w:rPr>
          <w:rFonts w:cs="Arial"/>
          <w:szCs w:val="22"/>
        </w:rPr>
        <w:t xml:space="preserve">entered into as of the date the annual Supply Plan is due for all months of the following compliance year. Scheduling Coordinators should include in the annual Supply Plan all commitments to provide Resource Adequacy Capacity for all months of the following compliance year as of the date the annual Supply Plan is submitted.  </w:t>
      </w:r>
    </w:p>
    <w:p w14:paraId="20C614F7" w14:textId="77777777" w:rsidR="00A542E7" w:rsidRPr="00A847F3" w:rsidRDefault="00A542E7" w:rsidP="00E15230">
      <w:pPr>
        <w:pStyle w:val="ListParagraph"/>
        <w:widowControl w:val="0"/>
        <w:numPr>
          <w:ilvl w:val="0"/>
          <w:numId w:val="29"/>
        </w:numPr>
        <w:spacing w:after="240" w:line="300" w:lineRule="auto"/>
        <w:rPr>
          <w:rFonts w:cs="Arial"/>
          <w:szCs w:val="22"/>
        </w:rPr>
      </w:pPr>
      <w:r w:rsidRPr="007C1A57">
        <w:rPr>
          <w:rFonts w:cs="Arial"/>
          <w:szCs w:val="22"/>
        </w:rPr>
        <w:t xml:space="preserve">Shall reflect the maximum Resource Adequacy Capacity that each Resource Adequacy Resource is contractually committed or otherwise obligated to provide in each month.  </w:t>
      </w:r>
    </w:p>
    <w:p w14:paraId="20C614F8" w14:textId="77777777" w:rsidR="003273DA" w:rsidRDefault="003273DA" w:rsidP="00A542E7">
      <w:pPr>
        <w:spacing w:after="240" w:line="300" w:lineRule="auto"/>
        <w:rPr>
          <w:rFonts w:cs="Arial"/>
          <w:i/>
          <w:szCs w:val="22"/>
        </w:rPr>
      </w:pPr>
    </w:p>
    <w:p w14:paraId="20C614F9" w14:textId="77777777" w:rsidR="003273DA" w:rsidRDefault="003273DA" w:rsidP="00A542E7">
      <w:pPr>
        <w:spacing w:after="240" w:line="300" w:lineRule="auto"/>
        <w:rPr>
          <w:rFonts w:cs="Arial"/>
          <w:i/>
          <w:szCs w:val="22"/>
        </w:rPr>
      </w:pPr>
    </w:p>
    <w:p w14:paraId="20C614FA" w14:textId="77777777" w:rsidR="00A542E7" w:rsidRDefault="00A542E7" w:rsidP="00A542E7">
      <w:pPr>
        <w:spacing w:after="240" w:line="300" w:lineRule="auto"/>
        <w:rPr>
          <w:rFonts w:cs="Arial"/>
          <w:i/>
          <w:szCs w:val="22"/>
        </w:rPr>
      </w:pPr>
      <w:r w:rsidRPr="007C1A57">
        <w:rPr>
          <w:rFonts w:cs="Arial"/>
          <w:i/>
          <w:szCs w:val="22"/>
        </w:rPr>
        <w:lastRenderedPageBreak/>
        <w:t xml:space="preserve">Monthly Supply Plans </w:t>
      </w:r>
    </w:p>
    <w:p w14:paraId="20C614FB" w14:textId="77777777" w:rsidR="00A542E7" w:rsidRPr="00943696" w:rsidRDefault="00A542E7" w:rsidP="00E15230">
      <w:pPr>
        <w:pStyle w:val="ListParagraph"/>
        <w:numPr>
          <w:ilvl w:val="0"/>
          <w:numId w:val="30"/>
        </w:numPr>
        <w:spacing w:after="240" w:line="300" w:lineRule="auto"/>
        <w:jc w:val="left"/>
        <w:rPr>
          <w:rFonts w:cs="Arial"/>
          <w:i/>
          <w:szCs w:val="22"/>
        </w:rPr>
      </w:pPr>
      <w:r w:rsidRPr="00943696">
        <w:rPr>
          <w:rFonts w:cs="Arial"/>
          <w:szCs w:val="22"/>
        </w:rPr>
        <w:t xml:space="preserve">Shall be submitted to the ISO at least 45 days </w:t>
      </w:r>
      <w:r>
        <w:rPr>
          <w:rFonts w:cs="Arial"/>
          <w:szCs w:val="22"/>
        </w:rPr>
        <w:t>prior to</w:t>
      </w:r>
      <w:r w:rsidRPr="00943696">
        <w:rPr>
          <w:rFonts w:cs="Arial"/>
          <w:szCs w:val="22"/>
        </w:rPr>
        <w:t xml:space="preserve"> the </w:t>
      </w:r>
      <w:r>
        <w:rPr>
          <w:rFonts w:cs="Arial"/>
          <w:szCs w:val="22"/>
        </w:rPr>
        <w:t xml:space="preserve">compliance </w:t>
      </w:r>
      <w:r w:rsidRPr="00943696">
        <w:rPr>
          <w:rFonts w:cs="Arial"/>
          <w:szCs w:val="22"/>
        </w:rPr>
        <w:t xml:space="preserve">month </w:t>
      </w:r>
      <w:r w:rsidR="00D91521">
        <w:rPr>
          <w:rFonts w:cs="Arial"/>
          <w:szCs w:val="22"/>
        </w:rPr>
        <w:t xml:space="preserve">(T-45) </w:t>
      </w:r>
      <w:r w:rsidRPr="00943696">
        <w:rPr>
          <w:rFonts w:cs="Arial"/>
          <w:szCs w:val="22"/>
        </w:rPr>
        <w:t xml:space="preserve">covered by the plan and in accordance with the submittal schedule for monthly Resource Adequacy Plans located on the </w:t>
      </w:r>
      <w:r w:rsidR="001561E5">
        <w:rPr>
          <w:rFonts w:cs="Arial"/>
          <w:szCs w:val="22"/>
        </w:rPr>
        <w:t>Reliability Requirements</w:t>
      </w:r>
      <w:r w:rsidR="001561E5" w:rsidRPr="00943696">
        <w:rPr>
          <w:rFonts w:cs="Arial"/>
          <w:szCs w:val="22"/>
        </w:rPr>
        <w:t xml:space="preserve"> </w:t>
      </w:r>
      <w:r w:rsidRPr="00943696">
        <w:rPr>
          <w:rFonts w:cs="Arial"/>
          <w:szCs w:val="22"/>
        </w:rPr>
        <w:t xml:space="preserve">website. </w:t>
      </w:r>
    </w:p>
    <w:p w14:paraId="20C614FC" w14:textId="77777777" w:rsidR="00A542E7" w:rsidRPr="00263ECD" w:rsidRDefault="00A542E7" w:rsidP="00E15230">
      <w:pPr>
        <w:pStyle w:val="ListParagraph"/>
        <w:numPr>
          <w:ilvl w:val="0"/>
          <w:numId w:val="30"/>
        </w:numPr>
        <w:spacing w:after="240" w:line="300" w:lineRule="auto"/>
        <w:jc w:val="left"/>
        <w:rPr>
          <w:rFonts w:cs="Arial"/>
          <w:i/>
          <w:szCs w:val="22"/>
        </w:rPr>
      </w:pPr>
      <w:r w:rsidRPr="006C0BB3">
        <w:rPr>
          <w:rFonts w:cs="Arial"/>
          <w:szCs w:val="22"/>
        </w:rPr>
        <w:t>Shall be submitted by a responsible company official who is knowledgeable of the facts submitted in the Supply Plan.</w:t>
      </w:r>
      <w:r w:rsidR="00E85495" w:rsidRPr="00E85495">
        <w:rPr>
          <w:rFonts w:cs="Arial"/>
          <w:noProof/>
        </w:rPr>
        <w:t xml:space="preserve"> </w:t>
      </w:r>
    </w:p>
    <w:p w14:paraId="20C614FD" w14:textId="77777777" w:rsidR="00CE7F1F" w:rsidRPr="00263ECD" w:rsidRDefault="00E85495" w:rsidP="00CE7F1F">
      <w:pPr>
        <w:spacing w:after="240" w:line="300" w:lineRule="auto"/>
        <w:ind w:left="360"/>
        <w:jc w:val="center"/>
        <w:rPr>
          <w:rFonts w:cs="Arial"/>
          <w:i/>
          <w:szCs w:val="22"/>
        </w:rPr>
      </w:pPr>
      <w:r>
        <w:rPr>
          <w:noProof/>
        </w:rPr>
        <mc:AlternateContent>
          <mc:Choice Requires="wpg">
            <w:drawing>
              <wp:anchor distT="0" distB="0" distL="114300" distR="114300" simplePos="0" relativeHeight="251656704" behindDoc="0" locked="0" layoutInCell="1" allowOverlap="1" wp14:anchorId="20C62014" wp14:editId="20C62015">
                <wp:simplePos x="0" y="0"/>
                <wp:positionH relativeFrom="margin">
                  <wp:align>left</wp:align>
                </wp:positionH>
                <wp:positionV relativeFrom="paragraph">
                  <wp:posOffset>9304</wp:posOffset>
                </wp:positionV>
                <wp:extent cx="6369053" cy="3061252"/>
                <wp:effectExtent l="0" t="0" r="0" b="6350"/>
                <wp:wrapNone/>
                <wp:docPr id="219" name="Group 219"/>
                <wp:cNvGraphicFramePr/>
                <a:graphic xmlns:a="http://schemas.openxmlformats.org/drawingml/2006/main">
                  <a:graphicData uri="http://schemas.microsoft.com/office/word/2010/wordprocessingGroup">
                    <wpg:wgp>
                      <wpg:cNvGrpSpPr/>
                      <wpg:grpSpPr>
                        <a:xfrm>
                          <a:off x="0" y="0"/>
                          <a:ext cx="6369053" cy="3061252"/>
                          <a:chOff x="-9525" y="0"/>
                          <a:chExt cx="7267547" cy="2524864"/>
                        </a:xfrm>
                      </wpg:grpSpPr>
                      <wps:wsp>
                        <wps:cNvPr id="220" name="Straight Connector 220"/>
                        <wps:cNvCnPr/>
                        <wps:spPr>
                          <a:xfrm>
                            <a:off x="406400" y="1743075"/>
                            <a:ext cx="6556375" cy="6984"/>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221" name="Straight Connector 221"/>
                        <wps:cNvCnPr/>
                        <wps:spPr>
                          <a:xfrm>
                            <a:off x="504825" y="923925"/>
                            <a:ext cx="0" cy="1088115"/>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222" name="Straight Connector 222"/>
                        <wps:cNvCnPr/>
                        <wps:spPr>
                          <a:xfrm>
                            <a:off x="1552575" y="923925"/>
                            <a:ext cx="0" cy="1087672"/>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223" name="Straight Connector 223"/>
                        <wps:cNvCnPr/>
                        <wps:spPr>
                          <a:xfrm>
                            <a:off x="2714625" y="942975"/>
                            <a:ext cx="0" cy="1087672"/>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512" name="Straight Connector 512"/>
                        <wps:cNvCnPr/>
                        <wps:spPr>
                          <a:xfrm>
                            <a:off x="3838575" y="942975"/>
                            <a:ext cx="0" cy="1087672"/>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513" name="Straight Connector 513"/>
                        <wps:cNvCnPr/>
                        <wps:spPr>
                          <a:xfrm>
                            <a:off x="4972050" y="933450"/>
                            <a:ext cx="0" cy="1087672"/>
                          </a:xfrm>
                          <a:prstGeom prst="line">
                            <a:avLst/>
                          </a:prstGeom>
                          <a:ln w="19050"/>
                        </wps:spPr>
                        <wps:style>
                          <a:lnRef idx="1">
                            <a:schemeClr val="dk1"/>
                          </a:lnRef>
                          <a:fillRef idx="0">
                            <a:schemeClr val="dk1"/>
                          </a:fillRef>
                          <a:effectRef idx="0">
                            <a:schemeClr val="dk1"/>
                          </a:effectRef>
                          <a:fontRef idx="minor">
                            <a:schemeClr val="tx1"/>
                          </a:fontRef>
                        </wps:style>
                        <wps:bodyPr/>
                      </wps:wsp>
                      <wps:wsp>
                        <wps:cNvPr id="514" name="Text Box 2"/>
                        <wps:cNvSpPr txBox="1">
                          <a:spLocks noChangeArrowheads="1"/>
                        </wps:cNvSpPr>
                        <wps:spPr bwMode="auto">
                          <a:xfrm>
                            <a:off x="0" y="314788"/>
                            <a:ext cx="968549" cy="593152"/>
                          </a:xfrm>
                          <a:prstGeom prst="rect">
                            <a:avLst/>
                          </a:prstGeom>
                          <a:solidFill>
                            <a:srgbClr val="FFFFFF"/>
                          </a:solidFill>
                          <a:ln w="9525">
                            <a:noFill/>
                            <a:miter lim="800000"/>
                            <a:headEnd/>
                            <a:tailEnd/>
                          </a:ln>
                        </wps:spPr>
                        <wps:txbx>
                          <w:txbxContent>
                            <w:p w14:paraId="20C62081" w14:textId="77777777" w:rsidR="00635AA1" w:rsidRPr="00167FCC" w:rsidRDefault="00635AA1" w:rsidP="00CE7F1F">
                              <w:pPr>
                                <w:jc w:val="center"/>
                                <w:rPr>
                                  <w:sz w:val="18"/>
                                </w:rPr>
                              </w:pPr>
                              <w:r w:rsidRPr="00167FCC">
                                <w:rPr>
                                  <w:sz w:val="18"/>
                                </w:rPr>
                                <w:t>RA Plans and Supply Plans due to ISO</w:t>
                              </w:r>
                            </w:p>
                          </w:txbxContent>
                        </wps:txbx>
                        <wps:bodyPr rot="0" vert="horz" wrap="square" lIns="91440" tIns="45720" rIns="91440" bIns="45720" anchor="t" anchorCtr="0">
                          <a:noAutofit/>
                        </wps:bodyPr>
                      </wps:wsp>
                      <wps:wsp>
                        <wps:cNvPr id="515" name="Text Box 2"/>
                        <wps:cNvSpPr txBox="1">
                          <a:spLocks noChangeArrowheads="1"/>
                        </wps:cNvSpPr>
                        <wps:spPr bwMode="auto">
                          <a:xfrm>
                            <a:off x="949325" y="419033"/>
                            <a:ext cx="1228725" cy="526375"/>
                          </a:xfrm>
                          <a:prstGeom prst="rect">
                            <a:avLst/>
                          </a:prstGeom>
                          <a:solidFill>
                            <a:srgbClr val="FFFFFF"/>
                          </a:solidFill>
                          <a:ln w="9525">
                            <a:noFill/>
                            <a:miter lim="800000"/>
                            <a:headEnd/>
                            <a:tailEnd/>
                          </a:ln>
                        </wps:spPr>
                        <wps:txbx>
                          <w:txbxContent>
                            <w:p w14:paraId="20C62082" w14:textId="77777777" w:rsidR="00635AA1" w:rsidRPr="00167FCC" w:rsidRDefault="00635AA1" w:rsidP="00CE7F1F">
                              <w:pPr>
                                <w:jc w:val="center"/>
                                <w:rPr>
                                  <w:sz w:val="18"/>
                                </w:rPr>
                              </w:pPr>
                              <w:r>
                                <w:rPr>
                                  <w:sz w:val="18"/>
                                </w:rPr>
                                <w:t>ISO validation results available to the SCs</w:t>
                              </w:r>
                            </w:p>
                          </w:txbxContent>
                        </wps:txbx>
                        <wps:bodyPr rot="0" vert="horz" wrap="square" lIns="91440" tIns="45720" rIns="91440" bIns="45720" anchor="t" anchorCtr="0">
                          <a:noAutofit/>
                        </wps:bodyPr>
                      </wps:wsp>
                      <wps:wsp>
                        <wps:cNvPr id="516" name="Text Box 2"/>
                        <wps:cNvSpPr txBox="1">
                          <a:spLocks noChangeArrowheads="1"/>
                        </wps:cNvSpPr>
                        <wps:spPr bwMode="auto">
                          <a:xfrm>
                            <a:off x="2247900" y="238087"/>
                            <a:ext cx="963011" cy="660614"/>
                          </a:xfrm>
                          <a:prstGeom prst="rect">
                            <a:avLst/>
                          </a:prstGeom>
                          <a:solidFill>
                            <a:srgbClr val="FFFFFF"/>
                          </a:solidFill>
                          <a:ln w="9525">
                            <a:noFill/>
                            <a:miter lim="800000"/>
                            <a:headEnd/>
                            <a:tailEnd/>
                          </a:ln>
                        </wps:spPr>
                        <wps:txbx>
                          <w:txbxContent>
                            <w:p w14:paraId="20C62083" w14:textId="77777777" w:rsidR="00635AA1" w:rsidRPr="00167FCC" w:rsidRDefault="00635AA1" w:rsidP="00CE7F1F">
                              <w:pPr>
                                <w:jc w:val="center"/>
                                <w:rPr>
                                  <w:sz w:val="18"/>
                                </w:rPr>
                              </w:pPr>
                              <w:r>
                                <w:rPr>
                                  <w:sz w:val="18"/>
                                </w:rPr>
                                <w:t>CPM Assessment &amp; RA/Supply plans locked</w:t>
                              </w:r>
                            </w:p>
                          </w:txbxContent>
                        </wps:txbx>
                        <wps:bodyPr rot="0" vert="horz" wrap="square" lIns="91440" tIns="45720" rIns="91440" bIns="45720" anchor="t" anchorCtr="0">
                          <a:noAutofit/>
                        </wps:bodyPr>
                      </wps:wsp>
                      <wps:wsp>
                        <wps:cNvPr id="517" name="Text Box 2"/>
                        <wps:cNvSpPr txBox="1">
                          <a:spLocks noChangeArrowheads="1"/>
                        </wps:cNvSpPr>
                        <wps:spPr bwMode="auto">
                          <a:xfrm>
                            <a:off x="-9525" y="2066676"/>
                            <a:ext cx="1034991" cy="451630"/>
                          </a:xfrm>
                          <a:prstGeom prst="rect">
                            <a:avLst/>
                          </a:prstGeom>
                          <a:solidFill>
                            <a:srgbClr val="FFFFFF"/>
                          </a:solidFill>
                          <a:ln w="9525">
                            <a:noFill/>
                            <a:miter lim="800000"/>
                            <a:headEnd/>
                            <a:tailEnd/>
                          </a:ln>
                        </wps:spPr>
                        <wps:txbx>
                          <w:txbxContent>
                            <w:p w14:paraId="20C62084" w14:textId="77777777" w:rsidR="00635AA1" w:rsidRPr="00167FCC" w:rsidRDefault="00635AA1" w:rsidP="00CE7F1F">
                              <w:pPr>
                                <w:jc w:val="center"/>
                                <w:rPr>
                                  <w:sz w:val="18"/>
                                </w:rPr>
                              </w:pPr>
                              <w:r>
                                <w:rPr>
                                  <w:sz w:val="18"/>
                                </w:rPr>
                                <w:t>45 days before RA month</w:t>
                              </w:r>
                            </w:p>
                          </w:txbxContent>
                        </wps:txbx>
                        <wps:bodyPr rot="0" vert="horz" wrap="square" lIns="91440" tIns="45720" rIns="91440" bIns="45720" anchor="t" anchorCtr="0">
                          <a:noAutofit/>
                        </wps:bodyPr>
                      </wps:wsp>
                      <wps:wsp>
                        <wps:cNvPr id="518" name="Text Box 2"/>
                        <wps:cNvSpPr txBox="1">
                          <a:spLocks noChangeArrowheads="1"/>
                        </wps:cNvSpPr>
                        <wps:spPr bwMode="auto">
                          <a:xfrm>
                            <a:off x="1038221" y="2057251"/>
                            <a:ext cx="1034319" cy="434823"/>
                          </a:xfrm>
                          <a:prstGeom prst="rect">
                            <a:avLst/>
                          </a:prstGeom>
                          <a:solidFill>
                            <a:srgbClr val="FFFFFF"/>
                          </a:solidFill>
                          <a:ln w="9525">
                            <a:noFill/>
                            <a:miter lim="800000"/>
                            <a:headEnd/>
                            <a:tailEnd/>
                          </a:ln>
                        </wps:spPr>
                        <wps:txbx>
                          <w:txbxContent>
                            <w:p w14:paraId="20C62085" w14:textId="77777777" w:rsidR="00635AA1" w:rsidRPr="00167FCC" w:rsidRDefault="00635AA1" w:rsidP="00CE7F1F">
                              <w:pPr>
                                <w:jc w:val="center"/>
                                <w:rPr>
                                  <w:sz w:val="18"/>
                                </w:rPr>
                              </w:pPr>
                              <w:r>
                                <w:rPr>
                                  <w:sz w:val="18"/>
                                </w:rPr>
                                <w:t>42 days before RA month</w:t>
                              </w:r>
                            </w:p>
                          </w:txbxContent>
                        </wps:txbx>
                        <wps:bodyPr rot="0" vert="horz" wrap="square" lIns="91440" tIns="45720" rIns="91440" bIns="45720" anchor="t" anchorCtr="0">
                          <a:noAutofit/>
                        </wps:bodyPr>
                      </wps:wsp>
                      <wps:wsp>
                        <wps:cNvPr id="519" name="Text Box 2"/>
                        <wps:cNvSpPr txBox="1">
                          <a:spLocks noChangeArrowheads="1"/>
                        </wps:cNvSpPr>
                        <wps:spPr bwMode="auto">
                          <a:xfrm>
                            <a:off x="2200264" y="2057251"/>
                            <a:ext cx="1034319" cy="467613"/>
                          </a:xfrm>
                          <a:prstGeom prst="rect">
                            <a:avLst/>
                          </a:prstGeom>
                          <a:solidFill>
                            <a:srgbClr val="FFFFFF"/>
                          </a:solidFill>
                          <a:ln w="9525">
                            <a:noFill/>
                            <a:miter lim="800000"/>
                            <a:headEnd/>
                            <a:tailEnd/>
                          </a:ln>
                        </wps:spPr>
                        <wps:txbx>
                          <w:txbxContent>
                            <w:p w14:paraId="20C62086" w14:textId="77777777" w:rsidR="00635AA1" w:rsidRPr="00167FCC" w:rsidRDefault="00635AA1" w:rsidP="00CE7F1F">
                              <w:pPr>
                                <w:jc w:val="center"/>
                                <w:rPr>
                                  <w:sz w:val="18"/>
                                </w:rPr>
                              </w:pPr>
                              <w:r>
                                <w:rPr>
                                  <w:sz w:val="18"/>
                                </w:rPr>
                                <w:t>30 days before RA month</w:t>
                              </w:r>
                            </w:p>
                          </w:txbxContent>
                        </wps:txbx>
                        <wps:bodyPr rot="0" vert="horz" wrap="square" lIns="91440" tIns="45720" rIns="91440" bIns="45720" anchor="t" anchorCtr="0">
                          <a:noAutofit/>
                        </wps:bodyPr>
                      </wps:wsp>
                      <wps:wsp>
                        <wps:cNvPr id="520" name="Text Box 2"/>
                        <wps:cNvSpPr txBox="1">
                          <a:spLocks noChangeArrowheads="1"/>
                        </wps:cNvSpPr>
                        <wps:spPr bwMode="auto">
                          <a:xfrm>
                            <a:off x="3343260" y="2037982"/>
                            <a:ext cx="1034319" cy="440975"/>
                          </a:xfrm>
                          <a:prstGeom prst="rect">
                            <a:avLst/>
                          </a:prstGeom>
                          <a:solidFill>
                            <a:srgbClr val="FFFFFF"/>
                          </a:solidFill>
                          <a:ln w="9525">
                            <a:noFill/>
                            <a:miter lim="800000"/>
                            <a:headEnd/>
                            <a:tailEnd/>
                          </a:ln>
                        </wps:spPr>
                        <wps:txbx>
                          <w:txbxContent>
                            <w:p w14:paraId="20C62087" w14:textId="3E7E871F" w:rsidR="00635AA1" w:rsidRPr="00167FCC" w:rsidRDefault="00635AA1" w:rsidP="00CE7F1F">
                              <w:pPr>
                                <w:jc w:val="center"/>
                                <w:rPr>
                                  <w:sz w:val="18"/>
                                </w:rPr>
                              </w:pPr>
                              <w:r>
                                <w:rPr>
                                  <w:sz w:val="18"/>
                                </w:rPr>
                                <w:t>29 days before RA month</w:t>
                              </w:r>
                            </w:p>
                          </w:txbxContent>
                        </wps:txbx>
                        <wps:bodyPr rot="0" vert="horz" wrap="square" lIns="91440" tIns="45720" rIns="91440" bIns="45720" anchor="t" anchorCtr="0">
                          <a:noAutofit/>
                        </wps:bodyPr>
                      </wps:wsp>
                      <wps:wsp>
                        <wps:cNvPr id="521" name="Text Box 2"/>
                        <wps:cNvSpPr txBox="1">
                          <a:spLocks noChangeArrowheads="1"/>
                        </wps:cNvSpPr>
                        <wps:spPr bwMode="auto">
                          <a:xfrm>
                            <a:off x="542925" y="1028700"/>
                            <a:ext cx="978184" cy="621709"/>
                          </a:xfrm>
                          <a:prstGeom prst="rect">
                            <a:avLst/>
                          </a:prstGeom>
                          <a:solidFill>
                            <a:srgbClr val="FFFFFF"/>
                          </a:solidFill>
                          <a:ln w="9525">
                            <a:noFill/>
                            <a:miter lim="800000"/>
                            <a:headEnd/>
                            <a:tailEnd/>
                          </a:ln>
                        </wps:spPr>
                        <wps:txbx>
                          <w:txbxContent>
                            <w:p w14:paraId="20C62088" w14:textId="77777777" w:rsidR="00635AA1" w:rsidRPr="00167FCC" w:rsidRDefault="00635AA1" w:rsidP="00CE7F1F">
                              <w:pPr>
                                <w:jc w:val="left"/>
                                <w:rPr>
                                  <w:sz w:val="18"/>
                                </w:rPr>
                              </w:pPr>
                              <w:r>
                                <w:rPr>
                                  <w:sz w:val="18"/>
                                </w:rPr>
                                <w:t>ISO validates Monthly RA and Supply Plans</w:t>
                              </w:r>
                            </w:p>
                          </w:txbxContent>
                        </wps:txbx>
                        <wps:bodyPr rot="0" vert="horz" wrap="square" lIns="91440" tIns="45720" rIns="91440" bIns="45720" anchor="t" anchorCtr="0">
                          <a:noAutofit/>
                        </wps:bodyPr>
                      </wps:wsp>
                      <wps:wsp>
                        <wps:cNvPr id="522" name="Text Box 2"/>
                        <wps:cNvSpPr txBox="1">
                          <a:spLocks noChangeArrowheads="1"/>
                        </wps:cNvSpPr>
                        <wps:spPr bwMode="auto">
                          <a:xfrm>
                            <a:off x="1619250" y="962025"/>
                            <a:ext cx="1020473" cy="760672"/>
                          </a:xfrm>
                          <a:prstGeom prst="rect">
                            <a:avLst/>
                          </a:prstGeom>
                          <a:solidFill>
                            <a:srgbClr val="FFFFFF"/>
                          </a:solidFill>
                          <a:ln w="9525">
                            <a:noFill/>
                            <a:miter lim="800000"/>
                            <a:headEnd/>
                            <a:tailEnd/>
                          </a:ln>
                        </wps:spPr>
                        <wps:txbx>
                          <w:txbxContent>
                            <w:p w14:paraId="20C62089" w14:textId="77777777" w:rsidR="00635AA1" w:rsidRPr="00167FCC" w:rsidRDefault="00635AA1" w:rsidP="00CE7F1F">
                              <w:pPr>
                                <w:jc w:val="left"/>
                                <w:rPr>
                                  <w:sz w:val="18"/>
                                </w:rPr>
                              </w:pPr>
                              <w:r>
                                <w:rPr>
                                  <w:sz w:val="18"/>
                                </w:rPr>
                                <w:t>ISO validates updated Monthly RA and Supply Plans</w:t>
                              </w:r>
                            </w:p>
                          </w:txbxContent>
                        </wps:txbx>
                        <wps:bodyPr rot="0" vert="horz" wrap="square" lIns="91440" tIns="45720" rIns="91440" bIns="45720" anchor="t" anchorCtr="0">
                          <a:noAutofit/>
                        </wps:bodyPr>
                      </wps:wsp>
                      <wps:wsp>
                        <wps:cNvPr id="523" name="Text Box 2"/>
                        <wps:cNvSpPr txBox="1">
                          <a:spLocks noChangeArrowheads="1"/>
                        </wps:cNvSpPr>
                        <wps:spPr bwMode="auto">
                          <a:xfrm>
                            <a:off x="2762250" y="1057275"/>
                            <a:ext cx="1044704" cy="621618"/>
                          </a:xfrm>
                          <a:prstGeom prst="rect">
                            <a:avLst/>
                          </a:prstGeom>
                          <a:solidFill>
                            <a:srgbClr val="FFFFFF"/>
                          </a:solidFill>
                          <a:ln w="9525">
                            <a:noFill/>
                            <a:miter lim="800000"/>
                            <a:headEnd/>
                            <a:tailEnd/>
                          </a:ln>
                        </wps:spPr>
                        <wps:txbx>
                          <w:txbxContent>
                            <w:p w14:paraId="20C6208A" w14:textId="77777777" w:rsidR="00635AA1" w:rsidRPr="00167FCC" w:rsidRDefault="00635AA1" w:rsidP="00CE7F1F">
                              <w:pPr>
                                <w:jc w:val="center"/>
                                <w:rPr>
                                  <w:sz w:val="18"/>
                                </w:rPr>
                              </w:pPr>
                              <w:r>
                                <w:rPr>
                                  <w:sz w:val="18"/>
                                </w:rPr>
                                <w:t>ISO backstops for deficiencies (CPM)</w:t>
                              </w:r>
                            </w:p>
                          </w:txbxContent>
                        </wps:txbx>
                        <wps:bodyPr rot="0" vert="horz" wrap="square" lIns="91440" tIns="45720" rIns="91440" bIns="45720" anchor="t" anchorCtr="0">
                          <a:noAutofit/>
                        </wps:bodyPr>
                      </wps:wsp>
                      <wps:wsp>
                        <wps:cNvPr id="524" name="Text Box 2"/>
                        <wps:cNvSpPr txBox="1">
                          <a:spLocks noChangeArrowheads="1"/>
                        </wps:cNvSpPr>
                        <wps:spPr bwMode="auto">
                          <a:xfrm>
                            <a:off x="1952625" y="0"/>
                            <a:ext cx="3485116" cy="163788"/>
                          </a:xfrm>
                          <a:prstGeom prst="rect">
                            <a:avLst/>
                          </a:prstGeom>
                          <a:solidFill>
                            <a:srgbClr val="FFFFFF"/>
                          </a:solidFill>
                          <a:ln w="9525">
                            <a:noFill/>
                            <a:miter lim="800000"/>
                            <a:headEnd/>
                            <a:tailEnd/>
                          </a:ln>
                        </wps:spPr>
                        <wps:txbx>
                          <w:txbxContent>
                            <w:p w14:paraId="20C6208B" w14:textId="77777777" w:rsidR="00635AA1" w:rsidRPr="005E0919" w:rsidRDefault="00635AA1" w:rsidP="00CE7F1F">
                              <w:pPr>
                                <w:jc w:val="center"/>
                                <w:rPr>
                                  <w:sz w:val="16"/>
                                  <w:szCs w:val="16"/>
                                </w:rPr>
                              </w:pPr>
                              <w:r w:rsidRPr="005E0919">
                                <w:rPr>
                                  <w:sz w:val="16"/>
                                  <w:szCs w:val="16"/>
                                </w:rPr>
                                <w:t>TIMELINE OF SUBMISSION AND VALIDATION</w:t>
                              </w:r>
                            </w:p>
                          </w:txbxContent>
                        </wps:txbx>
                        <wps:bodyPr rot="0" vert="horz" wrap="square" lIns="91440" tIns="45720" rIns="91440" bIns="45720" anchor="t" anchorCtr="0">
                          <a:noAutofit/>
                        </wps:bodyPr>
                      </wps:wsp>
                      <wps:wsp>
                        <wps:cNvPr id="525" name="Text Box 2"/>
                        <wps:cNvSpPr txBox="1">
                          <a:spLocks noChangeArrowheads="1"/>
                        </wps:cNvSpPr>
                        <wps:spPr bwMode="auto">
                          <a:xfrm>
                            <a:off x="5210153" y="961909"/>
                            <a:ext cx="1610263" cy="475029"/>
                          </a:xfrm>
                          <a:prstGeom prst="rect">
                            <a:avLst/>
                          </a:prstGeom>
                          <a:solidFill>
                            <a:srgbClr val="FFFFFF"/>
                          </a:solidFill>
                          <a:ln w="9525">
                            <a:noFill/>
                            <a:miter lim="800000"/>
                            <a:headEnd/>
                            <a:tailEnd/>
                          </a:ln>
                        </wps:spPr>
                        <wps:txbx>
                          <w:txbxContent>
                            <w:p w14:paraId="20C6208C" w14:textId="77777777" w:rsidR="00635AA1" w:rsidRPr="00167FCC" w:rsidRDefault="00635AA1" w:rsidP="00CE7F1F">
                              <w:pPr>
                                <w:jc w:val="center"/>
                                <w:rPr>
                                  <w:sz w:val="18"/>
                                </w:rPr>
                              </w:pPr>
                              <w:r>
                                <w:rPr>
                                  <w:sz w:val="18"/>
                                </w:rPr>
                                <w:t>Planned Outage Assessment &amp; Supplier substitution</w:t>
                              </w:r>
                            </w:p>
                          </w:txbxContent>
                        </wps:txbx>
                        <wps:bodyPr rot="0" vert="horz" wrap="square" lIns="91440" tIns="45720" rIns="91440" bIns="45720" anchor="t" anchorCtr="0">
                          <a:noAutofit/>
                        </wps:bodyPr>
                      </wps:wsp>
                      <wps:wsp>
                        <wps:cNvPr id="526" name="Text Box 2"/>
                        <wps:cNvSpPr txBox="1">
                          <a:spLocks noChangeArrowheads="1"/>
                        </wps:cNvSpPr>
                        <wps:spPr bwMode="auto">
                          <a:xfrm>
                            <a:off x="4438631" y="2037982"/>
                            <a:ext cx="1034319" cy="408185"/>
                          </a:xfrm>
                          <a:prstGeom prst="rect">
                            <a:avLst/>
                          </a:prstGeom>
                          <a:solidFill>
                            <a:srgbClr val="FFFFFF"/>
                          </a:solidFill>
                          <a:ln w="9525">
                            <a:noFill/>
                            <a:miter lim="800000"/>
                            <a:headEnd/>
                            <a:tailEnd/>
                          </a:ln>
                        </wps:spPr>
                        <wps:txbx>
                          <w:txbxContent>
                            <w:p w14:paraId="20C6208D" w14:textId="77777777" w:rsidR="00635AA1" w:rsidRPr="00167FCC" w:rsidRDefault="00635AA1" w:rsidP="00CE7F1F">
                              <w:pPr>
                                <w:jc w:val="center"/>
                                <w:rPr>
                                  <w:sz w:val="18"/>
                                </w:rPr>
                              </w:pPr>
                              <w:r>
                                <w:rPr>
                                  <w:sz w:val="18"/>
                                </w:rPr>
                                <w:t>22 days before RA month</w:t>
                              </w:r>
                            </w:p>
                          </w:txbxContent>
                        </wps:txbx>
                        <wps:bodyPr rot="0" vert="horz" wrap="square" lIns="91440" tIns="45720" rIns="91440" bIns="45720" anchor="t" anchorCtr="0">
                          <a:noAutofit/>
                        </wps:bodyPr>
                      </wps:wsp>
                      <wps:wsp>
                        <wps:cNvPr id="527" name="Text Box 2"/>
                        <wps:cNvSpPr txBox="1">
                          <a:spLocks noChangeArrowheads="1"/>
                        </wps:cNvSpPr>
                        <wps:spPr bwMode="auto">
                          <a:xfrm>
                            <a:off x="3330560" y="370750"/>
                            <a:ext cx="1034991" cy="465157"/>
                          </a:xfrm>
                          <a:prstGeom prst="rect">
                            <a:avLst/>
                          </a:prstGeom>
                          <a:solidFill>
                            <a:srgbClr val="FFFFFF"/>
                          </a:solidFill>
                          <a:ln w="9525">
                            <a:noFill/>
                            <a:miter lim="800000"/>
                            <a:headEnd/>
                            <a:tailEnd/>
                          </a:ln>
                        </wps:spPr>
                        <wps:txbx>
                          <w:txbxContent>
                            <w:p w14:paraId="20C6208E" w14:textId="77777777" w:rsidR="00635AA1" w:rsidRPr="00167FCC" w:rsidRDefault="00635AA1" w:rsidP="00CE7F1F">
                              <w:pPr>
                                <w:jc w:val="center"/>
                                <w:rPr>
                                  <w:sz w:val="18"/>
                                </w:rPr>
                              </w:pPr>
                              <w:r>
                                <w:rPr>
                                  <w:sz w:val="18"/>
                                </w:rPr>
                                <w:t>Planned Outage Assessment</w:t>
                              </w:r>
                            </w:p>
                          </w:txbxContent>
                        </wps:txbx>
                        <wps:bodyPr rot="0" vert="horz" wrap="square" lIns="91440" tIns="45720" rIns="91440" bIns="45720" anchor="t" anchorCtr="0">
                          <a:noAutofit/>
                        </wps:bodyPr>
                      </wps:wsp>
                      <wps:wsp>
                        <wps:cNvPr id="528" name="Text Box 2"/>
                        <wps:cNvSpPr txBox="1">
                          <a:spLocks noChangeArrowheads="1"/>
                        </wps:cNvSpPr>
                        <wps:spPr bwMode="auto">
                          <a:xfrm>
                            <a:off x="4451350" y="447675"/>
                            <a:ext cx="1034319" cy="482563"/>
                          </a:xfrm>
                          <a:prstGeom prst="rect">
                            <a:avLst/>
                          </a:prstGeom>
                          <a:solidFill>
                            <a:srgbClr val="FFFFFF"/>
                          </a:solidFill>
                          <a:ln w="9525">
                            <a:noFill/>
                            <a:miter lim="800000"/>
                            <a:headEnd/>
                            <a:tailEnd/>
                          </a:ln>
                        </wps:spPr>
                        <wps:txbx>
                          <w:txbxContent>
                            <w:p w14:paraId="20C6208F" w14:textId="77777777" w:rsidR="00635AA1" w:rsidRPr="00167FCC" w:rsidRDefault="00635AA1" w:rsidP="00CE7F1F">
                              <w:pPr>
                                <w:jc w:val="center"/>
                                <w:rPr>
                                  <w:sz w:val="18"/>
                                </w:rPr>
                              </w:pPr>
                              <w:r>
                                <w:rPr>
                                  <w:sz w:val="18"/>
                                </w:rPr>
                                <w:t>Assignment of supplier substitution</w:t>
                              </w:r>
                            </w:p>
                          </w:txbxContent>
                        </wps:txbx>
                        <wps:bodyPr rot="0" vert="horz" wrap="square" lIns="91440" tIns="45720" rIns="91440" bIns="45720" anchor="t" anchorCtr="0">
                          <a:noAutofit/>
                        </wps:bodyPr>
                      </wps:wsp>
                      <wps:wsp>
                        <wps:cNvPr id="529" name="Text Box 2"/>
                        <wps:cNvSpPr txBox="1">
                          <a:spLocks noChangeArrowheads="1"/>
                        </wps:cNvSpPr>
                        <wps:spPr bwMode="auto">
                          <a:xfrm>
                            <a:off x="6496022" y="2066552"/>
                            <a:ext cx="762000" cy="425073"/>
                          </a:xfrm>
                          <a:prstGeom prst="rect">
                            <a:avLst/>
                          </a:prstGeom>
                          <a:solidFill>
                            <a:srgbClr val="FFFFFF"/>
                          </a:solidFill>
                          <a:ln w="9525">
                            <a:noFill/>
                            <a:miter lim="800000"/>
                            <a:headEnd/>
                            <a:tailEnd/>
                          </a:ln>
                        </wps:spPr>
                        <wps:txbx>
                          <w:txbxContent>
                            <w:p w14:paraId="20C62090" w14:textId="77777777" w:rsidR="00635AA1" w:rsidRPr="00167FCC" w:rsidRDefault="00635AA1" w:rsidP="00CE7F1F">
                              <w:pPr>
                                <w:jc w:val="center"/>
                                <w:rPr>
                                  <w:sz w:val="18"/>
                                </w:rPr>
                              </w:pPr>
                              <w:r>
                                <w:rPr>
                                  <w:sz w:val="18"/>
                                </w:rPr>
                                <w:t>End of RA month</w:t>
                              </w:r>
                            </w:p>
                          </w:txbxContent>
                        </wps:txbx>
                        <wps:bodyPr rot="0" vert="horz" wrap="square" lIns="91440" tIns="45720" rIns="91440" bIns="45720" anchor="t" anchorCtr="0">
                          <a:noAutofit/>
                        </wps:bodyPr>
                      </wps:wsp>
                      <wps:wsp>
                        <wps:cNvPr id="530" name="Straight Connector 530"/>
                        <wps:cNvCnPr/>
                        <wps:spPr>
                          <a:xfrm>
                            <a:off x="6902450" y="952500"/>
                            <a:ext cx="0" cy="1087120"/>
                          </a:xfrm>
                          <a:prstGeom prst="line">
                            <a:avLst/>
                          </a:prstGeom>
                          <a:ln w="19050"/>
                        </wps:spPr>
                        <wps:style>
                          <a:lnRef idx="1">
                            <a:schemeClr val="dk1"/>
                          </a:lnRef>
                          <a:fillRef idx="0">
                            <a:schemeClr val="dk1"/>
                          </a:fillRef>
                          <a:effectRef idx="0">
                            <a:schemeClr val="dk1"/>
                          </a:effectRef>
                          <a:fontRef idx="minor">
                            <a:schemeClr val="tx1"/>
                          </a:fontRef>
                        </wps:style>
                        <wps:bodyPr/>
                      </wps:wsp>
                    </wpg:wgp>
                  </a:graphicData>
                </a:graphic>
                <wp14:sizeRelH relativeFrom="margin">
                  <wp14:pctWidth>0</wp14:pctWidth>
                </wp14:sizeRelH>
                <wp14:sizeRelV relativeFrom="margin">
                  <wp14:pctHeight>0</wp14:pctHeight>
                </wp14:sizeRelV>
              </wp:anchor>
            </w:drawing>
          </mc:Choice>
          <mc:Fallback>
            <w:pict>
              <v:group w14:anchorId="20C62014" id="Group 219" o:spid="_x0000_s1041" style="position:absolute;left:0;text-align:left;margin-left:0;margin-top:.75pt;width:501.5pt;height:241.05pt;z-index:251656704;mso-position-horizontal:left;mso-position-horizontal-relative:margin;mso-width-relative:margin;mso-height-relative:margin" coordorigin="-95" coordsize="72675,2524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9SSmcAYAAIo8AAAOAAAAZHJzL2Uyb0RvYy54bWzsW22TmzYQ/t6Z/geG74n1hgBPfJn08jKd&#10;SdtMk/4ADmObCUYUuLPTX99HK8A+596SzuR8LvfBBwgJafVod59d6cXL7brwrrK6yU058/lz5ntZ&#10;mZp5Xi5n/l+f3j6LfK9pk3KeFKbMZv6XrPFfnv3804tNNc2EWZlintUeGimb6aaa+au2raaTSZOu&#10;snXSPDdVVqJwYep10uK2Xk7mdbJB6+tiIhjTk42p51Vt0qxp8PS1K/TPqP3FIkvbPxaLJmu9Yuaj&#10;by391vR7YX8nZy+S6bJOqlWedt1IvqMX6yQv8dGhqddJm3iXdf5VU+s8rU1jFu3z1KwnZrHI04zG&#10;gNFwdjCad7W5rGgsy+lmWQ1igmgP5PTdzaa/X72rq4/VhxqS2FRLyILu7Fi2i3pt/6OX3pZE9mUQ&#10;WbZtvRQPtdQxC6TvpSiTTHMRCCfUdAXJ23rP4kAEvrerm67edLVDocNAha42aqpIK1t70n98cq1L&#10;mwogaXZyaP6bHD6ukioj8TZTyOFD7eXzmS8EcFIma4D1Y1sn+XLVeuemLAElU3u2lCRFVc7LTm7N&#10;tIEIbxCaYloxNIjR81BJFgZOOoP8gkBLPCT56Ti6PvxkWtVN+y4za89ezPwiL22Pk2ly9b5pnaT6&#10;V+zjovQ2+BKmhLoJ8fU9o6v2S5G51/7MFhgtZodTc7TesvOi9q4SrJT5Z95NQ1HiTVtlkRfFUInd&#10;Xal711bLaA0+tOLwNn3RlO1QcZ2Xpr7pq+227+rCvQ/07I3VXl6Y+ReaJyoAgCzSfwiS+J1Ioo7b&#10;ngB89yMpYCrq1lEsZIxLTD8E3C0lYMwuQc6iiHMqGxbRiKIe7E8TReJOFJG6fTCKeABlbPUNsHI3&#10;jEIdUtMjjE5EGcFI32HW5DeZNRFypXttpER8aNZ22miEUW8BTwJGAb9LG9nSb/GOZCSjQRuNMII5&#10;v9UROy3XKOB3aSNb+i0wUnEorMdLRk1K5Zzfm3yjURudmDZSvVH7ZB3hX8zW29dAltd67RaPB6JT&#10;vTfp58YrzfkqKZfZq7o2m1WWzMElHZHoXClb1fEEy+y8i81vZg5KmFy2hmjIjeRYchVG0XXHPNZR&#10;oGLnnQex5I4f3+5V1SCa9IVbKF5jinz+FmzM2pOmXl4MrO0t/dmvo/VrrzlaSDzc1iqNrU/0YZ23&#10;iL8U+XrmR8z+uc5bibwp5/RKm+SFu0azRdnzq0E+7fZiS8yZD9TYMS6vNi7egvgQLlam/sf3Noi1&#10;zPzm78ukznyv+LWE4GOuFFZvSzcqwGL2vXq/5GK/JClTNDXzW99zl+ctBXTcyF5hghY5UWM7k64n&#10;XZ9/HPULQME6b+uRgRmrWHaOmkJcQJJm3alGLkQU2nJLHgNBsQgHoB7gfXihi0A8YXgOfHuEJ9dH&#10;Ak8hVBh3ATIhIxaFh9pTMo4wioWn1ogv3hMge8LwHAzXCE+OkLDjqo+sPXexa8G01qG+jk7OpIrj&#10;Dp4q4Fq6sGsfvv4q8vaE4Tm45CM8OZJaRwFP4C8SAviDdgQDgiEnG7dn3gFQyTvvU0lEkGkaT9L7&#10;JMuw8/n+194nZvwoAIp0GRPI6T0QoFCwjvqfJEApKzMCFDnWYJdjfWQDj2iRFNqFjgSTYRyRG3ab&#10;BlWsC3WfJEDJuxkBSgAdUrePDNAAYfGOv3MGrt5HaPq8bxxGHLsGHEESPGRxFwA6Pf5O1HCEJ8Fz&#10;yMI8Mjy55oBnF3rXggGqFDTs4QnMMhV2+4NCEPj7kspPmCFR4HfEJ+FzSO88Mj5FqEWPT24Z0mGm&#10;mjOlQrZToBrk7lQDoGQaRoASQDHjR8GQOLIy/U6KLvnS607Q9YDbSC1t7EJo3qWWTtH13O2qHKNL&#10;1ts7CmgGgjNu9/bavWKw88613KNGGtZdd7ZdhQETJ+t7IsYGozCqTlKdx5I7UkpGWvbRz3u5OwNR&#10;umdj7NN1PsWYPeo38AfiWLJHUkoWdMElGWLv/4GBv54+0tg0QBT3JA38mD7a4fNY0kcKKUvZkXew&#10;IJzFOSTv+9kjnD6AsT9RbiTG7NEOn8eSPdIq1gyWzWWPtMbZhesABbm3W9aIICnQfASaThWfY/Jo&#10;wCc2WXQE6YYDeoHbgmFd9Qcdq8LxRWE3DBPJwdmYw/h6hy6cqwq5Y6m3m+fxdN7h/vXvO51Hpz5x&#10;4JU2snaHc+2J2v172tK5O0J89i8AAAD//wMAUEsDBBQABgAIAAAAIQA2Y0zc3QAAAAcBAAAPAAAA&#10;ZHJzL2Rvd25yZXYueG1sTI/BasMwEETvhf6D2EJvjeS6CcG1HEJoewqFJoXS28ba2CbWyliK7fx9&#10;lVNznJll5m2+mmwrBup941hDMlMgiEtnGq40fO/fn5YgfEA22DomDRfysCru73LMjBv5i4ZdqEQs&#10;YZ+hhjqELpPSlzVZ9DPXEcfs6HqLIcq+kqbHMZbbVj4rtZAWG44LNXa0qak87c5Ww8eI4zpN3obt&#10;6bi5/O7nnz/bhLR+fJjWryACTeH/GK74ER2KyHRwZzZetBriIyG6cxDXUKk0GgcNL8t0AbLI5S1/&#10;8QcAAP//AwBQSwECLQAUAAYACAAAACEAtoM4kv4AAADhAQAAEwAAAAAAAAAAAAAAAAAAAAAAW0Nv&#10;bnRlbnRfVHlwZXNdLnhtbFBLAQItABQABgAIAAAAIQA4/SH/1gAAAJQBAAALAAAAAAAAAAAAAAAA&#10;AC8BAABfcmVscy8ucmVsc1BLAQItABQABgAIAAAAIQBF9SSmcAYAAIo8AAAOAAAAAAAAAAAAAAAA&#10;AC4CAABkcnMvZTJvRG9jLnhtbFBLAQItABQABgAIAAAAIQA2Y0zc3QAAAAcBAAAPAAAAAAAAAAAA&#10;AAAAAMoIAABkcnMvZG93bnJldi54bWxQSwUGAAAAAAQABADzAAAA1AkAAAAA&#10;">
                <v:line id="Straight Connector 220" o:spid="_x0000_s1042" style="position:absolute;visibility:visible;mso-wrap-style:square" from="4064,17430" to="69627,1750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2ew3vgAAANwAAAAPAAAAZHJzL2Rvd25yZXYueG1sRE9Ni8Iw&#10;EL0L+x/CCN40tQcp1SiLIrtX68J6HJqxKdtMSjOr9d+bg+Dx8b43u9F36kZDbAMbWC4yUMR1sC03&#10;Bn7Ox3kBKgqyxS4wGXhQhN32Y7LB0oY7n+hWSaNSCMcSDTiRvtQ61o48xkXoiRN3DYNHSXBotB3w&#10;nsJ9p/MsW2mPLacGhz3tHdV/1b834H/brl6SnA/Cl+ZYVG5ffJ2MmU3HzzUooVHe4pf72xrI8zQ/&#10;nUlHQG+fAAAA//8DAFBLAQItABQABgAIAAAAIQDb4fbL7gAAAIUBAAATAAAAAAAAAAAAAAAAAAAA&#10;AABbQ29udGVudF9UeXBlc10ueG1sUEsBAi0AFAAGAAgAAAAhAFr0LFu/AAAAFQEAAAsAAAAAAAAA&#10;AAAAAAAAHwEAAF9yZWxzLy5yZWxzUEsBAi0AFAAGAAgAAAAhAFLZ7De+AAAA3AAAAA8AAAAAAAAA&#10;AAAAAAAABwIAAGRycy9kb3ducmV2LnhtbFBLBQYAAAAAAwADALcAAADyAgAAAAA=&#10;" strokecolor="black [3040]" strokeweight="1.5pt"/>
                <v:line id="Straight Connector 221" o:spid="_x0000_s1043" style="position:absolute;visibility:visible;mso-wrap-style:square" from="5048,9239" to="5048,2012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lUmswQAAANwAAAAPAAAAZHJzL2Rvd25yZXYueG1sRI9Ba8JA&#10;FITvBf/D8oTe6iY5SEhdRRTRq7HQHh/Z12xo9m3IPjX+e7dQ6HGYmW+Y1WbyvbrRGLvABvJFBoq4&#10;Cbbj1sDH5fBWgoqCbLEPTAYeFGGznr2ssLLhzme61dKqBOFYoQEnMlRax8aRx7gIA3HyvsPoUZIc&#10;W21HvCe473WRZUvtseO04HCgnaPmp756A/6z65uc5LIX/moPZe125fFszOt82r6DEprkP/zXPlkD&#10;RZHD75l0BPT6CQAA//8DAFBLAQItABQABgAIAAAAIQDb4fbL7gAAAIUBAAATAAAAAAAAAAAAAAAA&#10;AAAAAABbQ29udGVudF9UeXBlc10ueG1sUEsBAi0AFAAGAAgAAAAhAFr0LFu/AAAAFQEAAAsAAAAA&#10;AAAAAAAAAAAAHwEAAF9yZWxzLy5yZWxzUEsBAi0AFAAGAAgAAAAhAD2VSazBAAAA3AAAAA8AAAAA&#10;AAAAAAAAAAAABwIAAGRycy9kb3ducmV2LnhtbFBLBQYAAAAAAwADALcAAAD1AgAAAAA=&#10;" strokecolor="black [3040]" strokeweight="1.5pt"/>
                <v:line id="Straight Connector 222" o:spid="_x0000_s1044" style="position:absolute;visibility:visible;mso-wrap-style:square" from="15525,9239" to="15525,2011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R9fbwgAAANwAAAAPAAAAZHJzL2Rvd25yZXYueG1sRI/BasMw&#10;EETvhfyD2EBujRwfinGjmOISmmucQntcrK1laq2MtU2cv68CgRyHmXnDbKvZD+pMU+wDG9isM1DE&#10;bbA9dwY+T/vnAlQUZItDYDJwpQjVbvG0xdKGCx/p3EinEoRjiQacyFhqHVtHHuM6jMTJ+wmTR0ly&#10;6rSd8JLgftB5lr1ojz2nBYcj1Y7a3+bPG/Bf/dBuSE7vwt/dvmhcXXwcjVkt57dXUEKzPML39sEa&#10;yPMcbmfSEdC7fwAAAP//AwBQSwECLQAUAAYACAAAACEA2+H2y+4AAACFAQAAEwAAAAAAAAAAAAAA&#10;AAAAAAAAW0NvbnRlbnRfVHlwZXNdLnhtbFBLAQItABQABgAIAAAAIQBa9CxbvwAAABUBAAALAAAA&#10;AAAAAAAAAAAAAB8BAABfcmVscy8ucmVsc1BLAQItABQABgAIAAAAIQDNR9fbwgAAANwAAAAPAAAA&#10;AAAAAAAAAAAAAAcCAABkcnMvZG93bnJldi54bWxQSwUGAAAAAAMAAwC3AAAA9gIAAAAA&#10;" strokecolor="black [3040]" strokeweight="1.5pt"/>
                <v:line id="Straight Connector 223" o:spid="_x0000_s1045" style="position:absolute;visibility:visible;mso-wrap-style:square" from="27146,9429" to="27146,20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C3JAwQAAANwAAAAPAAAAZHJzL2Rvd25yZXYueG1sRI9Ba8JA&#10;FITvBf/D8oTe6sYUSoiuIorUq7Ggx0f2mQ1m34bsq8Z/3y0Uehxm5htmuR59p+40xDawgfksA0Vc&#10;B9tyY+DrtH8rQEVBttgFJgNPirBeTV6WWNrw4CPdK2lUgnAs0YAT6UutY+3IY5yFnjh51zB4lCSH&#10;RtsBHwnuO51n2Yf22HJacNjT1lF9q769AX9uu3pOctoJX5p9Ublt8Xk05nU6bhaghEb5D/+1D9ZA&#10;nr/D75l0BPTqBwAA//8DAFBLAQItABQABgAIAAAAIQDb4fbL7gAAAIUBAAATAAAAAAAAAAAAAAAA&#10;AAAAAABbQ29udGVudF9UeXBlc10ueG1sUEsBAi0AFAAGAAgAAAAhAFr0LFu/AAAAFQEAAAsAAAAA&#10;AAAAAAAAAAAAHwEAAF9yZWxzLy5yZWxzUEsBAi0AFAAGAAgAAAAhAKILckDBAAAA3AAAAA8AAAAA&#10;AAAAAAAAAAAABwIAAGRycy9kb3ducmV2LnhtbFBLBQYAAAAAAwADALcAAAD1AgAAAAA=&#10;" strokecolor="black [3040]" strokeweight="1.5pt"/>
                <v:line id="Straight Connector 512" o:spid="_x0000_s1046" style="position:absolute;visibility:visible;mso-wrap-style:square" from="38385,9429" to="38385,2030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gdADwQAAANwAAAAPAAAAZHJzL2Rvd25yZXYueG1sRI9Ba8JA&#10;FITvBf/D8oTe6iZCS4iuIorUq7Ggx0f2mQ1m34bsq8Z/3y0Uehxm5htmuR59p+40xDawgXyWgSKu&#10;g225MfB12r8VoKIgW+wCk4EnRVivJi9LLG148JHulTQqQTiWaMCJ9KXWsXbkMc5CT5y8axg8SpJD&#10;o+2AjwT3nZ5n2Yf22HJacNjT1lF9q769AX9uuzonOe2EL82+qNy2+Dwa8zodNwtQQqP8h//aB2vg&#10;PZ/D75l0BPTqBwAA//8DAFBLAQItABQABgAIAAAAIQDb4fbL7gAAAIUBAAATAAAAAAAAAAAAAAAA&#10;AAAAAABbQ29udGVudF9UeXBlc10ueG1sUEsBAi0AFAAGAAgAAAAhAFr0LFu/AAAAFQEAAAsAAAAA&#10;AAAAAAAAAAAAHwEAAF9yZWxzLy5yZWxzUEsBAi0AFAAGAAgAAAAhAMOB0APBAAAA3AAAAA8AAAAA&#10;AAAAAAAAAAAABwIAAGRycy9kb3ducmV2LnhtbFBLBQYAAAAAAwADALcAAAD1AgAAAAA=&#10;" strokecolor="black [3040]" strokeweight="1.5pt"/>
                <v:line id="Straight Connector 513" o:spid="_x0000_s1047" style="position:absolute;visibility:visible;mso-wrap-style:square" from="49720,9334" to="49720,202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zXWYwgAAANwAAAAPAAAAZHJzL2Rvd25yZXYueG1sRI9Ba8JA&#10;FITvhf6H5RW81U0qlZC6ilikvRoFPT6yr9lg9m3Ivmr8926h4HGYmW+YxWr0nbrQENvABvJpBoq4&#10;DrblxsBhv30tQEVBttgFJgM3irBaPj8tsLThyju6VNKoBOFYogEn0pdax9qRxzgNPXHyfsLgUZIc&#10;Gm0HvCa47/Rbls21x5bTgsOeNo7qc/XrDfhj29U5yf5T+NRsi8ptiq+dMZOXcf0BSmiUR/i//W0N&#10;vOcz+DuTjoBe3gEAAP//AwBQSwECLQAUAAYACAAAACEA2+H2y+4AAACFAQAAEwAAAAAAAAAAAAAA&#10;AAAAAAAAW0NvbnRlbnRfVHlwZXNdLnhtbFBLAQItABQABgAIAAAAIQBa9CxbvwAAABUBAAALAAAA&#10;AAAAAAAAAAAAAB8BAABfcmVscy8ucmVsc1BLAQItABQABgAIAAAAIQCszXWYwgAAANwAAAAPAAAA&#10;AAAAAAAAAAAAAAcCAABkcnMvZG93bnJldi54bWxQSwUGAAAAAAMAAwC3AAAA9gIAAAAA&#10;" strokecolor="black [3040]" strokeweight="1.5pt"/>
                <v:shape id="Text Box 2" o:spid="_x0000_s1048" type="#_x0000_t202" style="position:absolute;top:3147;width:9685;height:59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8XPWxAAAANwAAAAPAAAAZHJzL2Rvd25yZXYueG1sRI/RasJA&#10;FETfhf7Dcgt9Ed0oGjV1E2qhxddEP+CavSah2bshuzXx77sFwcdhZs4w+2w0rbhR7xrLChbzCARx&#10;aXXDlYLz6Wu2BeE8ssbWMim4k4MsfZnsMdF24Jxuha9EgLBLUEHtfZdI6cqaDLq57YiDd7W9QR9k&#10;X0nd4xDgppXLKIqlwYbDQo0dfdZU/hS/RsH1OEzXu+Hy7c+bfBUfsNlc7F2pt9fx4x2Ep9E/w4/2&#10;UStYL1bwfyYcAZn+AQAA//8DAFBLAQItABQABgAIAAAAIQDb4fbL7gAAAIUBAAATAAAAAAAAAAAA&#10;AAAAAAAAAABbQ29udGVudF9UeXBlc10ueG1sUEsBAi0AFAAGAAgAAAAhAFr0LFu/AAAAFQEAAAsA&#10;AAAAAAAAAAAAAAAAHwEAAF9yZWxzLy5yZWxzUEsBAi0AFAAGAAgAAAAhAK7xc9bEAAAA3AAAAA8A&#10;AAAAAAAAAAAAAAAABwIAAGRycy9kb3ducmV2LnhtbFBLBQYAAAAAAwADALcAAAD4AgAAAAA=&#10;" stroked="f">
                  <v:textbox>
                    <w:txbxContent>
                      <w:p w14:paraId="20C62081" w14:textId="77777777" w:rsidR="00635AA1" w:rsidRPr="00167FCC" w:rsidRDefault="00635AA1" w:rsidP="00CE7F1F">
                        <w:pPr>
                          <w:jc w:val="center"/>
                          <w:rPr>
                            <w:sz w:val="18"/>
                          </w:rPr>
                        </w:pPr>
                        <w:r w:rsidRPr="00167FCC">
                          <w:rPr>
                            <w:sz w:val="18"/>
                          </w:rPr>
                          <w:t>RA Plans and Supply Plans due to ISO</w:t>
                        </w:r>
                      </w:p>
                    </w:txbxContent>
                  </v:textbox>
                </v:shape>
                <v:shape id="Text Box 2" o:spid="_x0000_s1049" type="#_x0000_t202" style="position:absolute;left:9493;top:4190;width:12287;height:52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dZNxAAAANwAAAAPAAAAZHJzL2Rvd25yZXYueG1sRI/basMw&#10;EETfC/0HsYW8lFpOqO3GiRLaQkNec/mAjbW+UGtlLNWXv68ChT4OM3OG2e4n04qBetdYVrCMYhDE&#10;hdUNVwqul6+XNxDOI2tsLZOCmRzsd48PW8y1HflEw9lXIkDY5aig9r7LpXRFTQZdZDvi4JW2N+iD&#10;7CupexwD3LRyFcepNNhwWKixo8+aiu/zj1FQHsfnZD3eDv6anV7TD2yym52VWjxN7xsQnib/H/5r&#10;H7WCZJnA/Uw4AnL3CwAA//8DAFBLAQItABQABgAIAAAAIQDb4fbL7gAAAIUBAAATAAAAAAAAAAAA&#10;AAAAAAAAAABbQ29udGVudF9UeXBlc10ueG1sUEsBAi0AFAAGAAgAAAAhAFr0LFu/AAAAFQEAAAsA&#10;AAAAAAAAAAAAAAAAHwEAAF9yZWxzLy5yZWxzUEsBAi0AFAAGAAgAAAAhAMG91k3EAAAA3AAAAA8A&#10;AAAAAAAAAAAAAAAABwIAAGRycy9kb3ducmV2LnhtbFBLBQYAAAAAAwADALcAAAD4AgAAAAA=&#10;" stroked="f">
                  <v:textbox>
                    <w:txbxContent>
                      <w:p w14:paraId="20C62082" w14:textId="77777777" w:rsidR="00635AA1" w:rsidRPr="00167FCC" w:rsidRDefault="00635AA1" w:rsidP="00CE7F1F">
                        <w:pPr>
                          <w:jc w:val="center"/>
                          <w:rPr>
                            <w:sz w:val="18"/>
                          </w:rPr>
                        </w:pPr>
                        <w:r>
                          <w:rPr>
                            <w:sz w:val="18"/>
                          </w:rPr>
                          <w:t>ISO validation results available to the SCs</w:t>
                        </w:r>
                      </w:p>
                    </w:txbxContent>
                  </v:textbox>
                </v:shape>
                <v:shape id="Text Box 2" o:spid="_x0000_s1050" type="#_x0000_t202" style="position:absolute;left:22479;top:2380;width:9630;height:660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b0g6wgAAANwAAAAPAAAAZHJzL2Rvd25yZXYueG1sRI/disIw&#10;FITvBd8hHMEb0VRZq1ajuMKKt/48wLE5tsXmpDRZW9/eCIKXw8x8w6w2rSnFg2pXWFYwHkUgiFOr&#10;C84UXM5/wzkI55E1lpZJwZMcbNbdzgoTbRs+0uPkMxEg7BJUkHtfJVK6NCeDbmQr4uDdbG3QB1ln&#10;UtfYBLgp5SSKYmmw4LCQY0W7nNL76d8ouB2awXTRXPf+Mjv+xL9YzK72qVS/126XIDy1/hv+tA9a&#10;wXQcw/tMOAJy/QIAAP//AwBQSwECLQAUAAYACAAAACEA2+H2y+4AAACFAQAAEwAAAAAAAAAAAAAA&#10;AAAAAAAAW0NvbnRlbnRfVHlwZXNdLnhtbFBLAQItABQABgAIAAAAIQBa9CxbvwAAABUBAAALAAAA&#10;AAAAAAAAAAAAAB8BAABfcmVscy8ucmVsc1BLAQItABQABgAIAAAAIQAxb0g6wgAAANwAAAAPAAAA&#10;AAAAAAAAAAAAAAcCAABkcnMvZG93bnJldi54bWxQSwUGAAAAAAMAAwC3AAAA9gIAAAAA&#10;" stroked="f">
                  <v:textbox>
                    <w:txbxContent>
                      <w:p w14:paraId="20C62083" w14:textId="77777777" w:rsidR="00635AA1" w:rsidRPr="00167FCC" w:rsidRDefault="00635AA1" w:rsidP="00CE7F1F">
                        <w:pPr>
                          <w:jc w:val="center"/>
                          <w:rPr>
                            <w:sz w:val="18"/>
                          </w:rPr>
                        </w:pPr>
                        <w:r>
                          <w:rPr>
                            <w:sz w:val="18"/>
                          </w:rPr>
                          <w:t>CPM Assessment &amp; RA/Supply plans locked</w:t>
                        </w:r>
                      </w:p>
                    </w:txbxContent>
                  </v:textbox>
                </v:shape>
                <v:shape id="Text Box 2" o:spid="_x0000_s1051" type="#_x0000_t202" style="position:absolute;left:-95;top:20666;width:10349;height:45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I+2hwwAAANwAAAAPAAAAZHJzL2Rvd25yZXYueG1sRI/disIw&#10;FITvhX2HcBa8kTVV1K61UdYFxVt/HuDYnP6wzUlpoq1vvxEEL4eZ+YZJN72pxZ1aV1lWMBlHIIgz&#10;qysuFFzOu69vEM4ja6wtk4IHOdisPwYpJtp2fKT7yRciQNglqKD0vkmkdFlJBt3YNsTBy21r0AfZ&#10;FlK32AW4qeU0ihbSYMVhocSGfkvK/k43oyA/dKP5srvu/SU+zhZbrOKrfSg1/Ox/ViA89f4dfrUP&#10;WsF8EsPzTDgCcv0PAAD//wMAUEsBAi0AFAAGAAgAAAAhANvh9svuAAAAhQEAABMAAAAAAAAAAAAA&#10;AAAAAAAAAFtDb250ZW50X1R5cGVzXS54bWxQSwECLQAUAAYACAAAACEAWvQsW78AAAAVAQAACwAA&#10;AAAAAAAAAAAAAAAfAQAAX3JlbHMvLnJlbHNQSwECLQAUAAYACAAAACEAXiPtocMAAADcAAAADwAA&#10;AAAAAAAAAAAAAAAHAgAAZHJzL2Rvd25yZXYueG1sUEsFBgAAAAADAAMAtwAAAPcCAAAAAA==&#10;" stroked="f">
                  <v:textbox>
                    <w:txbxContent>
                      <w:p w14:paraId="20C62084" w14:textId="77777777" w:rsidR="00635AA1" w:rsidRPr="00167FCC" w:rsidRDefault="00635AA1" w:rsidP="00CE7F1F">
                        <w:pPr>
                          <w:jc w:val="center"/>
                          <w:rPr>
                            <w:sz w:val="18"/>
                          </w:rPr>
                        </w:pPr>
                        <w:r>
                          <w:rPr>
                            <w:sz w:val="18"/>
                          </w:rPr>
                          <w:t>45 days before RA month</w:t>
                        </w:r>
                      </w:p>
                    </w:txbxContent>
                  </v:textbox>
                </v:shape>
                <v:shape id="Text Box 2" o:spid="_x0000_s1052" type="#_x0000_t202" style="position:absolute;left:10382;top:20572;width:10343;height:434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vHnTvQAAANwAAAAPAAAAZHJzL2Rvd25yZXYueG1sRE9LCsIw&#10;EN0L3iGM4EY0VfxWo6iguPVzgLEZ22IzKU209fZmIbh8vP9q05hCvKlyuWUFw0EEgjixOudUwe16&#10;6M9BOI+ssbBMCj7kYLNut1YYa1vzmd4Xn4oQwi5GBZn3ZSylSzIy6Aa2JA7cw1YGfYBVKnWFdQg3&#10;hRxF0VQazDk0ZFjSPqPkeXkZBY9T3Zss6vvR32bn8XSH+exuP0p1O812CcJT4//in/ukFUyGYW04&#10;E46AXH8BAAD//wMAUEsBAi0AFAAGAAgAAAAhANvh9svuAAAAhQEAABMAAAAAAAAAAAAAAAAAAAAA&#10;AFtDb250ZW50X1R5cGVzXS54bWxQSwECLQAUAAYACAAAACEAWvQsW78AAAAVAQAACwAAAAAAAAAA&#10;AAAAAAAfAQAAX3JlbHMvLnJlbHNQSwECLQAUAAYACAAAACEAL7x5070AAADcAAAADwAAAAAAAAAA&#10;AAAAAAAHAgAAZHJzL2Rvd25yZXYueG1sUEsFBgAAAAADAAMAtwAAAPECAAAAAA==&#10;" stroked="f">
                  <v:textbox>
                    <w:txbxContent>
                      <w:p w14:paraId="20C62085" w14:textId="77777777" w:rsidR="00635AA1" w:rsidRPr="00167FCC" w:rsidRDefault="00635AA1" w:rsidP="00CE7F1F">
                        <w:pPr>
                          <w:jc w:val="center"/>
                          <w:rPr>
                            <w:sz w:val="18"/>
                          </w:rPr>
                        </w:pPr>
                        <w:r>
                          <w:rPr>
                            <w:sz w:val="18"/>
                          </w:rPr>
                          <w:t>42 days before RA month</w:t>
                        </w:r>
                      </w:p>
                    </w:txbxContent>
                  </v:textbox>
                </v:shape>
                <v:shape id="Text Box 2" o:spid="_x0000_s1053" type="#_x0000_t202" style="position:absolute;left:22002;top:20572;width:10343;height:467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8NxIwgAAANwAAAAPAAAAZHJzL2Rvd25yZXYueG1sRI/disIw&#10;FITvBd8hnAVvRFPFn7VrFBUUb6s+wLE5tmWbk9JEW9/eCIKXw8x8wyzXrSnFg2pXWFYwGkYgiFOr&#10;C84UXM77wS8I55E1lpZJwZMcrFfdzhJjbRtO6HHymQgQdjEqyL2vYildmpNBN7QVcfButjbog6wz&#10;qWtsAtyUchxFM2mw4LCQY0W7nNL/090ouB2b/nTRXA/+Mk8msy0W86t9KtX7aTd/IDy1/hv+tI9a&#10;wXS0gPeZcATk6gUAAP//AwBQSwECLQAUAAYACAAAACEA2+H2y+4AAACFAQAAEwAAAAAAAAAAAAAA&#10;AAAAAAAAW0NvbnRlbnRfVHlwZXNdLnhtbFBLAQItABQABgAIAAAAIQBa9CxbvwAAABUBAAALAAAA&#10;AAAAAAAAAAAAAB8BAABfcmVscy8ucmVsc1BLAQItABQABgAIAAAAIQBA8NxIwgAAANwAAAAPAAAA&#10;AAAAAAAAAAAAAAcCAABkcnMvZG93bnJldi54bWxQSwUGAAAAAAMAAwC3AAAA9gIAAAAA&#10;" stroked="f">
                  <v:textbox>
                    <w:txbxContent>
                      <w:p w14:paraId="20C62086" w14:textId="77777777" w:rsidR="00635AA1" w:rsidRPr="00167FCC" w:rsidRDefault="00635AA1" w:rsidP="00CE7F1F">
                        <w:pPr>
                          <w:jc w:val="center"/>
                          <w:rPr>
                            <w:sz w:val="18"/>
                          </w:rPr>
                        </w:pPr>
                        <w:r>
                          <w:rPr>
                            <w:sz w:val="18"/>
                          </w:rPr>
                          <w:t>30 days before RA month</w:t>
                        </w:r>
                      </w:p>
                    </w:txbxContent>
                  </v:textbox>
                </v:shape>
                <v:shape id="Text Box 2" o:spid="_x0000_s1054" type="#_x0000_t202" style="position:absolute;left:33432;top:20379;width:10343;height:44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pr9ovQAAANwAAAAPAAAAZHJzL2Rvd25yZXYueG1sRE9LCsIw&#10;EN0L3iGM4EY0VfxWo6iguPVzgLEZ22IzKU209fZmIbh8vP9q05hCvKlyuWUFw0EEgjixOudUwe16&#10;6M9BOI+ssbBMCj7kYLNut1YYa1vzmd4Xn4oQwi5GBZn3ZSylSzIy6Aa2JA7cw1YGfYBVKnWFdQg3&#10;hRxF0VQazDk0ZFjSPqPkeXkZBY9T3Zss6vvR32bn8XSH+exuP0p1O812CcJT4//in/ukFUxGYX44&#10;E46AXH8BAAD//wMAUEsBAi0AFAAGAAgAAAAhANvh9svuAAAAhQEAABMAAAAAAAAAAAAAAAAAAAAA&#10;AFtDb250ZW50X1R5cGVzXS54bWxQSwECLQAUAAYACAAAACEAWvQsW78AAAAVAQAACwAAAAAAAAAA&#10;AAAAAAAfAQAAX3JlbHMvLnJlbHNQSwECLQAUAAYACAAAACEAH6a/aL0AAADcAAAADwAAAAAAAAAA&#10;AAAAAAAHAgAAZHJzL2Rvd25yZXYueG1sUEsFBgAAAAADAAMAtwAAAPECAAAAAA==&#10;" stroked="f">
                  <v:textbox>
                    <w:txbxContent>
                      <w:p w14:paraId="20C62087" w14:textId="3E7E871F" w:rsidR="00635AA1" w:rsidRPr="00167FCC" w:rsidRDefault="00635AA1" w:rsidP="00CE7F1F">
                        <w:pPr>
                          <w:jc w:val="center"/>
                          <w:rPr>
                            <w:sz w:val="18"/>
                          </w:rPr>
                        </w:pPr>
                        <w:r>
                          <w:rPr>
                            <w:sz w:val="18"/>
                          </w:rPr>
                          <w:t>29 days before RA month</w:t>
                        </w:r>
                      </w:p>
                    </w:txbxContent>
                  </v:textbox>
                </v:shape>
                <v:shape id="Text Box 2" o:spid="_x0000_s1055" type="#_x0000_t202" style="position:absolute;left:5429;top:10287;width:9782;height:621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6hrzxAAAANwAAAAPAAAAZHJzL2Rvd25yZXYueG1sRI/RasJA&#10;FETfBf9huUJfxGyUGtvUTbCFFl+NfsBN9pqEZu+G7Gri33cLhT4OM3OG2eeT6cSdBtdaVrCOYhDE&#10;ldUt1wou58/VCwjnkTV2lknBgxzk2Xy2x1TbkU90L3wtAoRdigoa7/tUSlc1ZNBFticO3tUOBn2Q&#10;Qy31gGOAm05u4jiRBlsOCw329NFQ9V3cjILrcVxuX8fyy192p+fkHdtdaR9KPS2mwxsIT5P/D/+1&#10;j1rBdrOG3zPhCMjsBwAA//8DAFBLAQItABQABgAIAAAAIQDb4fbL7gAAAIUBAAATAAAAAAAAAAAA&#10;AAAAAAAAAABbQ29udGVudF9UeXBlc10ueG1sUEsBAi0AFAAGAAgAAAAhAFr0LFu/AAAAFQEAAAsA&#10;AAAAAAAAAAAAAAAAHwEAAF9yZWxzLy5yZWxzUEsBAi0AFAAGAAgAAAAhAHDqGvPEAAAA3AAAAA8A&#10;AAAAAAAAAAAAAAAABwIAAGRycy9kb3ducmV2LnhtbFBLBQYAAAAAAwADALcAAAD4AgAAAAA=&#10;" stroked="f">
                  <v:textbox>
                    <w:txbxContent>
                      <w:p w14:paraId="20C62088" w14:textId="77777777" w:rsidR="00635AA1" w:rsidRPr="00167FCC" w:rsidRDefault="00635AA1" w:rsidP="00CE7F1F">
                        <w:pPr>
                          <w:jc w:val="left"/>
                          <w:rPr>
                            <w:sz w:val="18"/>
                          </w:rPr>
                        </w:pPr>
                        <w:r>
                          <w:rPr>
                            <w:sz w:val="18"/>
                          </w:rPr>
                          <w:t>ISO validates Monthly RA and Supply Plans</w:t>
                        </w:r>
                      </w:p>
                    </w:txbxContent>
                  </v:textbox>
                </v:shape>
                <v:shape id="Text Box 2" o:spid="_x0000_s1056" type="#_x0000_t202" style="position:absolute;left:16192;top:9620;width:10205;height:760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OISExAAAANwAAAAPAAAAZHJzL2Rvd25yZXYueG1sRI/NasMw&#10;EITvhb6D2EIvpZZrErtxooS0kOJrfh5gY61/qLUylhLbb18VCj0OM/MNs9lNphN3GlxrWcFbFIMg&#10;Lq1uuVZwOR9e30E4j6yxs0wKZnKw2z4+bDDXduQj3U++FgHCLkcFjfd9LqUrGzLoItsTB6+yg0Ef&#10;5FBLPeAY4KaTSRyn0mDLYaHBnj4bKr9PN6OgKsaX5Wq8fvlLdlykH9hmVzsr9fw07dcgPE3+P/zX&#10;LrSCZZLA75lwBOT2BwAA//8DAFBLAQItABQABgAIAAAAIQDb4fbL7gAAAIUBAAATAAAAAAAAAAAA&#10;AAAAAAAAAABbQ29udGVudF9UeXBlc10ueG1sUEsBAi0AFAAGAAgAAAAhAFr0LFu/AAAAFQEAAAsA&#10;AAAAAAAAAAAAAAAAHwEAAF9yZWxzLy5yZWxzUEsBAi0AFAAGAAgAAAAhAIA4hITEAAAA3AAAAA8A&#10;AAAAAAAAAAAAAAAABwIAAGRycy9kb3ducmV2LnhtbFBLBQYAAAAAAwADALcAAAD4AgAAAAA=&#10;" stroked="f">
                  <v:textbox>
                    <w:txbxContent>
                      <w:p w14:paraId="20C62089" w14:textId="77777777" w:rsidR="00635AA1" w:rsidRPr="00167FCC" w:rsidRDefault="00635AA1" w:rsidP="00CE7F1F">
                        <w:pPr>
                          <w:jc w:val="left"/>
                          <w:rPr>
                            <w:sz w:val="18"/>
                          </w:rPr>
                        </w:pPr>
                        <w:r>
                          <w:rPr>
                            <w:sz w:val="18"/>
                          </w:rPr>
                          <w:t>ISO validates updated Monthly RA and Supply Plans</w:t>
                        </w:r>
                      </w:p>
                    </w:txbxContent>
                  </v:textbox>
                </v:shape>
                <v:shape id="Text Box 2" o:spid="_x0000_s1057" type="#_x0000_t202" style="position:absolute;left:27622;top:10572;width:10447;height:621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dCEfwwAAANwAAAAPAAAAZHJzL2Rvd25yZXYueG1sRI/RisIw&#10;FETfBf8h3IV9EU111bpdo7gLiq9qP+DaXNuyzU1poq1/bwTBx2FmzjDLdWcqcaPGlZYVjEcRCOLM&#10;6pJzBelpO1yAcB5ZY2WZFNzJwXrV7y0x0bblA92OPhcBwi5BBYX3dSKlywoy6Ea2Jg7exTYGfZBN&#10;LnWDbYCbSk6iaC4NlhwWCqzpr6Ds/3g1Ci77djD7bs87n8aH6fwXy/hs70p9fnSbHxCeOv8Ov9p7&#10;rWA2+YLnmXAE5OoBAAD//wMAUEsBAi0AFAAGAAgAAAAhANvh9svuAAAAhQEAABMAAAAAAAAAAAAA&#10;AAAAAAAAAFtDb250ZW50X1R5cGVzXS54bWxQSwECLQAUAAYACAAAACEAWvQsW78AAAAVAQAACwAA&#10;AAAAAAAAAAAAAAAfAQAAX3JlbHMvLnJlbHNQSwECLQAUAAYACAAAACEA73QhH8MAAADcAAAADwAA&#10;AAAAAAAAAAAAAAAHAgAAZHJzL2Rvd25yZXYueG1sUEsFBgAAAAADAAMAtwAAAPcCAAAAAA==&#10;" stroked="f">
                  <v:textbox>
                    <w:txbxContent>
                      <w:p w14:paraId="20C6208A" w14:textId="77777777" w:rsidR="00635AA1" w:rsidRPr="00167FCC" w:rsidRDefault="00635AA1" w:rsidP="00CE7F1F">
                        <w:pPr>
                          <w:jc w:val="center"/>
                          <w:rPr>
                            <w:sz w:val="18"/>
                          </w:rPr>
                        </w:pPr>
                        <w:r>
                          <w:rPr>
                            <w:sz w:val="18"/>
                          </w:rPr>
                          <w:t>ISO backstops for deficiencies (CPM)</w:t>
                        </w:r>
                      </w:p>
                    </w:txbxContent>
                  </v:textbox>
                </v:shape>
                <v:shape id="Text Box 2" o:spid="_x0000_s1058" type="#_x0000_t202" style="position:absolute;left:19526;width:34851;height:163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nblrwwAAANwAAAAPAAAAZHJzL2Rvd25yZXYueG1sRI/disIw&#10;FITvF3yHcIS9WWyq+Ns1ii4o3vrzAKfNsS3bnJQm2vr2RhC8HGbmG2a57kwl7tS40rKCYRSDIM6s&#10;LjlXcDnvBnMQziNrrCyTggc5WK96X0tMtG35SPeTz0WAsEtQQeF9nUjpsoIMusjWxMG72sagD7LJ&#10;pW6wDXBTyVEcT6XBksNCgTX9FZT9n25GwfXQ/kwWbbr3l9lxPN1iOUvtQ6nvfrf5BeGp85/wu33Q&#10;CiajMbzOhCMgV08AAAD//wMAUEsBAi0AFAAGAAgAAAAhANvh9svuAAAAhQEAABMAAAAAAAAAAAAA&#10;AAAAAAAAAFtDb250ZW50X1R5cGVzXS54bWxQSwECLQAUAAYACAAAACEAWvQsW78AAAAVAQAACwAA&#10;AAAAAAAAAAAAAAAfAQAAX3JlbHMvLnJlbHNQSwECLQAUAAYACAAAACEAYJ25a8MAAADcAAAADwAA&#10;AAAAAAAAAAAAAAAHAgAAZHJzL2Rvd25yZXYueG1sUEsFBgAAAAADAAMAtwAAAPcCAAAAAA==&#10;" stroked="f">
                  <v:textbox>
                    <w:txbxContent>
                      <w:p w14:paraId="20C6208B" w14:textId="77777777" w:rsidR="00635AA1" w:rsidRPr="005E0919" w:rsidRDefault="00635AA1" w:rsidP="00CE7F1F">
                        <w:pPr>
                          <w:jc w:val="center"/>
                          <w:rPr>
                            <w:sz w:val="16"/>
                            <w:szCs w:val="16"/>
                          </w:rPr>
                        </w:pPr>
                        <w:r w:rsidRPr="005E0919">
                          <w:rPr>
                            <w:sz w:val="16"/>
                            <w:szCs w:val="16"/>
                          </w:rPr>
                          <w:t>TIMELINE OF SUBMISSION AND VALIDATION</w:t>
                        </w:r>
                      </w:p>
                    </w:txbxContent>
                  </v:textbox>
                </v:shape>
                <v:shape id="Text Box 2" o:spid="_x0000_s1059" type="#_x0000_t202" style="position:absolute;left:52101;top:9619;width:16103;height:475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RzwwgAAANwAAAAPAAAAZHJzL2Rvd25yZXYueG1sRI/disIw&#10;FITvBd8hHMEb0VSx/lSj6IKLt/48wLE5tsXmpDTR1rffLAheDjPzDbPetqYUL6pdYVnBeBSBIE6t&#10;LjhTcL0chgsQziNrLC2Tgjc52G66nTUm2jZ8otfZZyJA2CWoIPe+SqR0aU4G3chWxMG729qgD7LO&#10;pK6xCXBTykkUzaTBgsNCjhX95JQ+zk+j4H5sBvGyuf366/w0ne2xmN/sW6l+r92tQHhq/Tf8aR+1&#10;gngSw/+ZcATk5g8AAP//AwBQSwECLQAUAAYACAAAACEA2+H2y+4AAACFAQAAEwAAAAAAAAAAAAAA&#10;AAAAAAAAW0NvbnRlbnRfVHlwZXNdLnhtbFBLAQItABQABgAIAAAAIQBa9CxbvwAAABUBAAALAAAA&#10;AAAAAAAAAAAAAB8BAABfcmVscy8ucmVsc1BLAQItABQABgAIAAAAIQAP0RzwwgAAANwAAAAPAAAA&#10;AAAAAAAAAAAAAAcCAABkcnMvZG93bnJldi54bWxQSwUGAAAAAAMAAwC3AAAA9gIAAAAA&#10;" stroked="f">
                  <v:textbox>
                    <w:txbxContent>
                      <w:p w14:paraId="20C6208C" w14:textId="77777777" w:rsidR="00635AA1" w:rsidRPr="00167FCC" w:rsidRDefault="00635AA1" w:rsidP="00CE7F1F">
                        <w:pPr>
                          <w:jc w:val="center"/>
                          <w:rPr>
                            <w:sz w:val="18"/>
                          </w:rPr>
                        </w:pPr>
                        <w:r>
                          <w:rPr>
                            <w:sz w:val="18"/>
                          </w:rPr>
                          <w:t>Planned Outage Assessment &amp; Supplier substitution</w:t>
                        </w:r>
                      </w:p>
                    </w:txbxContent>
                  </v:textbox>
                </v:shape>
                <v:shape id="Text Box 2" o:spid="_x0000_s1060" type="#_x0000_t202" style="position:absolute;left:44386;top:20379;width:10343;height:408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4KHwgAAANwAAAAPAAAAZHJzL2Rvd25yZXYueG1sRI/disIw&#10;FITvBd8hHMEb0VRZq1ajrMKKt/48wLE5tsXmpDRZW9/eCIKXw8x8w6w2rSnFg2pXWFYwHkUgiFOr&#10;C84UXM5/wzkI55E1lpZJwZMcbNbdzgoTbRs+0uPkMxEg7BJUkHtfJVK6NCeDbmQr4uDdbG3QB1ln&#10;UtfYBLgp5SSKYmmw4LCQY0W7nNL76d8ouB2awXTRXPf+Mjv+xFssZlf7VKrfa3+XIDy1/hv+tA9a&#10;wXQSw/tMOAJy/QIAAP//AwBQSwECLQAUAAYACAAAACEA2+H2y+4AAACFAQAAEwAAAAAAAAAAAAAA&#10;AAAAAAAAW0NvbnRlbnRfVHlwZXNdLnhtbFBLAQItABQABgAIAAAAIQBa9CxbvwAAABUBAAALAAAA&#10;AAAAAAAAAAAAAB8BAABfcmVscy8ucmVsc1BLAQItABQABgAIAAAAIQD/A4KHwgAAANwAAAAPAAAA&#10;AAAAAAAAAAAAAAcCAABkcnMvZG93bnJldi54bWxQSwUGAAAAAAMAAwC3AAAA9gIAAAAA&#10;" stroked="f">
                  <v:textbox>
                    <w:txbxContent>
                      <w:p w14:paraId="20C6208D" w14:textId="77777777" w:rsidR="00635AA1" w:rsidRPr="00167FCC" w:rsidRDefault="00635AA1" w:rsidP="00CE7F1F">
                        <w:pPr>
                          <w:jc w:val="center"/>
                          <w:rPr>
                            <w:sz w:val="18"/>
                          </w:rPr>
                        </w:pPr>
                        <w:r>
                          <w:rPr>
                            <w:sz w:val="18"/>
                          </w:rPr>
                          <w:t>22 days before RA month</w:t>
                        </w:r>
                      </w:p>
                    </w:txbxContent>
                  </v:textbox>
                </v:shape>
                <v:shape id="Text Box 2" o:spid="_x0000_s1061" type="#_x0000_t202" style="position:absolute;left:33305;top:3707;width:10350;height:465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TyccwwAAANwAAAAPAAAAZHJzL2Rvd25yZXYueG1sRI/disIw&#10;FITvhX2HcBb2RtZ0Re1aG8UVFG/9eYBjc/rDNieliba+vREEL4eZ+YZJV72pxY1aV1lW8DOKQBBn&#10;VldcKDiftt+/IJxH1lhbJgV3crBafgxSTLTt+EC3oy9EgLBLUEHpfZNI6bKSDLqRbYiDl9vWoA+y&#10;LaRusQtwU8txFM2kwYrDQokNbUrK/o9XoyDfd8PpvLvs/Dk+TGZ/WMUXe1fq67NfL0B46v07/Grv&#10;tYLpOIbnmXAE5PIBAAD//wMAUEsBAi0AFAAGAAgAAAAhANvh9svuAAAAhQEAABMAAAAAAAAAAAAA&#10;AAAAAAAAAFtDb250ZW50X1R5cGVzXS54bWxQSwECLQAUAAYACAAAACEAWvQsW78AAAAVAQAACwAA&#10;AAAAAAAAAAAAAAAfAQAAX3JlbHMvLnJlbHNQSwECLQAUAAYACAAAACEAkE8nHMMAAADcAAAADwAA&#10;AAAAAAAAAAAAAAAHAgAAZHJzL2Rvd25yZXYueG1sUEsFBgAAAAADAAMAtwAAAPcCAAAAAA==&#10;" stroked="f">
                  <v:textbox>
                    <w:txbxContent>
                      <w:p w14:paraId="20C6208E" w14:textId="77777777" w:rsidR="00635AA1" w:rsidRPr="00167FCC" w:rsidRDefault="00635AA1" w:rsidP="00CE7F1F">
                        <w:pPr>
                          <w:jc w:val="center"/>
                          <w:rPr>
                            <w:sz w:val="18"/>
                          </w:rPr>
                        </w:pPr>
                        <w:r>
                          <w:rPr>
                            <w:sz w:val="18"/>
                          </w:rPr>
                          <w:t>Planned Outage Assessment</w:t>
                        </w:r>
                      </w:p>
                    </w:txbxContent>
                  </v:textbox>
                </v:shape>
                <v:shape id="Text Box 2" o:spid="_x0000_s1062" type="#_x0000_t202" style="position:absolute;left:44513;top:4476;width:10343;height:482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0LNuvQAAANwAAAAPAAAAZHJzL2Rvd25yZXYueG1sRE9LCsIw&#10;EN0L3iGM4EY0VfxWo6iguPVzgLEZ22IzKU209fZmIbh8vP9q05hCvKlyuWUFw0EEgjixOudUwe16&#10;6M9BOI+ssbBMCj7kYLNut1YYa1vzmd4Xn4oQwi5GBZn3ZSylSzIy6Aa2JA7cw1YGfYBVKnWFdQg3&#10;hRxF0VQazDk0ZFjSPqPkeXkZBY9T3Zss6vvR32bn8XSH+exuP0p1O812CcJT4//in/ukFUxGYW04&#10;E46AXH8BAAD//wMAUEsBAi0AFAAGAAgAAAAhANvh9svuAAAAhQEAABMAAAAAAAAAAAAAAAAAAAAA&#10;AFtDb250ZW50X1R5cGVzXS54bWxQSwECLQAUAAYACAAAACEAWvQsW78AAAAVAQAACwAAAAAAAAAA&#10;AAAAAAAfAQAAX3JlbHMvLnJlbHNQSwECLQAUAAYACAAAACEA4dCzbr0AAADcAAAADwAAAAAAAAAA&#10;AAAAAAAHAgAAZHJzL2Rvd25yZXYueG1sUEsFBgAAAAADAAMAtwAAAPECAAAAAA==&#10;" stroked="f">
                  <v:textbox>
                    <w:txbxContent>
                      <w:p w14:paraId="20C6208F" w14:textId="77777777" w:rsidR="00635AA1" w:rsidRPr="00167FCC" w:rsidRDefault="00635AA1" w:rsidP="00CE7F1F">
                        <w:pPr>
                          <w:jc w:val="center"/>
                          <w:rPr>
                            <w:sz w:val="18"/>
                          </w:rPr>
                        </w:pPr>
                        <w:r>
                          <w:rPr>
                            <w:sz w:val="18"/>
                          </w:rPr>
                          <w:t>Assignment of supplier substitution</w:t>
                        </w:r>
                      </w:p>
                    </w:txbxContent>
                  </v:textbox>
                </v:shape>
                <v:shape id="Text Box 2" o:spid="_x0000_s1063" type="#_x0000_t202" style="position:absolute;left:64960;top:20665;width:7620;height:425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nBb1wwAAANwAAAAPAAAAZHJzL2Rvd25yZXYueG1sRI/disIw&#10;FITvBd8hnAVvxKaKP2vXKKugeOvPA5w2x7Zsc1KarK1vbwTBy2FmvmFWm85U4k6NKy0rGEcxCOLM&#10;6pJzBdfLfvQNwnlkjZVlUvAgB5t1v7fCRNuWT3Q/+1wECLsEFRTe14mULivIoItsTRy8m20M+iCb&#10;XOoG2wA3lZzE8VwaLDksFFjTrqDs7/xvFNyO7XC2bNODvy5O0/kWy0VqH0oNvrrfHxCeOv8Jv9tH&#10;rWA2WcLrTDgCcv0EAAD//wMAUEsBAi0AFAAGAAgAAAAhANvh9svuAAAAhQEAABMAAAAAAAAAAAAA&#10;AAAAAAAAAFtDb250ZW50X1R5cGVzXS54bWxQSwECLQAUAAYACAAAACEAWvQsW78AAAAVAQAACwAA&#10;AAAAAAAAAAAAAAAfAQAAX3JlbHMvLnJlbHNQSwECLQAUAAYACAAAACEAjpwW9cMAAADcAAAADwAA&#10;AAAAAAAAAAAAAAAHAgAAZHJzL2Rvd25yZXYueG1sUEsFBgAAAAADAAMAtwAAAPcCAAAAAA==&#10;" stroked="f">
                  <v:textbox>
                    <w:txbxContent>
                      <w:p w14:paraId="20C62090" w14:textId="77777777" w:rsidR="00635AA1" w:rsidRPr="00167FCC" w:rsidRDefault="00635AA1" w:rsidP="00CE7F1F">
                        <w:pPr>
                          <w:jc w:val="center"/>
                          <w:rPr>
                            <w:sz w:val="18"/>
                          </w:rPr>
                        </w:pPr>
                        <w:r>
                          <w:rPr>
                            <w:sz w:val="18"/>
                          </w:rPr>
                          <w:t>End of RA month</w:t>
                        </w:r>
                      </w:p>
                    </w:txbxContent>
                  </v:textbox>
                </v:shape>
                <v:line id="Straight Connector 530" o:spid="_x0000_s1064" style="position:absolute;visibility:visible;mso-wrap-style:square" from="69024,9525" to="69024,20396"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qrePvwAAANwAAAAPAAAAZHJzL2Rvd25yZXYueG1sRE9Na8JA&#10;EL0X/A/LCL3VjZVKiK4iiujVWKjHITtmg9nZkJ1q+u/dQ8Hj430v14Nv1Z362AQ2MJ1koIirYBuu&#10;DXyf9x85qCjIFtvAZOCPIqxXo7clFjY8+ET3UmqVQjgWaMCJdIXWsXLkMU5CR5y4a+g9SoJ9rW2P&#10;jxTuW/2ZZXPtseHU4LCjraPqVv56A/6naaspyXknfKn3eem2+eFkzPt42CxACQ3yEv+7j9bA1yzN&#10;T2fSEdCrJwAAAP//AwBQSwECLQAUAAYACAAAACEA2+H2y+4AAACFAQAAEwAAAAAAAAAAAAAAAAAA&#10;AAAAW0NvbnRlbnRfVHlwZXNdLnhtbFBLAQItABQABgAIAAAAIQBa9CxbvwAAABUBAAALAAAAAAAA&#10;AAAAAAAAAB8BAABfcmVscy8ucmVsc1BLAQItABQABgAIAAAAIQAXqrePvwAAANwAAAAPAAAAAAAA&#10;AAAAAAAAAAcCAABkcnMvZG93bnJldi54bWxQSwUGAAAAAAMAAwC3AAAA8wIAAAAA&#10;" strokecolor="black [3040]" strokeweight="1.5pt"/>
                <w10:wrap anchorx="margin"/>
              </v:group>
            </w:pict>
          </mc:Fallback>
        </mc:AlternateContent>
      </w:r>
    </w:p>
    <w:p w14:paraId="20C614FE" w14:textId="77777777" w:rsidR="00CE7F1F" w:rsidRPr="000F7460" w:rsidRDefault="00CE7F1F" w:rsidP="00CE7F1F">
      <w:pPr>
        <w:pStyle w:val="ListParagraph"/>
        <w:widowControl w:val="0"/>
        <w:spacing w:after="240" w:line="300" w:lineRule="auto"/>
        <w:jc w:val="left"/>
        <w:rPr>
          <w:rFonts w:cs="Arial"/>
        </w:rPr>
      </w:pPr>
    </w:p>
    <w:p w14:paraId="20C614FF" w14:textId="77777777" w:rsidR="00CE7F1F" w:rsidRPr="00FA3FAA" w:rsidRDefault="00CE7F1F" w:rsidP="00CE7F1F">
      <w:pPr>
        <w:widowControl w:val="0"/>
        <w:spacing w:after="240" w:line="300" w:lineRule="auto"/>
        <w:ind w:left="360"/>
        <w:jc w:val="left"/>
        <w:rPr>
          <w:rFonts w:cs="Arial"/>
        </w:rPr>
      </w:pPr>
    </w:p>
    <w:p w14:paraId="20C61500" w14:textId="77777777" w:rsidR="00CE7F1F" w:rsidRPr="000F7460" w:rsidRDefault="00CE7F1F" w:rsidP="00CE7F1F">
      <w:pPr>
        <w:pStyle w:val="ListParagraph"/>
        <w:widowControl w:val="0"/>
        <w:spacing w:after="240" w:line="300" w:lineRule="auto"/>
        <w:jc w:val="left"/>
        <w:rPr>
          <w:rFonts w:cs="Arial"/>
        </w:rPr>
      </w:pPr>
    </w:p>
    <w:p w14:paraId="20C61501" w14:textId="77777777" w:rsidR="00CE7F1F" w:rsidRPr="000F7460" w:rsidRDefault="00CE7F1F" w:rsidP="00CE7F1F">
      <w:pPr>
        <w:pStyle w:val="ListParagraph"/>
        <w:widowControl w:val="0"/>
        <w:spacing w:after="240" w:line="300" w:lineRule="auto"/>
        <w:jc w:val="left"/>
        <w:rPr>
          <w:rFonts w:cs="Arial"/>
        </w:rPr>
      </w:pPr>
    </w:p>
    <w:p w14:paraId="20C61502" w14:textId="77777777" w:rsidR="00CE7F1F" w:rsidRPr="000F7460" w:rsidRDefault="00CE7F1F" w:rsidP="00CE7F1F">
      <w:pPr>
        <w:pStyle w:val="ListParagraph"/>
        <w:widowControl w:val="0"/>
        <w:spacing w:after="240" w:line="300" w:lineRule="auto"/>
        <w:jc w:val="left"/>
        <w:rPr>
          <w:rFonts w:cs="Arial"/>
        </w:rPr>
      </w:pPr>
    </w:p>
    <w:p w14:paraId="20C61503" w14:textId="77777777" w:rsidR="00CE7F1F" w:rsidRDefault="00CE7F1F" w:rsidP="00CE7F1F">
      <w:pPr>
        <w:pStyle w:val="ListParagraph"/>
        <w:widowControl w:val="0"/>
        <w:spacing w:after="240" w:line="300" w:lineRule="auto"/>
        <w:jc w:val="left"/>
        <w:rPr>
          <w:rFonts w:cs="Arial"/>
        </w:rPr>
      </w:pPr>
    </w:p>
    <w:p w14:paraId="20C61504" w14:textId="77777777" w:rsidR="00CE7F1F" w:rsidRDefault="00CE7F1F" w:rsidP="00CE7F1F">
      <w:pPr>
        <w:pStyle w:val="ListParagraph"/>
        <w:widowControl w:val="0"/>
        <w:spacing w:after="240" w:line="300" w:lineRule="auto"/>
        <w:jc w:val="left"/>
        <w:rPr>
          <w:rFonts w:cs="Arial"/>
        </w:rPr>
      </w:pPr>
    </w:p>
    <w:p w14:paraId="20C61505" w14:textId="77777777" w:rsidR="00CE7F1F" w:rsidRPr="000F7460" w:rsidRDefault="00CE7F1F" w:rsidP="00CE7F1F">
      <w:pPr>
        <w:pStyle w:val="ListParagraph"/>
        <w:widowControl w:val="0"/>
        <w:spacing w:after="240" w:line="300" w:lineRule="auto"/>
        <w:jc w:val="left"/>
        <w:rPr>
          <w:rFonts w:cs="Arial"/>
        </w:rPr>
      </w:pPr>
    </w:p>
    <w:p w14:paraId="20C61506" w14:textId="77777777" w:rsidR="00CE7F1F" w:rsidRPr="00FA3FAA" w:rsidRDefault="00CE7F1F" w:rsidP="00CE7F1F">
      <w:pPr>
        <w:pStyle w:val="ListParagraph"/>
        <w:widowControl w:val="0"/>
        <w:spacing w:after="240" w:line="300" w:lineRule="auto"/>
        <w:jc w:val="left"/>
        <w:rPr>
          <w:rFonts w:cs="Arial"/>
        </w:rPr>
      </w:pPr>
    </w:p>
    <w:p w14:paraId="20C61507" w14:textId="77777777" w:rsidR="00CE7F1F" w:rsidRPr="00CE7F1F" w:rsidRDefault="00CE7F1F" w:rsidP="00360590">
      <w:pPr>
        <w:widowControl w:val="0"/>
        <w:spacing w:after="240" w:line="300" w:lineRule="auto"/>
        <w:jc w:val="left"/>
        <w:rPr>
          <w:rFonts w:cs="Arial"/>
        </w:rPr>
      </w:pPr>
    </w:p>
    <w:p w14:paraId="20C61508" w14:textId="77777777" w:rsidR="00E85495" w:rsidRPr="00E85495" w:rsidRDefault="00E85495" w:rsidP="00E85495">
      <w:pPr>
        <w:pStyle w:val="ListParagraph"/>
        <w:widowControl w:val="0"/>
        <w:spacing w:after="240" w:line="300" w:lineRule="auto"/>
        <w:jc w:val="left"/>
        <w:rPr>
          <w:rFonts w:cs="Arial"/>
        </w:rPr>
      </w:pPr>
    </w:p>
    <w:p w14:paraId="20C61509" w14:textId="77777777" w:rsidR="00A542E7" w:rsidRPr="00A64D66" w:rsidRDefault="00A542E7" w:rsidP="00E15230">
      <w:pPr>
        <w:pStyle w:val="ListParagraph"/>
        <w:widowControl w:val="0"/>
        <w:numPr>
          <w:ilvl w:val="0"/>
          <w:numId w:val="31"/>
        </w:numPr>
        <w:spacing w:after="240" w:line="300" w:lineRule="auto"/>
        <w:jc w:val="left"/>
        <w:rPr>
          <w:rFonts w:cs="Arial"/>
        </w:rPr>
      </w:pPr>
      <w:r w:rsidRPr="006C0BB3">
        <w:rPr>
          <w:rFonts w:cs="Arial"/>
          <w:szCs w:val="22"/>
        </w:rPr>
        <w:t>Shall reflect all commitments to provide Resource Adequacy Capacity</w:t>
      </w:r>
      <w:r w:rsidR="00CE7F1F">
        <w:rPr>
          <w:rFonts w:cs="Arial"/>
          <w:szCs w:val="22"/>
        </w:rPr>
        <w:t xml:space="preserve"> for local RA and System RA</w:t>
      </w:r>
      <w:r w:rsidR="00CE7F1F" w:rsidRPr="006C0BB3">
        <w:rPr>
          <w:rFonts w:cs="Arial"/>
          <w:szCs w:val="22"/>
        </w:rPr>
        <w:t xml:space="preserve"> for the</w:t>
      </w:r>
      <w:r w:rsidR="00CE7F1F">
        <w:rPr>
          <w:rFonts w:cs="Arial"/>
          <w:szCs w:val="22"/>
        </w:rPr>
        <w:t xml:space="preserve"> relevant month. </w:t>
      </w:r>
    </w:p>
    <w:p w14:paraId="20C6150A" w14:textId="77777777" w:rsidR="0062454C" w:rsidRDefault="0062454C" w:rsidP="00E15230">
      <w:pPr>
        <w:pStyle w:val="ListParagraph"/>
        <w:widowControl w:val="0"/>
        <w:numPr>
          <w:ilvl w:val="0"/>
          <w:numId w:val="31"/>
        </w:numPr>
        <w:spacing w:after="0" w:line="300" w:lineRule="auto"/>
        <w:jc w:val="left"/>
        <w:rPr>
          <w:rFonts w:cs="Arial"/>
          <w:szCs w:val="22"/>
        </w:rPr>
      </w:pPr>
      <w:r w:rsidRPr="0062454C">
        <w:rPr>
          <w:rFonts w:cs="Arial"/>
          <w:szCs w:val="22"/>
        </w:rPr>
        <w:t xml:space="preserve">Shall reflect all commitments to provide Flexible Resource Adequacy Capacity entered into for the relevant month.  </w:t>
      </w:r>
    </w:p>
    <w:p w14:paraId="20C6150B" w14:textId="77777777" w:rsidR="0062454C" w:rsidRDefault="0062454C" w:rsidP="00E15230">
      <w:pPr>
        <w:pStyle w:val="ListParagraph"/>
        <w:widowControl w:val="0"/>
        <w:numPr>
          <w:ilvl w:val="0"/>
          <w:numId w:val="31"/>
        </w:numPr>
        <w:spacing w:after="0" w:line="300" w:lineRule="auto"/>
        <w:jc w:val="left"/>
        <w:rPr>
          <w:rFonts w:cs="Arial"/>
          <w:szCs w:val="22"/>
        </w:rPr>
      </w:pPr>
      <w:r>
        <w:rPr>
          <w:rFonts w:cs="Arial"/>
          <w:szCs w:val="22"/>
        </w:rPr>
        <w:t>Shall identify t</w:t>
      </w:r>
      <w:r w:rsidRPr="0062454C">
        <w:rPr>
          <w:rFonts w:cs="Arial"/>
          <w:szCs w:val="22"/>
        </w:rPr>
        <w:t xml:space="preserve">he flexible capacity </w:t>
      </w:r>
      <w:r w:rsidR="007931E0">
        <w:rPr>
          <w:rFonts w:cs="Arial"/>
          <w:szCs w:val="22"/>
        </w:rPr>
        <w:t xml:space="preserve">category </w:t>
      </w:r>
      <w:r w:rsidRPr="0062454C">
        <w:rPr>
          <w:rFonts w:cs="Arial"/>
          <w:szCs w:val="22"/>
        </w:rPr>
        <w:t>for each designation of each Flexible Resource Adequacy Resource.</w:t>
      </w:r>
    </w:p>
    <w:p w14:paraId="20C6150C" w14:textId="5464728B" w:rsidR="0062454C" w:rsidRPr="00A64D66" w:rsidRDefault="0062454C" w:rsidP="00E15230">
      <w:pPr>
        <w:pStyle w:val="ListParagraph"/>
        <w:widowControl w:val="0"/>
        <w:numPr>
          <w:ilvl w:val="0"/>
          <w:numId w:val="31"/>
        </w:numPr>
        <w:spacing w:after="0" w:line="300" w:lineRule="auto"/>
        <w:jc w:val="left"/>
        <w:rPr>
          <w:rFonts w:cs="Arial"/>
          <w:szCs w:val="22"/>
        </w:rPr>
      </w:pPr>
      <w:r>
        <w:rPr>
          <w:rFonts w:cs="Arial"/>
          <w:szCs w:val="22"/>
        </w:rPr>
        <w:t xml:space="preserve">Shall identify the LSE </w:t>
      </w:r>
      <w:r w:rsidR="00D55F25">
        <w:rPr>
          <w:rFonts w:cs="Arial"/>
          <w:szCs w:val="22"/>
        </w:rPr>
        <w:t xml:space="preserve">or CPE </w:t>
      </w:r>
      <w:r>
        <w:rPr>
          <w:rFonts w:cs="Arial"/>
          <w:szCs w:val="22"/>
        </w:rPr>
        <w:t>to which the specific resource and category of flexible capacity was committed.</w:t>
      </w:r>
    </w:p>
    <w:p w14:paraId="20C6150D" w14:textId="77777777" w:rsidR="00CE7F1F" w:rsidRPr="009E07DE" w:rsidRDefault="00CE7F1F" w:rsidP="00E15230">
      <w:pPr>
        <w:pStyle w:val="ListParagraph"/>
        <w:widowControl w:val="0"/>
        <w:numPr>
          <w:ilvl w:val="0"/>
          <w:numId w:val="31"/>
        </w:numPr>
        <w:spacing w:after="240" w:line="300" w:lineRule="auto"/>
        <w:jc w:val="left"/>
        <w:rPr>
          <w:rFonts w:cs="Arial"/>
        </w:rPr>
      </w:pPr>
      <w:r w:rsidRPr="00943696">
        <w:rPr>
          <w:rFonts w:cs="Arial"/>
          <w:szCs w:val="22"/>
        </w:rPr>
        <w:t xml:space="preserve">Shall reflect the maximum </w:t>
      </w:r>
      <w:r>
        <w:rPr>
          <w:rFonts w:cs="Arial"/>
          <w:szCs w:val="22"/>
        </w:rPr>
        <w:t xml:space="preserve">designated </w:t>
      </w:r>
      <w:r w:rsidRPr="00943696">
        <w:rPr>
          <w:rFonts w:cs="Arial"/>
          <w:szCs w:val="22"/>
        </w:rPr>
        <w:t xml:space="preserve">Resource Adequacy Capacity </w:t>
      </w:r>
      <w:r>
        <w:rPr>
          <w:rFonts w:cs="Arial"/>
          <w:szCs w:val="22"/>
        </w:rPr>
        <w:t xml:space="preserve">for </w:t>
      </w:r>
      <w:r w:rsidRPr="00943696">
        <w:rPr>
          <w:rFonts w:cs="Arial"/>
          <w:szCs w:val="22"/>
        </w:rPr>
        <w:t xml:space="preserve">each Resource Adequacy Resource.  This capacity must be made available for the ISO </w:t>
      </w:r>
      <w:r>
        <w:rPr>
          <w:rFonts w:cs="Arial"/>
          <w:szCs w:val="22"/>
        </w:rPr>
        <w:t xml:space="preserve">on the </w:t>
      </w:r>
      <w:r w:rsidRPr="00943696">
        <w:rPr>
          <w:rFonts w:cs="Arial"/>
          <w:szCs w:val="22"/>
        </w:rPr>
        <w:t>days specified in the Supply Plan</w:t>
      </w:r>
      <w:r>
        <w:rPr>
          <w:rFonts w:cs="Arial"/>
          <w:szCs w:val="22"/>
        </w:rPr>
        <w:t xml:space="preserve"> and will be subject to Availability Standards and Payment provisions in the ISO Tariff Section 40.9</w:t>
      </w:r>
      <w:r w:rsidRPr="00943696">
        <w:rPr>
          <w:rFonts w:cs="Arial"/>
          <w:szCs w:val="22"/>
        </w:rPr>
        <w:t xml:space="preserve">.  </w:t>
      </w:r>
    </w:p>
    <w:p w14:paraId="20C6150E" w14:textId="26CD3B03" w:rsidR="00C8333E" w:rsidRDefault="00A542E7" w:rsidP="00E15230">
      <w:pPr>
        <w:pStyle w:val="ListParagraph"/>
        <w:widowControl w:val="0"/>
        <w:numPr>
          <w:ilvl w:val="0"/>
          <w:numId w:val="31"/>
        </w:numPr>
        <w:spacing w:after="240" w:line="300" w:lineRule="auto"/>
        <w:jc w:val="left"/>
        <w:rPr>
          <w:rFonts w:cs="Arial"/>
          <w:szCs w:val="22"/>
        </w:rPr>
      </w:pPr>
      <w:r w:rsidRPr="009E07DE">
        <w:rPr>
          <w:rFonts w:cs="Arial"/>
          <w:szCs w:val="22"/>
        </w:rPr>
        <w:t xml:space="preserve">The Scheduling Coordinator for the Load Serving Entity </w:t>
      </w:r>
      <w:r w:rsidR="00D55F25">
        <w:rPr>
          <w:rFonts w:cs="Arial"/>
          <w:szCs w:val="22"/>
        </w:rPr>
        <w:t xml:space="preserve">or CPE </w:t>
      </w:r>
      <w:r w:rsidRPr="009E07DE">
        <w:rPr>
          <w:rFonts w:cs="Arial"/>
          <w:szCs w:val="22"/>
        </w:rPr>
        <w:t xml:space="preserve">may submit at any time from 45 days to </w:t>
      </w:r>
      <w:r w:rsidR="00CE7F1F">
        <w:rPr>
          <w:rFonts w:cs="Arial"/>
          <w:szCs w:val="22"/>
        </w:rPr>
        <w:t>30</w:t>
      </w:r>
      <w:r w:rsidRPr="009E07DE">
        <w:rPr>
          <w:rFonts w:cs="Arial"/>
          <w:szCs w:val="22"/>
        </w:rPr>
        <w:t xml:space="preserve"> days prior to the RA Compliance month, a revision to the monthly Supply Plan to correct an error in the plan. </w:t>
      </w:r>
      <w:r w:rsidR="00C8333E">
        <w:rPr>
          <w:rFonts w:cs="Arial"/>
          <w:szCs w:val="22"/>
        </w:rPr>
        <w:t xml:space="preserve">Unless good cause is shown, the ISO </w:t>
      </w:r>
      <w:r w:rsidRPr="009E07DE">
        <w:rPr>
          <w:rFonts w:cs="Arial"/>
          <w:szCs w:val="22"/>
        </w:rPr>
        <w:t xml:space="preserve">will not accept any revisions to a monthly </w:t>
      </w:r>
      <w:r w:rsidR="00C8333E">
        <w:rPr>
          <w:rFonts w:cs="Arial"/>
          <w:szCs w:val="22"/>
        </w:rPr>
        <w:t>Supply</w:t>
      </w:r>
      <w:r w:rsidRPr="009E07DE">
        <w:rPr>
          <w:rFonts w:cs="Arial"/>
          <w:szCs w:val="22"/>
        </w:rPr>
        <w:t xml:space="preserve"> Plan from 10 days prior to the RA Compliance </w:t>
      </w:r>
      <w:r w:rsidRPr="009E07DE">
        <w:rPr>
          <w:rFonts w:cs="Arial"/>
          <w:szCs w:val="22"/>
        </w:rPr>
        <w:lastRenderedPageBreak/>
        <w:t xml:space="preserve">month through the end of the </w:t>
      </w:r>
      <w:r w:rsidR="00C8333E">
        <w:rPr>
          <w:rFonts w:cs="Arial"/>
          <w:szCs w:val="22"/>
        </w:rPr>
        <w:t xml:space="preserve">compliance </w:t>
      </w:r>
      <w:r w:rsidRPr="009E07DE">
        <w:rPr>
          <w:rFonts w:cs="Arial"/>
          <w:szCs w:val="22"/>
        </w:rPr>
        <w:t xml:space="preserve">month. </w:t>
      </w:r>
    </w:p>
    <w:p w14:paraId="20C6150F" w14:textId="77777777" w:rsidR="00A542E7" w:rsidRDefault="00A542E7" w:rsidP="00E15230">
      <w:pPr>
        <w:pStyle w:val="ListParagraph"/>
        <w:widowControl w:val="0"/>
        <w:numPr>
          <w:ilvl w:val="0"/>
          <w:numId w:val="31"/>
        </w:numPr>
        <w:spacing w:after="240" w:line="300" w:lineRule="auto"/>
        <w:jc w:val="left"/>
        <w:rPr>
          <w:rFonts w:cs="Arial"/>
          <w:szCs w:val="22"/>
        </w:rPr>
      </w:pPr>
      <w:r w:rsidRPr="00C8333E">
        <w:rPr>
          <w:rFonts w:cs="Arial"/>
          <w:szCs w:val="22"/>
        </w:rPr>
        <w:t xml:space="preserve">The Scheduling Coordinator for the resource that submits a revision to its monthly Supply Plan to correct an error must include in the revision a MW amount of Resource Adequacy Capacity for each day of month that is no less than the MW amount of Resource Adequacy Capacity included in its original plan for each day of the month.  </w:t>
      </w:r>
    </w:p>
    <w:p w14:paraId="20C61510" w14:textId="77777777" w:rsidR="00F4416B" w:rsidRPr="007C1A57" w:rsidRDefault="00F4416B" w:rsidP="00F4416B">
      <w:pPr>
        <w:spacing w:after="240" w:line="300" w:lineRule="auto"/>
        <w:rPr>
          <w:rFonts w:cs="Arial"/>
          <w:i/>
        </w:rPr>
      </w:pPr>
      <w:r>
        <w:rPr>
          <w:rFonts w:cs="Arial"/>
          <w:i/>
        </w:rPr>
        <w:t>Scheduling Coordinator of Record Changes</w:t>
      </w:r>
    </w:p>
    <w:p w14:paraId="20C61511" w14:textId="77777777" w:rsidR="00F4416B" w:rsidRPr="00A55498" w:rsidRDefault="00F4416B" w:rsidP="00F4416B">
      <w:pPr>
        <w:rPr>
          <w:rFonts w:cs="Arial"/>
          <w:color w:val="000000"/>
          <w:sz w:val="20"/>
        </w:rPr>
      </w:pPr>
      <w:r>
        <w:rPr>
          <w:rFonts w:cs="Arial"/>
          <w:color w:val="000000"/>
          <w:sz w:val="20"/>
        </w:rPr>
        <w:t>Occasionally</w:t>
      </w:r>
      <w:r w:rsidRPr="00A55498">
        <w:rPr>
          <w:rFonts w:cs="Arial"/>
          <w:color w:val="000000"/>
          <w:sz w:val="20"/>
        </w:rPr>
        <w:t xml:space="preserve"> a resource changes its S</w:t>
      </w:r>
      <w:r>
        <w:rPr>
          <w:rFonts w:cs="Arial"/>
          <w:color w:val="000000"/>
          <w:sz w:val="20"/>
        </w:rPr>
        <w:t>C of record which may result in confusion about which SC is responsible for submitting a Supply Plan.  This is a unique circumstance because the new SC does not gain CIRA access until it becomes the SC of record, and</w:t>
      </w:r>
      <w:r w:rsidRPr="00A55498">
        <w:rPr>
          <w:rFonts w:cs="Arial"/>
          <w:color w:val="000000"/>
          <w:sz w:val="20"/>
        </w:rPr>
        <w:t xml:space="preserve"> the old S</w:t>
      </w:r>
      <w:r>
        <w:rPr>
          <w:rFonts w:cs="Arial"/>
          <w:color w:val="000000"/>
          <w:sz w:val="20"/>
        </w:rPr>
        <w:t>C</w:t>
      </w:r>
      <w:r w:rsidRPr="00A55498">
        <w:rPr>
          <w:rFonts w:cs="Arial"/>
          <w:color w:val="000000"/>
          <w:sz w:val="20"/>
        </w:rPr>
        <w:t xml:space="preserve"> </w:t>
      </w:r>
      <w:r>
        <w:rPr>
          <w:rFonts w:cs="Arial"/>
          <w:color w:val="000000"/>
          <w:sz w:val="20"/>
        </w:rPr>
        <w:t xml:space="preserve">may </w:t>
      </w:r>
      <w:r w:rsidRPr="00A55498">
        <w:rPr>
          <w:rFonts w:cs="Arial"/>
          <w:color w:val="000000"/>
          <w:sz w:val="20"/>
        </w:rPr>
        <w:t xml:space="preserve">be in a position to </w:t>
      </w:r>
      <w:r>
        <w:rPr>
          <w:rFonts w:cs="Arial"/>
          <w:color w:val="000000"/>
          <w:sz w:val="20"/>
        </w:rPr>
        <w:t>submit</w:t>
      </w:r>
      <w:r w:rsidRPr="00A55498">
        <w:rPr>
          <w:rFonts w:cs="Arial"/>
          <w:color w:val="000000"/>
          <w:sz w:val="20"/>
        </w:rPr>
        <w:t xml:space="preserve"> a Supply Plan that covers a </w:t>
      </w:r>
      <w:r>
        <w:rPr>
          <w:rFonts w:cs="Arial"/>
          <w:color w:val="000000"/>
          <w:sz w:val="20"/>
        </w:rPr>
        <w:t xml:space="preserve">future </w:t>
      </w:r>
      <w:r w:rsidRPr="00A55498">
        <w:rPr>
          <w:rFonts w:cs="Arial"/>
          <w:color w:val="000000"/>
          <w:sz w:val="20"/>
        </w:rPr>
        <w:t xml:space="preserve">period of time in which that entity would no longer </w:t>
      </w:r>
      <w:r>
        <w:rPr>
          <w:rFonts w:cs="Arial"/>
          <w:color w:val="000000"/>
          <w:sz w:val="20"/>
        </w:rPr>
        <w:t>be</w:t>
      </w:r>
      <w:r w:rsidRPr="00A55498">
        <w:rPr>
          <w:rFonts w:cs="Arial"/>
          <w:color w:val="000000"/>
          <w:sz w:val="20"/>
        </w:rPr>
        <w:t xml:space="preserve"> that resource’s S</w:t>
      </w:r>
      <w:r>
        <w:rPr>
          <w:rFonts w:cs="Arial"/>
          <w:color w:val="000000"/>
          <w:sz w:val="20"/>
        </w:rPr>
        <w:t>C</w:t>
      </w:r>
      <w:r w:rsidRPr="00A55498">
        <w:rPr>
          <w:rFonts w:cs="Arial"/>
          <w:color w:val="000000"/>
          <w:sz w:val="20"/>
        </w:rPr>
        <w:t>.</w:t>
      </w:r>
      <w:r>
        <w:rPr>
          <w:rFonts w:cs="Arial"/>
          <w:color w:val="000000"/>
          <w:sz w:val="20"/>
        </w:rPr>
        <w:t xml:space="preserve"> The following statements clarify each SC’s obligations, and any applicable Rules of Conduct implications, for SC of record changes effective after T-45:</w:t>
      </w:r>
    </w:p>
    <w:p w14:paraId="20C61512" w14:textId="77777777" w:rsidR="00F4416B" w:rsidRDefault="00F4416B" w:rsidP="00E15230">
      <w:pPr>
        <w:pStyle w:val="ListParagraph"/>
        <w:numPr>
          <w:ilvl w:val="0"/>
          <w:numId w:val="31"/>
        </w:numPr>
        <w:rPr>
          <w:rFonts w:cs="Arial"/>
          <w:color w:val="000000"/>
          <w:sz w:val="20"/>
        </w:rPr>
      </w:pPr>
      <w:r>
        <w:rPr>
          <w:rFonts w:cs="Arial"/>
          <w:color w:val="000000"/>
          <w:sz w:val="20"/>
        </w:rPr>
        <w:t xml:space="preserve">The SC of record at T-45 is encouraged to submit a Supply Plan by T-45 even though it will no longer be the SC of record for the RA month covered by the Supply Plan.  </w:t>
      </w:r>
    </w:p>
    <w:p w14:paraId="20C61513" w14:textId="77777777" w:rsidR="00F4416B" w:rsidRDefault="00F4416B" w:rsidP="00E15230">
      <w:pPr>
        <w:pStyle w:val="ListParagraph"/>
        <w:numPr>
          <w:ilvl w:val="0"/>
          <w:numId w:val="31"/>
        </w:numPr>
        <w:rPr>
          <w:rFonts w:cs="Arial"/>
          <w:color w:val="000000"/>
          <w:sz w:val="20"/>
        </w:rPr>
      </w:pPr>
      <w:r>
        <w:rPr>
          <w:rFonts w:cs="Arial"/>
          <w:color w:val="000000"/>
          <w:sz w:val="20"/>
        </w:rPr>
        <w:t>If the SC of record does not submit a Supply Plan by T-45, the new SC of record is encouraged to submit a Supply Plan as soon as possible per existing rules on Supply Plan revisions after T-45.  Such submissions will not create a Rules of Conduct sanction.</w:t>
      </w:r>
    </w:p>
    <w:p w14:paraId="20C61514" w14:textId="77777777" w:rsidR="00F4416B" w:rsidRDefault="00F4416B" w:rsidP="00E15230">
      <w:pPr>
        <w:pStyle w:val="ListParagraph"/>
        <w:numPr>
          <w:ilvl w:val="0"/>
          <w:numId w:val="31"/>
        </w:numPr>
        <w:rPr>
          <w:rFonts w:cs="Arial"/>
          <w:color w:val="000000"/>
          <w:sz w:val="20"/>
        </w:rPr>
      </w:pPr>
      <w:r>
        <w:rPr>
          <w:rFonts w:cs="Arial"/>
          <w:color w:val="000000"/>
          <w:sz w:val="20"/>
        </w:rPr>
        <w:t>If neither SC submits a Supply Plan in time for the submission and validation process, the resource will not count as RA Capacity for that RA month.</w:t>
      </w:r>
    </w:p>
    <w:p w14:paraId="20C61515" w14:textId="77777777" w:rsidR="00F4416B" w:rsidRPr="00692084" w:rsidRDefault="00F4416B" w:rsidP="00692084">
      <w:pPr>
        <w:widowControl w:val="0"/>
        <w:spacing w:after="240" w:line="300" w:lineRule="auto"/>
        <w:jc w:val="left"/>
        <w:rPr>
          <w:rFonts w:cs="Arial"/>
          <w:szCs w:val="22"/>
        </w:rPr>
      </w:pPr>
    </w:p>
    <w:p w14:paraId="20C61516" w14:textId="77777777" w:rsidR="00A542E7" w:rsidRPr="009E07DE" w:rsidRDefault="00A542E7" w:rsidP="00A542E7">
      <w:pPr>
        <w:pStyle w:val="Heading4"/>
      </w:pPr>
      <w:bookmarkStart w:id="268" w:name="_Toc369088094"/>
      <w:bookmarkStart w:id="269" w:name="_Toc397496464"/>
      <w:bookmarkStart w:id="270" w:name="_Toc233778651"/>
      <w:r w:rsidRPr="009E07DE">
        <w:t>Template</w:t>
      </w:r>
      <w:bookmarkEnd w:id="268"/>
      <w:bookmarkEnd w:id="269"/>
      <w:bookmarkEnd w:id="270"/>
    </w:p>
    <w:p w14:paraId="20C61517" w14:textId="77777777" w:rsidR="00A542E7" w:rsidRPr="007C1A57" w:rsidRDefault="00A542E7" w:rsidP="00A542E7">
      <w:pPr>
        <w:pStyle w:val="ParaText"/>
        <w:rPr>
          <w:rFonts w:cs="Arial"/>
          <w:szCs w:val="22"/>
        </w:rPr>
      </w:pPr>
      <w:r w:rsidRPr="007C1A57">
        <w:rPr>
          <w:rFonts w:cs="Arial"/>
          <w:szCs w:val="22"/>
        </w:rPr>
        <w:t xml:space="preserve">ISO Tariff Section 40.4.7 </w:t>
      </w:r>
    </w:p>
    <w:p w14:paraId="20C61518" w14:textId="77777777" w:rsidR="00A542E7" w:rsidRDefault="00A542E7" w:rsidP="00A542E7">
      <w:pPr>
        <w:pStyle w:val="ParaText"/>
        <w:rPr>
          <w:rFonts w:cs="Arial"/>
          <w:szCs w:val="22"/>
        </w:rPr>
      </w:pPr>
      <w:r w:rsidRPr="007C1A57">
        <w:rPr>
          <w:rFonts w:cs="Arial"/>
          <w:szCs w:val="22"/>
        </w:rPr>
        <w:t xml:space="preserve">The approved format and content for a Supply Plan is provided in </w:t>
      </w:r>
      <w:r>
        <w:rPr>
          <w:rFonts w:cs="Arial"/>
          <w:szCs w:val="22"/>
        </w:rPr>
        <w:t xml:space="preserve">a template on the ISO Website. </w:t>
      </w:r>
      <w:r w:rsidRPr="007C1A57">
        <w:rPr>
          <w:rFonts w:cs="Arial"/>
          <w:szCs w:val="22"/>
        </w:rPr>
        <w:t>The submitted Supply Plans are only accepted by ISO if they</w:t>
      </w:r>
      <w:r>
        <w:rPr>
          <w:rFonts w:cs="Arial"/>
          <w:szCs w:val="22"/>
        </w:rPr>
        <w:t xml:space="preserve"> are on the approved template. </w:t>
      </w:r>
      <w:r w:rsidRPr="007C1A57">
        <w:rPr>
          <w:rFonts w:cs="Arial"/>
          <w:szCs w:val="22"/>
        </w:rPr>
        <w:t xml:space="preserve">The template must not be modified in any manner, </w:t>
      </w:r>
      <w:r>
        <w:rPr>
          <w:rFonts w:cs="Arial"/>
          <w:szCs w:val="22"/>
        </w:rPr>
        <w:t xml:space="preserve">otherwise it will be rejected. </w:t>
      </w:r>
      <w:r w:rsidRPr="007C1A57">
        <w:rPr>
          <w:rFonts w:cs="Arial"/>
          <w:szCs w:val="22"/>
        </w:rPr>
        <w:t>This includes adding or removing columns or w</w:t>
      </w:r>
      <w:r>
        <w:rPr>
          <w:rFonts w:cs="Arial"/>
          <w:szCs w:val="22"/>
        </w:rPr>
        <w:t xml:space="preserve">orksheets within the template. </w:t>
      </w:r>
    </w:p>
    <w:p w14:paraId="20C61519" w14:textId="77777777" w:rsidR="00A542E7" w:rsidRDefault="00A542E7" w:rsidP="00A542E7">
      <w:pPr>
        <w:pStyle w:val="ParaText"/>
        <w:rPr>
          <w:rFonts w:cs="Arial"/>
          <w:szCs w:val="22"/>
        </w:rPr>
      </w:pPr>
      <w:r>
        <w:rPr>
          <w:rFonts w:cs="Arial"/>
          <w:szCs w:val="22"/>
        </w:rPr>
        <w:t>M</w:t>
      </w:r>
      <w:r w:rsidRPr="007C1A57">
        <w:rPr>
          <w:rFonts w:cs="Arial"/>
          <w:szCs w:val="22"/>
        </w:rPr>
        <w:t xml:space="preserve">onthly </w:t>
      </w:r>
      <w:r>
        <w:rPr>
          <w:rFonts w:cs="Arial"/>
          <w:szCs w:val="22"/>
        </w:rPr>
        <w:t>and annual S</w:t>
      </w:r>
      <w:r w:rsidRPr="007C1A57">
        <w:rPr>
          <w:rFonts w:cs="Arial"/>
          <w:szCs w:val="22"/>
        </w:rPr>
        <w:t xml:space="preserve">upply </w:t>
      </w:r>
      <w:r>
        <w:rPr>
          <w:rFonts w:cs="Arial"/>
          <w:szCs w:val="22"/>
        </w:rPr>
        <w:t>P</w:t>
      </w:r>
      <w:r w:rsidRPr="007C1A57">
        <w:rPr>
          <w:rFonts w:cs="Arial"/>
          <w:szCs w:val="22"/>
        </w:rPr>
        <w:t xml:space="preserve">lan </w:t>
      </w:r>
      <w:r>
        <w:rPr>
          <w:rFonts w:cs="Arial"/>
          <w:szCs w:val="22"/>
        </w:rPr>
        <w:t>T</w:t>
      </w:r>
      <w:r w:rsidRPr="007C1A57">
        <w:rPr>
          <w:rFonts w:cs="Arial"/>
          <w:szCs w:val="22"/>
        </w:rPr>
        <w:t>emplate</w:t>
      </w:r>
      <w:r>
        <w:rPr>
          <w:rFonts w:cs="Arial"/>
          <w:szCs w:val="22"/>
        </w:rPr>
        <w:t xml:space="preserve">s can be found </w:t>
      </w:r>
      <w:r>
        <w:rPr>
          <w:rFonts w:cs="Arial"/>
        </w:rPr>
        <w:t xml:space="preserve">on the Reliability Requirements webpage as well as through the </w:t>
      </w:r>
      <w:r w:rsidR="007A350D">
        <w:rPr>
          <w:rFonts w:cs="Arial"/>
        </w:rPr>
        <w:t xml:space="preserve">Customer </w:t>
      </w:r>
      <w:r>
        <w:rPr>
          <w:rFonts w:cs="Arial"/>
        </w:rPr>
        <w:t>Interface for Resource Adequacy (CIRA), an ISO portal application.</w:t>
      </w:r>
    </w:p>
    <w:p w14:paraId="20C6151A" w14:textId="77777777" w:rsidR="00A542E7" w:rsidRDefault="00A542E7" w:rsidP="00A542E7">
      <w:pPr>
        <w:pStyle w:val="ParaText"/>
        <w:rPr>
          <w:rFonts w:cs="Arial"/>
          <w:szCs w:val="22"/>
        </w:rPr>
      </w:pPr>
      <w:r>
        <w:rPr>
          <w:rFonts w:cs="Arial"/>
          <w:szCs w:val="22"/>
        </w:rPr>
        <w:t>The annual/monthly</w:t>
      </w:r>
      <w:r w:rsidRPr="007C1A57">
        <w:rPr>
          <w:rFonts w:cs="Arial"/>
          <w:szCs w:val="22"/>
        </w:rPr>
        <w:t xml:space="preserve"> Sup</w:t>
      </w:r>
      <w:r>
        <w:rPr>
          <w:rFonts w:cs="Arial"/>
          <w:szCs w:val="22"/>
        </w:rPr>
        <w:t xml:space="preserve">ply Plans </w:t>
      </w:r>
      <w:r w:rsidR="00DE2791">
        <w:rPr>
          <w:rFonts w:cs="Arial"/>
          <w:szCs w:val="22"/>
        </w:rPr>
        <w:t xml:space="preserve">must be submitted via the CIRA </w:t>
      </w:r>
      <w:r>
        <w:rPr>
          <w:rFonts w:cs="Arial"/>
          <w:szCs w:val="22"/>
        </w:rPr>
        <w:t>application.</w:t>
      </w:r>
    </w:p>
    <w:p w14:paraId="20C6151B" w14:textId="77777777" w:rsidR="00A542E7" w:rsidRPr="007C1A57" w:rsidRDefault="00A542E7" w:rsidP="00A542E7">
      <w:pPr>
        <w:pStyle w:val="ParaText"/>
        <w:rPr>
          <w:rFonts w:cs="Arial"/>
          <w:szCs w:val="22"/>
        </w:rPr>
      </w:pPr>
      <w:r w:rsidRPr="007C1A57">
        <w:rPr>
          <w:rFonts w:cs="Arial"/>
          <w:szCs w:val="22"/>
        </w:rPr>
        <w:t xml:space="preserve">A Scheduling Coordinator must provide a single, aggregated Supply Plan for all of the Resource Adequacy Resources that it represents under each Scheduling Coordinator ID (SCID).  All resources and capacity amounts for the relevant trade month are included in the submitted Supply Plan.  </w:t>
      </w:r>
    </w:p>
    <w:p w14:paraId="20C6151C" w14:textId="77777777" w:rsidR="00A542E7" w:rsidRDefault="00A542E7" w:rsidP="00A542E7">
      <w:pPr>
        <w:pStyle w:val="ParaText"/>
        <w:rPr>
          <w:rFonts w:cs="Arial"/>
          <w:szCs w:val="22"/>
        </w:rPr>
      </w:pPr>
      <w:r w:rsidRPr="007C1A57">
        <w:rPr>
          <w:rFonts w:cs="Arial"/>
          <w:szCs w:val="22"/>
        </w:rPr>
        <w:t xml:space="preserve">The information that is to be provided in a Supply Plan includes: </w:t>
      </w:r>
    </w:p>
    <w:p w14:paraId="20C6151D" w14:textId="77777777" w:rsidR="00A542E7" w:rsidRPr="00873DF3" w:rsidRDefault="00A542E7" w:rsidP="00E15230">
      <w:pPr>
        <w:pStyle w:val="ParaText"/>
        <w:numPr>
          <w:ilvl w:val="0"/>
          <w:numId w:val="32"/>
        </w:numPr>
        <w:spacing w:after="0"/>
        <w:rPr>
          <w:rFonts w:cs="Arial"/>
          <w:szCs w:val="22"/>
        </w:rPr>
      </w:pPr>
      <w:r w:rsidRPr="00873DF3">
        <w:rPr>
          <w:rFonts w:cs="Arial"/>
          <w:szCs w:val="22"/>
        </w:rPr>
        <w:lastRenderedPageBreak/>
        <w:t xml:space="preserve">Scheduling Coordinator name and SCID </w:t>
      </w:r>
    </w:p>
    <w:p w14:paraId="20C6151E" w14:textId="77777777" w:rsidR="00A542E7" w:rsidRPr="006C0BB3" w:rsidRDefault="00A542E7" w:rsidP="00E15230">
      <w:pPr>
        <w:pStyle w:val="ListParagraph"/>
        <w:numPr>
          <w:ilvl w:val="0"/>
          <w:numId w:val="32"/>
        </w:numPr>
        <w:spacing w:after="0" w:line="300" w:lineRule="auto"/>
        <w:jc w:val="left"/>
        <w:rPr>
          <w:rFonts w:cs="Arial"/>
          <w:szCs w:val="22"/>
        </w:rPr>
      </w:pPr>
      <w:r w:rsidRPr="006C0BB3">
        <w:rPr>
          <w:rFonts w:cs="Arial"/>
          <w:szCs w:val="22"/>
        </w:rPr>
        <w:t xml:space="preserve">Applicable trade month </w:t>
      </w:r>
    </w:p>
    <w:p w14:paraId="20C6151F" w14:textId="77777777" w:rsidR="00A542E7" w:rsidRPr="006C0BB3" w:rsidRDefault="00A542E7" w:rsidP="00E15230">
      <w:pPr>
        <w:pStyle w:val="ListParagraph"/>
        <w:numPr>
          <w:ilvl w:val="0"/>
          <w:numId w:val="32"/>
        </w:numPr>
        <w:spacing w:after="0" w:line="300" w:lineRule="auto"/>
        <w:rPr>
          <w:rFonts w:cs="Arial"/>
          <w:szCs w:val="22"/>
        </w:rPr>
      </w:pPr>
      <w:r w:rsidRPr="006C0BB3">
        <w:rPr>
          <w:rFonts w:cs="Arial"/>
          <w:szCs w:val="22"/>
        </w:rPr>
        <w:t xml:space="preserve">Contact information </w:t>
      </w:r>
    </w:p>
    <w:p w14:paraId="20C61520" w14:textId="77777777" w:rsidR="00A542E7" w:rsidRPr="006C0BB3" w:rsidRDefault="00A542E7" w:rsidP="00E15230">
      <w:pPr>
        <w:pStyle w:val="ListParagraph"/>
        <w:numPr>
          <w:ilvl w:val="0"/>
          <w:numId w:val="32"/>
        </w:numPr>
        <w:spacing w:after="0" w:line="300" w:lineRule="auto"/>
        <w:rPr>
          <w:rFonts w:cs="Arial"/>
          <w:szCs w:val="22"/>
        </w:rPr>
      </w:pPr>
      <w:r w:rsidRPr="006C0BB3">
        <w:rPr>
          <w:rFonts w:cs="Arial"/>
          <w:szCs w:val="22"/>
        </w:rPr>
        <w:t xml:space="preserve">All Generating Units with a Net Qualifying Capacity value that are designated as Resource Adequacy Resources </w:t>
      </w:r>
    </w:p>
    <w:p w14:paraId="20C61521" w14:textId="77777777" w:rsidR="00A542E7" w:rsidRPr="006C0BB3" w:rsidRDefault="00A542E7" w:rsidP="00E15230">
      <w:pPr>
        <w:pStyle w:val="ListParagraph"/>
        <w:numPr>
          <w:ilvl w:val="0"/>
          <w:numId w:val="32"/>
        </w:numPr>
        <w:spacing w:after="0" w:line="300" w:lineRule="auto"/>
        <w:rPr>
          <w:rFonts w:cs="Arial"/>
          <w:szCs w:val="22"/>
        </w:rPr>
      </w:pPr>
      <w:r w:rsidRPr="006C0BB3">
        <w:rPr>
          <w:rFonts w:cs="Arial"/>
          <w:szCs w:val="22"/>
        </w:rPr>
        <w:t xml:space="preserve">All Intertie Resources with an import allocation assignment that are designated as RA Resources </w:t>
      </w:r>
    </w:p>
    <w:p w14:paraId="20C61522" w14:textId="6D1003F8" w:rsidR="00A542E7" w:rsidRPr="007C1A57" w:rsidRDefault="00A542E7" w:rsidP="00E15230">
      <w:pPr>
        <w:pStyle w:val="Bullet2HRt"/>
        <w:numPr>
          <w:ilvl w:val="0"/>
          <w:numId w:val="32"/>
        </w:numPr>
        <w:spacing w:after="0"/>
        <w:rPr>
          <w:rFonts w:cs="Arial"/>
          <w:szCs w:val="22"/>
        </w:rPr>
      </w:pPr>
      <w:r w:rsidRPr="007C1A57">
        <w:rPr>
          <w:rFonts w:cs="Arial"/>
          <w:szCs w:val="22"/>
        </w:rPr>
        <w:t xml:space="preserve">Identification of the SCID of the LSE </w:t>
      </w:r>
      <w:r w:rsidR="00D55F25">
        <w:rPr>
          <w:rFonts w:cs="Arial"/>
          <w:szCs w:val="22"/>
        </w:rPr>
        <w:t xml:space="preserve">or CPE </w:t>
      </w:r>
      <w:r w:rsidRPr="007C1A57">
        <w:rPr>
          <w:rFonts w:cs="Arial"/>
          <w:szCs w:val="22"/>
        </w:rPr>
        <w:t xml:space="preserve">that has contracted the Resource Adequacy capacity </w:t>
      </w:r>
    </w:p>
    <w:p w14:paraId="20C61523" w14:textId="3D47D87C" w:rsidR="00A542E7" w:rsidRPr="006C0BB3" w:rsidRDefault="00A542E7" w:rsidP="00E15230">
      <w:pPr>
        <w:pStyle w:val="ListParagraph"/>
        <w:numPr>
          <w:ilvl w:val="0"/>
          <w:numId w:val="32"/>
        </w:numPr>
        <w:spacing w:after="0" w:line="300" w:lineRule="auto"/>
        <w:rPr>
          <w:rFonts w:cs="Arial"/>
          <w:szCs w:val="22"/>
        </w:rPr>
      </w:pPr>
      <w:r w:rsidRPr="006C0BB3">
        <w:rPr>
          <w:rFonts w:cs="Arial"/>
          <w:szCs w:val="22"/>
        </w:rPr>
        <w:t>If multiple LSEs</w:t>
      </w:r>
      <w:r w:rsidR="00D55F25">
        <w:rPr>
          <w:rFonts w:cs="Arial"/>
          <w:szCs w:val="22"/>
        </w:rPr>
        <w:t xml:space="preserve"> or CPEs</w:t>
      </w:r>
      <w:r w:rsidRPr="006C0BB3">
        <w:rPr>
          <w:rFonts w:cs="Arial"/>
          <w:szCs w:val="22"/>
        </w:rPr>
        <w:t xml:space="preserve"> have portions of a single unit’s capacity, then that unit must have separate reporting for each LSE</w:t>
      </w:r>
      <w:r w:rsidR="00D55F25">
        <w:rPr>
          <w:rFonts w:cs="Arial"/>
          <w:szCs w:val="22"/>
        </w:rPr>
        <w:t xml:space="preserve"> or CPEs</w:t>
      </w:r>
      <w:r w:rsidRPr="006C0BB3">
        <w:rPr>
          <w:rFonts w:cs="Arial"/>
          <w:szCs w:val="22"/>
        </w:rPr>
        <w:t xml:space="preserve"> involved</w:t>
      </w:r>
    </w:p>
    <w:p w14:paraId="20C61524" w14:textId="77777777" w:rsidR="00A542E7" w:rsidRPr="006C0BB3" w:rsidRDefault="00A542E7" w:rsidP="00E15230">
      <w:pPr>
        <w:pStyle w:val="ListParagraph"/>
        <w:numPr>
          <w:ilvl w:val="0"/>
          <w:numId w:val="32"/>
        </w:numPr>
        <w:spacing w:after="0" w:line="300" w:lineRule="auto"/>
        <w:rPr>
          <w:rFonts w:cs="Arial"/>
          <w:szCs w:val="22"/>
        </w:rPr>
      </w:pPr>
      <w:r w:rsidRPr="006C0BB3">
        <w:rPr>
          <w:rFonts w:cs="Arial"/>
          <w:szCs w:val="22"/>
        </w:rPr>
        <w:t xml:space="preserve">All Resources designated as Resource Adequacy Resources </w:t>
      </w:r>
    </w:p>
    <w:p w14:paraId="20C61525" w14:textId="77777777" w:rsidR="00A542E7" w:rsidRPr="006C0BB3" w:rsidRDefault="00A542E7" w:rsidP="00E15230">
      <w:pPr>
        <w:pStyle w:val="ListParagraph"/>
        <w:numPr>
          <w:ilvl w:val="0"/>
          <w:numId w:val="32"/>
        </w:numPr>
        <w:spacing w:after="0" w:line="300" w:lineRule="auto"/>
        <w:rPr>
          <w:rFonts w:cs="Arial"/>
          <w:szCs w:val="22"/>
        </w:rPr>
      </w:pPr>
      <w:r w:rsidRPr="006C0BB3">
        <w:rPr>
          <w:rFonts w:cs="Arial"/>
          <w:szCs w:val="22"/>
        </w:rPr>
        <w:t>Amount of Resource Adequacy Capacity (in MW)</w:t>
      </w:r>
      <w:r w:rsidR="00890DD0">
        <w:rPr>
          <w:rFonts w:cs="Arial"/>
          <w:szCs w:val="22"/>
        </w:rPr>
        <w:t xml:space="preserve"> for local, system and flexible RA product types</w:t>
      </w:r>
    </w:p>
    <w:p w14:paraId="20C61526" w14:textId="77777777" w:rsidR="00A542E7" w:rsidRDefault="00A542E7" w:rsidP="00E15230">
      <w:pPr>
        <w:pStyle w:val="ListParagraph"/>
        <w:numPr>
          <w:ilvl w:val="0"/>
          <w:numId w:val="32"/>
        </w:numPr>
        <w:spacing w:after="0" w:line="300" w:lineRule="auto"/>
        <w:rPr>
          <w:rFonts w:cs="Arial"/>
          <w:szCs w:val="22"/>
        </w:rPr>
      </w:pPr>
      <w:r w:rsidRPr="006C0BB3">
        <w:rPr>
          <w:rFonts w:cs="Arial"/>
          <w:szCs w:val="22"/>
        </w:rPr>
        <w:t>Start and end dates for when the resource is available during the applicable month</w:t>
      </w:r>
    </w:p>
    <w:p w14:paraId="20C61527" w14:textId="77777777" w:rsidR="00CB7937" w:rsidRPr="0074191C" w:rsidRDefault="00CB7937" w:rsidP="00E15230">
      <w:pPr>
        <w:pStyle w:val="ListParagraph"/>
        <w:numPr>
          <w:ilvl w:val="0"/>
          <w:numId w:val="32"/>
        </w:numPr>
        <w:spacing w:after="0" w:line="300" w:lineRule="auto"/>
        <w:rPr>
          <w:rFonts w:cs="Arial"/>
          <w:szCs w:val="22"/>
        </w:rPr>
      </w:pPr>
      <w:r w:rsidRPr="0074191C">
        <w:rPr>
          <w:rFonts w:cs="Arial"/>
          <w:szCs w:val="22"/>
        </w:rPr>
        <w:t xml:space="preserve">All </w:t>
      </w:r>
      <w:r w:rsidR="00310CE7">
        <w:rPr>
          <w:rFonts w:cs="Arial"/>
          <w:szCs w:val="22"/>
        </w:rPr>
        <w:t>resources</w:t>
      </w:r>
      <w:r w:rsidRPr="0074191C">
        <w:rPr>
          <w:rFonts w:cs="Arial"/>
          <w:szCs w:val="22"/>
        </w:rPr>
        <w:t xml:space="preserve"> with a</w:t>
      </w:r>
      <w:r>
        <w:rPr>
          <w:rFonts w:cs="Arial"/>
          <w:szCs w:val="22"/>
        </w:rPr>
        <w:t>n</w:t>
      </w:r>
      <w:r w:rsidRPr="0074191C">
        <w:rPr>
          <w:rFonts w:cs="Arial"/>
          <w:szCs w:val="22"/>
        </w:rPr>
        <w:t xml:space="preserve"> </w:t>
      </w:r>
      <w:r>
        <w:rPr>
          <w:rFonts w:cs="Arial"/>
          <w:szCs w:val="22"/>
        </w:rPr>
        <w:t xml:space="preserve">Effective Flexible Capacity </w:t>
      </w:r>
      <w:r w:rsidRPr="0074191C">
        <w:rPr>
          <w:rFonts w:cs="Arial"/>
          <w:szCs w:val="22"/>
        </w:rPr>
        <w:t xml:space="preserve">value that are designated as </w:t>
      </w:r>
      <w:r>
        <w:rPr>
          <w:rFonts w:cs="Arial"/>
          <w:szCs w:val="22"/>
        </w:rPr>
        <w:t>Flexible Resource Adequacy Resources.</w:t>
      </w:r>
    </w:p>
    <w:p w14:paraId="20C61528" w14:textId="77777777" w:rsidR="00CB7937" w:rsidRDefault="00CB7937" w:rsidP="00E15230">
      <w:pPr>
        <w:pStyle w:val="Bullet2HRt"/>
        <w:numPr>
          <w:ilvl w:val="0"/>
          <w:numId w:val="32"/>
        </w:numPr>
        <w:spacing w:after="0"/>
        <w:rPr>
          <w:rFonts w:cs="Arial"/>
          <w:szCs w:val="22"/>
        </w:rPr>
      </w:pPr>
      <w:r w:rsidRPr="007C1A57">
        <w:rPr>
          <w:rFonts w:cs="Arial"/>
          <w:szCs w:val="22"/>
        </w:rPr>
        <w:t xml:space="preserve">Amount of </w:t>
      </w:r>
      <w:r>
        <w:rPr>
          <w:rFonts w:cs="Arial"/>
          <w:szCs w:val="22"/>
        </w:rPr>
        <w:t xml:space="preserve">Flexible </w:t>
      </w:r>
      <w:r w:rsidRPr="007C1A57">
        <w:rPr>
          <w:rFonts w:cs="Arial"/>
          <w:szCs w:val="22"/>
        </w:rPr>
        <w:t xml:space="preserve">Resource Adequacy Capacity (in MW) </w:t>
      </w:r>
      <w:r w:rsidR="00310CE7">
        <w:rPr>
          <w:rFonts w:cs="Arial"/>
          <w:szCs w:val="22"/>
        </w:rPr>
        <w:t>for each resource</w:t>
      </w:r>
    </w:p>
    <w:p w14:paraId="20C61529" w14:textId="77777777" w:rsidR="009D4A07" w:rsidRDefault="00CB7937" w:rsidP="00E15230">
      <w:pPr>
        <w:pStyle w:val="Bullet2HRt"/>
        <w:numPr>
          <w:ilvl w:val="0"/>
          <w:numId w:val="32"/>
        </w:numPr>
        <w:spacing w:after="0"/>
        <w:rPr>
          <w:rFonts w:cs="Arial"/>
          <w:szCs w:val="22"/>
        </w:rPr>
      </w:pPr>
      <w:r>
        <w:rPr>
          <w:rFonts w:cs="Arial"/>
          <w:szCs w:val="22"/>
        </w:rPr>
        <w:t>The category of flexible capacity for each designation of each Flexible Resource Adequacy Resource</w:t>
      </w:r>
    </w:p>
    <w:p w14:paraId="20C6152A" w14:textId="77777777" w:rsidR="009D4A07" w:rsidRDefault="009D4A07" w:rsidP="00E15230">
      <w:pPr>
        <w:pStyle w:val="Bullet2HRt"/>
        <w:numPr>
          <w:ilvl w:val="0"/>
          <w:numId w:val="32"/>
        </w:numPr>
        <w:spacing w:after="0"/>
        <w:rPr>
          <w:rFonts w:cs="Arial"/>
          <w:szCs w:val="22"/>
        </w:rPr>
      </w:pPr>
      <w:r>
        <w:rPr>
          <w:rFonts w:cs="Arial"/>
          <w:szCs w:val="22"/>
        </w:rPr>
        <w:t>Physical resources must be shown for all days of the month</w:t>
      </w:r>
    </w:p>
    <w:p w14:paraId="20C6152B" w14:textId="77777777" w:rsidR="009D4A07" w:rsidRDefault="009D4A07" w:rsidP="00E15230">
      <w:pPr>
        <w:pStyle w:val="Bullet2HRt"/>
        <w:numPr>
          <w:ilvl w:val="1"/>
          <w:numId w:val="32"/>
        </w:numPr>
        <w:spacing w:after="0"/>
        <w:rPr>
          <w:rFonts w:cs="Arial"/>
          <w:szCs w:val="22"/>
        </w:rPr>
      </w:pPr>
      <w:r>
        <w:rPr>
          <w:rFonts w:cs="Arial"/>
          <w:szCs w:val="22"/>
        </w:rPr>
        <w:t>One resource ID must have one MW value for the month</w:t>
      </w:r>
    </w:p>
    <w:p w14:paraId="20C6152C" w14:textId="77777777" w:rsidR="009D4A07" w:rsidRDefault="009D4A07" w:rsidP="00E15230">
      <w:pPr>
        <w:pStyle w:val="Bullet2HRt"/>
        <w:numPr>
          <w:ilvl w:val="0"/>
          <w:numId w:val="32"/>
        </w:numPr>
        <w:spacing w:after="0"/>
        <w:rPr>
          <w:rFonts w:cs="Arial"/>
          <w:szCs w:val="22"/>
        </w:rPr>
      </w:pPr>
      <w:r>
        <w:rPr>
          <w:rFonts w:cs="Arial"/>
          <w:szCs w:val="22"/>
        </w:rPr>
        <w:t>ITIE/TG resources may be shown for all days of the month or subset of days</w:t>
      </w:r>
    </w:p>
    <w:p w14:paraId="20C6152D" w14:textId="77777777" w:rsidR="009D4A07" w:rsidRDefault="009D4A07" w:rsidP="00E15230">
      <w:pPr>
        <w:pStyle w:val="Bullet2HRt"/>
        <w:numPr>
          <w:ilvl w:val="1"/>
          <w:numId w:val="32"/>
        </w:numPr>
        <w:spacing w:after="0"/>
        <w:rPr>
          <w:rFonts w:cs="Arial"/>
          <w:szCs w:val="22"/>
        </w:rPr>
      </w:pPr>
      <w:r>
        <w:rPr>
          <w:rFonts w:cs="Arial"/>
          <w:szCs w:val="22"/>
        </w:rPr>
        <w:t>One resource ID can have different MW values on different days of the month</w:t>
      </w:r>
    </w:p>
    <w:p w14:paraId="20C6152E" w14:textId="77777777" w:rsidR="009D4A07" w:rsidRDefault="009D4A07" w:rsidP="00E15230">
      <w:pPr>
        <w:pStyle w:val="Bullet2HRt"/>
        <w:numPr>
          <w:ilvl w:val="1"/>
          <w:numId w:val="32"/>
        </w:numPr>
        <w:spacing w:after="0"/>
        <w:rPr>
          <w:rFonts w:cs="Arial"/>
          <w:szCs w:val="22"/>
        </w:rPr>
      </w:pPr>
      <w:r>
        <w:rPr>
          <w:rFonts w:cs="Arial"/>
          <w:szCs w:val="22"/>
        </w:rPr>
        <w:t xml:space="preserve">These resources cannot be shown for a subset of hours in a compliance month </w:t>
      </w:r>
    </w:p>
    <w:p w14:paraId="20C6152F" w14:textId="77777777" w:rsidR="00CB7937" w:rsidRPr="00A64D66" w:rsidRDefault="00CB7937" w:rsidP="009D4A07">
      <w:pPr>
        <w:pStyle w:val="Bullet2HRt"/>
        <w:tabs>
          <w:tab w:val="clear" w:pos="1080"/>
        </w:tabs>
        <w:spacing w:after="0"/>
        <w:ind w:left="720" w:firstLine="0"/>
        <w:rPr>
          <w:rFonts w:cs="Arial"/>
          <w:szCs w:val="22"/>
        </w:rPr>
      </w:pPr>
    </w:p>
    <w:p w14:paraId="20C61530" w14:textId="77777777" w:rsidR="00A542E7" w:rsidRPr="007C1A57" w:rsidRDefault="00A542E7" w:rsidP="00A542E7">
      <w:pPr>
        <w:pStyle w:val="ParaText"/>
        <w:rPr>
          <w:rFonts w:cs="Arial"/>
          <w:szCs w:val="22"/>
        </w:rPr>
      </w:pPr>
      <w:r w:rsidRPr="007C1A57">
        <w:rPr>
          <w:rFonts w:cs="Arial"/>
          <w:szCs w:val="22"/>
        </w:rPr>
        <w:t>The template shall also include an affirmative representation by the SC submitting the Supply Plan that the ISO is entitled to rely on the accuracy of the information provided in the Supply Plan to perform those functions set forth in ISO Tariff Se</w:t>
      </w:r>
      <w:r>
        <w:rPr>
          <w:rFonts w:cs="Arial"/>
          <w:szCs w:val="22"/>
        </w:rPr>
        <w:t xml:space="preserve">ction 40. </w:t>
      </w:r>
      <w:r w:rsidRPr="007C1A57">
        <w:rPr>
          <w:rFonts w:cs="Arial"/>
          <w:szCs w:val="22"/>
        </w:rPr>
        <w:t xml:space="preserve">This legal notification also describes the obligation on SCs to submit a true and accurate Supply Plan.  </w:t>
      </w:r>
    </w:p>
    <w:p w14:paraId="20C61531" w14:textId="77777777" w:rsidR="00A542E7" w:rsidRPr="000803DB" w:rsidRDefault="00A542E7" w:rsidP="00A542E7">
      <w:pPr>
        <w:pStyle w:val="Heading4"/>
      </w:pPr>
      <w:bookmarkStart w:id="271" w:name="_Toc369088095"/>
      <w:bookmarkStart w:id="272" w:name="_Toc397496465"/>
      <w:bookmarkStart w:id="273" w:name="_Toc233778652"/>
      <w:r w:rsidRPr="000803DB">
        <w:t>Supply Plan Upload</w:t>
      </w:r>
      <w:bookmarkEnd w:id="271"/>
      <w:bookmarkEnd w:id="272"/>
      <w:bookmarkEnd w:id="273"/>
    </w:p>
    <w:p w14:paraId="20C61532" w14:textId="077A5855" w:rsidR="00A542E7" w:rsidRDefault="00A542E7" w:rsidP="00A542E7">
      <w:pPr>
        <w:spacing w:after="240" w:line="300" w:lineRule="auto"/>
        <w:rPr>
          <w:rFonts w:cs="Arial"/>
        </w:rPr>
      </w:pPr>
      <w:r w:rsidRPr="00873DF3">
        <w:rPr>
          <w:rFonts w:cs="Arial"/>
        </w:rPr>
        <w:t xml:space="preserve">The SC of a Supply Plan shall submit the plan through the </w:t>
      </w:r>
      <w:r w:rsidR="007A350D" w:rsidRPr="00873DF3">
        <w:rPr>
          <w:rFonts w:cs="Arial"/>
        </w:rPr>
        <w:t>C</w:t>
      </w:r>
      <w:r w:rsidR="007A350D">
        <w:rPr>
          <w:rFonts w:cs="Arial"/>
        </w:rPr>
        <w:t>ustomer</w:t>
      </w:r>
      <w:r w:rsidR="007A350D" w:rsidRPr="00873DF3">
        <w:rPr>
          <w:rFonts w:cs="Arial"/>
        </w:rPr>
        <w:t xml:space="preserve"> </w:t>
      </w:r>
      <w:r w:rsidRPr="00873DF3">
        <w:rPr>
          <w:rFonts w:cs="Arial"/>
        </w:rPr>
        <w:t>Interface for Resource Adequacy (CIRA)</w:t>
      </w:r>
      <w:r>
        <w:rPr>
          <w:rFonts w:cs="Arial"/>
        </w:rPr>
        <w:t xml:space="preserve"> application</w:t>
      </w:r>
      <w:r w:rsidRPr="00873DF3">
        <w:rPr>
          <w:rFonts w:cs="Arial"/>
        </w:rPr>
        <w:t>. Upon upload of a Suppl</w:t>
      </w:r>
      <w:r>
        <w:rPr>
          <w:rFonts w:cs="Arial"/>
        </w:rPr>
        <w:t xml:space="preserve">y Plan </w:t>
      </w:r>
      <w:r w:rsidRPr="00873DF3">
        <w:rPr>
          <w:rFonts w:cs="Arial"/>
        </w:rPr>
        <w:t>the CAISO shall perform a validation. This validation includes, but is not limited to, a check for correct template, resource IDs, contract IDs, date ranges, MW value to two decimal places, SCIDs, NQC, PMAX, and Import Allocation. The ISO will accept a Supply Plan only if it passes all validations and contains no errors.</w:t>
      </w:r>
      <w:r w:rsidR="00890DD0">
        <w:rPr>
          <w:rFonts w:cs="Arial"/>
        </w:rPr>
        <w:t xml:space="preserve"> On submittal of the Supply plan please indicate if the plan is late or the plan is being submitted due </w:t>
      </w:r>
      <w:r w:rsidR="00890DD0">
        <w:rPr>
          <w:rFonts w:cs="Arial"/>
        </w:rPr>
        <w:lastRenderedPageBreak/>
        <w:t>to SC resource association change or any other information related to the plan through the comments box on the plan upload page.</w:t>
      </w:r>
    </w:p>
    <w:p w14:paraId="4873CF5F" w14:textId="77777777" w:rsidR="00422ADF" w:rsidRPr="00873DF3" w:rsidRDefault="00422ADF" w:rsidP="00422ADF">
      <w:pPr>
        <w:spacing w:after="240" w:line="300" w:lineRule="auto"/>
        <w:rPr>
          <w:rFonts w:cs="Arial"/>
        </w:rPr>
      </w:pPr>
      <w:r>
        <w:rPr>
          <w:rFonts w:cs="Arial"/>
        </w:rPr>
        <w:t xml:space="preserve">If an SC experiences issues uploading the Supply Plan prior to the planned submission due date due to what they believe are errors with the CIRA application, they should submit a CIDI ticket with a screenshot of the observed error and attach the Supply Plan to the CIDI ticket by the plan submission deadline. The CAISO will investigate to determine if the issues were due to CIRA errors, as opposed to errors in the SC’s system.  If the CAISO confirms the errors were with CIRA, then it will accept the Supply Plan submitted through CIDI as a timely submission.  Plans that receive error due to resources that are pending NQC/EFC approval and have not submitted a NQC/EFC request by the deadline stated in Exhibit A-1 will not receive an exemption. Additionally, an exemption can be made if a LSE is deficient and goes out to procure more supply during the cure period. If the supplier submits a new supply plan during the cure period to cure this deficiency, submit a CIDI ticket describing the situation to avoid receiving late penalties. </w:t>
      </w:r>
    </w:p>
    <w:p w14:paraId="7B9B7670" w14:textId="77777777" w:rsidR="00422ADF" w:rsidRDefault="00422ADF" w:rsidP="00A542E7">
      <w:pPr>
        <w:spacing w:after="240" w:line="300" w:lineRule="auto"/>
        <w:rPr>
          <w:rFonts w:cs="Arial"/>
        </w:rPr>
      </w:pPr>
    </w:p>
    <w:p w14:paraId="20C61533" w14:textId="77777777" w:rsidR="00A542E7" w:rsidRPr="000803DB" w:rsidRDefault="00A542E7" w:rsidP="00A542E7">
      <w:pPr>
        <w:pStyle w:val="Heading4"/>
      </w:pPr>
      <w:bookmarkStart w:id="274" w:name="_Toc369088096"/>
      <w:bookmarkStart w:id="275" w:name="_Toc397496466"/>
      <w:bookmarkStart w:id="276" w:name="_Toc233778653"/>
      <w:r w:rsidRPr="000803DB">
        <w:t>Failure to Provide Information</w:t>
      </w:r>
      <w:bookmarkEnd w:id="274"/>
      <w:bookmarkEnd w:id="275"/>
      <w:bookmarkEnd w:id="276"/>
    </w:p>
    <w:p w14:paraId="20C61534" w14:textId="77777777" w:rsidR="00A542E7" w:rsidRPr="007C1A57" w:rsidRDefault="00A542E7" w:rsidP="00A542E7">
      <w:pPr>
        <w:pStyle w:val="ParaText"/>
        <w:rPr>
          <w:rFonts w:cs="Arial"/>
        </w:rPr>
      </w:pPr>
      <w:r w:rsidRPr="007C1A57">
        <w:rPr>
          <w:rFonts w:cs="Arial"/>
        </w:rPr>
        <w:t>Failure to provide all information re</w:t>
      </w:r>
      <w:r>
        <w:rPr>
          <w:rFonts w:cs="Arial"/>
        </w:rPr>
        <w:t>quired under resource a</w:t>
      </w:r>
      <w:r w:rsidRPr="007C1A57">
        <w:rPr>
          <w:rFonts w:cs="Arial"/>
        </w:rPr>
        <w:t>dequacy provisions of the ISO Tariff in a complete, accurate and timely manner</w:t>
      </w:r>
      <w:r w:rsidRPr="007C1A57" w:rsidDel="00457A6D">
        <w:rPr>
          <w:rFonts w:cs="Arial"/>
        </w:rPr>
        <w:t xml:space="preserve"> </w:t>
      </w:r>
      <w:r w:rsidRPr="007C1A57">
        <w:rPr>
          <w:rFonts w:cs="Arial"/>
        </w:rPr>
        <w:t xml:space="preserve">may subject a Market Participant to sanctions under the ISO Tariff and/or those imposed by other regulatory agencies.  </w:t>
      </w:r>
    </w:p>
    <w:p w14:paraId="20C61535" w14:textId="77777777" w:rsidR="00A542E7" w:rsidRPr="007C1A57" w:rsidRDefault="00A542E7" w:rsidP="00A542E7">
      <w:pPr>
        <w:pStyle w:val="ParaText"/>
        <w:rPr>
          <w:rFonts w:cs="Arial"/>
        </w:rPr>
      </w:pPr>
      <w:r w:rsidRPr="007C1A57">
        <w:rPr>
          <w:rFonts w:cs="Arial"/>
        </w:rPr>
        <w:t xml:space="preserve">A responsible company official who is knowledgeable of the facts submitted must submit the Supply Plan.  </w:t>
      </w:r>
    </w:p>
    <w:p w14:paraId="20C61536" w14:textId="77777777" w:rsidR="00A542E7" w:rsidRPr="007C1A57" w:rsidRDefault="00A542E7" w:rsidP="00A542E7">
      <w:pPr>
        <w:pStyle w:val="ParaText"/>
        <w:rPr>
          <w:rFonts w:cs="Arial"/>
        </w:rPr>
      </w:pPr>
      <w:r w:rsidRPr="007C1A57">
        <w:rPr>
          <w:rFonts w:cs="Arial"/>
        </w:rPr>
        <w:t xml:space="preserve">Supply Plans not submitted by the due dates specified </w:t>
      </w:r>
      <w:r>
        <w:rPr>
          <w:rFonts w:cs="Arial"/>
        </w:rPr>
        <w:t xml:space="preserve">on the </w:t>
      </w:r>
      <w:r w:rsidR="001561E5">
        <w:rPr>
          <w:rFonts w:cs="Arial"/>
        </w:rPr>
        <w:t xml:space="preserve">Reliability Requirements </w:t>
      </w:r>
      <w:r>
        <w:rPr>
          <w:rFonts w:cs="Arial"/>
        </w:rPr>
        <w:t>website</w:t>
      </w:r>
      <w:r w:rsidRPr="007C1A57">
        <w:rPr>
          <w:rFonts w:cs="Arial"/>
        </w:rPr>
        <w:t xml:space="preserve"> are subject to a penalty of $500 per day</w:t>
      </w:r>
      <w:r>
        <w:rPr>
          <w:rFonts w:cs="Arial"/>
        </w:rPr>
        <w:t xml:space="preserve"> for each day that</w:t>
      </w:r>
      <w:r w:rsidRPr="007C1A57">
        <w:rPr>
          <w:rFonts w:cs="Arial"/>
        </w:rPr>
        <w:t xml:space="preserve"> the plan is late pursuant to ISO Tariff Section 37.6.  The process for the ISO to administer Sanctions can be found in the </w:t>
      </w:r>
      <w:r w:rsidRPr="007C1A57">
        <w:rPr>
          <w:rFonts w:cs="Arial"/>
          <w:i/>
        </w:rPr>
        <w:t>BPM for Rules of Conduct Administration</w:t>
      </w:r>
      <w:r w:rsidRPr="007C1A57">
        <w:rPr>
          <w:rFonts w:cs="Arial"/>
        </w:rPr>
        <w:t>.</w:t>
      </w:r>
    </w:p>
    <w:p w14:paraId="20C61537" w14:textId="77777777" w:rsidR="00A542E7" w:rsidRPr="00214362" w:rsidRDefault="00214362" w:rsidP="00214362">
      <w:pPr>
        <w:pStyle w:val="Heading3"/>
      </w:pPr>
      <w:bookmarkStart w:id="277" w:name="_Toc369088097"/>
      <w:r>
        <w:br w:type="page"/>
      </w:r>
      <w:bookmarkStart w:id="278" w:name="_Toc397496467"/>
      <w:bookmarkStart w:id="279" w:name="_Toc233778654"/>
      <w:r w:rsidR="00A542E7" w:rsidRPr="00214362">
        <w:lastRenderedPageBreak/>
        <w:t>RA and Supply Plan Status</w:t>
      </w:r>
      <w:bookmarkEnd w:id="277"/>
      <w:bookmarkEnd w:id="278"/>
      <w:bookmarkEnd w:id="279"/>
    </w:p>
    <w:p w14:paraId="20C61538" w14:textId="039A7560" w:rsidR="00A542E7" w:rsidRDefault="00A542E7" w:rsidP="00A542E7">
      <w:pPr>
        <w:spacing w:after="240" w:line="300" w:lineRule="auto"/>
        <w:rPr>
          <w:rFonts w:cs="Arial"/>
          <w:szCs w:val="22"/>
        </w:rPr>
      </w:pPr>
      <w:r w:rsidRPr="000C708F">
        <w:rPr>
          <w:rFonts w:cs="Arial"/>
          <w:szCs w:val="22"/>
        </w:rPr>
        <w:t>The validation status of the annual</w:t>
      </w:r>
      <w:r w:rsidR="00BD46C3">
        <w:rPr>
          <w:rFonts w:cs="Arial"/>
          <w:szCs w:val="22"/>
        </w:rPr>
        <w:t>/monthly</w:t>
      </w:r>
      <w:r w:rsidRPr="000C708F">
        <w:rPr>
          <w:rFonts w:cs="Arial"/>
          <w:szCs w:val="22"/>
        </w:rPr>
        <w:t xml:space="preserve"> RA Plans and Supply Plans will be displayed through CIRA. </w:t>
      </w:r>
      <w:r>
        <w:rPr>
          <w:rFonts w:cs="Arial"/>
          <w:szCs w:val="22"/>
        </w:rPr>
        <w:t xml:space="preserve">  </w:t>
      </w:r>
      <w:r w:rsidRPr="000C708F">
        <w:rPr>
          <w:rFonts w:cs="Arial"/>
          <w:szCs w:val="22"/>
        </w:rPr>
        <w:t xml:space="preserve">The SC </w:t>
      </w:r>
      <w:r w:rsidR="00BD46C3">
        <w:rPr>
          <w:rFonts w:cs="Arial"/>
          <w:szCs w:val="22"/>
        </w:rPr>
        <w:t>for the LSE</w:t>
      </w:r>
      <w:r w:rsidR="00D55F25">
        <w:rPr>
          <w:rFonts w:cs="Arial"/>
          <w:szCs w:val="22"/>
        </w:rPr>
        <w:t>, CPE,</w:t>
      </w:r>
      <w:r w:rsidR="00BD46C3">
        <w:rPr>
          <w:rFonts w:cs="Arial"/>
          <w:szCs w:val="22"/>
        </w:rPr>
        <w:t xml:space="preserve"> or the RA Resource </w:t>
      </w:r>
      <w:r w:rsidRPr="000C708F">
        <w:rPr>
          <w:rFonts w:cs="Arial"/>
          <w:szCs w:val="22"/>
        </w:rPr>
        <w:t>is responsible for checking the status by logging into CIRA</w:t>
      </w:r>
      <w:r>
        <w:rPr>
          <w:rFonts w:cs="Arial"/>
          <w:szCs w:val="22"/>
        </w:rPr>
        <w:t>.   After submitting RA/Supply Plans, CIRA will display one of the following status messages:</w:t>
      </w:r>
    </w:p>
    <w:p w14:paraId="20C61539" w14:textId="77777777" w:rsidR="00A542E7" w:rsidRPr="000E7410" w:rsidRDefault="00A542E7" w:rsidP="00E15230">
      <w:pPr>
        <w:pStyle w:val="ListParagraph"/>
        <w:numPr>
          <w:ilvl w:val="0"/>
          <w:numId w:val="35"/>
        </w:numPr>
        <w:spacing w:after="240" w:line="300" w:lineRule="auto"/>
        <w:jc w:val="left"/>
        <w:rPr>
          <w:rFonts w:cs="Arial"/>
          <w:szCs w:val="22"/>
        </w:rPr>
      </w:pPr>
      <w:r w:rsidRPr="000E7410">
        <w:rPr>
          <w:rFonts w:cs="Arial"/>
          <w:szCs w:val="22"/>
          <w:u w:val="single"/>
        </w:rPr>
        <w:t>Validation in Progress</w:t>
      </w:r>
      <w:r w:rsidRPr="000E7410">
        <w:rPr>
          <w:rFonts w:cs="Arial"/>
          <w:szCs w:val="22"/>
        </w:rPr>
        <w:t xml:space="preserve">:  No action required.  The ISO has received the RA or Supply Plan and is in the process of </w:t>
      </w:r>
      <w:r>
        <w:rPr>
          <w:rFonts w:cs="Arial"/>
          <w:szCs w:val="22"/>
        </w:rPr>
        <w:t xml:space="preserve">identifying </w:t>
      </w:r>
      <w:r w:rsidRPr="000E7410">
        <w:rPr>
          <w:rFonts w:cs="Arial"/>
          <w:szCs w:val="22"/>
        </w:rPr>
        <w:t xml:space="preserve">mismatches between </w:t>
      </w:r>
      <w:r>
        <w:rPr>
          <w:rFonts w:cs="Arial"/>
          <w:szCs w:val="22"/>
        </w:rPr>
        <w:t>RA</w:t>
      </w:r>
      <w:r w:rsidRPr="000E7410">
        <w:rPr>
          <w:rFonts w:cs="Arial"/>
          <w:szCs w:val="22"/>
        </w:rPr>
        <w:t xml:space="preserve"> Plans and Supply Plans</w:t>
      </w:r>
      <w:r>
        <w:rPr>
          <w:rFonts w:cs="Arial"/>
          <w:szCs w:val="22"/>
        </w:rPr>
        <w:t xml:space="preserve"> (Cross Validation) as well as other validating other Tariff requirements</w:t>
      </w:r>
      <w:r w:rsidRPr="000E7410">
        <w:rPr>
          <w:rFonts w:cs="Arial"/>
          <w:szCs w:val="22"/>
        </w:rPr>
        <w:t>.</w:t>
      </w:r>
    </w:p>
    <w:p w14:paraId="20C6153A" w14:textId="77777777" w:rsidR="00A542E7" w:rsidRPr="000E7410" w:rsidRDefault="00A542E7" w:rsidP="00E15230">
      <w:pPr>
        <w:pStyle w:val="ListParagraph"/>
        <w:numPr>
          <w:ilvl w:val="0"/>
          <w:numId w:val="35"/>
        </w:numPr>
        <w:spacing w:after="240" w:line="300" w:lineRule="auto"/>
        <w:jc w:val="left"/>
        <w:rPr>
          <w:rFonts w:cs="Arial"/>
          <w:szCs w:val="22"/>
        </w:rPr>
      </w:pPr>
      <w:r w:rsidRPr="000E7410">
        <w:rPr>
          <w:rFonts w:cs="Arial"/>
          <w:szCs w:val="22"/>
          <w:u w:val="single"/>
        </w:rPr>
        <w:t>Resubmittal Required</w:t>
      </w:r>
      <w:r w:rsidRPr="000E7410">
        <w:rPr>
          <w:rFonts w:cs="Arial"/>
          <w:szCs w:val="22"/>
        </w:rPr>
        <w:t xml:space="preserve">:  The SC must resubmit the plan as soon as possible and no later than </w:t>
      </w:r>
      <w:r w:rsidR="00F530CA">
        <w:rPr>
          <w:rFonts w:cs="Arial"/>
          <w:szCs w:val="22"/>
        </w:rPr>
        <w:t>30</w:t>
      </w:r>
      <w:r w:rsidRPr="000E7410">
        <w:rPr>
          <w:rFonts w:cs="Arial"/>
          <w:szCs w:val="22"/>
        </w:rPr>
        <w:t xml:space="preserve"> days prior to the start of the compliance month.  </w:t>
      </w:r>
      <w:r w:rsidR="00F530CA">
        <w:rPr>
          <w:rFonts w:cs="Arial"/>
          <w:szCs w:val="22"/>
        </w:rPr>
        <w:t>The reason for this status can be due to a mismatch between RA and Supply plan or a RA deficiency on the RA plan.</w:t>
      </w:r>
    </w:p>
    <w:p w14:paraId="20C6153B" w14:textId="77777777" w:rsidR="00A542E7" w:rsidRDefault="00A542E7" w:rsidP="00A542E7">
      <w:pPr>
        <w:rPr>
          <w:rFonts w:cs="Arial"/>
          <w:b/>
          <w:sz w:val="28"/>
        </w:rPr>
      </w:pPr>
      <w:r>
        <w:rPr>
          <w:rFonts w:cs="Arial"/>
          <w:b/>
          <w:sz w:val="28"/>
        </w:rPr>
        <w:br w:type="page"/>
      </w:r>
    </w:p>
    <w:p w14:paraId="20C6153C" w14:textId="77777777" w:rsidR="00A542E7" w:rsidRPr="00FE6455" w:rsidRDefault="00A542E7" w:rsidP="00A542E7">
      <w:pPr>
        <w:pStyle w:val="Heading2"/>
      </w:pPr>
      <w:bookmarkStart w:id="280" w:name="_Toc369088098"/>
      <w:bookmarkStart w:id="281" w:name="_Toc397496468"/>
      <w:bookmarkStart w:id="282" w:name="_Toc233778655"/>
      <w:r w:rsidRPr="00FE6455">
        <w:lastRenderedPageBreak/>
        <w:t>Cross Validation</w:t>
      </w:r>
      <w:bookmarkEnd w:id="280"/>
      <w:bookmarkEnd w:id="281"/>
      <w:bookmarkEnd w:id="282"/>
    </w:p>
    <w:p w14:paraId="20C6153D" w14:textId="77777777" w:rsidR="00A542E7" w:rsidRPr="007C1A57" w:rsidRDefault="00A542E7" w:rsidP="00A542E7">
      <w:pPr>
        <w:pStyle w:val="ParaText"/>
        <w:rPr>
          <w:rFonts w:cs="Arial"/>
        </w:rPr>
      </w:pPr>
      <w:r w:rsidRPr="007C1A57">
        <w:rPr>
          <w:rFonts w:cs="Arial"/>
        </w:rPr>
        <w:t xml:space="preserve">A Cross Validation between RA and Supply Plans, </w:t>
      </w:r>
      <w:r>
        <w:rPr>
          <w:rFonts w:cs="Arial"/>
        </w:rPr>
        <w:t xml:space="preserve">RA </w:t>
      </w:r>
      <w:r w:rsidRPr="007C1A57">
        <w:rPr>
          <w:rFonts w:cs="Arial"/>
        </w:rPr>
        <w:t xml:space="preserve">Resources, shall be </w:t>
      </w:r>
      <w:r>
        <w:rPr>
          <w:rFonts w:cs="Arial"/>
        </w:rPr>
        <w:t>performed</w:t>
      </w:r>
      <w:r w:rsidRPr="007C1A57">
        <w:rPr>
          <w:rFonts w:cs="Arial"/>
        </w:rPr>
        <w:t xml:space="preserve"> following the completion of individual validations of RA and Supply Plans. The Cross Validation shall be performed to ensure that the information contained in the RA Plan correctly matches its corresponding Supply Plan. The CAISO will accept the </w:t>
      </w:r>
      <w:r>
        <w:rPr>
          <w:rFonts w:cs="Arial"/>
        </w:rPr>
        <w:t>records</w:t>
      </w:r>
      <w:r w:rsidRPr="007C1A57">
        <w:rPr>
          <w:rFonts w:cs="Arial"/>
        </w:rPr>
        <w:t xml:space="preserve"> of a</w:t>
      </w:r>
      <w:r>
        <w:rPr>
          <w:rFonts w:cs="Arial"/>
        </w:rPr>
        <w:t>n</w:t>
      </w:r>
      <w:r w:rsidRPr="007C1A57">
        <w:rPr>
          <w:rFonts w:cs="Arial"/>
        </w:rPr>
        <w:t xml:space="preserve"> RA and Supply Plan only if it passes all validations and contains no errors. </w:t>
      </w:r>
      <w:r>
        <w:rPr>
          <w:rFonts w:cs="Arial"/>
        </w:rPr>
        <w:t xml:space="preserve">The Cross Validation does not consider the impact of outages.  </w:t>
      </w:r>
      <w:r w:rsidRPr="007C1A57">
        <w:rPr>
          <w:rFonts w:cs="Arial"/>
        </w:rPr>
        <w:t xml:space="preserve">The Cross Validation </w:t>
      </w:r>
      <w:r>
        <w:rPr>
          <w:rFonts w:cs="Arial"/>
        </w:rPr>
        <w:t>includes, but is not limited to,</w:t>
      </w:r>
      <w:r w:rsidRPr="007C1A57">
        <w:rPr>
          <w:rFonts w:cs="Arial"/>
        </w:rPr>
        <w:t xml:space="preserve"> the following information: </w:t>
      </w:r>
    </w:p>
    <w:p w14:paraId="20C6153E" w14:textId="77777777" w:rsidR="00A542E7" w:rsidRPr="007C1A57" w:rsidRDefault="00A542E7" w:rsidP="00E15230">
      <w:pPr>
        <w:pStyle w:val="ParaText"/>
        <w:numPr>
          <w:ilvl w:val="0"/>
          <w:numId w:val="37"/>
        </w:numPr>
        <w:rPr>
          <w:rFonts w:cs="Arial"/>
        </w:rPr>
      </w:pPr>
      <w:r w:rsidRPr="007C1A57">
        <w:rPr>
          <w:rFonts w:cs="Arial"/>
        </w:rPr>
        <w:t>All Resources in the RA Plan are present in the Supply Plan</w:t>
      </w:r>
    </w:p>
    <w:p w14:paraId="20C6153F" w14:textId="77777777" w:rsidR="00A542E7" w:rsidRPr="007C1A57" w:rsidRDefault="00A542E7" w:rsidP="00E15230">
      <w:pPr>
        <w:pStyle w:val="ParaText"/>
        <w:numPr>
          <w:ilvl w:val="0"/>
          <w:numId w:val="37"/>
        </w:numPr>
        <w:rPr>
          <w:rFonts w:cs="Arial"/>
        </w:rPr>
      </w:pPr>
      <w:r w:rsidRPr="007C1A57">
        <w:rPr>
          <w:rFonts w:cs="Arial"/>
        </w:rPr>
        <w:t>The RA Capacity present in the RA Plan is equal to or less than the RA capacity in the Supply Plan</w:t>
      </w:r>
    </w:p>
    <w:p w14:paraId="20C61540" w14:textId="77777777" w:rsidR="00CB5CD0" w:rsidRPr="00A64D66" w:rsidRDefault="00CB5CD0" w:rsidP="00E15230">
      <w:pPr>
        <w:pStyle w:val="ListParagraph"/>
        <w:numPr>
          <w:ilvl w:val="0"/>
          <w:numId w:val="37"/>
        </w:numPr>
        <w:rPr>
          <w:rFonts w:cs="Arial"/>
        </w:rPr>
      </w:pPr>
      <w:r w:rsidRPr="00A64D66">
        <w:rPr>
          <w:rFonts w:cs="Arial"/>
        </w:rPr>
        <w:t>All flexible capacity resources in the RA Plan are present in the Supply Plan</w:t>
      </w:r>
    </w:p>
    <w:p w14:paraId="20C61541" w14:textId="77777777" w:rsidR="00CB5CD0" w:rsidRDefault="00CB5CD0" w:rsidP="00E15230">
      <w:pPr>
        <w:pStyle w:val="ParaText"/>
        <w:numPr>
          <w:ilvl w:val="0"/>
          <w:numId w:val="37"/>
        </w:numPr>
        <w:rPr>
          <w:rFonts w:cs="Arial"/>
        </w:rPr>
      </w:pPr>
      <w:r w:rsidRPr="00A64D66">
        <w:rPr>
          <w:rFonts w:cs="Arial"/>
        </w:rPr>
        <w:t xml:space="preserve">The Flexible RA Capacity </w:t>
      </w:r>
      <w:r w:rsidR="007C5A4F">
        <w:rPr>
          <w:rFonts w:cs="Arial"/>
        </w:rPr>
        <w:t>identified</w:t>
      </w:r>
      <w:r w:rsidRPr="00A64D66">
        <w:rPr>
          <w:rFonts w:cs="Arial"/>
        </w:rPr>
        <w:t xml:space="preserve"> for each category in the RA Plan is equal to or less than the Flexibl</w:t>
      </w:r>
      <w:r w:rsidRPr="001829BE">
        <w:rPr>
          <w:rFonts w:cs="Arial"/>
        </w:rPr>
        <w:t>e RA Capacity present for each category in the Supply Plan</w:t>
      </w:r>
    </w:p>
    <w:p w14:paraId="20C61542" w14:textId="77777777" w:rsidR="008B0777" w:rsidRPr="007C71A4" w:rsidRDefault="008B0777" w:rsidP="00E15230">
      <w:pPr>
        <w:pStyle w:val="ParaText"/>
        <w:numPr>
          <w:ilvl w:val="0"/>
          <w:numId w:val="37"/>
        </w:numPr>
        <w:rPr>
          <w:rFonts w:cs="Arial"/>
        </w:rPr>
      </w:pPr>
      <w:r>
        <w:t>The</w:t>
      </w:r>
      <w:r w:rsidRPr="00CF2459">
        <w:t xml:space="preserve"> demonst</w:t>
      </w:r>
      <w:r>
        <w:t>ration of</w:t>
      </w:r>
      <w:r w:rsidRPr="00CF2459">
        <w:t xml:space="preserve"> Local Capacity Area Resources </w:t>
      </w:r>
      <w:r>
        <w:t xml:space="preserve">will be validated as follows: </w:t>
      </w:r>
      <w:r>
        <w:rPr>
          <w:rFonts w:cs="Arial"/>
        </w:rPr>
        <w:t xml:space="preserve"> See </w:t>
      </w:r>
      <w:r>
        <w:t>Tariff section 40.7(a)</w:t>
      </w:r>
    </w:p>
    <w:p w14:paraId="20C61543" w14:textId="77777777" w:rsidR="008B0777" w:rsidRPr="00C45458" w:rsidRDefault="008B0777" w:rsidP="00E15230">
      <w:pPr>
        <w:pStyle w:val="ParaText"/>
        <w:numPr>
          <w:ilvl w:val="1"/>
          <w:numId w:val="37"/>
        </w:numPr>
        <w:rPr>
          <w:rFonts w:cs="Arial"/>
        </w:rPr>
      </w:pPr>
      <w:r>
        <w:t>Physical Local RA validation:</w:t>
      </w:r>
    </w:p>
    <w:p w14:paraId="20C61544" w14:textId="77777777" w:rsidR="008B0777" w:rsidRDefault="008B0777" w:rsidP="00E15230">
      <w:pPr>
        <w:pStyle w:val="ParaText"/>
        <w:numPr>
          <w:ilvl w:val="2"/>
          <w:numId w:val="37"/>
        </w:numPr>
        <w:rPr>
          <w:rFonts w:cs="Arial"/>
        </w:rPr>
      </w:pPr>
      <w:r>
        <w:t xml:space="preserve">The </w:t>
      </w:r>
      <w:r w:rsidRPr="00CF2459">
        <w:t>Local Capacity Area Resource sufficiency evaluation will be made without regard to capacity’s identification as Listed Local RA Capacity.</w:t>
      </w:r>
      <w:r w:rsidRPr="006F362E">
        <w:t xml:space="preserve">  </w:t>
      </w:r>
      <w:r>
        <w:t xml:space="preserve">Any deficiencies resulting from this validation will be used if ISO decides to CPM. </w:t>
      </w:r>
    </w:p>
    <w:p w14:paraId="20C61545" w14:textId="77777777" w:rsidR="008B0777" w:rsidRDefault="008B0777" w:rsidP="00E15230">
      <w:pPr>
        <w:pStyle w:val="ParaText"/>
        <w:numPr>
          <w:ilvl w:val="1"/>
          <w:numId w:val="37"/>
        </w:numPr>
        <w:rPr>
          <w:rFonts w:cs="Arial"/>
        </w:rPr>
      </w:pPr>
      <w:r>
        <w:rPr>
          <w:rFonts w:cs="Arial"/>
        </w:rPr>
        <w:t>Listed Local RA validation:</w:t>
      </w:r>
    </w:p>
    <w:p w14:paraId="20C61546" w14:textId="77777777" w:rsidR="008B0777" w:rsidRPr="008B0777" w:rsidRDefault="008B0777" w:rsidP="00E15230">
      <w:pPr>
        <w:pStyle w:val="ParaText"/>
        <w:numPr>
          <w:ilvl w:val="2"/>
          <w:numId w:val="37"/>
        </w:numPr>
        <w:rPr>
          <w:rFonts w:cs="Arial"/>
        </w:rPr>
      </w:pPr>
      <w:r>
        <w:t>T</w:t>
      </w:r>
      <w:r w:rsidRPr="00CF2459">
        <w:t>he Local Capacity Area Resource sufficiency evaluation will consider capacity to be a Local Capacity Area Resource only if it is also Listed Local RA Capacity</w:t>
      </w:r>
      <w:r>
        <w:t>.  If LSE fails this validation check then ISO may notify the corresponding LRA</w:t>
      </w:r>
    </w:p>
    <w:p w14:paraId="20C61547" w14:textId="77777777" w:rsidR="00A542E7" w:rsidRPr="00FE6455" w:rsidRDefault="00A542E7" w:rsidP="00A542E7">
      <w:pPr>
        <w:pStyle w:val="ParaText"/>
        <w:rPr>
          <w:rFonts w:cs="Arial"/>
        </w:rPr>
      </w:pPr>
      <w:r w:rsidRPr="00FE6455">
        <w:rPr>
          <w:rFonts w:cs="Arial"/>
        </w:rPr>
        <w:t>Examples of errors and warnings due to Cross Validation include, but are not limited to, the following:</w:t>
      </w:r>
    </w:p>
    <w:p w14:paraId="20C61548" w14:textId="2A3E771E" w:rsidR="00A542E7" w:rsidRDefault="00A542E7" w:rsidP="00E15230">
      <w:pPr>
        <w:pStyle w:val="ParaText"/>
        <w:numPr>
          <w:ilvl w:val="0"/>
          <w:numId w:val="33"/>
        </w:numPr>
        <w:rPr>
          <w:rFonts w:cs="Arial"/>
        </w:rPr>
      </w:pPr>
      <w:r w:rsidRPr="000C1A10">
        <w:rPr>
          <w:rFonts w:cs="Arial"/>
        </w:rPr>
        <w:t xml:space="preserve">If a LSE </w:t>
      </w:r>
      <w:r w:rsidR="00D55F25">
        <w:rPr>
          <w:rFonts w:cs="Arial"/>
        </w:rPr>
        <w:t xml:space="preserve">or CPE </w:t>
      </w:r>
      <w:r w:rsidRPr="000C1A10">
        <w:rPr>
          <w:rFonts w:cs="Arial"/>
        </w:rPr>
        <w:t>claims MWs on its RA Plan that do not match the MWs on the Supply Plan, an error shall be displayed for the LSE causing the discrepancy</w:t>
      </w:r>
    </w:p>
    <w:p w14:paraId="20C61549" w14:textId="79613859" w:rsidR="00A542E7" w:rsidRDefault="00A542E7" w:rsidP="00E15230">
      <w:pPr>
        <w:pStyle w:val="ParaText"/>
        <w:numPr>
          <w:ilvl w:val="0"/>
          <w:numId w:val="33"/>
        </w:numPr>
        <w:rPr>
          <w:rFonts w:cs="Arial"/>
        </w:rPr>
      </w:pPr>
      <w:r w:rsidRPr="000C1A10">
        <w:rPr>
          <w:rFonts w:cs="Arial"/>
        </w:rPr>
        <w:lastRenderedPageBreak/>
        <w:t xml:space="preserve">If a LSE </w:t>
      </w:r>
      <w:r w:rsidR="00D55F25">
        <w:rPr>
          <w:rFonts w:cs="Arial"/>
        </w:rPr>
        <w:t xml:space="preserve">or CPE </w:t>
      </w:r>
      <w:r w:rsidRPr="000C1A10">
        <w:rPr>
          <w:rFonts w:cs="Arial"/>
        </w:rPr>
        <w:t>claims RA on its RA Plan and the resource is missing on the Supply Plan, an error shall be displayed for the LSE causing the discrepancy and the LSE cannot use the resource on its plan</w:t>
      </w:r>
    </w:p>
    <w:p w14:paraId="20C6154A" w14:textId="77777777" w:rsidR="00A542E7" w:rsidRDefault="00A542E7" w:rsidP="00E15230">
      <w:pPr>
        <w:pStyle w:val="ParaText"/>
        <w:numPr>
          <w:ilvl w:val="0"/>
          <w:numId w:val="33"/>
        </w:numPr>
        <w:rPr>
          <w:rFonts w:cs="Arial"/>
        </w:rPr>
      </w:pPr>
      <w:r w:rsidRPr="000C1A10">
        <w:rPr>
          <w:rFonts w:cs="Arial"/>
        </w:rPr>
        <w:t>If a resource’s RA Capacity is greater on the RA Plan than the Supply plan, an error shall be displayed for the LSE causing the discrepancy</w:t>
      </w:r>
    </w:p>
    <w:p w14:paraId="20C6154B" w14:textId="20E22CF0" w:rsidR="00A542E7" w:rsidRDefault="00A542E7" w:rsidP="00E15230">
      <w:pPr>
        <w:pStyle w:val="ParaText"/>
        <w:numPr>
          <w:ilvl w:val="0"/>
          <w:numId w:val="33"/>
        </w:numPr>
        <w:rPr>
          <w:rFonts w:cs="Arial"/>
        </w:rPr>
      </w:pPr>
      <w:r w:rsidRPr="000C1A10">
        <w:rPr>
          <w:rFonts w:cs="Arial"/>
        </w:rPr>
        <w:t>If a LSE</w:t>
      </w:r>
      <w:r w:rsidR="00D55F25">
        <w:rPr>
          <w:rFonts w:cs="Arial"/>
        </w:rPr>
        <w:t xml:space="preserve"> or CPE</w:t>
      </w:r>
      <w:r w:rsidRPr="000C1A10">
        <w:rPr>
          <w:rFonts w:cs="Arial"/>
        </w:rPr>
        <w:t xml:space="preserve"> RA Capacity is greater on the Supply Plan than the RA Plan, an error shall be displayed for the Supplier causing the discrepancy</w:t>
      </w:r>
    </w:p>
    <w:p w14:paraId="20C6154C" w14:textId="77777777" w:rsidR="00A542E7" w:rsidRDefault="00A542E7" w:rsidP="00E15230">
      <w:pPr>
        <w:pStyle w:val="ParaText"/>
        <w:numPr>
          <w:ilvl w:val="0"/>
          <w:numId w:val="33"/>
        </w:numPr>
        <w:rPr>
          <w:rFonts w:cs="Arial"/>
        </w:rPr>
      </w:pPr>
      <w:r w:rsidRPr="000C1A10">
        <w:rPr>
          <w:rFonts w:cs="Arial"/>
        </w:rPr>
        <w:t>If a resource is absent on a RA Plan but present on a Supply Plan,</w:t>
      </w:r>
      <w:r>
        <w:rPr>
          <w:rFonts w:cs="Arial"/>
        </w:rPr>
        <w:t xml:space="preserve"> an </w:t>
      </w:r>
      <w:r w:rsidR="00ED5D7B">
        <w:rPr>
          <w:rFonts w:cs="Arial"/>
        </w:rPr>
        <w:t xml:space="preserve">warning </w:t>
      </w:r>
      <w:r>
        <w:rPr>
          <w:rFonts w:cs="Arial"/>
        </w:rPr>
        <w:t>shall be displayed to</w:t>
      </w:r>
      <w:r w:rsidRPr="000C1A10">
        <w:rPr>
          <w:rFonts w:cs="Arial"/>
        </w:rPr>
        <w:t xml:space="preserve"> the Supplier indicating the excess RA</w:t>
      </w:r>
    </w:p>
    <w:p w14:paraId="20C6154D" w14:textId="5F129966" w:rsidR="00A542E7" w:rsidRPr="002827D0" w:rsidRDefault="00A542E7" w:rsidP="00A542E7">
      <w:pPr>
        <w:pStyle w:val="ParaText"/>
        <w:rPr>
          <w:rFonts w:cs="Arial"/>
        </w:rPr>
      </w:pPr>
      <w:r w:rsidRPr="002827D0">
        <w:rPr>
          <w:rFonts w:cs="Arial"/>
        </w:rPr>
        <w:t>In the case of a mismatch between a RA and Supply Plan, the responsibility shall be on the relevant SC for the LSE</w:t>
      </w:r>
      <w:r w:rsidR="00D55F25">
        <w:rPr>
          <w:rFonts w:cs="Arial"/>
        </w:rPr>
        <w:t>, CPE,</w:t>
      </w:r>
      <w:r w:rsidRPr="002827D0">
        <w:rPr>
          <w:rFonts w:cs="Arial"/>
        </w:rPr>
        <w:t xml:space="preserve"> and/or RA Resource to submit a revised RA and/or Supply Plan correcting the deficiency at least </w:t>
      </w:r>
      <w:r w:rsidR="008B0777">
        <w:rPr>
          <w:rFonts w:cs="Arial"/>
        </w:rPr>
        <w:t>thirty</w:t>
      </w:r>
      <w:r w:rsidRPr="002827D0">
        <w:rPr>
          <w:rFonts w:cs="Arial"/>
        </w:rPr>
        <w:t xml:space="preserve"> (</w:t>
      </w:r>
      <w:r w:rsidR="008B0777">
        <w:rPr>
          <w:rFonts w:cs="Arial"/>
        </w:rPr>
        <w:t>30</w:t>
      </w:r>
      <w:r w:rsidRPr="002827D0">
        <w:rPr>
          <w:rFonts w:cs="Arial"/>
        </w:rPr>
        <w:t xml:space="preserve">) days prior to the effective month of the RA and Supply Plan. </w:t>
      </w:r>
      <w:r w:rsidRPr="002827D0">
        <w:rPr>
          <w:rFonts w:cs="Arial"/>
          <w:szCs w:val="22"/>
        </w:rPr>
        <w:t>If the ISO is not advised that the deficiency or mismatch is resolved as set forth herein, the ISO will use the information contained in the Supply Plan to set the obligations of Resource Adequacy Resources under Section 40 of the ISO Tariff and any resulting cost implications under Section 40 of the ISO Tariff. The ISO will communicate any deficiencies,</w:t>
      </w:r>
      <w:r w:rsidR="008B0777">
        <w:rPr>
          <w:rFonts w:cs="Arial"/>
          <w:szCs w:val="22"/>
        </w:rPr>
        <w:t xml:space="preserve"> or</w:t>
      </w:r>
      <w:r w:rsidR="008B0777" w:rsidRPr="002827D0">
        <w:rPr>
          <w:rFonts w:cs="Arial"/>
          <w:szCs w:val="22"/>
        </w:rPr>
        <w:t xml:space="preserve"> errors, </w:t>
      </w:r>
      <w:r w:rsidR="008B0777">
        <w:rPr>
          <w:rFonts w:cs="Arial"/>
          <w:szCs w:val="22"/>
        </w:rPr>
        <w:t>on or before 42 days before the start of the compliance month.</w:t>
      </w:r>
      <w:r>
        <w:rPr>
          <w:rFonts w:cs="Arial"/>
          <w:szCs w:val="22"/>
        </w:rPr>
        <w:t xml:space="preserve"> </w:t>
      </w:r>
    </w:p>
    <w:p w14:paraId="20C6154E" w14:textId="77777777" w:rsidR="00A542E7" w:rsidRPr="007C1A57" w:rsidRDefault="00A542E7" w:rsidP="00A542E7">
      <w:pPr>
        <w:pStyle w:val="ParaText"/>
        <w:rPr>
          <w:rFonts w:cs="Arial"/>
        </w:rPr>
      </w:pPr>
      <w:r w:rsidRPr="007C1A57">
        <w:rPr>
          <w:rFonts w:cs="Arial"/>
        </w:rPr>
        <w:t>Once</w:t>
      </w:r>
      <w:r>
        <w:rPr>
          <w:rFonts w:cs="Arial"/>
        </w:rPr>
        <w:t xml:space="preserve"> </w:t>
      </w:r>
      <w:r w:rsidR="008B0777">
        <w:rPr>
          <w:rFonts w:cs="Arial"/>
        </w:rPr>
        <w:t xml:space="preserve">RA </w:t>
      </w:r>
      <w:r>
        <w:rPr>
          <w:rFonts w:cs="Arial"/>
        </w:rPr>
        <w:t>capacity on</w:t>
      </w:r>
      <w:r w:rsidRPr="007C1A57">
        <w:rPr>
          <w:rFonts w:cs="Arial"/>
        </w:rPr>
        <w:t xml:space="preserve"> the RA and Supply Plans pass individual validation and Cross Validation, the resources and associated capacity are established as </w:t>
      </w:r>
      <w:r>
        <w:rPr>
          <w:rFonts w:cs="Arial"/>
        </w:rPr>
        <w:t>Resource Adequacy</w:t>
      </w:r>
      <w:r w:rsidRPr="007C1A57">
        <w:rPr>
          <w:rFonts w:cs="Arial"/>
        </w:rPr>
        <w:t xml:space="preserve"> Capacity</w:t>
      </w:r>
      <w:r>
        <w:rPr>
          <w:rFonts w:cs="Arial"/>
        </w:rPr>
        <w:t xml:space="preserve"> for the duration indicated in the RA and Supply Plan</w:t>
      </w:r>
      <w:r w:rsidRPr="007C1A57">
        <w:rPr>
          <w:rFonts w:cs="Arial"/>
        </w:rPr>
        <w:t>.</w:t>
      </w:r>
    </w:p>
    <w:p w14:paraId="20C6154F" w14:textId="77777777" w:rsidR="00A542E7" w:rsidRDefault="00A542E7" w:rsidP="00A542E7">
      <w:pPr>
        <w:rPr>
          <w:rFonts w:cs="Arial"/>
          <w:b/>
          <w:sz w:val="28"/>
        </w:rPr>
      </w:pPr>
      <w:r>
        <w:rPr>
          <w:rFonts w:cs="Arial"/>
          <w:b/>
          <w:sz w:val="28"/>
        </w:rPr>
        <w:br w:type="page"/>
      </w:r>
    </w:p>
    <w:p w14:paraId="20C61550" w14:textId="2800116E" w:rsidR="00A542E7" w:rsidRPr="00FE6455" w:rsidRDefault="00A542E7" w:rsidP="00A542E7">
      <w:pPr>
        <w:pStyle w:val="Heading2"/>
      </w:pPr>
      <w:bookmarkStart w:id="283" w:name="_Toc369088099"/>
      <w:bookmarkStart w:id="284" w:name="_Toc397496469"/>
      <w:bookmarkStart w:id="285" w:name="_Toc233778656"/>
      <w:r>
        <w:lastRenderedPageBreak/>
        <w:t>LSE</w:t>
      </w:r>
      <w:r w:rsidR="00D55F25">
        <w:t xml:space="preserve"> and CPE</w:t>
      </w:r>
      <w:r>
        <w:t xml:space="preserve"> </w:t>
      </w:r>
      <w:r w:rsidRPr="00FE6455">
        <w:t>Local Capacity Requirement and Peak Demand and Reserve Margin Validation</w:t>
      </w:r>
      <w:bookmarkEnd w:id="283"/>
      <w:bookmarkEnd w:id="284"/>
      <w:bookmarkEnd w:id="285"/>
      <w:r w:rsidRPr="00FE6455">
        <w:t xml:space="preserve"> </w:t>
      </w:r>
    </w:p>
    <w:p w14:paraId="20C61551" w14:textId="77777777" w:rsidR="00214362" w:rsidRDefault="00214362" w:rsidP="00A542E7">
      <w:pPr>
        <w:spacing w:after="240" w:line="300" w:lineRule="auto"/>
        <w:rPr>
          <w:rFonts w:cs="Arial"/>
        </w:rPr>
      </w:pPr>
    </w:p>
    <w:p w14:paraId="20C61552" w14:textId="3AC1FBFE" w:rsidR="00A542E7" w:rsidRPr="003D1283" w:rsidRDefault="00A542E7" w:rsidP="00A542E7">
      <w:pPr>
        <w:spacing w:after="240" w:line="300" w:lineRule="auto"/>
        <w:rPr>
          <w:rFonts w:cs="Arial"/>
        </w:rPr>
      </w:pPr>
      <w:r w:rsidRPr="003D1283">
        <w:rPr>
          <w:rFonts w:cs="Arial"/>
        </w:rPr>
        <w:t xml:space="preserve">After the Cross Validations, the CAISO will </w:t>
      </w:r>
      <w:r>
        <w:rPr>
          <w:rFonts w:cs="Arial"/>
        </w:rPr>
        <w:t>determine if</w:t>
      </w:r>
      <w:r w:rsidRPr="003D1283">
        <w:rPr>
          <w:rFonts w:cs="Arial"/>
        </w:rPr>
        <w:t xml:space="preserve"> </w:t>
      </w:r>
      <w:r>
        <w:rPr>
          <w:rFonts w:cs="Arial"/>
        </w:rPr>
        <w:t>LSEs</w:t>
      </w:r>
      <w:r w:rsidR="00D55F25">
        <w:rPr>
          <w:rFonts w:cs="Arial"/>
        </w:rPr>
        <w:t xml:space="preserve"> and CPEs</w:t>
      </w:r>
      <w:r>
        <w:rPr>
          <w:rFonts w:cs="Arial"/>
        </w:rPr>
        <w:t xml:space="preserve"> have procured enough </w:t>
      </w:r>
      <w:r w:rsidRPr="003D1283">
        <w:rPr>
          <w:rFonts w:cs="Arial"/>
        </w:rPr>
        <w:t xml:space="preserve">capacity </w:t>
      </w:r>
      <w:r>
        <w:rPr>
          <w:rFonts w:cs="Arial"/>
        </w:rPr>
        <w:t>pursuant to the following Tariff Sections</w:t>
      </w:r>
      <w:r w:rsidRPr="003D1283">
        <w:rPr>
          <w:rFonts w:cs="Arial"/>
        </w:rPr>
        <w:t xml:space="preserve">: </w:t>
      </w:r>
    </w:p>
    <w:p w14:paraId="20C61553" w14:textId="32C0F7F5" w:rsidR="00A542E7" w:rsidRPr="005C3F0F" w:rsidRDefault="00A542E7" w:rsidP="00A542E7">
      <w:pPr>
        <w:spacing w:after="240" w:line="300" w:lineRule="auto"/>
        <w:ind w:left="720"/>
        <w:rPr>
          <w:rFonts w:cs="Arial"/>
        </w:rPr>
      </w:pPr>
      <w:r w:rsidRPr="005C3F0F">
        <w:rPr>
          <w:rFonts w:cs="Arial"/>
          <w:b/>
        </w:rPr>
        <w:t xml:space="preserve">Tariff Section 40.7.a.i: </w:t>
      </w:r>
      <w:r w:rsidRPr="00EC4610">
        <w:rPr>
          <w:rFonts w:cs="Arial"/>
        </w:rPr>
        <w:t xml:space="preserve">Each LSE </w:t>
      </w:r>
      <w:r w:rsidR="00D55F25">
        <w:rPr>
          <w:rFonts w:cs="Arial"/>
        </w:rPr>
        <w:t xml:space="preserve">or CPE </w:t>
      </w:r>
      <w:r w:rsidRPr="00EC4610">
        <w:rPr>
          <w:rFonts w:cs="Arial"/>
        </w:rPr>
        <w:t>will be responsible for a MW value for each TAC Area in which the</w:t>
      </w:r>
      <w:r w:rsidR="00A1436C">
        <w:rPr>
          <w:rFonts w:cs="Arial"/>
        </w:rPr>
        <w:t>y have a local obligation</w:t>
      </w:r>
      <w:r w:rsidRPr="00EC4610">
        <w:rPr>
          <w:rFonts w:cs="Arial"/>
        </w:rPr>
        <w:t>. The LSE</w:t>
      </w:r>
      <w:r w:rsidR="00A1436C">
        <w:rPr>
          <w:rFonts w:cs="Arial"/>
        </w:rPr>
        <w:t xml:space="preserve"> or CPE</w:t>
      </w:r>
      <w:r w:rsidRPr="00EC4610">
        <w:rPr>
          <w:rFonts w:cs="Arial"/>
        </w:rPr>
        <w:t xml:space="preserve"> may meet its MW responsibility for each TAC area in which the</w:t>
      </w:r>
      <w:r w:rsidR="00A1436C">
        <w:rPr>
          <w:rFonts w:cs="Arial"/>
        </w:rPr>
        <w:t>y have a local obligation</w:t>
      </w:r>
      <w:r w:rsidRPr="00EC4610">
        <w:rPr>
          <w:rFonts w:cs="Arial"/>
        </w:rPr>
        <w:t xml:space="preserve"> by procurement of that MW quantity in any L</w:t>
      </w:r>
      <w:r>
        <w:rPr>
          <w:rFonts w:cs="Arial"/>
        </w:rPr>
        <w:t xml:space="preserve">ocal </w:t>
      </w:r>
      <w:r w:rsidRPr="00EC4610">
        <w:rPr>
          <w:rFonts w:cs="Arial"/>
        </w:rPr>
        <w:t>C</w:t>
      </w:r>
      <w:r>
        <w:rPr>
          <w:rFonts w:cs="Arial"/>
        </w:rPr>
        <w:t xml:space="preserve">apacity </w:t>
      </w:r>
      <w:r w:rsidRPr="00EC4610">
        <w:rPr>
          <w:rFonts w:cs="Arial"/>
        </w:rPr>
        <w:t>A</w:t>
      </w:r>
      <w:r>
        <w:rPr>
          <w:rFonts w:cs="Arial"/>
        </w:rPr>
        <w:t>rea (LCA)</w:t>
      </w:r>
      <w:r w:rsidRPr="00EC4610">
        <w:rPr>
          <w:rFonts w:cs="Arial"/>
        </w:rPr>
        <w:t xml:space="preserve"> in the TAC area.  </w:t>
      </w:r>
    </w:p>
    <w:p w14:paraId="20C61554" w14:textId="77777777" w:rsidR="00A542E7" w:rsidRPr="005C3F0F" w:rsidRDefault="00A542E7" w:rsidP="00A542E7">
      <w:pPr>
        <w:spacing w:after="240" w:line="300" w:lineRule="auto"/>
        <w:ind w:left="720"/>
        <w:rPr>
          <w:rFonts w:cs="Arial"/>
          <w:b/>
          <w:i/>
          <w:sz w:val="28"/>
        </w:rPr>
      </w:pPr>
      <w:r w:rsidRPr="005C3F0F">
        <w:rPr>
          <w:rFonts w:cs="Arial"/>
          <w:b/>
        </w:rPr>
        <w:t>Tariff Section 40.7.a.ii:</w:t>
      </w:r>
      <w:r>
        <w:rPr>
          <w:rFonts w:cs="Arial"/>
          <w:b/>
          <w:i/>
          <w:sz w:val="28"/>
        </w:rPr>
        <w:t xml:space="preserve"> </w:t>
      </w:r>
      <w:r w:rsidRPr="00EC4610">
        <w:rPr>
          <w:rFonts w:cs="Arial"/>
        </w:rPr>
        <w:t xml:space="preserve">The SC </w:t>
      </w:r>
      <w:r>
        <w:rPr>
          <w:rFonts w:cs="Arial"/>
        </w:rPr>
        <w:t>for an</w:t>
      </w:r>
      <w:r w:rsidRPr="00EC4610">
        <w:rPr>
          <w:rFonts w:cs="Arial"/>
        </w:rPr>
        <w:t xml:space="preserve"> LSE shall identify all of the resources that the LSE relies upon to satisfy its peak forecasted monthly Demand and Reserve Margin for the relevant reporting period </w:t>
      </w:r>
    </w:p>
    <w:p w14:paraId="20C61555" w14:textId="77777777" w:rsidR="00A542E7" w:rsidRPr="005F129F" w:rsidRDefault="00A542E7" w:rsidP="00273B28">
      <w:pPr>
        <w:pStyle w:val="Heading2"/>
      </w:pPr>
      <w:r w:rsidRPr="005F129F">
        <w:br w:type="page"/>
      </w:r>
      <w:bookmarkStart w:id="286" w:name="_Toc233778657"/>
      <w:r w:rsidR="005C449A">
        <w:lastRenderedPageBreak/>
        <w:t>Flexible Capacity Deficiencies</w:t>
      </w:r>
      <w:bookmarkEnd w:id="286"/>
    </w:p>
    <w:p w14:paraId="20C61556" w14:textId="77777777" w:rsidR="005226F1" w:rsidRPr="001829BE" w:rsidRDefault="005226F1" w:rsidP="004534AE">
      <w:pPr>
        <w:pStyle w:val="ParaText"/>
        <w:rPr>
          <w:rFonts w:cs="Arial"/>
          <w:szCs w:val="22"/>
        </w:rPr>
      </w:pPr>
      <w:r w:rsidRPr="00A64D66">
        <w:rPr>
          <w:rFonts w:cs="Arial"/>
          <w:szCs w:val="22"/>
        </w:rPr>
        <w:t xml:space="preserve">The ISO analyzes </w:t>
      </w:r>
      <w:r w:rsidR="002A1302" w:rsidRPr="00A64D66">
        <w:rPr>
          <w:rFonts w:cs="Arial"/>
          <w:szCs w:val="22"/>
        </w:rPr>
        <w:t xml:space="preserve">for </w:t>
      </w:r>
      <w:r w:rsidRPr="00A64D66">
        <w:rPr>
          <w:rFonts w:cs="Arial"/>
          <w:szCs w:val="22"/>
        </w:rPr>
        <w:t xml:space="preserve">flexible RA capacity deficiencies </w:t>
      </w:r>
      <w:r w:rsidR="00DC26BF" w:rsidRPr="001829BE">
        <w:rPr>
          <w:rFonts w:cs="Arial"/>
          <w:szCs w:val="22"/>
        </w:rPr>
        <w:t xml:space="preserve">on </w:t>
      </w:r>
      <w:r w:rsidR="002A1302" w:rsidRPr="001829BE">
        <w:rPr>
          <w:rFonts w:cs="Arial"/>
          <w:szCs w:val="22"/>
        </w:rPr>
        <w:t xml:space="preserve">a cumulative system-wide basis, at </w:t>
      </w:r>
      <w:r w:rsidR="007C5A4F">
        <w:rPr>
          <w:rFonts w:cs="Arial"/>
          <w:szCs w:val="22"/>
        </w:rPr>
        <w:t>the</w:t>
      </w:r>
      <w:r w:rsidR="002A1302" w:rsidRPr="001829BE">
        <w:rPr>
          <w:rFonts w:cs="Arial"/>
          <w:szCs w:val="22"/>
        </w:rPr>
        <w:t xml:space="preserve"> Local Regulatory Authority </w:t>
      </w:r>
      <w:r w:rsidR="007C5A4F">
        <w:rPr>
          <w:rFonts w:cs="Arial"/>
          <w:szCs w:val="22"/>
        </w:rPr>
        <w:t>level</w:t>
      </w:r>
      <w:r w:rsidR="002A1302" w:rsidRPr="001829BE">
        <w:rPr>
          <w:rFonts w:cs="Arial"/>
          <w:szCs w:val="22"/>
        </w:rPr>
        <w:t xml:space="preserve">, and at </w:t>
      </w:r>
      <w:r w:rsidR="007C5A4F">
        <w:rPr>
          <w:rFonts w:cs="Arial"/>
          <w:szCs w:val="22"/>
        </w:rPr>
        <w:t>the</w:t>
      </w:r>
      <w:r w:rsidR="002A1302" w:rsidRPr="001829BE">
        <w:rPr>
          <w:rFonts w:cs="Arial"/>
          <w:szCs w:val="22"/>
        </w:rPr>
        <w:t xml:space="preserve"> individual LSE </w:t>
      </w:r>
      <w:r w:rsidR="007C5A4F">
        <w:rPr>
          <w:rFonts w:cs="Arial"/>
          <w:szCs w:val="22"/>
        </w:rPr>
        <w:t>level</w:t>
      </w:r>
      <w:r w:rsidR="002A1302" w:rsidRPr="001829BE">
        <w:rPr>
          <w:rFonts w:cs="Arial"/>
          <w:szCs w:val="22"/>
        </w:rPr>
        <w:t>.</w:t>
      </w:r>
    </w:p>
    <w:p w14:paraId="20C61557" w14:textId="77777777" w:rsidR="008B09CF" w:rsidRDefault="005C449A" w:rsidP="004534AE">
      <w:pPr>
        <w:pStyle w:val="Heading3"/>
      </w:pPr>
      <w:bookmarkStart w:id="287" w:name="_Toc233778658"/>
      <w:r>
        <w:t>Deficiency Analysis</w:t>
      </w:r>
      <w:bookmarkEnd w:id="287"/>
    </w:p>
    <w:p w14:paraId="20C61558" w14:textId="77777777" w:rsidR="005C449A" w:rsidRDefault="005C449A" w:rsidP="004534AE">
      <w:pPr>
        <w:pStyle w:val="Heading4"/>
      </w:pPr>
      <w:bookmarkStart w:id="288" w:name="_Toc233778659"/>
      <w:r>
        <w:t>Cumulative System Analysis</w:t>
      </w:r>
      <w:bookmarkEnd w:id="288"/>
    </w:p>
    <w:p w14:paraId="20C61559" w14:textId="77777777" w:rsidR="00F75517" w:rsidRPr="004534AE" w:rsidRDefault="00F75517" w:rsidP="004534AE">
      <w:pPr>
        <w:pStyle w:val="ParaText"/>
        <w:rPr>
          <w:rFonts w:cs="Arial"/>
          <w:i/>
          <w:szCs w:val="22"/>
        </w:rPr>
      </w:pPr>
      <w:r w:rsidRPr="00A64D66">
        <w:rPr>
          <w:rFonts w:cs="Arial"/>
          <w:i/>
          <w:szCs w:val="22"/>
        </w:rPr>
        <w:t xml:space="preserve">ISO Tariff Section </w:t>
      </w:r>
      <w:r w:rsidR="00A91052">
        <w:rPr>
          <w:rFonts w:cs="Arial"/>
          <w:i/>
          <w:szCs w:val="22"/>
        </w:rPr>
        <w:t>40.10.5.3(c)</w:t>
      </w:r>
    </w:p>
    <w:p w14:paraId="20C6155A" w14:textId="77777777" w:rsidR="00F75517" w:rsidRPr="001829BE" w:rsidRDefault="00F75517" w:rsidP="004534AE">
      <w:pPr>
        <w:pStyle w:val="ParaText"/>
        <w:rPr>
          <w:rFonts w:cs="Arial"/>
          <w:szCs w:val="22"/>
        </w:rPr>
      </w:pPr>
      <w:r w:rsidRPr="00A64D66">
        <w:rPr>
          <w:rFonts w:cs="Arial"/>
          <w:szCs w:val="22"/>
        </w:rPr>
        <w:t>The ISO evaluates whether the flexible capacity shown by all Load Serving Entities in aggregate meet</w:t>
      </w:r>
      <w:r w:rsidR="007C5A4F">
        <w:rPr>
          <w:rFonts w:cs="Arial"/>
          <w:szCs w:val="22"/>
        </w:rPr>
        <w:t>s</w:t>
      </w:r>
      <w:r w:rsidRPr="00A64D66">
        <w:rPr>
          <w:rFonts w:cs="Arial"/>
          <w:szCs w:val="22"/>
        </w:rPr>
        <w:t xml:space="preserve"> the cumulative ISO system flexible need.  In performing this analysis, the ISO caps the </w:t>
      </w:r>
      <w:r w:rsidR="00664E12">
        <w:rPr>
          <w:rFonts w:cs="Arial"/>
          <w:szCs w:val="22"/>
        </w:rPr>
        <w:t xml:space="preserve">flexible capacity </w:t>
      </w:r>
      <w:r w:rsidR="00D6746A">
        <w:rPr>
          <w:rFonts w:cs="Arial"/>
          <w:szCs w:val="22"/>
        </w:rPr>
        <w:t>in</w:t>
      </w:r>
      <w:r w:rsidR="00664E12">
        <w:rPr>
          <w:rFonts w:cs="Arial"/>
          <w:szCs w:val="22"/>
        </w:rPr>
        <w:t xml:space="preserve"> </w:t>
      </w:r>
      <w:r w:rsidRPr="00A64D66">
        <w:rPr>
          <w:rFonts w:cs="Arial"/>
          <w:szCs w:val="22"/>
        </w:rPr>
        <w:t xml:space="preserve">the Peak Ramping and Super-Peak Ramping </w:t>
      </w:r>
      <w:r w:rsidR="00664E12">
        <w:rPr>
          <w:rFonts w:cs="Arial"/>
          <w:szCs w:val="22"/>
        </w:rPr>
        <w:t>categories</w:t>
      </w:r>
      <w:r w:rsidRPr="00A64D66">
        <w:rPr>
          <w:rFonts w:cs="Arial"/>
          <w:szCs w:val="22"/>
        </w:rPr>
        <w:t xml:space="preserve"> at their respective total Peak Ramping and Super-Peak Ramping maximums</w:t>
      </w:r>
      <w:r w:rsidR="007C5A4F">
        <w:rPr>
          <w:rFonts w:cs="Arial"/>
          <w:szCs w:val="22"/>
        </w:rPr>
        <w:t xml:space="preserve"> calculated by the ISO</w:t>
      </w:r>
      <w:r w:rsidRPr="00A64D66">
        <w:rPr>
          <w:rFonts w:cs="Arial"/>
          <w:szCs w:val="22"/>
        </w:rPr>
        <w:t>.  The example below demonstrates how this analysis is performed.</w:t>
      </w:r>
    </w:p>
    <w:p w14:paraId="20C6155B" w14:textId="77777777" w:rsidR="00F75517" w:rsidRDefault="00F75517" w:rsidP="00F75517"/>
    <w:p w14:paraId="20C6155C" w14:textId="77777777" w:rsidR="00F75517" w:rsidRDefault="00F75517" w:rsidP="00F75517">
      <w:pPr>
        <w:keepNext/>
      </w:pPr>
      <w:r>
        <w:rPr>
          <w:noProof/>
        </w:rPr>
        <w:drawing>
          <wp:inline distT="0" distB="0" distL="0" distR="0" wp14:anchorId="20C62016" wp14:editId="20C62017">
            <wp:extent cx="5943600" cy="3103245"/>
            <wp:effectExtent l="0" t="0" r="0" b="1905"/>
            <wp:docPr id="210" name="Picture 2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9"/>
                    <a:stretch>
                      <a:fillRect/>
                    </a:stretch>
                  </pic:blipFill>
                  <pic:spPr>
                    <a:xfrm>
                      <a:off x="0" y="0"/>
                      <a:ext cx="5943600" cy="3103245"/>
                    </a:xfrm>
                    <a:prstGeom prst="rect">
                      <a:avLst/>
                    </a:prstGeom>
                  </pic:spPr>
                </pic:pic>
              </a:graphicData>
            </a:graphic>
          </wp:inline>
        </w:drawing>
      </w:r>
    </w:p>
    <w:p w14:paraId="20C6155D" w14:textId="0C285890" w:rsidR="00F75517" w:rsidRPr="00A64D66" w:rsidRDefault="00F75517" w:rsidP="004534AE">
      <w:pPr>
        <w:pStyle w:val="Caption"/>
      </w:pPr>
      <w:r w:rsidRPr="00F75517">
        <w:t xml:space="preserve">Figure </w:t>
      </w:r>
      <w:r w:rsidRPr="00A64D66">
        <w:fldChar w:fldCharType="begin"/>
      </w:r>
      <w:r w:rsidRPr="00F75517">
        <w:instrText xml:space="preserve"> SEQ Figure \* ARABIC </w:instrText>
      </w:r>
      <w:r w:rsidRPr="00A64D66">
        <w:fldChar w:fldCharType="separate"/>
      </w:r>
      <w:r w:rsidR="000F456B">
        <w:rPr>
          <w:noProof/>
        </w:rPr>
        <w:t>1</w:t>
      </w:r>
      <w:r w:rsidRPr="00A64D66">
        <w:fldChar w:fldCharType="end"/>
      </w:r>
      <w:r w:rsidRPr="00F75517">
        <w:t>: Example of cumulative flexible capacity deficiency analysis.</w:t>
      </w:r>
    </w:p>
    <w:p w14:paraId="20C6155E" w14:textId="77777777" w:rsidR="00F75517" w:rsidRPr="001829BE" w:rsidRDefault="00F75517" w:rsidP="004534AE">
      <w:pPr>
        <w:pStyle w:val="ParaText"/>
        <w:rPr>
          <w:rFonts w:cs="Arial"/>
          <w:szCs w:val="22"/>
        </w:rPr>
      </w:pPr>
      <w:r w:rsidRPr="00A64D66">
        <w:rPr>
          <w:rFonts w:cs="Arial"/>
          <w:szCs w:val="22"/>
        </w:rPr>
        <w:t xml:space="preserve">In the example above, LSE6 did not </w:t>
      </w:r>
      <w:r w:rsidR="00664E12">
        <w:rPr>
          <w:rFonts w:cs="Arial"/>
          <w:szCs w:val="22"/>
        </w:rPr>
        <w:t>designate</w:t>
      </w:r>
      <w:r w:rsidRPr="00A64D66">
        <w:rPr>
          <w:rFonts w:cs="Arial"/>
          <w:szCs w:val="22"/>
        </w:rPr>
        <w:t xml:space="preserve"> any flexible capacity, yet the cumulative system still meets both flexible capacity requirements. LSE1, LSE2, and LSE5 </w:t>
      </w:r>
      <w:r w:rsidR="007C5A4F">
        <w:rPr>
          <w:rFonts w:cs="Arial"/>
          <w:szCs w:val="22"/>
        </w:rPr>
        <w:t>each listed</w:t>
      </w:r>
      <w:r w:rsidRPr="00A64D66">
        <w:rPr>
          <w:rFonts w:cs="Arial"/>
          <w:szCs w:val="22"/>
        </w:rPr>
        <w:t xml:space="preserve"> more Category 2 capacity than their individual Category 2 maximum allowance, yet all of that capacity is </w:t>
      </w:r>
      <w:r w:rsidR="00664E12">
        <w:rPr>
          <w:rFonts w:cs="Arial"/>
          <w:szCs w:val="22"/>
        </w:rPr>
        <w:t>included in</w:t>
      </w:r>
      <w:r w:rsidRPr="00A64D66">
        <w:rPr>
          <w:rFonts w:cs="Arial"/>
          <w:szCs w:val="22"/>
        </w:rPr>
        <w:t xml:space="preserve"> the </w:t>
      </w:r>
      <w:r w:rsidR="007C5A4F">
        <w:rPr>
          <w:rFonts w:cs="Arial"/>
          <w:szCs w:val="22"/>
        </w:rPr>
        <w:t>t</w:t>
      </w:r>
      <w:r w:rsidRPr="001829BE">
        <w:rPr>
          <w:rFonts w:cs="Arial"/>
          <w:szCs w:val="22"/>
        </w:rPr>
        <w:t xml:space="preserve">otal </w:t>
      </w:r>
      <w:r w:rsidR="007C5A4F">
        <w:rPr>
          <w:rFonts w:cs="Arial"/>
          <w:szCs w:val="22"/>
        </w:rPr>
        <w:t>F</w:t>
      </w:r>
      <w:r w:rsidRPr="001829BE">
        <w:rPr>
          <w:rFonts w:cs="Arial"/>
          <w:szCs w:val="22"/>
        </w:rPr>
        <w:t xml:space="preserve">lexible </w:t>
      </w:r>
      <w:r w:rsidR="007C5A4F">
        <w:rPr>
          <w:rFonts w:cs="Arial"/>
          <w:szCs w:val="22"/>
        </w:rPr>
        <w:t>Capacity N</w:t>
      </w:r>
      <w:r w:rsidRPr="001829BE">
        <w:rPr>
          <w:rFonts w:cs="Arial"/>
          <w:szCs w:val="22"/>
        </w:rPr>
        <w:t>eed evaluation.</w:t>
      </w:r>
    </w:p>
    <w:p w14:paraId="20C6155F" w14:textId="77777777" w:rsidR="00F75517" w:rsidRPr="00F75517" w:rsidRDefault="00F75517"/>
    <w:p w14:paraId="20C61560" w14:textId="77777777" w:rsidR="005C449A" w:rsidRDefault="005C449A" w:rsidP="004534AE">
      <w:pPr>
        <w:pStyle w:val="Heading4"/>
      </w:pPr>
      <w:bookmarkStart w:id="289" w:name="_Toc233778660"/>
      <w:r>
        <w:lastRenderedPageBreak/>
        <w:t>Local Regulatory Authority Analysis</w:t>
      </w:r>
      <w:bookmarkEnd w:id="289"/>
    </w:p>
    <w:p w14:paraId="20C61561" w14:textId="77777777" w:rsidR="0094043E" w:rsidRPr="004534AE" w:rsidRDefault="0094043E" w:rsidP="004534AE">
      <w:pPr>
        <w:pStyle w:val="ParaText"/>
        <w:rPr>
          <w:rFonts w:cs="Arial"/>
          <w:i/>
          <w:szCs w:val="22"/>
        </w:rPr>
      </w:pPr>
      <w:r w:rsidRPr="00A64D66">
        <w:rPr>
          <w:rFonts w:cs="Arial"/>
          <w:i/>
          <w:szCs w:val="22"/>
        </w:rPr>
        <w:t xml:space="preserve">ISO Tariff Section </w:t>
      </w:r>
      <w:r w:rsidR="00870D13">
        <w:rPr>
          <w:rFonts w:cs="Arial"/>
          <w:i/>
          <w:szCs w:val="22"/>
        </w:rPr>
        <w:t>40.10.5.6(a)(1)</w:t>
      </w:r>
    </w:p>
    <w:p w14:paraId="20C61562" w14:textId="77777777" w:rsidR="0094043E" w:rsidRDefault="0094043E" w:rsidP="001D30E5">
      <w:pPr>
        <w:pStyle w:val="ParaText"/>
      </w:pPr>
      <w:r w:rsidRPr="00A64D66">
        <w:rPr>
          <w:rFonts w:cs="Arial"/>
          <w:szCs w:val="22"/>
        </w:rPr>
        <w:t xml:space="preserve">If the </w:t>
      </w:r>
      <w:r w:rsidR="00664E12">
        <w:rPr>
          <w:rFonts w:cs="Arial"/>
          <w:szCs w:val="22"/>
        </w:rPr>
        <w:t xml:space="preserve">ISO </w:t>
      </w:r>
      <w:r w:rsidRPr="00A64D66">
        <w:rPr>
          <w:rFonts w:cs="Arial"/>
          <w:szCs w:val="22"/>
        </w:rPr>
        <w:t xml:space="preserve">cumulative </w:t>
      </w:r>
      <w:r w:rsidR="00A91052">
        <w:rPr>
          <w:rFonts w:cs="Arial"/>
          <w:szCs w:val="22"/>
        </w:rPr>
        <w:t xml:space="preserve">system </w:t>
      </w:r>
      <w:r w:rsidRPr="00A64D66">
        <w:rPr>
          <w:rFonts w:cs="Arial"/>
          <w:szCs w:val="22"/>
        </w:rPr>
        <w:t xml:space="preserve">flexible capacity needs are not met, the ISO </w:t>
      </w:r>
      <w:r w:rsidR="00A91052">
        <w:rPr>
          <w:rFonts w:cs="Arial"/>
          <w:szCs w:val="22"/>
        </w:rPr>
        <w:t>will</w:t>
      </w:r>
      <w:r w:rsidRPr="00A64D66">
        <w:rPr>
          <w:rFonts w:cs="Arial"/>
          <w:szCs w:val="22"/>
        </w:rPr>
        <w:t xml:space="preserve"> analyze for each LRA, whether the </w:t>
      </w:r>
      <w:r w:rsidR="00664E12">
        <w:rPr>
          <w:rFonts w:cs="Arial"/>
          <w:szCs w:val="22"/>
        </w:rPr>
        <w:t xml:space="preserve">flexible capacity in the plans of the </w:t>
      </w:r>
      <w:r w:rsidRPr="00A64D66">
        <w:rPr>
          <w:rFonts w:cs="Arial"/>
          <w:szCs w:val="22"/>
        </w:rPr>
        <w:t xml:space="preserve">LSEs under the LRA’s jurisdiction  </w:t>
      </w:r>
      <w:r w:rsidR="00664E12">
        <w:rPr>
          <w:rFonts w:cs="Arial"/>
          <w:szCs w:val="22"/>
        </w:rPr>
        <w:t>cumulatively</w:t>
      </w:r>
      <w:r w:rsidRPr="00A64D66">
        <w:rPr>
          <w:rFonts w:cs="Arial"/>
          <w:szCs w:val="22"/>
        </w:rPr>
        <w:t xml:space="preserve"> meet the LRA’s total flexible need and the LRA’s Base Ramping need.  In performing this analysis, the ISO caps the </w:t>
      </w:r>
      <w:r w:rsidR="00D6746A">
        <w:rPr>
          <w:rFonts w:cs="Arial"/>
          <w:szCs w:val="22"/>
        </w:rPr>
        <w:t>flexible capacity in</w:t>
      </w:r>
      <w:r w:rsidRPr="00A64D66">
        <w:rPr>
          <w:rFonts w:cs="Arial"/>
          <w:szCs w:val="22"/>
        </w:rPr>
        <w:t xml:space="preserve"> the Peak Ramping and Super-Peak Ramping </w:t>
      </w:r>
      <w:r w:rsidR="00664E12">
        <w:rPr>
          <w:rFonts w:cs="Arial"/>
          <w:szCs w:val="22"/>
        </w:rPr>
        <w:t>categories</w:t>
      </w:r>
      <w:r w:rsidRPr="00A64D66">
        <w:rPr>
          <w:rFonts w:cs="Arial"/>
          <w:szCs w:val="22"/>
        </w:rPr>
        <w:t xml:space="preserve"> at their respective total LRA Peak Ramping and Super-Peak Ramping maximums.  The example below demonstrates how this analysis is performed.</w:t>
      </w:r>
    </w:p>
    <w:p w14:paraId="20C61563" w14:textId="77777777" w:rsidR="0094043E" w:rsidRDefault="007C104B" w:rsidP="0094043E">
      <w:pPr>
        <w:keepNext/>
      </w:pPr>
      <w:r>
        <w:rPr>
          <w:noProof/>
        </w:rPr>
        <w:drawing>
          <wp:inline distT="0" distB="0" distL="0" distR="0" wp14:anchorId="20C62018" wp14:editId="20C62019">
            <wp:extent cx="5943600" cy="4610100"/>
            <wp:effectExtent l="0" t="0" r="0" b="0"/>
            <wp:docPr id="251" name="Picture 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5943600" cy="4610100"/>
                    </a:xfrm>
                    <a:prstGeom prst="rect">
                      <a:avLst/>
                    </a:prstGeom>
                    <a:noFill/>
                    <a:ln>
                      <a:noFill/>
                    </a:ln>
                  </pic:spPr>
                </pic:pic>
              </a:graphicData>
            </a:graphic>
          </wp:inline>
        </w:drawing>
      </w:r>
    </w:p>
    <w:p w14:paraId="20C61564" w14:textId="5E9AB83B" w:rsidR="0094043E" w:rsidRPr="004534AE" w:rsidRDefault="0094043E" w:rsidP="004534AE">
      <w:pPr>
        <w:pStyle w:val="Caption"/>
      </w:pPr>
      <w:r w:rsidRPr="004534AE">
        <w:t xml:space="preserve">Figure </w:t>
      </w:r>
      <w:r w:rsidR="00150D97">
        <w:rPr>
          <w:noProof/>
        </w:rPr>
        <w:fldChar w:fldCharType="begin"/>
      </w:r>
      <w:r w:rsidR="00150D97">
        <w:rPr>
          <w:noProof/>
        </w:rPr>
        <w:instrText xml:space="preserve"> SEQ Figure \* ARABIC </w:instrText>
      </w:r>
      <w:r w:rsidR="00150D97">
        <w:rPr>
          <w:noProof/>
        </w:rPr>
        <w:fldChar w:fldCharType="separate"/>
      </w:r>
      <w:r w:rsidR="000F456B">
        <w:rPr>
          <w:noProof/>
        </w:rPr>
        <w:t>2</w:t>
      </w:r>
      <w:r w:rsidR="00150D97">
        <w:rPr>
          <w:noProof/>
        </w:rPr>
        <w:fldChar w:fldCharType="end"/>
      </w:r>
      <w:r w:rsidRPr="004534AE">
        <w:t>: Example of LRA flexible capacity deficiency analysis.</w:t>
      </w:r>
    </w:p>
    <w:p w14:paraId="20C61565" w14:textId="77777777" w:rsidR="0094043E" w:rsidRPr="00A64D66" w:rsidRDefault="0094043E" w:rsidP="004534AE">
      <w:pPr>
        <w:pStyle w:val="ParaText"/>
        <w:rPr>
          <w:rFonts w:cs="Arial"/>
          <w:szCs w:val="22"/>
        </w:rPr>
      </w:pPr>
      <w:r w:rsidRPr="00A64D66">
        <w:rPr>
          <w:rFonts w:cs="Arial"/>
          <w:szCs w:val="22"/>
        </w:rPr>
        <w:t xml:space="preserve">In the example above, LRA_A receives full credit for all </w:t>
      </w:r>
      <w:r w:rsidR="00D6746A">
        <w:rPr>
          <w:rFonts w:cs="Arial"/>
          <w:szCs w:val="22"/>
        </w:rPr>
        <w:t xml:space="preserve">of </w:t>
      </w:r>
      <w:r w:rsidRPr="00A64D66">
        <w:rPr>
          <w:rFonts w:cs="Arial"/>
          <w:szCs w:val="22"/>
        </w:rPr>
        <w:t>LSE1’s Category 2 capacity even though the amount shown is greater than LSE1’s individual Category 2 maximum. If the total ISO system was short of its flexible capacity needs, LSEs under the jurisdiction of LRA_A and LRA_B would not be allocated a portion of the possible CPM cost.</w:t>
      </w:r>
    </w:p>
    <w:p w14:paraId="20C61566" w14:textId="77777777" w:rsidR="004A7E5A" w:rsidRPr="0094043E" w:rsidRDefault="004A7E5A"/>
    <w:p w14:paraId="20C61567" w14:textId="77777777" w:rsidR="005C449A" w:rsidRDefault="00DE2791" w:rsidP="004534AE">
      <w:pPr>
        <w:pStyle w:val="Heading4"/>
      </w:pPr>
      <w:r>
        <w:t xml:space="preserve"> </w:t>
      </w:r>
      <w:bookmarkStart w:id="290" w:name="_Toc233778661"/>
      <w:r w:rsidR="005C449A">
        <w:t>Individual Load Serving Entity Analysis</w:t>
      </w:r>
      <w:bookmarkEnd w:id="290"/>
    </w:p>
    <w:p w14:paraId="20C61568" w14:textId="77777777" w:rsidR="0094043E" w:rsidRPr="004534AE" w:rsidRDefault="0094043E" w:rsidP="004534AE">
      <w:pPr>
        <w:pStyle w:val="ParaText"/>
        <w:rPr>
          <w:rFonts w:cs="Arial"/>
          <w:i/>
          <w:szCs w:val="22"/>
        </w:rPr>
      </w:pPr>
      <w:r w:rsidRPr="00A64D66">
        <w:rPr>
          <w:rFonts w:cs="Arial"/>
          <w:i/>
          <w:szCs w:val="22"/>
        </w:rPr>
        <w:t xml:space="preserve">ISO Tariff Section </w:t>
      </w:r>
      <w:r w:rsidR="00870D13">
        <w:rPr>
          <w:rFonts w:cs="Arial"/>
          <w:i/>
          <w:szCs w:val="22"/>
        </w:rPr>
        <w:t>40.10.5.6(a)(2)</w:t>
      </w:r>
    </w:p>
    <w:p w14:paraId="20C61569" w14:textId="77777777" w:rsidR="0094043E" w:rsidRPr="001829BE" w:rsidRDefault="0094043E" w:rsidP="004534AE">
      <w:pPr>
        <w:pStyle w:val="ParaText"/>
        <w:rPr>
          <w:rFonts w:cs="Arial"/>
          <w:szCs w:val="22"/>
        </w:rPr>
      </w:pPr>
      <w:r w:rsidRPr="00A64D66">
        <w:rPr>
          <w:rFonts w:cs="Arial"/>
          <w:szCs w:val="22"/>
        </w:rPr>
        <w:t xml:space="preserve">If the cumulative ISO system is short of its flexible needs, and an LRA is short of its flexible needs, the ISO </w:t>
      </w:r>
      <w:r w:rsidR="00870D13">
        <w:rPr>
          <w:rFonts w:cs="Arial"/>
          <w:szCs w:val="22"/>
        </w:rPr>
        <w:t>will</w:t>
      </w:r>
      <w:r w:rsidRPr="00A64D66">
        <w:rPr>
          <w:rFonts w:cs="Arial"/>
          <w:szCs w:val="22"/>
        </w:rPr>
        <w:t xml:space="preserve"> calculate the individual LSE deficiency for LSEs under the jurisdiction of the deficient LRA.  </w:t>
      </w:r>
    </w:p>
    <w:p w14:paraId="20C6156A" w14:textId="77777777" w:rsidR="00870D13" w:rsidRDefault="0094043E" w:rsidP="004534AE">
      <w:pPr>
        <w:pStyle w:val="ParaText"/>
        <w:rPr>
          <w:rFonts w:cs="Arial"/>
          <w:szCs w:val="22"/>
        </w:rPr>
      </w:pPr>
      <w:r w:rsidRPr="001829BE">
        <w:rPr>
          <w:rFonts w:cs="Arial"/>
          <w:szCs w:val="22"/>
        </w:rPr>
        <w:t xml:space="preserve">The </w:t>
      </w:r>
      <w:r w:rsidR="00870D13">
        <w:rPr>
          <w:rFonts w:cs="Arial"/>
          <w:szCs w:val="22"/>
        </w:rPr>
        <w:t xml:space="preserve">ISO will provide the pertinent </w:t>
      </w:r>
      <w:r w:rsidRPr="001829BE">
        <w:rPr>
          <w:rFonts w:cs="Arial"/>
          <w:szCs w:val="22"/>
        </w:rPr>
        <w:t xml:space="preserve">results of this calculation </w:t>
      </w:r>
      <w:r w:rsidR="00870D13">
        <w:rPr>
          <w:rFonts w:cs="Arial"/>
          <w:szCs w:val="22"/>
        </w:rPr>
        <w:t xml:space="preserve">to the deficient LRA and the scheduling coordinator for each LSE of that LRA to </w:t>
      </w:r>
      <w:r w:rsidRPr="001829BE">
        <w:rPr>
          <w:rFonts w:cs="Arial"/>
          <w:szCs w:val="22"/>
        </w:rPr>
        <w:t xml:space="preserve">show </w:t>
      </w:r>
      <w:r w:rsidR="00870D13">
        <w:rPr>
          <w:rFonts w:cs="Arial"/>
          <w:szCs w:val="22"/>
        </w:rPr>
        <w:t>the</w:t>
      </w:r>
      <w:r w:rsidRPr="001829BE">
        <w:rPr>
          <w:rFonts w:cs="Arial"/>
          <w:szCs w:val="22"/>
        </w:rPr>
        <w:t xml:space="preserve"> risk of CPM </w:t>
      </w:r>
      <w:r w:rsidR="00870D13">
        <w:rPr>
          <w:rFonts w:cs="Arial"/>
          <w:szCs w:val="22"/>
        </w:rPr>
        <w:t xml:space="preserve">designation and </w:t>
      </w:r>
      <w:r w:rsidRPr="001829BE">
        <w:rPr>
          <w:rFonts w:cs="Arial"/>
          <w:szCs w:val="22"/>
        </w:rPr>
        <w:t>cost allocation</w:t>
      </w:r>
      <w:r w:rsidR="00870D13">
        <w:rPr>
          <w:rFonts w:cs="Arial"/>
          <w:szCs w:val="22"/>
        </w:rPr>
        <w:t>, calculated</w:t>
      </w:r>
      <w:r w:rsidRPr="001829BE">
        <w:rPr>
          <w:rFonts w:cs="Arial"/>
          <w:szCs w:val="22"/>
        </w:rPr>
        <w:t xml:space="preserve"> </w:t>
      </w:r>
      <w:r w:rsidR="00870D13">
        <w:rPr>
          <w:rFonts w:cs="Arial"/>
          <w:szCs w:val="22"/>
        </w:rPr>
        <w:t>using</w:t>
      </w:r>
      <w:r w:rsidRPr="001829BE">
        <w:rPr>
          <w:rFonts w:cs="Arial"/>
          <w:szCs w:val="22"/>
        </w:rPr>
        <w:t xml:space="preserve"> the ISO method.  </w:t>
      </w:r>
    </w:p>
    <w:p w14:paraId="20C6156B" w14:textId="77777777" w:rsidR="0094043E" w:rsidRPr="001829BE" w:rsidRDefault="0094043E" w:rsidP="004534AE">
      <w:pPr>
        <w:pStyle w:val="ParaText"/>
        <w:rPr>
          <w:rFonts w:cs="Arial"/>
          <w:szCs w:val="22"/>
        </w:rPr>
      </w:pPr>
      <w:r w:rsidRPr="001829BE">
        <w:rPr>
          <w:rFonts w:cs="Arial"/>
          <w:szCs w:val="22"/>
        </w:rPr>
        <w:t xml:space="preserve">This calculation will </w:t>
      </w:r>
      <w:r w:rsidR="00870D13">
        <w:rPr>
          <w:rFonts w:cs="Arial"/>
          <w:szCs w:val="22"/>
        </w:rPr>
        <w:t xml:space="preserve">also </w:t>
      </w:r>
      <w:r w:rsidRPr="001829BE">
        <w:rPr>
          <w:rFonts w:cs="Arial"/>
          <w:szCs w:val="22"/>
        </w:rPr>
        <w:t>be used to determine compliance with ISO Tariff Section 40.10.5.3 for LSEs under the jurisdiction of a Local Regulatory Authority that has not established a flexible need allocation methodology.</w:t>
      </w:r>
    </w:p>
    <w:p w14:paraId="20C6156C" w14:textId="77777777" w:rsidR="0094043E" w:rsidRPr="007931E0" w:rsidRDefault="0094043E" w:rsidP="004534AE">
      <w:pPr>
        <w:pStyle w:val="ParaText"/>
        <w:rPr>
          <w:rFonts w:cs="Arial"/>
          <w:szCs w:val="22"/>
        </w:rPr>
      </w:pPr>
      <w:r w:rsidRPr="001829BE">
        <w:rPr>
          <w:rFonts w:cs="Arial"/>
          <w:szCs w:val="22"/>
        </w:rPr>
        <w:t>The example below demonstrates how this analysis is performed.</w:t>
      </w:r>
    </w:p>
    <w:p w14:paraId="20C6156D" w14:textId="77777777" w:rsidR="0094043E" w:rsidRDefault="0094043E" w:rsidP="0094043E">
      <w:pPr>
        <w:keepNext/>
      </w:pPr>
      <w:r>
        <w:rPr>
          <w:noProof/>
        </w:rPr>
        <w:lastRenderedPageBreak/>
        <w:drawing>
          <wp:inline distT="0" distB="0" distL="0" distR="0" wp14:anchorId="20C6201A" wp14:editId="20C6201B">
            <wp:extent cx="5943600" cy="4585335"/>
            <wp:effectExtent l="0" t="0" r="0" b="5715"/>
            <wp:docPr id="212" name="Picture 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1"/>
                    <a:stretch>
                      <a:fillRect/>
                    </a:stretch>
                  </pic:blipFill>
                  <pic:spPr>
                    <a:xfrm>
                      <a:off x="0" y="0"/>
                      <a:ext cx="5943600" cy="4585335"/>
                    </a:xfrm>
                    <a:prstGeom prst="rect">
                      <a:avLst/>
                    </a:prstGeom>
                  </pic:spPr>
                </pic:pic>
              </a:graphicData>
            </a:graphic>
          </wp:inline>
        </w:drawing>
      </w:r>
    </w:p>
    <w:p w14:paraId="20C6156E" w14:textId="02F63735" w:rsidR="0094043E" w:rsidRPr="004534AE" w:rsidRDefault="0094043E" w:rsidP="004534AE">
      <w:pPr>
        <w:pStyle w:val="Caption"/>
      </w:pPr>
      <w:r w:rsidRPr="004534AE">
        <w:t xml:space="preserve">Figure </w:t>
      </w:r>
      <w:r w:rsidR="00150D97">
        <w:rPr>
          <w:noProof/>
        </w:rPr>
        <w:fldChar w:fldCharType="begin"/>
      </w:r>
      <w:r w:rsidR="00150D97">
        <w:rPr>
          <w:noProof/>
        </w:rPr>
        <w:instrText xml:space="preserve"> SEQ Figure \* ARABIC </w:instrText>
      </w:r>
      <w:r w:rsidR="00150D97">
        <w:rPr>
          <w:noProof/>
        </w:rPr>
        <w:fldChar w:fldCharType="separate"/>
      </w:r>
      <w:r w:rsidR="000F456B">
        <w:rPr>
          <w:noProof/>
        </w:rPr>
        <w:t>3</w:t>
      </w:r>
      <w:r w:rsidR="00150D97">
        <w:rPr>
          <w:noProof/>
        </w:rPr>
        <w:fldChar w:fldCharType="end"/>
      </w:r>
      <w:r w:rsidRPr="004534AE">
        <w:t>: Example of individual LSE flexible capacity deficiency analysis.</w:t>
      </w:r>
    </w:p>
    <w:p w14:paraId="20C6156F" w14:textId="77777777" w:rsidR="0094043E" w:rsidRPr="001829BE" w:rsidRDefault="0094043E" w:rsidP="004534AE">
      <w:pPr>
        <w:pStyle w:val="ParaText"/>
        <w:rPr>
          <w:rFonts w:cs="Arial"/>
          <w:szCs w:val="22"/>
        </w:rPr>
      </w:pPr>
      <w:r w:rsidRPr="00A64D66">
        <w:rPr>
          <w:rFonts w:cs="Arial"/>
          <w:szCs w:val="22"/>
        </w:rPr>
        <w:t xml:space="preserve">In order to </w:t>
      </w:r>
      <w:r w:rsidR="00870D13">
        <w:rPr>
          <w:rFonts w:cs="Arial"/>
          <w:szCs w:val="22"/>
        </w:rPr>
        <w:t>simplify</w:t>
      </w:r>
      <w:r w:rsidRPr="00A64D66">
        <w:rPr>
          <w:rFonts w:cs="Arial"/>
          <w:szCs w:val="22"/>
        </w:rPr>
        <w:t xml:space="preserve"> the example above, </w:t>
      </w:r>
      <w:r w:rsidR="00870D13">
        <w:rPr>
          <w:rFonts w:cs="Arial"/>
          <w:szCs w:val="22"/>
        </w:rPr>
        <w:t xml:space="preserve">the ISO </w:t>
      </w:r>
      <w:r w:rsidRPr="00A64D66">
        <w:rPr>
          <w:rFonts w:cs="Arial"/>
          <w:szCs w:val="22"/>
        </w:rPr>
        <w:t xml:space="preserve">only </w:t>
      </w:r>
      <w:r w:rsidR="00870D13">
        <w:rPr>
          <w:rFonts w:cs="Arial"/>
          <w:szCs w:val="22"/>
        </w:rPr>
        <w:t>shows the analysis for</w:t>
      </w:r>
      <w:r w:rsidRPr="00A64D66">
        <w:rPr>
          <w:rFonts w:cs="Arial"/>
          <w:szCs w:val="22"/>
        </w:rPr>
        <w:t xml:space="preserve"> LSE1, LSE4, and LSE5; in practice, all LSEs under the jurisdiction of LRAs that have not established a cost allocation methodology will be analyzed.  LSE4 is short of its total flexible need because </w:t>
      </w:r>
      <w:r w:rsidR="00870D13">
        <w:rPr>
          <w:rFonts w:cs="Arial"/>
          <w:szCs w:val="22"/>
        </w:rPr>
        <w:t>the ISO</w:t>
      </w:r>
      <w:r w:rsidRPr="00A64D66">
        <w:rPr>
          <w:rFonts w:cs="Arial"/>
          <w:szCs w:val="22"/>
        </w:rPr>
        <w:t xml:space="preserve"> capped the Category 2 showings at the individual LSE’s Category 2 maximum.  Even though LSE4 meets its Base Ramping need, this LSE </w:t>
      </w:r>
      <w:r w:rsidR="00870D13">
        <w:rPr>
          <w:rFonts w:cs="Arial"/>
          <w:szCs w:val="22"/>
        </w:rPr>
        <w:t xml:space="preserve">is </w:t>
      </w:r>
      <w:r w:rsidRPr="00A64D66">
        <w:rPr>
          <w:rFonts w:cs="Arial"/>
          <w:szCs w:val="22"/>
        </w:rPr>
        <w:t xml:space="preserve">10 MW short for purposes of </w:t>
      </w:r>
      <w:r w:rsidR="00870D13">
        <w:rPr>
          <w:rFonts w:cs="Arial"/>
          <w:szCs w:val="22"/>
        </w:rPr>
        <w:t xml:space="preserve">determining </w:t>
      </w:r>
      <w:r w:rsidRPr="00A64D66">
        <w:rPr>
          <w:rFonts w:cs="Arial"/>
          <w:szCs w:val="22"/>
        </w:rPr>
        <w:t>its CPM cost allocation. LSE1 and LSE5 meet their respective requirements.</w:t>
      </w:r>
    </w:p>
    <w:p w14:paraId="20C61570" w14:textId="77777777" w:rsidR="0094043E" w:rsidRPr="0094043E" w:rsidRDefault="0094043E"/>
    <w:p w14:paraId="20C61571" w14:textId="77777777" w:rsidR="0010023D" w:rsidRDefault="0010023D">
      <w:pPr>
        <w:spacing w:after="0"/>
        <w:jc w:val="left"/>
        <w:rPr>
          <w:rFonts w:cs="Arial"/>
          <w:b/>
          <w:bCs/>
          <w:i/>
          <w:sz w:val="28"/>
          <w:szCs w:val="26"/>
        </w:rPr>
      </w:pPr>
      <w:r>
        <w:br w:type="page"/>
      </w:r>
    </w:p>
    <w:p w14:paraId="20C61572" w14:textId="77777777" w:rsidR="005C449A" w:rsidRDefault="005C449A" w:rsidP="004534AE">
      <w:pPr>
        <w:pStyle w:val="Heading3"/>
      </w:pPr>
      <w:bookmarkStart w:id="291" w:name="_Toc233778662"/>
      <w:r>
        <w:lastRenderedPageBreak/>
        <w:t>Finding and Notification</w:t>
      </w:r>
      <w:bookmarkEnd w:id="291"/>
    </w:p>
    <w:p w14:paraId="20C61573" w14:textId="77777777" w:rsidR="00F831DF" w:rsidRPr="00A64D66" w:rsidRDefault="00F831DF" w:rsidP="004534AE">
      <w:pPr>
        <w:pStyle w:val="ParaText"/>
        <w:rPr>
          <w:rFonts w:cs="Arial"/>
          <w:i/>
          <w:szCs w:val="22"/>
        </w:rPr>
      </w:pPr>
      <w:r w:rsidRPr="00A64D66">
        <w:rPr>
          <w:rFonts w:cs="Arial"/>
          <w:i/>
          <w:szCs w:val="22"/>
        </w:rPr>
        <w:t>ISO Tariff Section 40.10.5.4</w:t>
      </w:r>
      <w:r w:rsidR="00870D13">
        <w:rPr>
          <w:rFonts w:cs="Arial"/>
          <w:i/>
          <w:szCs w:val="22"/>
        </w:rPr>
        <w:t>, 40.10.5.5</w:t>
      </w:r>
      <w:r w:rsidR="00FC6F01">
        <w:rPr>
          <w:rFonts w:cs="Arial"/>
          <w:i/>
          <w:szCs w:val="22"/>
        </w:rPr>
        <w:t>, and 40.10.5.6</w:t>
      </w:r>
    </w:p>
    <w:p w14:paraId="20C61574" w14:textId="77777777" w:rsidR="00F831DF" w:rsidRPr="001829BE" w:rsidRDefault="00F831DF" w:rsidP="004534AE">
      <w:pPr>
        <w:pStyle w:val="ParaText"/>
        <w:rPr>
          <w:rFonts w:cs="Arial"/>
          <w:szCs w:val="22"/>
        </w:rPr>
      </w:pPr>
      <w:r w:rsidRPr="00A64D66">
        <w:rPr>
          <w:rFonts w:cs="Arial"/>
          <w:szCs w:val="22"/>
        </w:rPr>
        <w:t xml:space="preserve">For the LSEs under the jurisdiction of Local Regulatory Authorities that have not established a flexible need allocation methodology, </w:t>
      </w:r>
      <w:r w:rsidR="00FC6F01">
        <w:rPr>
          <w:rFonts w:cs="Arial"/>
          <w:szCs w:val="22"/>
        </w:rPr>
        <w:t>if</w:t>
      </w:r>
      <w:r w:rsidRPr="00A64D66">
        <w:rPr>
          <w:rFonts w:cs="Arial"/>
          <w:szCs w:val="22"/>
        </w:rPr>
        <w:t xml:space="preserve"> the ISO finds an individual LSE deficiency as described above, it will notify the Scheduling Coordinator for the LSE and its Local Regulatory Authority.</w:t>
      </w:r>
    </w:p>
    <w:p w14:paraId="20C61575" w14:textId="77777777" w:rsidR="00FC6F01" w:rsidRDefault="00FC6F01" w:rsidP="00FC6F01">
      <w:pPr>
        <w:pStyle w:val="ListParagraph"/>
        <w:ind w:left="0"/>
        <w:rPr>
          <w:rFonts w:cs="Arial"/>
          <w:szCs w:val="22"/>
        </w:rPr>
      </w:pPr>
      <w:r>
        <w:rPr>
          <w:rFonts w:cs="Arial"/>
          <w:szCs w:val="22"/>
        </w:rPr>
        <w:t>If the ISO’s review finds a discrepancy between an LSE Flexible Capacity Plan and a Resource Flexible Capacity Plan, the ISO will notify the relevant scheduling coordinators of the mismatch.</w:t>
      </w:r>
    </w:p>
    <w:p w14:paraId="20C61576" w14:textId="77777777" w:rsidR="00FC6F01" w:rsidRDefault="00FC6F01" w:rsidP="00FC6F01">
      <w:pPr>
        <w:pStyle w:val="ListParagraph"/>
        <w:ind w:left="0"/>
        <w:rPr>
          <w:rFonts w:cs="Arial"/>
          <w:szCs w:val="22"/>
        </w:rPr>
      </w:pPr>
    </w:p>
    <w:p w14:paraId="20C61577" w14:textId="77777777" w:rsidR="00FC6F01" w:rsidRDefault="00FC6F01" w:rsidP="004534AE">
      <w:pPr>
        <w:pStyle w:val="ListParagraph"/>
        <w:spacing w:after="240"/>
        <w:ind w:left="0"/>
        <w:rPr>
          <w:rFonts w:cs="Arial"/>
          <w:szCs w:val="22"/>
        </w:rPr>
      </w:pPr>
      <w:r>
        <w:rPr>
          <w:rFonts w:cs="Arial"/>
          <w:szCs w:val="22"/>
        </w:rPr>
        <w:t>If the ISO’s evaluation of the Flexible RA Capacity Plans finds a cumulative deficiency, the ISO will notify each LRA that did not meet its allocable share of the ISO’s Flexible Capacity Need, and the scheduling coordinator for each LSE that did not include sufficient flexible capacity to meet its allocable requirement.</w:t>
      </w:r>
    </w:p>
    <w:p w14:paraId="20C61578" w14:textId="77777777" w:rsidR="00F831DF" w:rsidRPr="001829BE" w:rsidRDefault="00F831DF" w:rsidP="004534AE">
      <w:pPr>
        <w:pStyle w:val="ParaText"/>
        <w:rPr>
          <w:rFonts w:cs="Arial"/>
          <w:szCs w:val="22"/>
        </w:rPr>
      </w:pPr>
      <w:r w:rsidRPr="001829BE">
        <w:rPr>
          <w:rFonts w:cs="Arial"/>
          <w:szCs w:val="22"/>
        </w:rPr>
        <w:t>The notice to the Scheduling Coordinator for the LSE will be provided in the CIRA tool. The notice to the Local Regulatory Authority will be provided via email.</w:t>
      </w:r>
    </w:p>
    <w:p w14:paraId="20C61579" w14:textId="77777777" w:rsidR="00F831DF" w:rsidRPr="001829BE" w:rsidRDefault="00F831DF" w:rsidP="004534AE">
      <w:pPr>
        <w:pStyle w:val="ParaText"/>
        <w:rPr>
          <w:rFonts w:cs="Arial"/>
          <w:szCs w:val="22"/>
        </w:rPr>
      </w:pPr>
      <w:r w:rsidRPr="001829BE">
        <w:rPr>
          <w:rFonts w:cs="Arial"/>
          <w:szCs w:val="22"/>
        </w:rPr>
        <w:t>The notice will include for each deficient LSE:</w:t>
      </w:r>
    </w:p>
    <w:p w14:paraId="20C6157A" w14:textId="77777777" w:rsidR="00F831DF" w:rsidRPr="007931E0" w:rsidRDefault="00F831DF" w:rsidP="00E15230">
      <w:pPr>
        <w:pStyle w:val="ListParagraph"/>
        <w:numPr>
          <w:ilvl w:val="0"/>
          <w:numId w:val="43"/>
        </w:numPr>
        <w:rPr>
          <w:rFonts w:cs="Arial"/>
          <w:szCs w:val="22"/>
        </w:rPr>
      </w:pPr>
      <w:r w:rsidRPr="007931E0">
        <w:rPr>
          <w:rFonts w:cs="Arial"/>
          <w:szCs w:val="22"/>
        </w:rPr>
        <w:t>The LSE Flexible Capacity shown per category</w:t>
      </w:r>
    </w:p>
    <w:p w14:paraId="20C6157B" w14:textId="77777777" w:rsidR="00F831DF" w:rsidRPr="007931E0" w:rsidRDefault="00F831DF" w:rsidP="00E15230">
      <w:pPr>
        <w:pStyle w:val="ListParagraph"/>
        <w:numPr>
          <w:ilvl w:val="0"/>
          <w:numId w:val="43"/>
        </w:numPr>
        <w:rPr>
          <w:rFonts w:cs="Arial"/>
          <w:szCs w:val="22"/>
        </w:rPr>
      </w:pPr>
      <w:r w:rsidRPr="007931E0">
        <w:rPr>
          <w:rFonts w:cs="Arial"/>
          <w:szCs w:val="22"/>
        </w:rPr>
        <w:t>The Category Minimum and Maximums applied</w:t>
      </w:r>
    </w:p>
    <w:p w14:paraId="20C6157C" w14:textId="77777777" w:rsidR="00A4209C" w:rsidRDefault="00F831DF" w:rsidP="00E15230">
      <w:pPr>
        <w:pStyle w:val="ListParagraph"/>
        <w:numPr>
          <w:ilvl w:val="0"/>
          <w:numId w:val="43"/>
        </w:numPr>
        <w:rPr>
          <w:rFonts w:cs="Arial"/>
          <w:szCs w:val="22"/>
        </w:rPr>
      </w:pPr>
      <w:r w:rsidRPr="007C5A4F">
        <w:rPr>
          <w:rFonts w:cs="Arial"/>
          <w:szCs w:val="22"/>
        </w:rPr>
        <w:t>The result of the total flexible needs analysis</w:t>
      </w:r>
    </w:p>
    <w:p w14:paraId="20C6157D" w14:textId="77777777" w:rsidR="00F831DF" w:rsidRDefault="00F831DF" w:rsidP="00E15230">
      <w:pPr>
        <w:pStyle w:val="ListParagraph"/>
        <w:numPr>
          <w:ilvl w:val="0"/>
          <w:numId w:val="43"/>
        </w:numPr>
        <w:rPr>
          <w:rFonts w:cs="Arial"/>
          <w:szCs w:val="22"/>
        </w:rPr>
      </w:pPr>
      <w:r w:rsidRPr="00A64D66">
        <w:rPr>
          <w:rFonts w:cs="Arial"/>
          <w:szCs w:val="22"/>
        </w:rPr>
        <w:t>The result of the Base Ramping needs analysis</w:t>
      </w:r>
    </w:p>
    <w:p w14:paraId="20C6157E" w14:textId="77777777" w:rsidR="00FC6F01" w:rsidRDefault="00FC6F01" w:rsidP="004534AE">
      <w:pPr>
        <w:pStyle w:val="ListParagraph"/>
        <w:rPr>
          <w:rFonts w:cs="Arial"/>
          <w:szCs w:val="22"/>
        </w:rPr>
      </w:pPr>
    </w:p>
    <w:p w14:paraId="20C6157F" w14:textId="77777777" w:rsidR="00356405" w:rsidRPr="001829BE" w:rsidRDefault="00FC6F01" w:rsidP="004534AE">
      <w:pPr>
        <w:pStyle w:val="ParaText"/>
        <w:rPr>
          <w:rFonts w:cs="Arial"/>
          <w:szCs w:val="22"/>
        </w:rPr>
      </w:pPr>
      <w:r>
        <w:rPr>
          <w:rFonts w:cs="Arial"/>
          <w:szCs w:val="22"/>
        </w:rPr>
        <w:t>The</w:t>
      </w:r>
      <w:r w:rsidR="00F831DF" w:rsidRPr="001829BE">
        <w:rPr>
          <w:rFonts w:cs="Arial"/>
          <w:szCs w:val="22"/>
        </w:rPr>
        <w:t xml:space="preserve"> notice</w:t>
      </w:r>
      <w:r>
        <w:rPr>
          <w:rFonts w:cs="Arial"/>
          <w:szCs w:val="22"/>
        </w:rPr>
        <w:t>s</w:t>
      </w:r>
      <w:r w:rsidR="00F831DF" w:rsidRPr="001829BE">
        <w:rPr>
          <w:rFonts w:cs="Arial"/>
          <w:szCs w:val="22"/>
        </w:rPr>
        <w:t xml:space="preserve"> will be sent at least 25 days in advance of the first day of the month covered by the plan. </w:t>
      </w:r>
    </w:p>
    <w:p w14:paraId="20C61580" w14:textId="77777777" w:rsidR="0010023D" w:rsidRDefault="0010023D">
      <w:pPr>
        <w:spacing w:after="0"/>
        <w:jc w:val="left"/>
        <w:rPr>
          <w:rFonts w:cs="Arial"/>
          <w:b/>
          <w:bCs/>
          <w:i/>
          <w:sz w:val="28"/>
          <w:szCs w:val="26"/>
        </w:rPr>
      </w:pPr>
      <w:r>
        <w:br w:type="page"/>
      </w:r>
    </w:p>
    <w:p w14:paraId="20C61581" w14:textId="77777777" w:rsidR="005C449A" w:rsidRDefault="005C449A" w:rsidP="004534AE">
      <w:pPr>
        <w:pStyle w:val="Heading3"/>
      </w:pPr>
      <w:bookmarkStart w:id="292" w:name="_Toc233778663"/>
      <w:r>
        <w:lastRenderedPageBreak/>
        <w:t>Opportunity to Resolve Deficiency</w:t>
      </w:r>
      <w:bookmarkEnd w:id="292"/>
    </w:p>
    <w:p w14:paraId="20C61582" w14:textId="77777777" w:rsidR="00FC6F01" w:rsidRDefault="00FC6F01" w:rsidP="004534AE">
      <w:pPr>
        <w:pStyle w:val="ParaText"/>
        <w:rPr>
          <w:rFonts w:cs="Arial"/>
          <w:szCs w:val="22"/>
        </w:rPr>
      </w:pPr>
      <w:r>
        <w:rPr>
          <w:rFonts w:cs="Arial"/>
          <w:szCs w:val="22"/>
        </w:rPr>
        <w:t xml:space="preserve">ISO Tariff </w:t>
      </w:r>
      <w:r w:rsidR="00B32A5B">
        <w:rPr>
          <w:rFonts w:cs="Arial"/>
          <w:szCs w:val="22"/>
        </w:rPr>
        <w:t>Sections 40.10.5.4, 40.10.5.5, and 40.10.5.6</w:t>
      </w:r>
    </w:p>
    <w:p w14:paraId="20C61583" w14:textId="77777777" w:rsidR="007149B7" w:rsidRPr="001829BE" w:rsidRDefault="007149B7" w:rsidP="004534AE">
      <w:pPr>
        <w:pStyle w:val="ParaText"/>
        <w:rPr>
          <w:rFonts w:cs="Arial"/>
          <w:szCs w:val="22"/>
        </w:rPr>
      </w:pPr>
      <w:r w:rsidRPr="00A64D66">
        <w:rPr>
          <w:rFonts w:cs="Arial"/>
          <w:szCs w:val="22"/>
        </w:rPr>
        <w:t>LSEs under the jurisdiction of Local Regulatory Authorities that have established a flexible need allocation methodology may re-submit RA Plans to cure deficiencies identified by their Local Regulatory Authority. These LSEs may also choose to provide updated RA Plans in order to mitigate possible CPM cost allocation risk if they are individually deficient and believe that they are under the jurisdiction of a Local Regulatory Authority that is also deficient.</w:t>
      </w:r>
    </w:p>
    <w:p w14:paraId="20C61584" w14:textId="32089066" w:rsidR="007149B7" w:rsidRPr="001829BE" w:rsidRDefault="007149B7" w:rsidP="004534AE">
      <w:pPr>
        <w:pStyle w:val="ParaText"/>
        <w:rPr>
          <w:rFonts w:cs="Arial"/>
          <w:szCs w:val="22"/>
        </w:rPr>
      </w:pPr>
      <w:r w:rsidRPr="001829BE">
        <w:rPr>
          <w:rFonts w:cs="Arial"/>
          <w:szCs w:val="22"/>
        </w:rPr>
        <w:t>Any other LSE that receives a</w:t>
      </w:r>
      <w:r w:rsidR="00B32A5B">
        <w:rPr>
          <w:rFonts w:cs="Arial"/>
          <w:szCs w:val="22"/>
        </w:rPr>
        <w:t>n ISO</w:t>
      </w:r>
      <w:r w:rsidRPr="001829BE">
        <w:rPr>
          <w:rFonts w:cs="Arial"/>
          <w:szCs w:val="22"/>
        </w:rPr>
        <w:t xml:space="preserve"> notice </w:t>
      </w:r>
      <w:r w:rsidR="00B32A5B">
        <w:rPr>
          <w:rFonts w:cs="Arial"/>
          <w:szCs w:val="22"/>
        </w:rPr>
        <w:t xml:space="preserve">of deficiency may </w:t>
      </w:r>
      <w:r w:rsidRPr="001829BE">
        <w:rPr>
          <w:rFonts w:cs="Arial"/>
          <w:szCs w:val="22"/>
        </w:rPr>
        <w:t>provide</w:t>
      </w:r>
      <w:r w:rsidR="00B32A5B">
        <w:rPr>
          <w:rFonts w:cs="Arial"/>
          <w:szCs w:val="22"/>
        </w:rPr>
        <w:t xml:space="preserve">, no less than </w:t>
      </w:r>
      <w:r w:rsidR="00A1436C">
        <w:rPr>
          <w:rFonts w:cs="Arial"/>
          <w:szCs w:val="22"/>
        </w:rPr>
        <w:t xml:space="preserve">30 </w:t>
      </w:r>
      <w:r w:rsidR="00B32A5B">
        <w:rPr>
          <w:rFonts w:cs="Arial"/>
          <w:szCs w:val="22"/>
        </w:rPr>
        <w:t>days prior to the first day of the month covered by the plan,</w:t>
      </w:r>
      <w:r w:rsidRPr="001829BE">
        <w:rPr>
          <w:rFonts w:cs="Arial"/>
          <w:szCs w:val="22"/>
        </w:rPr>
        <w:t xml:space="preserve"> an updated RA Plan demonstrat</w:t>
      </w:r>
      <w:r w:rsidR="00B32A5B">
        <w:rPr>
          <w:rFonts w:cs="Arial"/>
          <w:szCs w:val="22"/>
        </w:rPr>
        <w:t>ing</w:t>
      </w:r>
      <w:r w:rsidRPr="001829BE">
        <w:rPr>
          <w:rFonts w:cs="Arial"/>
          <w:szCs w:val="22"/>
        </w:rPr>
        <w:t xml:space="preserve"> that it meets the flexible capacity needs in order to </w:t>
      </w:r>
      <w:r w:rsidR="00B32A5B">
        <w:rPr>
          <w:rFonts w:cs="Arial"/>
          <w:szCs w:val="22"/>
        </w:rPr>
        <w:t>cure the deficiency</w:t>
      </w:r>
      <w:r w:rsidRPr="001829BE">
        <w:rPr>
          <w:rFonts w:cs="Arial"/>
          <w:szCs w:val="22"/>
        </w:rPr>
        <w:t xml:space="preserve"> and avoid possible CPM cost allocation.  </w:t>
      </w:r>
    </w:p>
    <w:p w14:paraId="20C61585" w14:textId="77777777" w:rsidR="007149B7" w:rsidRPr="001829BE" w:rsidRDefault="007149B7" w:rsidP="004534AE">
      <w:pPr>
        <w:pStyle w:val="ParaText"/>
        <w:rPr>
          <w:rFonts w:cs="Arial"/>
          <w:szCs w:val="22"/>
        </w:rPr>
      </w:pPr>
      <w:r w:rsidRPr="001829BE">
        <w:rPr>
          <w:rFonts w:cs="Arial"/>
          <w:szCs w:val="22"/>
        </w:rPr>
        <w:t>Updated RA Plans shall be re-submitted using the CIRA tool.</w:t>
      </w:r>
    </w:p>
    <w:p w14:paraId="20C61586" w14:textId="77777777" w:rsidR="007149B7" w:rsidRPr="00A64D66" w:rsidRDefault="007149B7" w:rsidP="004534AE">
      <w:pPr>
        <w:pStyle w:val="ParaText"/>
        <w:rPr>
          <w:rFonts w:cs="Arial"/>
          <w:szCs w:val="22"/>
        </w:rPr>
      </w:pPr>
      <w:r w:rsidRPr="007931E0">
        <w:rPr>
          <w:rFonts w:cs="Arial"/>
          <w:szCs w:val="22"/>
        </w:rPr>
        <w:t xml:space="preserve">The ISO CPM cost allocation methodology for flexible needs deficiencies is discussed in </w:t>
      </w:r>
      <w:hyperlink w:anchor="_CPM_Cost_Allocation" w:history="1">
        <w:r w:rsidR="001D30E5">
          <w:rPr>
            <w:rStyle w:val="Hyperlink"/>
            <w:rFonts w:cs="Arial"/>
            <w:szCs w:val="22"/>
          </w:rPr>
          <w:t>Section 11</w:t>
        </w:r>
      </w:hyperlink>
      <w:r w:rsidRPr="00A64D66">
        <w:rPr>
          <w:rFonts w:cs="Arial"/>
          <w:szCs w:val="22"/>
        </w:rPr>
        <w:t>.</w:t>
      </w:r>
    </w:p>
    <w:p w14:paraId="20C61587" w14:textId="77777777" w:rsidR="007149B7" w:rsidRPr="007149B7" w:rsidRDefault="007149B7"/>
    <w:p w14:paraId="20C61588" w14:textId="77777777" w:rsidR="005C449A" w:rsidRDefault="005C449A" w:rsidP="004534AE">
      <w:pPr>
        <w:pStyle w:val="Heading3"/>
      </w:pPr>
      <w:bookmarkStart w:id="293" w:name="_Toc233778664"/>
      <w:r>
        <w:t>Final Opportunity to Resolve Deficiency</w:t>
      </w:r>
      <w:bookmarkEnd w:id="293"/>
    </w:p>
    <w:p w14:paraId="20C61589" w14:textId="77777777" w:rsidR="004A55C0" w:rsidRDefault="007149B7" w:rsidP="004534AE">
      <w:pPr>
        <w:pStyle w:val="ParaText"/>
        <w:rPr>
          <w:rFonts w:cs="Arial"/>
          <w:szCs w:val="22"/>
        </w:rPr>
      </w:pPr>
      <w:r w:rsidRPr="004534AE">
        <w:rPr>
          <w:rFonts w:cs="Arial"/>
          <w:szCs w:val="22"/>
        </w:rPr>
        <w:t>ISO Tariff Section</w:t>
      </w:r>
      <w:r w:rsidR="00B32A5B">
        <w:rPr>
          <w:rFonts w:cs="Arial"/>
          <w:szCs w:val="22"/>
        </w:rPr>
        <w:t>s</w:t>
      </w:r>
      <w:r w:rsidRPr="004534AE">
        <w:rPr>
          <w:rFonts w:cs="Arial"/>
          <w:szCs w:val="22"/>
        </w:rPr>
        <w:t xml:space="preserve"> 43</w:t>
      </w:r>
      <w:r w:rsidR="00BC4304">
        <w:rPr>
          <w:rFonts w:cs="Arial"/>
          <w:szCs w:val="22"/>
        </w:rPr>
        <w:t>A</w:t>
      </w:r>
      <w:r w:rsidRPr="004534AE">
        <w:rPr>
          <w:rFonts w:cs="Arial"/>
          <w:szCs w:val="22"/>
        </w:rPr>
        <w:t xml:space="preserve">.2.7.1 </w:t>
      </w:r>
      <w:r w:rsidR="00B32A5B">
        <w:rPr>
          <w:rFonts w:cs="Arial"/>
          <w:szCs w:val="22"/>
        </w:rPr>
        <w:t>and</w:t>
      </w:r>
      <w:r w:rsidRPr="004534AE">
        <w:rPr>
          <w:rFonts w:cs="Arial"/>
          <w:szCs w:val="22"/>
        </w:rPr>
        <w:t xml:space="preserve"> </w:t>
      </w:r>
      <w:r w:rsidR="005C4229">
        <w:rPr>
          <w:rFonts w:cs="Arial"/>
          <w:szCs w:val="22"/>
        </w:rPr>
        <w:t>43A</w:t>
      </w:r>
      <w:r w:rsidRPr="004534AE">
        <w:rPr>
          <w:rFonts w:cs="Arial"/>
          <w:szCs w:val="22"/>
        </w:rPr>
        <w:t>.8.8(d)</w:t>
      </w:r>
    </w:p>
    <w:p w14:paraId="20C6158A" w14:textId="77777777" w:rsidR="007149B7" w:rsidRPr="00A64D66" w:rsidRDefault="007149B7" w:rsidP="004534AE">
      <w:pPr>
        <w:pStyle w:val="ParaText"/>
        <w:rPr>
          <w:rFonts w:cs="Arial"/>
          <w:szCs w:val="22"/>
        </w:rPr>
      </w:pPr>
      <w:r w:rsidRPr="00A64D66">
        <w:rPr>
          <w:rFonts w:cs="Arial"/>
          <w:szCs w:val="22"/>
        </w:rPr>
        <w:t xml:space="preserve">After the annual RA demonstration or monthly RA demonstration cure period has expired, the ISO will evaluate whether </w:t>
      </w:r>
      <w:r w:rsidR="00B32A5B">
        <w:rPr>
          <w:rFonts w:cs="Arial"/>
          <w:szCs w:val="22"/>
        </w:rPr>
        <w:t>there is a need for</w:t>
      </w:r>
      <w:r w:rsidRPr="00A64D66">
        <w:rPr>
          <w:rFonts w:cs="Arial"/>
          <w:szCs w:val="22"/>
        </w:rPr>
        <w:t xml:space="preserve"> a </w:t>
      </w:r>
      <w:r w:rsidR="00B32A5B">
        <w:rPr>
          <w:rFonts w:cs="Arial"/>
          <w:szCs w:val="22"/>
        </w:rPr>
        <w:t xml:space="preserve">Flexible Capacity </w:t>
      </w:r>
      <w:r w:rsidRPr="00A64D66">
        <w:rPr>
          <w:rFonts w:cs="Arial"/>
          <w:szCs w:val="22"/>
        </w:rPr>
        <w:t xml:space="preserve">CPM to </w:t>
      </w:r>
      <w:r w:rsidR="00B32A5B">
        <w:rPr>
          <w:rFonts w:cs="Arial"/>
          <w:szCs w:val="22"/>
        </w:rPr>
        <w:t>address the</w:t>
      </w:r>
      <w:r w:rsidRPr="00A64D66">
        <w:rPr>
          <w:rFonts w:cs="Arial"/>
          <w:szCs w:val="22"/>
        </w:rPr>
        <w:t xml:space="preserve"> </w:t>
      </w:r>
      <w:r w:rsidR="00EC09A3">
        <w:rPr>
          <w:rFonts w:cs="Arial"/>
          <w:szCs w:val="22"/>
        </w:rPr>
        <w:t>cumulative</w:t>
      </w:r>
      <w:r w:rsidRPr="00A64D66">
        <w:rPr>
          <w:rFonts w:cs="Arial"/>
          <w:szCs w:val="22"/>
        </w:rPr>
        <w:t xml:space="preserve"> deficienc</w:t>
      </w:r>
      <w:r w:rsidR="00EC09A3">
        <w:rPr>
          <w:rFonts w:cs="Arial"/>
          <w:szCs w:val="22"/>
        </w:rPr>
        <w:t>y</w:t>
      </w:r>
      <w:r w:rsidRPr="00A64D66">
        <w:rPr>
          <w:rFonts w:cs="Arial"/>
          <w:szCs w:val="22"/>
        </w:rPr>
        <w:t xml:space="preserve">.  If the ISO determines that </w:t>
      </w:r>
      <w:r w:rsidR="00EC09A3">
        <w:rPr>
          <w:rFonts w:cs="Arial"/>
          <w:szCs w:val="22"/>
        </w:rPr>
        <w:t>such need exists</w:t>
      </w:r>
      <w:r w:rsidRPr="00A64D66">
        <w:rPr>
          <w:rFonts w:cs="Arial"/>
          <w:szCs w:val="22"/>
        </w:rPr>
        <w:t xml:space="preserve">, it will </w:t>
      </w:r>
      <w:r w:rsidR="00EC09A3">
        <w:rPr>
          <w:rFonts w:cs="Arial"/>
          <w:szCs w:val="22"/>
        </w:rPr>
        <w:t>issue</w:t>
      </w:r>
      <w:r w:rsidRPr="00A64D66">
        <w:rPr>
          <w:rFonts w:cs="Arial"/>
          <w:szCs w:val="22"/>
        </w:rPr>
        <w:t xml:space="preserve"> a market notice as described in ISO Tariff Section 43</w:t>
      </w:r>
      <w:r w:rsidR="00BC4304">
        <w:rPr>
          <w:rFonts w:cs="Arial"/>
          <w:szCs w:val="22"/>
        </w:rPr>
        <w:t>A</w:t>
      </w:r>
      <w:r w:rsidRPr="00A64D66">
        <w:rPr>
          <w:rFonts w:cs="Arial"/>
          <w:szCs w:val="22"/>
        </w:rPr>
        <w:t>.2.7.1.</w:t>
      </w:r>
    </w:p>
    <w:p w14:paraId="20C6158B" w14:textId="77777777" w:rsidR="007149B7" w:rsidRPr="001829BE" w:rsidRDefault="007149B7" w:rsidP="004534AE">
      <w:pPr>
        <w:pStyle w:val="ParaText"/>
        <w:rPr>
          <w:rFonts w:cs="Arial"/>
          <w:szCs w:val="22"/>
        </w:rPr>
      </w:pPr>
      <w:r w:rsidRPr="00A64D66">
        <w:rPr>
          <w:rFonts w:cs="Arial"/>
          <w:szCs w:val="22"/>
        </w:rPr>
        <w:t xml:space="preserve">For an annual RA flexible deficiency CPM, after the CPM Market Notice </w:t>
      </w:r>
      <w:r w:rsidR="00EC09A3">
        <w:rPr>
          <w:rFonts w:cs="Arial"/>
          <w:szCs w:val="22"/>
        </w:rPr>
        <w:t xml:space="preserve">is issued </w:t>
      </w:r>
      <w:r w:rsidRPr="00A64D66">
        <w:rPr>
          <w:rFonts w:cs="Arial"/>
          <w:szCs w:val="22"/>
        </w:rPr>
        <w:t>and no later than Decembe</w:t>
      </w:r>
      <w:r w:rsidRPr="001829BE">
        <w:rPr>
          <w:rFonts w:cs="Arial"/>
          <w:szCs w:val="22"/>
        </w:rPr>
        <w:t>r 31, an LSE may demonstrate the procurement of additional Flexible RA Capacity consistent with the Market Notice. The ISO will reduce this LSE’s CPM cost by the extent that the amount procured cures its individual deficiency.</w:t>
      </w:r>
    </w:p>
    <w:p w14:paraId="20C6158C" w14:textId="77777777" w:rsidR="007149B7" w:rsidRPr="007931E0" w:rsidRDefault="007149B7" w:rsidP="004534AE">
      <w:pPr>
        <w:pStyle w:val="ParaText"/>
        <w:rPr>
          <w:rFonts w:cs="Arial"/>
          <w:szCs w:val="22"/>
        </w:rPr>
      </w:pPr>
      <w:r w:rsidRPr="001829BE">
        <w:rPr>
          <w:rFonts w:cs="Arial"/>
          <w:szCs w:val="22"/>
        </w:rPr>
        <w:t>For a monthly RA flexible deficiency CPM, after the release of the</w:t>
      </w:r>
      <w:r w:rsidR="00BC4304">
        <w:rPr>
          <w:rFonts w:cs="Arial"/>
          <w:szCs w:val="22"/>
        </w:rPr>
        <w:t xml:space="preserve"> cumulative deficiency </w:t>
      </w:r>
      <w:r w:rsidR="00BC4304" w:rsidRPr="001829BE">
        <w:rPr>
          <w:rFonts w:cs="Arial"/>
          <w:szCs w:val="22"/>
        </w:rPr>
        <w:t>Market</w:t>
      </w:r>
      <w:r w:rsidRPr="001829BE">
        <w:rPr>
          <w:rFonts w:cs="Arial"/>
          <w:szCs w:val="22"/>
        </w:rPr>
        <w:t xml:space="preserve"> Notice and no less than five days prior to the compliance month, an LSE may demonstrate the procurement of additional Flexible RA Capacity consistent with the Market Notice. The ISO will reduce this LSE’s CPM cost by the extent that the amount procured cures its individua</w:t>
      </w:r>
      <w:r w:rsidRPr="007931E0">
        <w:rPr>
          <w:rFonts w:cs="Arial"/>
          <w:szCs w:val="22"/>
        </w:rPr>
        <w:t>l deficiency.</w:t>
      </w:r>
    </w:p>
    <w:p w14:paraId="20C6158D" w14:textId="77777777" w:rsidR="007149B7" w:rsidRPr="004534AE" w:rsidRDefault="007149B7" w:rsidP="004534AE">
      <w:pPr>
        <w:pStyle w:val="ParaText"/>
        <w:rPr>
          <w:rFonts w:cs="Arial"/>
          <w:szCs w:val="22"/>
        </w:rPr>
      </w:pPr>
      <w:r w:rsidRPr="007931E0">
        <w:rPr>
          <w:rFonts w:cs="Arial"/>
          <w:szCs w:val="22"/>
        </w:rPr>
        <w:t xml:space="preserve">An example of this CPM cost reduction is provided in </w:t>
      </w:r>
      <w:hyperlink w:anchor="_CPM_Cost_Allocation" w:history="1">
        <w:r w:rsidR="001D30E5">
          <w:rPr>
            <w:rStyle w:val="Hyperlink"/>
          </w:rPr>
          <w:t>Section 11</w:t>
        </w:r>
      </w:hyperlink>
      <w:r w:rsidRPr="00A64D66">
        <w:rPr>
          <w:rFonts w:cs="Arial"/>
          <w:szCs w:val="22"/>
        </w:rPr>
        <w:t>.</w:t>
      </w:r>
    </w:p>
    <w:p w14:paraId="20C6158E" w14:textId="77777777" w:rsidR="001D30E5" w:rsidRDefault="001D30E5" w:rsidP="00FA1BA8">
      <w:pPr>
        <w:spacing w:after="0"/>
        <w:jc w:val="left"/>
        <w:rPr>
          <w:rFonts w:cs="Arial"/>
          <w:b/>
          <w:bCs/>
          <w:iCs/>
          <w:sz w:val="28"/>
          <w:szCs w:val="28"/>
        </w:rPr>
      </w:pPr>
      <w:bookmarkStart w:id="294" w:name="_Toc369088100"/>
      <w:bookmarkStart w:id="295" w:name="_Toc397496470"/>
      <w:r w:rsidRPr="00FA1BA8">
        <w:br w:type="page"/>
      </w:r>
    </w:p>
    <w:p w14:paraId="20C6158F" w14:textId="77777777" w:rsidR="00A542E7" w:rsidRPr="00857872" w:rsidRDefault="00A542E7" w:rsidP="00A542E7">
      <w:pPr>
        <w:pStyle w:val="Heading2"/>
      </w:pPr>
      <w:bookmarkStart w:id="296" w:name="_Toc369088121"/>
      <w:bookmarkStart w:id="297" w:name="_Toc397496491"/>
      <w:bookmarkStart w:id="298" w:name="_Toc233778665"/>
      <w:bookmarkEnd w:id="294"/>
      <w:bookmarkEnd w:id="295"/>
      <w:r w:rsidRPr="0064330F">
        <w:lastRenderedPageBreak/>
        <w:t>Final</w:t>
      </w:r>
      <w:r>
        <w:t xml:space="preserve"> Validation</w:t>
      </w:r>
      <w:bookmarkEnd w:id="296"/>
      <w:bookmarkEnd w:id="297"/>
      <w:bookmarkEnd w:id="298"/>
    </w:p>
    <w:p w14:paraId="20C61590" w14:textId="77777777" w:rsidR="00A542E7" w:rsidRPr="000E7410" w:rsidRDefault="00A542E7" w:rsidP="00F86ADB">
      <w:pPr>
        <w:pStyle w:val="ParaText"/>
        <w:rPr>
          <w:rFonts w:cs="Arial"/>
        </w:rPr>
      </w:pPr>
      <w:r w:rsidRPr="000E7410">
        <w:rPr>
          <w:rFonts w:cs="Arial"/>
        </w:rPr>
        <w:t>The ISO performs a final validation to confirm that no RA Resource is committed above its Net Qualifying Capacity and promotes all</w:t>
      </w:r>
      <w:r w:rsidR="00DE2791">
        <w:rPr>
          <w:rFonts w:cs="Arial"/>
        </w:rPr>
        <w:t xml:space="preserve"> </w:t>
      </w:r>
      <w:r w:rsidRPr="000E7410">
        <w:rPr>
          <w:rFonts w:cs="Arial"/>
        </w:rPr>
        <w:t>RA Capacity</w:t>
      </w:r>
      <w:r w:rsidR="00F86ADB">
        <w:rPr>
          <w:rFonts w:cs="Arial"/>
        </w:rPr>
        <w:t xml:space="preserve"> including any CPM and Substitution Capacity</w:t>
      </w:r>
      <w:r w:rsidRPr="000E7410">
        <w:rPr>
          <w:rFonts w:cs="Arial"/>
        </w:rPr>
        <w:t xml:space="preserve"> into ISO market systems as final Resource Adequacy Capacity for the compliance month.</w:t>
      </w:r>
      <w:r w:rsidR="00F86ADB">
        <w:rPr>
          <w:rFonts w:cs="Arial"/>
        </w:rPr>
        <w:t xml:space="preserve"> RA Capacity in</w:t>
      </w:r>
      <w:r w:rsidR="00DE2791">
        <w:rPr>
          <w:rFonts w:cs="Arial"/>
        </w:rPr>
        <w:t xml:space="preserve">formation is available in CIRA </w:t>
      </w:r>
      <w:r w:rsidR="00F86ADB">
        <w:rPr>
          <w:rFonts w:cs="Arial"/>
        </w:rPr>
        <w:t xml:space="preserve">and </w:t>
      </w:r>
      <w:r w:rsidR="00DE2791">
        <w:rPr>
          <w:rFonts w:cs="Arial"/>
        </w:rPr>
        <w:t xml:space="preserve">the information </w:t>
      </w:r>
      <w:r w:rsidR="00F86ADB">
        <w:rPr>
          <w:rFonts w:cs="Arial"/>
        </w:rPr>
        <w:t>is updated anytime there is a substitution or CPM.</w:t>
      </w:r>
    </w:p>
    <w:p w14:paraId="20C61591" w14:textId="77777777" w:rsidR="00A542E7" w:rsidRPr="0064330F" w:rsidRDefault="00A542E7" w:rsidP="00A542E7">
      <w:pPr>
        <w:pStyle w:val="Heading2"/>
      </w:pPr>
      <w:bookmarkStart w:id="299" w:name="_Toc369088122"/>
      <w:bookmarkStart w:id="300" w:name="_Toc397496492"/>
      <w:bookmarkStart w:id="301" w:name="_Toc233778666"/>
      <w:r w:rsidRPr="0064330F">
        <w:t>Bulletin Board</w:t>
      </w:r>
      <w:bookmarkEnd w:id="299"/>
      <w:bookmarkEnd w:id="300"/>
      <w:bookmarkEnd w:id="301"/>
    </w:p>
    <w:p w14:paraId="20C61592" w14:textId="77777777" w:rsidR="00A542E7" w:rsidRPr="007C1A57" w:rsidRDefault="00A542E7" w:rsidP="00A542E7">
      <w:pPr>
        <w:pStyle w:val="ParaText"/>
        <w:rPr>
          <w:rFonts w:cs="Arial"/>
          <w:szCs w:val="22"/>
        </w:rPr>
      </w:pPr>
      <w:r w:rsidRPr="007C1A57">
        <w:rPr>
          <w:rFonts w:cs="Arial"/>
          <w:szCs w:val="22"/>
        </w:rPr>
        <w:t xml:space="preserve">In order to make information available to Market Participants pertinent to the replacement requirement provisions in Section 9.3.1.3, the </w:t>
      </w:r>
      <w:r>
        <w:rPr>
          <w:rFonts w:cs="Arial"/>
          <w:szCs w:val="22"/>
        </w:rPr>
        <w:t>CA</w:t>
      </w:r>
      <w:r w:rsidRPr="007C1A57">
        <w:rPr>
          <w:rFonts w:cs="Arial"/>
          <w:szCs w:val="22"/>
        </w:rPr>
        <w:t>ISO will:</w:t>
      </w:r>
    </w:p>
    <w:p w14:paraId="20C61593" w14:textId="77777777" w:rsidR="00A542E7" w:rsidRPr="007C1A57" w:rsidRDefault="00A542E7" w:rsidP="00E15230">
      <w:pPr>
        <w:pStyle w:val="ParaText"/>
        <w:numPr>
          <w:ilvl w:val="0"/>
          <w:numId w:val="34"/>
        </w:numPr>
        <w:rPr>
          <w:rFonts w:cs="Arial"/>
          <w:szCs w:val="22"/>
        </w:rPr>
      </w:pPr>
      <w:r w:rsidRPr="007C1A57">
        <w:rPr>
          <w:rFonts w:cs="Arial"/>
          <w:szCs w:val="22"/>
        </w:rPr>
        <w:t xml:space="preserve">Annually post on the </w:t>
      </w:r>
      <w:r w:rsidR="001561E5">
        <w:rPr>
          <w:rFonts w:cs="Arial"/>
          <w:szCs w:val="22"/>
        </w:rPr>
        <w:t>Reliability Requirements</w:t>
      </w:r>
      <w:r w:rsidR="001561E5" w:rsidRPr="007C1A57">
        <w:rPr>
          <w:rFonts w:cs="Arial"/>
          <w:szCs w:val="22"/>
        </w:rPr>
        <w:t xml:space="preserve"> </w:t>
      </w:r>
      <w:r w:rsidRPr="007C1A57">
        <w:rPr>
          <w:rFonts w:cs="Arial"/>
          <w:szCs w:val="22"/>
        </w:rPr>
        <w:t>Website a calendar of the timeline of due dates for each month of the following resource adequacy co</w:t>
      </w:r>
      <w:r>
        <w:rPr>
          <w:rFonts w:cs="Arial"/>
          <w:szCs w:val="22"/>
        </w:rPr>
        <w:t xml:space="preserve">mpliance year. </w:t>
      </w:r>
    </w:p>
    <w:p w14:paraId="20C61594" w14:textId="77777777" w:rsidR="00A542E7" w:rsidRPr="00FF0C3F" w:rsidRDefault="00A542E7" w:rsidP="00E15230">
      <w:pPr>
        <w:pStyle w:val="ListParagraph"/>
        <w:numPr>
          <w:ilvl w:val="0"/>
          <w:numId w:val="34"/>
        </w:numPr>
        <w:spacing w:after="240" w:line="300" w:lineRule="auto"/>
        <w:rPr>
          <w:rFonts w:cs="Arial"/>
          <w:szCs w:val="22"/>
        </w:rPr>
      </w:pPr>
      <w:r w:rsidRPr="00FF0C3F">
        <w:rPr>
          <w:rFonts w:cs="Arial"/>
          <w:szCs w:val="22"/>
        </w:rPr>
        <w:t>Provide the opportunity for Market Participants to post and view information on an electronic bulletin board about non-Resource Ade</w:t>
      </w:r>
      <w:r>
        <w:rPr>
          <w:rFonts w:cs="Arial"/>
          <w:szCs w:val="22"/>
        </w:rPr>
        <w:t>quacy Capacity and Non-Designated</w:t>
      </w:r>
      <w:r w:rsidRPr="00FF0C3F">
        <w:rPr>
          <w:rFonts w:cs="Arial"/>
          <w:szCs w:val="22"/>
        </w:rPr>
        <w:t xml:space="preserve"> RA Capacity that may be needed or available as RA Replacement C</w:t>
      </w:r>
      <w:r>
        <w:rPr>
          <w:rFonts w:cs="Arial"/>
          <w:szCs w:val="22"/>
        </w:rPr>
        <w:t>apacity in the bilateral market.</w:t>
      </w:r>
      <w:r w:rsidRPr="00FF0C3F">
        <w:rPr>
          <w:rFonts w:cs="Arial"/>
          <w:szCs w:val="22"/>
        </w:rPr>
        <w:t xml:space="preserve"> Use of the bulletin board is voluntary and limited to use for informational purposes only.</w:t>
      </w:r>
    </w:p>
    <w:p w14:paraId="20C61595" w14:textId="7C311126" w:rsidR="00A542E7" w:rsidRDefault="00A542E7" w:rsidP="00A542E7">
      <w:pPr>
        <w:spacing w:after="240" w:line="300" w:lineRule="auto"/>
        <w:rPr>
          <w:rStyle w:val="Hyperlink"/>
          <w:rFonts w:cs="Arial"/>
          <w:i/>
          <w:szCs w:val="22"/>
        </w:rPr>
      </w:pPr>
      <w:r w:rsidRPr="007C1A57">
        <w:rPr>
          <w:rFonts w:cs="Arial"/>
          <w:i/>
          <w:szCs w:val="22"/>
        </w:rPr>
        <w:t xml:space="preserve">To Access the bulletin board please refer </w:t>
      </w:r>
      <w:r>
        <w:rPr>
          <w:rFonts w:cs="Arial"/>
          <w:i/>
          <w:szCs w:val="22"/>
        </w:rPr>
        <w:t xml:space="preserve">to the link provided below. </w:t>
      </w:r>
      <w:hyperlink r:id="rId72" w:history="1">
        <w:r w:rsidR="004A18B8" w:rsidRPr="00BC6152">
          <w:rPr>
            <w:rStyle w:val="Hyperlink"/>
          </w:rPr>
          <w:t>https://www.caiso.com/generation-transmission/resource-adequacy/power-contracts-bulletin-board</w:t>
        </w:r>
      </w:hyperlink>
      <w:r w:rsidR="004A18B8">
        <w:t xml:space="preserve"> </w:t>
      </w:r>
    </w:p>
    <w:p w14:paraId="20C61596" w14:textId="77777777" w:rsidR="002F3D20" w:rsidRDefault="002F3D20" w:rsidP="00A542E7">
      <w:pPr>
        <w:spacing w:after="240" w:line="300" w:lineRule="auto"/>
        <w:rPr>
          <w:rStyle w:val="Hyperlink"/>
        </w:rPr>
      </w:pPr>
    </w:p>
    <w:p w14:paraId="20C61597" w14:textId="77777777" w:rsidR="002F3D20" w:rsidRPr="00967DA4" w:rsidRDefault="002F3D20" w:rsidP="00967DA4">
      <w:pPr>
        <w:spacing w:after="0"/>
        <w:jc w:val="left"/>
        <w:rPr>
          <w:color w:val="0000FF"/>
          <w:u w:val="single"/>
        </w:rPr>
      </w:pPr>
      <w:r>
        <w:rPr>
          <w:rStyle w:val="Hyperlink"/>
        </w:rPr>
        <w:br w:type="page"/>
      </w:r>
    </w:p>
    <w:p w14:paraId="20C61598" w14:textId="77777777" w:rsidR="002F3D20" w:rsidRDefault="002F3D20" w:rsidP="002F3D20">
      <w:pPr>
        <w:pStyle w:val="Heading1"/>
      </w:pPr>
      <w:bookmarkStart w:id="302" w:name="_Toc439157455"/>
      <w:bookmarkStart w:id="303" w:name="_Toc233778667"/>
      <w:r>
        <w:lastRenderedPageBreak/>
        <w:t>Competitive Solicitation Process</w:t>
      </w:r>
      <w:bookmarkEnd w:id="302"/>
      <w:bookmarkEnd w:id="303"/>
    </w:p>
    <w:p w14:paraId="20C61599" w14:textId="77777777" w:rsidR="002F3D20" w:rsidRPr="00D53607" w:rsidRDefault="002F3D20" w:rsidP="002F3D20"/>
    <w:p w14:paraId="20C6159A" w14:textId="77777777" w:rsidR="002F3D20" w:rsidRDefault="002F3D20" w:rsidP="002F3D20">
      <w:pPr>
        <w:pStyle w:val="ParaText"/>
        <w:rPr>
          <w:rFonts w:cs="Arial"/>
          <w:szCs w:val="22"/>
        </w:rPr>
      </w:pPr>
      <w:r>
        <w:rPr>
          <w:rFonts w:cs="Arial"/>
          <w:szCs w:val="22"/>
        </w:rPr>
        <w:t xml:space="preserve">Welcome to the </w:t>
      </w:r>
      <w:r w:rsidRPr="00313CBB">
        <w:rPr>
          <w:rFonts w:cs="Arial"/>
          <w:szCs w:val="22"/>
        </w:rPr>
        <w:t xml:space="preserve">ISO </w:t>
      </w:r>
      <w:r>
        <w:rPr>
          <w:rFonts w:cs="Arial"/>
          <w:szCs w:val="22"/>
        </w:rPr>
        <w:t>Competitive Solicitation Process (CSP)</w:t>
      </w:r>
      <w:r w:rsidRPr="00313CBB">
        <w:rPr>
          <w:rFonts w:cs="Arial"/>
          <w:szCs w:val="22"/>
        </w:rPr>
        <w:t xml:space="preserve"> </w:t>
      </w:r>
      <w:r>
        <w:rPr>
          <w:rFonts w:cs="Arial"/>
          <w:szCs w:val="22"/>
        </w:rPr>
        <w:t xml:space="preserve">section of the </w:t>
      </w:r>
      <w:r w:rsidRPr="00313CBB">
        <w:rPr>
          <w:rFonts w:cs="Arial"/>
          <w:szCs w:val="22"/>
        </w:rPr>
        <w:t>BPM for Reliability Requirements</w:t>
      </w:r>
      <w:r>
        <w:rPr>
          <w:rFonts w:cs="Arial"/>
          <w:szCs w:val="22"/>
        </w:rPr>
        <w:t xml:space="preserve">.  In this section you will find the following information: </w:t>
      </w:r>
    </w:p>
    <w:p w14:paraId="20C6159B" w14:textId="77777777" w:rsidR="002F3D20" w:rsidRDefault="002F3D20" w:rsidP="002F3D20">
      <w:pPr>
        <w:pStyle w:val="ParaText"/>
        <w:rPr>
          <w:rFonts w:cs="Arial"/>
          <w:szCs w:val="22"/>
        </w:rPr>
      </w:pPr>
      <w:r>
        <w:rPr>
          <w:rFonts w:cs="Arial"/>
          <w:szCs w:val="22"/>
        </w:rPr>
        <w:t>Description of CSP, different types of CSP, timeline, validation rules for each CSP and CPM designation information.</w:t>
      </w:r>
    </w:p>
    <w:p w14:paraId="20C6159C" w14:textId="77777777" w:rsidR="002F3D20" w:rsidRDefault="002F3D20" w:rsidP="002F3D20">
      <w:pPr>
        <w:pStyle w:val="Heading2"/>
        <w:spacing w:before="0" w:after="180"/>
        <w:ind w:left="180" w:hanging="180"/>
        <w:rPr>
          <w:i/>
          <w:sz w:val="30"/>
          <w:szCs w:val="30"/>
        </w:rPr>
      </w:pPr>
      <w:bookmarkStart w:id="304" w:name="_Toc439157456"/>
      <w:bookmarkStart w:id="305" w:name="_Toc233778668"/>
      <w:r w:rsidRPr="00D53607">
        <w:rPr>
          <w:i/>
          <w:sz w:val="30"/>
          <w:szCs w:val="30"/>
        </w:rPr>
        <w:t>CSP process s</w:t>
      </w:r>
      <w:r w:rsidRPr="007313FB">
        <w:rPr>
          <w:i/>
          <w:sz w:val="30"/>
          <w:szCs w:val="30"/>
        </w:rPr>
        <w:t>ummary</w:t>
      </w:r>
      <w:bookmarkEnd w:id="304"/>
      <w:bookmarkEnd w:id="305"/>
      <w:r w:rsidRPr="007313FB">
        <w:rPr>
          <w:i/>
          <w:sz w:val="30"/>
          <w:szCs w:val="30"/>
        </w:rPr>
        <w:t xml:space="preserve"> </w:t>
      </w:r>
    </w:p>
    <w:p w14:paraId="20C6159D" w14:textId="77777777" w:rsidR="002F3D20" w:rsidRPr="007313FB" w:rsidRDefault="002F3D20" w:rsidP="002F3D20"/>
    <w:p w14:paraId="20C6159E" w14:textId="77777777" w:rsidR="002F3D20" w:rsidRDefault="002F3D20" w:rsidP="002F3D20">
      <w:pPr>
        <w:pStyle w:val="ParaText"/>
        <w:rPr>
          <w:rFonts w:cs="Arial"/>
          <w:szCs w:val="22"/>
        </w:rPr>
      </w:pPr>
      <w:r w:rsidRPr="00D53607">
        <w:rPr>
          <w:rFonts w:cs="Arial"/>
          <w:szCs w:val="22"/>
        </w:rPr>
        <w:t xml:space="preserve">The ISO </w:t>
      </w:r>
      <w:r>
        <w:rPr>
          <w:rFonts w:cs="Arial"/>
          <w:szCs w:val="22"/>
        </w:rPr>
        <w:t>may</w:t>
      </w:r>
      <w:r w:rsidRPr="00D53607">
        <w:rPr>
          <w:rFonts w:cs="Arial"/>
          <w:szCs w:val="22"/>
        </w:rPr>
        <w:t xml:space="preserve"> procure and price backstop capacity designated under the </w:t>
      </w:r>
      <w:r>
        <w:rPr>
          <w:rFonts w:cs="Arial"/>
          <w:szCs w:val="22"/>
        </w:rPr>
        <w:t>capacity procurement mechanism (</w:t>
      </w:r>
      <w:r w:rsidRPr="00D53607">
        <w:rPr>
          <w:rFonts w:cs="Arial"/>
          <w:szCs w:val="22"/>
        </w:rPr>
        <w:t>CPM</w:t>
      </w:r>
      <w:r>
        <w:rPr>
          <w:rFonts w:cs="Arial"/>
          <w:szCs w:val="22"/>
        </w:rPr>
        <w:t>)</w:t>
      </w:r>
      <w:r w:rsidRPr="00D53607">
        <w:rPr>
          <w:rFonts w:cs="Arial"/>
          <w:szCs w:val="22"/>
        </w:rPr>
        <w:t xml:space="preserve"> through a</w:t>
      </w:r>
      <w:r>
        <w:rPr>
          <w:rFonts w:cs="Arial"/>
          <w:szCs w:val="22"/>
        </w:rPr>
        <w:t xml:space="preserve"> </w:t>
      </w:r>
      <w:r w:rsidRPr="00D53607">
        <w:rPr>
          <w:rFonts w:cs="Arial"/>
          <w:szCs w:val="22"/>
        </w:rPr>
        <w:t>competitive solicitation process (CSP). This process will be set up to run annually, monthly, and</w:t>
      </w:r>
      <w:r>
        <w:rPr>
          <w:rFonts w:cs="Arial"/>
          <w:szCs w:val="22"/>
        </w:rPr>
        <w:t xml:space="preserve"> </w:t>
      </w:r>
      <w:r w:rsidRPr="00D53607">
        <w:rPr>
          <w:rFonts w:cs="Arial"/>
          <w:szCs w:val="22"/>
        </w:rPr>
        <w:t>intra-monthly to cover all potential CPM designations with the exception of a risk-of-retirement</w:t>
      </w:r>
      <w:r>
        <w:rPr>
          <w:rFonts w:cs="Arial"/>
          <w:szCs w:val="22"/>
        </w:rPr>
        <w:t xml:space="preserve"> </w:t>
      </w:r>
      <w:r w:rsidRPr="00D53607">
        <w:rPr>
          <w:rFonts w:cs="Arial"/>
          <w:szCs w:val="22"/>
        </w:rPr>
        <w:t xml:space="preserve">designation. </w:t>
      </w:r>
      <w:r>
        <w:rPr>
          <w:rFonts w:cs="Arial"/>
          <w:szCs w:val="22"/>
        </w:rPr>
        <w:t xml:space="preserve">Participation in a CSP is voluntary. </w:t>
      </w:r>
    </w:p>
    <w:p w14:paraId="20C6159F" w14:textId="77777777" w:rsidR="002F3D20" w:rsidRDefault="002F3D20" w:rsidP="002F3D20">
      <w:pPr>
        <w:pStyle w:val="ParaText"/>
        <w:rPr>
          <w:rFonts w:cs="Arial"/>
          <w:szCs w:val="22"/>
        </w:rPr>
      </w:pPr>
      <w:r w:rsidRPr="00D53607">
        <w:rPr>
          <w:rFonts w:cs="Arial"/>
          <w:szCs w:val="22"/>
        </w:rPr>
        <w:t>A risk-of-retirement designation will not go through a CSP and instead</w:t>
      </w:r>
      <w:r>
        <w:rPr>
          <w:rFonts w:cs="Arial"/>
          <w:szCs w:val="22"/>
        </w:rPr>
        <w:t xml:space="preserve"> will </w:t>
      </w:r>
      <w:r w:rsidRPr="00D53607">
        <w:rPr>
          <w:rFonts w:cs="Arial"/>
          <w:szCs w:val="22"/>
        </w:rPr>
        <w:t>be</w:t>
      </w:r>
      <w:r>
        <w:rPr>
          <w:rFonts w:cs="Arial"/>
          <w:szCs w:val="22"/>
        </w:rPr>
        <w:t xml:space="preserve"> </w:t>
      </w:r>
      <w:r w:rsidRPr="00D53607">
        <w:rPr>
          <w:rFonts w:cs="Arial"/>
          <w:szCs w:val="22"/>
        </w:rPr>
        <w:t>designated according to rules in tariff section 43</w:t>
      </w:r>
      <w:r>
        <w:rPr>
          <w:rFonts w:cs="Arial"/>
          <w:szCs w:val="22"/>
        </w:rPr>
        <w:t>A</w:t>
      </w:r>
      <w:r w:rsidRPr="00D53607">
        <w:rPr>
          <w:rFonts w:cs="Arial"/>
          <w:szCs w:val="22"/>
        </w:rPr>
        <w:t>.2.6</w:t>
      </w:r>
      <w:r>
        <w:rPr>
          <w:rFonts w:cs="Arial"/>
          <w:szCs w:val="22"/>
        </w:rPr>
        <w:t>.  A unit seeking a risk-of-retirement designation will</w:t>
      </w:r>
      <w:r w:rsidRPr="00D53607">
        <w:rPr>
          <w:rFonts w:cs="Arial"/>
          <w:szCs w:val="22"/>
        </w:rPr>
        <w:t xml:space="preserve"> submit an offer price </w:t>
      </w:r>
      <w:r>
        <w:rPr>
          <w:rFonts w:cs="Arial"/>
          <w:szCs w:val="22"/>
        </w:rPr>
        <w:t xml:space="preserve">subject to the CPM soft offer cap rules applicable to the other types of CPM designation.  </w:t>
      </w:r>
    </w:p>
    <w:p w14:paraId="20C615A0" w14:textId="77777777" w:rsidR="002F3D20" w:rsidRDefault="002F3D20" w:rsidP="002F3D20">
      <w:pPr>
        <w:pStyle w:val="ParaText"/>
        <w:rPr>
          <w:rFonts w:cs="Arial"/>
          <w:szCs w:val="22"/>
        </w:rPr>
      </w:pPr>
      <w:r>
        <w:rPr>
          <w:rFonts w:cs="Arial"/>
          <w:szCs w:val="22"/>
        </w:rPr>
        <w:t>Below is a list of CPM events covered under the CSPs:</w:t>
      </w:r>
    </w:p>
    <w:tbl>
      <w:tblPr>
        <w:tblStyle w:val="TableGridLight1"/>
        <w:tblW w:w="0" w:type="auto"/>
        <w:tblLook w:val="04A0" w:firstRow="1" w:lastRow="0" w:firstColumn="1" w:lastColumn="0" w:noHBand="0" w:noVBand="1"/>
      </w:tblPr>
      <w:tblGrid>
        <w:gridCol w:w="2549"/>
        <w:gridCol w:w="6801"/>
      </w:tblGrid>
      <w:tr w:rsidR="002F3D20" w:rsidRPr="009F7D91" w14:paraId="20C615A3" w14:textId="77777777" w:rsidTr="00A4634E">
        <w:tc>
          <w:tcPr>
            <w:tcW w:w="2549" w:type="dxa"/>
            <w:shd w:val="clear" w:color="auto" w:fill="4F81BD" w:themeFill="accent1"/>
          </w:tcPr>
          <w:p w14:paraId="20C615A1" w14:textId="77777777" w:rsidR="002F3D20" w:rsidRPr="007313FB" w:rsidRDefault="002F3D20" w:rsidP="00A4634E">
            <w:pPr>
              <w:pStyle w:val="NoSpacing"/>
            </w:pPr>
            <w:r w:rsidRPr="007313FB">
              <w:rPr>
                <w:rFonts w:ascii="Arial" w:hAnsi="Arial" w:cs="Arial"/>
                <w:b/>
              </w:rPr>
              <w:t>Timeframe</w:t>
            </w:r>
          </w:p>
        </w:tc>
        <w:tc>
          <w:tcPr>
            <w:tcW w:w="6801" w:type="dxa"/>
            <w:shd w:val="clear" w:color="auto" w:fill="4F81BD" w:themeFill="accent1"/>
          </w:tcPr>
          <w:p w14:paraId="20C615A2" w14:textId="77777777" w:rsidR="002F3D20" w:rsidRPr="007313FB" w:rsidRDefault="002F3D20" w:rsidP="00A4634E">
            <w:pPr>
              <w:pStyle w:val="NoSpacing"/>
            </w:pPr>
            <w:r w:rsidRPr="007313FB">
              <w:rPr>
                <w:rFonts w:ascii="Arial" w:hAnsi="Arial" w:cs="Arial"/>
                <w:b/>
              </w:rPr>
              <w:t>CPM event covered in a CSP</w:t>
            </w:r>
          </w:p>
        </w:tc>
      </w:tr>
      <w:tr w:rsidR="002F3D20" w:rsidRPr="009F7D91" w14:paraId="20C615A9" w14:textId="77777777" w:rsidTr="00A4634E">
        <w:tc>
          <w:tcPr>
            <w:tcW w:w="2549" w:type="dxa"/>
          </w:tcPr>
          <w:p w14:paraId="20C615A4" w14:textId="77777777" w:rsidR="002F3D20" w:rsidRPr="00D53607" w:rsidRDefault="002F3D20" w:rsidP="00A4634E">
            <w:pPr>
              <w:pStyle w:val="NoSpacing"/>
            </w:pPr>
            <w:r w:rsidRPr="007313FB">
              <w:rPr>
                <w:rFonts w:ascii="Arial" w:hAnsi="Arial" w:cs="Arial"/>
              </w:rPr>
              <w:t>Annual</w:t>
            </w:r>
          </w:p>
        </w:tc>
        <w:tc>
          <w:tcPr>
            <w:tcW w:w="6801" w:type="dxa"/>
          </w:tcPr>
          <w:p w14:paraId="20C615A5" w14:textId="77777777" w:rsidR="002F3D20" w:rsidRPr="00D53607" w:rsidRDefault="002F3D20" w:rsidP="00E15230">
            <w:pPr>
              <w:pStyle w:val="NoSpacing"/>
              <w:numPr>
                <w:ilvl w:val="0"/>
                <w:numId w:val="56"/>
              </w:numPr>
            </w:pPr>
            <w:r w:rsidRPr="007313FB">
              <w:rPr>
                <w:rFonts w:ascii="Arial" w:hAnsi="Arial" w:cs="Arial"/>
              </w:rPr>
              <w:t>Insufficient cumulative local capacity in RA plans</w:t>
            </w:r>
          </w:p>
          <w:p w14:paraId="20C615A6" w14:textId="77777777" w:rsidR="002F3D20" w:rsidRPr="00D53607" w:rsidRDefault="002F3D20" w:rsidP="00E15230">
            <w:pPr>
              <w:pStyle w:val="NoSpacing"/>
              <w:numPr>
                <w:ilvl w:val="0"/>
                <w:numId w:val="56"/>
              </w:numPr>
            </w:pPr>
            <w:r w:rsidRPr="007313FB">
              <w:rPr>
                <w:rFonts w:ascii="Arial" w:hAnsi="Arial" w:cs="Arial"/>
              </w:rPr>
              <w:t>Insufficient cumulative system capacity in RA plans</w:t>
            </w:r>
          </w:p>
          <w:p w14:paraId="20C615A7" w14:textId="77777777" w:rsidR="002F3D20" w:rsidRPr="00D53607" w:rsidRDefault="002F3D20" w:rsidP="00E15230">
            <w:pPr>
              <w:pStyle w:val="NoSpacing"/>
              <w:numPr>
                <w:ilvl w:val="0"/>
                <w:numId w:val="56"/>
              </w:numPr>
            </w:pPr>
            <w:r w:rsidRPr="007313FB">
              <w:rPr>
                <w:rFonts w:ascii="Arial" w:hAnsi="Arial" w:cs="Arial"/>
              </w:rPr>
              <w:t>Insufficient cumulative flexible capacity in RA plans</w:t>
            </w:r>
          </w:p>
          <w:p w14:paraId="20C615A8" w14:textId="77777777" w:rsidR="002F3D20" w:rsidRPr="00D53607" w:rsidRDefault="002F3D20" w:rsidP="00E15230">
            <w:pPr>
              <w:pStyle w:val="NoSpacing"/>
              <w:numPr>
                <w:ilvl w:val="0"/>
                <w:numId w:val="56"/>
              </w:numPr>
            </w:pPr>
            <w:r w:rsidRPr="007313FB">
              <w:rPr>
                <w:rFonts w:ascii="Arial" w:hAnsi="Arial" w:cs="Arial"/>
              </w:rPr>
              <w:t>Collective deficiency in local area</w:t>
            </w:r>
          </w:p>
        </w:tc>
      </w:tr>
      <w:tr w:rsidR="002F3D20" w:rsidRPr="009F7D91" w14:paraId="20C615AF" w14:textId="77777777" w:rsidTr="00A4634E">
        <w:tc>
          <w:tcPr>
            <w:tcW w:w="2549" w:type="dxa"/>
          </w:tcPr>
          <w:p w14:paraId="20C615AA" w14:textId="77777777" w:rsidR="002F3D20" w:rsidRPr="00D53607" w:rsidRDefault="002F3D20" w:rsidP="00A4634E">
            <w:pPr>
              <w:pStyle w:val="NoSpacing"/>
            </w:pPr>
            <w:r w:rsidRPr="007313FB">
              <w:rPr>
                <w:rFonts w:ascii="Arial" w:hAnsi="Arial" w:cs="Arial"/>
              </w:rPr>
              <w:t>Monthly</w:t>
            </w:r>
          </w:p>
        </w:tc>
        <w:tc>
          <w:tcPr>
            <w:tcW w:w="6801" w:type="dxa"/>
          </w:tcPr>
          <w:p w14:paraId="20C615AB" w14:textId="77777777" w:rsidR="002F3D20" w:rsidRPr="00D53607" w:rsidRDefault="002F3D20" w:rsidP="00E15230">
            <w:pPr>
              <w:pStyle w:val="NoSpacing"/>
              <w:numPr>
                <w:ilvl w:val="0"/>
                <w:numId w:val="56"/>
              </w:numPr>
            </w:pPr>
            <w:r w:rsidRPr="007313FB">
              <w:rPr>
                <w:rFonts w:ascii="Arial" w:hAnsi="Arial" w:cs="Arial"/>
              </w:rPr>
              <w:t>Insufficient cumulative local capacity in RA plans</w:t>
            </w:r>
          </w:p>
          <w:p w14:paraId="20C615AC" w14:textId="77777777" w:rsidR="002F3D20" w:rsidRPr="00D53607" w:rsidRDefault="002F3D20" w:rsidP="00E15230">
            <w:pPr>
              <w:pStyle w:val="NoSpacing"/>
              <w:numPr>
                <w:ilvl w:val="0"/>
                <w:numId w:val="56"/>
              </w:numPr>
            </w:pPr>
            <w:r w:rsidRPr="007313FB">
              <w:rPr>
                <w:rFonts w:ascii="Arial" w:hAnsi="Arial" w:cs="Arial"/>
              </w:rPr>
              <w:t>Insufficient cumulative system capacity in RA plans</w:t>
            </w:r>
          </w:p>
          <w:p w14:paraId="20C615AD" w14:textId="77777777" w:rsidR="002F3D20" w:rsidRPr="00D53607" w:rsidRDefault="002F3D20" w:rsidP="00E15230">
            <w:pPr>
              <w:pStyle w:val="NoSpacing"/>
              <w:numPr>
                <w:ilvl w:val="0"/>
                <w:numId w:val="56"/>
              </w:numPr>
            </w:pPr>
            <w:r w:rsidRPr="007313FB">
              <w:rPr>
                <w:rFonts w:ascii="Arial" w:hAnsi="Arial" w:cs="Arial"/>
              </w:rPr>
              <w:t>Insufficient cumulative flexible capacity in RA plans</w:t>
            </w:r>
          </w:p>
          <w:p w14:paraId="20C615AE" w14:textId="77777777" w:rsidR="002F3D20" w:rsidRPr="00D53607" w:rsidRDefault="002F3D20" w:rsidP="00E15230">
            <w:pPr>
              <w:pStyle w:val="NoSpacing"/>
              <w:numPr>
                <w:ilvl w:val="0"/>
                <w:numId w:val="56"/>
              </w:numPr>
            </w:pPr>
            <w:r w:rsidRPr="007313FB">
              <w:rPr>
                <w:rFonts w:ascii="Arial" w:hAnsi="Arial" w:cs="Arial"/>
              </w:rPr>
              <w:t>Insufficient cumulative system capacity due to planned outages</w:t>
            </w:r>
          </w:p>
        </w:tc>
      </w:tr>
      <w:tr w:rsidR="002F3D20" w:rsidRPr="009F7D91" w14:paraId="20C615B3" w14:textId="77777777" w:rsidTr="00A4634E">
        <w:tc>
          <w:tcPr>
            <w:tcW w:w="2549" w:type="dxa"/>
          </w:tcPr>
          <w:p w14:paraId="20C615B0" w14:textId="77777777" w:rsidR="002F3D20" w:rsidRPr="00D53607" w:rsidRDefault="002F3D20" w:rsidP="00A4634E">
            <w:pPr>
              <w:pStyle w:val="NoSpacing"/>
            </w:pPr>
            <w:r w:rsidRPr="007313FB">
              <w:rPr>
                <w:rFonts w:ascii="Arial" w:hAnsi="Arial" w:cs="Arial"/>
              </w:rPr>
              <w:t>Intra-monthly</w:t>
            </w:r>
          </w:p>
        </w:tc>
        <w:tc>
          <w:tcPr>
            <w:tcW w:w="6801" w:type="dxa"/>
          </w:tcPr>
          <w:p w14:paraId="20C615B1" w14:textId="77777777" w:rsidR="002F3D20" w:rsidRPr="00D53607" w:rsidRDefault="002F3D20" w:rsidP="00E15230">
            <w:pPr>
              <w:pStyle w:val="NoSpacing"/>
              <w:numPr>
                <w:ilvl w:val="0"/>
                <w:numId w:val="56"/>
              </w:numPr>
            </w:pPr>
            <w:r w:rsidRPr="007313FB">
              <w:rPr>
                <w:rFonts w:ascii="Arial" w:hAnsi="Arial" w:cs="Arial"/>
              </w:rPr>
              <w:t>Significant event</w:t>
            </w:r>
          </w:p>
          <w:p w14:paraId="20C615B2" w14:textId="77777777" w:rsidR="002F3D20" w:rsidRPr="00D53607" w:rsidRDefault="002F3D20" w:rsidP="00E15230">
            <w:pPr>
              <w:pStyle w:val="NoSpacing"/>
              <w:numPr>
                <w:ilvl w:val="0"/>
                <w:numId w:val="56"/>
              </w:numPr>
            </w:pPr>
            <w:r w:rsidRPr="007313FB">
              <w:rPr>
                <w:rFonts w:ascii="Arial" w:hAnsi="Arial" w:cs="Arial"/>
              </w:rPr>
              <w:t>Exceptional dispatch</w:t>
            </w:r>
          </w:p>
        </w:tc>
      </w:tr>
    </w:tbl>
    <w:p w14:paraId="20C615B4" w14:textId="77777777" w:rsidR="002F3D20" w:rsidRDefault="002F3D20" w:rsidP="002F3D20">
      <w:pPr>
        <w:spacing w:after="0"/>
        <w:jc w:val="left"/>
        <w:rPr>
          <w:rFonts w:cs="Arial"/>
          <w:szCs w:val="22"/>
        </w:rPr>
      </w:pPr>
      <w:r>
        <w:rPr>
          <w:rFonts w:cs="Arial"/>
          <w:szCs w:val="22"/>
        </w:rPr>
        <w:br w:type="page"/>
      </w:r>
    </w:p>
    <w:p w14:paraId="20C615B5" w14:textId="77777777" w:rsidR="002F3D20" w:rsidRDefault="002F3D20" w:rsidP="002F3D20">
      <w:pPr>
        <w:rPr>
          <w:szCs w:val="22"/>
        </w:rPr>
      </w:pPr>
      <w:r>
        <w:rPr>
          <w:rFonts w:cs="Arial"/>
          <w:szCs w:val="22"/>
        </w:rPr>
        <w:lastRenderedPageBreak/>
        <w:t>The foundation of the CSP is based on the following three principles</w:t>
      </w:r>
    </w:p>
    <w:p w14:paraId="20C615B6" w14:textId="77777777" w:rsidR="002F3D20" w:rsidRDefault="002F3D20" w:rsidP="00E15230">
      <w:pPr>
        <w:pStyle w:val="ListParagraph"/>
        <w:numPr>
          <w:ilvl w:val="0"/>
          <w:numId w:val="48"/>
        </w:numPr>
        <w:rPr>
          <w:szCs w:val="22"/>
        </w:rPr>
      </w:pPr>
      <w:r>
        <w:rPr>
          <w:rFonts w:cs="Arial"/>
          <w:szCs w:val="22"/>
        </w:rPr>
        <w:t xml:space="preserve">Supplier to submit offers to the solicitation process </w:t>
      </w:r>
    </w:p>
    <w:p w14:paraId="20C615B7" w14:textId="77777777" w:rsidR="002F3D20" w:rsidRDefault="002F3D20" w:rsidP="00E15230">
      <w:pPr>
        <w:pStyle w:val="ListParagraph"/>
        <w:numPr>
          <w:ilvl w:val="0"/>
          <w:numId w:val="48"/>
        </w:numPr>
        <w:rPr>
          <w:szCs w:val="22"/>
        </w:rPr>
      </w:pPr>
      <w:r>
        <w:rPr>
          <w:rFonts w:cs="Arial"/>
          <w:szCs w:val="22"/>
        </w:rPr>
        <w:t xml:space="preserve">Mitigation rules </w:t>
      </w:r>
    </w:p>
    <w:p w14:paraId="20C615B8" w14:textId="77777777" w:rsidR="002F3D20" w:rsidRPr="00F663F5" w:rsidRDefault="002F3D20" w:rsidP="00E15230">
      <w:pPr>
        <w:pStyle w:val="ListParagraph"/>
        <w:numPr>
          <w:ilvl w:val="0"/>
          <w:numId w:val="48"/>
        </w:numPr>
        <w:rPr>
          <w:szCs w:val="22"/>
        </w:rPr>
      </w:pPr>
      <w:r>
        <w:rPr>
          <w:rFonts w:cs="Arial"/>
          <w:szCs w:val="22"/>
        </w:rPr>
        <w:t>Determining  which resource the ISO will offer a CPM designation</w:t>
      </w:r>
    </w:p>
    <w:p w14:paraId="20C615B9" w14:textId="77777777" w:rsidR="002F3D20" w:rsidRDefault="002F3D20" w:rsidP="002F3D20">
      <w:pPr>
        <w:rPr>
          <w:szCs w:val="22"/>
        </w:rPr>
      </w:pPr>
    </w:p>
    <w:tbl>
      <w:tblPr>
        <w:tblStyle w:val="TableGrid"/>
        <w:tblW w:w="0" w:type="auto"/>
        <w:jc w:val="center"/>
        <w:tblLook w:val="04A0" w:firstRow="1" w:lastRow="0" w:firstColumn="1" w:lastColumn="0" w:noHBand="0" w:noVBand="1"/>
      </w:tblPr>
      <w:tblGrid>
        <w:gridCol w:w="3116"/>
        <w:gridCol w:w="3117"/>
        <w:gridCol w:w="3117"/>
      </w:tblGrid>
      <w:tr w:rsidR="002F3D20" w:rsidRPr="009F7D91" w14:paraId="20C615BD" w14:textId="77777777" w:rsidTr="00A4634E">
        <w:trPr>
          <w:jc w:val="center"/>
        </w:trPr>
        <w:tc>
          <w:tcPr>
            <w:tcW w:w="3116" w:type="dxa"/>
            <w:shd w:val="clear" w:color="auto" w:fill="4F81BD" w:themeFill="accent1"/>
          </w:tcPr>
          <w:p w14:paraId="20C615BA" w14:textId="77777777" w:rsidR="002F3D20" w:rsidRPr="00D53607" w:rsidRDefault="002F3D20" w:rsidP="00A4634E">
            <w:pPr>
              <w:pStyle w:val="NoSpacing"/>
              <w:rPr>
                <w:rFonts w:cs="Arial"/>
              </w:rPr>
            </w:pPr>
            <w:r w:rsidRPr="007313FB">
              <w:rPr>
                <w:rFonts w:ascii="Arial" w:hAnsi="Arial" w:cs="Arial"/>
              </w:rPr>
              <w:t>Offers</w:t>
            </w:r>
          </w:p>
        </w:tc>
        <w:tc>
          <w:tcPr>
            <w:tcW w:w="3117" w:type="dxa"/>
            <w:shd w:val="clear" w:color="auto" w:fill="4F81BD" w:themeFill="accent1"/>
          </w:tcPr>
          <w:p w14:paraId="20C615BB" w14:textId="77777777" w:rsidR="002F3D20" w:rsidRPr="00D53607" w:rsidRDefault="002F3D20" w:rsidP="00A4634E">
            <w:pPr>
              <w:pStyle w:val="NoSpacing"/>
              <w:rPr>
                <w:rFonts w:cs="Arial"/>
              </w:rPr>
            </w:pPr>
            <w:r w:rsidRPr="007313FB">
              <w:rPr>
                <w:rFonts w:ascii="Arial" w:hAnsi="Arial" w:cs="Arial"/>
              </w:rPr>
              <w:t>Mitigation</w:t>
            </w:r>
          </w:p>
        </w:tc>
        <w:tc>
          <w:tcPr>
            <w:tcW w:w="3117" w:type="dxa"/>
            <w:shd w:val="clear" w:color="auto" w:fill="4F81BD" w:themeFill="accent1"/>
          </w:tcPr>
          <w:p w14:paraId="20C615BC" w14:textId="77777777" w:rsidR="002F3D20" w:rsidRPr="00D53607" w:rsidRDefault="002F3D20" w:rsidP="00A4634E">
            <w:pPr>
              <w:pStyle w:val="NoSpacing"/>
              <w:rPr>
                <w:rFonts w:cs="Arial"/>
              </w:rPr>
            </w:pPr>
            <w:r w:rsidRPr="007313FB">
              <w:rPr>
                <w:rFonts w:ascii="Arial" w:hAnsi="Arial" w:cs="Arial"/>
              </w:rPr>
              <w:t>Designation</w:t>
            </w:r>
          </w:p>
        </w:tc>
      </w:tr>
      <w:tr w:rsidR="002F3D20" w:rsidRPr="009F7D91" w14:paraId="20C615C7" w14:textId="77777777" w:rsidTr="00A4634E">
        <w:trPr>
          <w:jc w:val="center"/>
        </w:trPr>
        <w:tc>
          <w:tcPr>
            <w:tcW w:w="3116" w:type="dxa"/>
          </w:tcPr>
          <w:p w14:paraId="20C615BE" w14:textId="77777777" w:rsidR="002F3D20" w:rsidRDefault="002F3D20" w:rsidP="00E15230">
            <w:pPr>
              <w:pStyle w:val="NoSpacing"/>
              <w:numPr>
                <w:ilvl w:val="0"/>
                <w:numId w:val="37"/>
              </w:numPr>
              <w:rPr>
                <w:rFonts w:cs="Arial"/>
              </w:rPr>
            </w:pPr>
            <w:r w:rsidRPr="007313FB">
              <w:rPr>
                <w:rFonts w:ascii="Arial" w:hAnsi="Arial" w:cs="Arial"/>
              </w:rPr>
              <w:t>Offer submission and validation</w:t>
            </w:r>
          </w:p>
          <w:p w14:paraId="20C615BF" w14:textId="77777777" w:rsidR="002F3D20" w:rsidRDefault="002F3D20" w:rsidP="00E15230">
            <w:pPr>
              <w:pStyle w:val="NoSpacing"/>
              <w:numPr>
                <w:ilvl w:val="0"/>
                <w:numId w:val="37"/>
              </w:numPr>
              <w:rPr>
                <w:rFonts w:cs="Arial"/>
              </w:rPr>
            </w:pPr>
            <w:r w:rsidRPr="007313FB">
              <w:rPr>
                <w:rFonts w:ascii="Arial" w:hAnsi="Arial" w:cs="Arial"/>
              </w:rPr>
              <w:t>Offer adjustment period</w:t>
            </w:r>
          </w:p>
          <w:p w14:paraId="20C615C0" w14:textId="77777777" w:rsidR="002F3D20" w:rsidRPr="00D53607" w:rsidRDefault="002F3D20" w:rsidP="00E15230">
            <w:pPr>
              <w:pStyle w:val="NoSpacing"/>
              <w:numPr>
                <w:ilvl w:val="0"/>
                <w:numId w:val="37"/>
              </w:numPr>
              <w:rPr>
                <w:rFonts w:cs="Arial"/>
              </w:rPr>
            </w:pPr>
            <w:r w:rsidRPr="007313FB">
              <w:rPr>
                <w:rFonts w:ascii="Arial" w:hAnsi="Arial" w:cs="Arial"/>
              </w:rPr>
              <w:t>Offer validation and finalization</w:t>
            </w:r>
          </w:p>
        </w:tc>
        <w:tc>
          <w:tcPr>
            <w:tcW w:w="3117" w:type="dxa"/>
          </w:tcPr>
          <w:p w14:paraId="20C615C1" w14:textId="77777777" w:rsidR="002F3D20" w:rsidRPr="00D53607" w:rsidRDefault="002F3D20" w:rsidP="00E15230">
            <w:pPr>
              <w:pStyle w:val="NoSpacing"/>
              <w:numPr>
                <w:ilvl w:val="0"/>
                <w:numId w:val="37"/>
              </w:numPr>
              <w:rPr>
                <w:rFonts w:cs="Arial"/>
              </w:rPr>
            </w:pPr>
            <w:r w:rsidRPr="007313FB">
              <w:rPr>
                <w:rFonts w:ascii="Arial" w:hAnsi="Arial" w:cs="Arial"/>
              </w:rPr>
              <w:t>Soft offer cap price</w:t>
            </w:r>
          </w:p>
          <w:p w14:paraId="20C615C2" w14:textId="77777777" w:rsidR="002F3D20" w:rsidRPr="00D53607" w:rsidRDefault="002F3D20" w:rsidP="00E15230">
            <w:pPr>
              <w:pStyle w:val="NoSpacing"/>
              <w:numPr>
                <w:ilvl w:val="0"/>
                <w:numId w:val="37"/>
              </w:numPr>
              <w:rPr>
                <w:rFonts w:cs="Arial"/>
              </w:rPr>
            </w:pPr>
            <w:r w:rsidRPr="007313FB">
              <w:rPr>
                <w:rFonts w:ascii="Arial" w:hAnsi="Arial" w:cs="Arial"/>
              </w:rPr>
              <w:t>Justification process at FERC for higher price</w:t>
            </w:r>
          </w:p>
          <w:p w14:paraId="20C615C3" w14:textId="77777777" w:rsidR="002F3D20" w:rsidRPr="00D53607" w:rsidRDefault="002F3D20" w:rsidP="00E15230">
            <w:pPr>
              <w:pStyle w:val="NoSpacing"/>
              <w:numPr>
                <w:ilvl w:val="0"/>
                <w:numId w:val="37"/>
              </w:numPr>
              <w:rPr>
                <w:rFonts w:cs="Arial"/>
              </w:rPr>
            </w:pPr>
            <w:r>
              <w:rPr>
                <w:rFonts w:ascii="Arial" w:hAnsi="Arial" w:cs="Arial"/>
              </w:rPr>
              <w:t>Offer set finalized before CPM need is known for certain</w:t>
            </w:r>
          </w:p>
        </w:tc>
        <w:tc>
          <w:tcPr>
            <w:tcW w:w="3117" w:type="dxa"/>
          </w:tcPr>
          <w:p w14:paraId="20C615C4" w14:textId="77777777" w:rsidR="002F3D20" w:rsidRPr="00D53607" w:rsidRDefault="002F3D20" w:rsidP="00E15230">
            <w:pPr>
              <w:pStyle w:val="NoSpacing"/>
              <w:numPr>
                <w:ilvl w:val="0"/>
                <w:numId w:val="37"/>
              </w:numPr>
              <w:rPr>
                <w:rFonts w:cs="Arial"/>
              </w:rPr>
            </w:pPr>
            <w:r w:rsidRPr="007313FB">
              <w:rPr>
                <w:rFonts w:ascii="Arial" w:hAnsi="Arial" w:cs="Arial"/>
              </w:rPr>
              <w:t>CPM capacity need determined</w:t>
            </w:r>
          </w:p>
          <w:p w14:paraId="20C615C5" w14:textId="77777777" w:rsidR="002F3D20" w:rsidRPr="00D53607" w:rsidRDefault="002F3D20" w:rsidP="00E15230">
            <w:pPr>
              <w:pStyle w:val="NoSpacing"/>
              <w:numPr>
                <w:ilvl w:val="0"/>
                <w:numId w:val="37"/>
              </w:numPr>
              <w:rPr>
                <w:rFonts w:cs="Arial"/>
              </w:rPr>
            </w:pPr>
            <w:r w:rsidRPr="007313FB">
              <w:rPr>
                <w:rFonts w:ascii="Arial" w:hAnsi="Arial" w:cs="Arial"/>
              </w:rPr>
              <w:t xml:space="preserve">Capacity evaluated using designation criteria </w:t>
            </w:r>
          </w:p>
          <w:p w14:paraId="20C615C6" w14:textId="77777777" w:rsidR="002F3D20" w:rsidRPr="00D53607" w:rsidRDefault="002F3D20" w:rsidP="00E15230">
            <w:pPr>
              <w:pStyle w:val="NoSpacing"/>
              <w:numPr>
                <w:ilvl w:val="0"/>
                <w:numId w:val="37"/>
              </w:numPr>
              <w:rPr>
                <w:rFonts w:cs="Arial"/>
              </w:rPr>
            </w:pPr>
            <w:r w:rsidRPr="007313FB">
              <w:rPr>
                <w:rFonts w:ascii="Arial" w:hAnsi="Arial" w:cs="Arial"/>
              </w:rPr>
              <w:t>Resource offered CPM designation</w:t>
            </w:r>
          </w:p>
        </w:tc>
      </w:tr>
    </w:tbl>
    <w:p w14:paraId="20C615C8" w14:textId="77777777" w:rsidR="002F3D20" w:rsidRDefault="002F3D20" w:rsidP="002F3D20">
      <w:pPr>
        <w:rPr>
          <w:szCs w:val="22"/>
        </w:rPr>
      </w:pPr>
    </w:p>
    <w:p w14:paraId="20C615C9" w14:textId="77777777" w:rsidR="002F3D20" w:rsidRDefault="002F3D20" w:rsidP="008332DE">
      <w:pPr>
        <w:spacing w:after="240" w:line="300" w:lineRule="auto"/>
      </w:pPr>
      <w:r w:rsidRPr="00362EC3">
        <w:t xml:space="preserve">Suppliers will </w:t>
      </w:r>
      <w:r>
        <w:t xml:space="preserve">submit </w:t>
      </w:r>
      <w:r w:rsidRPr="00362EC3">
        <w:t>offer</w:t>
      </w:r>
      <w:r>
        <w:t>s</w:t>
      </w:r>
      <w:r w:rsidRPr="00362EC3">
        <w:t xml:space="preserve"> into the CSPs according</w:t>
      </w:r>
      <w:r>
        <w:t xml:space="preserve"> to a defined set of rules that </w:t>
      </w:r>
      <w:r w:rsidRPr="00362EC3">
        <w:t>outline the offer format, product definition, and other terms and conditions of offering into the</w:t>
      </w:r>
      <w:r>
        <w:t xml:space="preserve"> </w:t>
      </w:r>
      <w:r w:rsidRPr="00362EC3">
        <w:t>CSP. Offer guidelines will vary based on the CPM event as different resource products are</w:t>
      </w:r>
      <w:r>
        <w:t xml:space="preserve"> </w:t>
      </w:r>
      <w:r w:rsidRPr="00362EC3">
        <w:t xml:space="preserve">needed for different events. Offer </w:t>
      </w:r>
      <w:r>
        <w:t>rules are described in section</w:t>
      </w:r>
      <w:r w:rsidRPr="00362EC3">
        <w:t>.</w:t>
      </w:r>
    </w:p>
    <w:p w14:paraId="20C615CA" w14:textId="0932760F" w:rsidR="002F3D20" w:rsidRDefault="002F3D20" w:rsidP="008332DE">
      <w:pPr>
        <w:spacing w:after="240" w:line="300" w:lineRule="auto"/>
      </w:pPr>
      <w:r w:rsidRPr="00362EC3">
        <w:t>The CSP will also have mitigation measures. First, the CSP will include a soft offer cap on all</w:t>
      </w:r>
      <w:r>
        <w:t xml:space="preserve"> </w:t>
      </w:r>
      <w:r w:rsidRPr="00362EC3">
        <w:t xml:space="preserve">bids. There </w:t>
      </w:r>
      <w:r w:rsidRPr="00D53607">
        <w:rPr>
          <w:rFonts w:cs="Arial"/>
          <w:szCs w:val="22"/>
        </w:rPr>
        <w:t xml:space="preserve">will be a single soft offer cap for all CSPs and </w:t>
      </w:r>
      <w:r>
        <w:rPr>
          <w:rFonts w:cs="Arial"/>
          <w:szCs w:val="22"/>
        </w:rPr>
        <w:t>types of CPMs</w:t>
      </w:r>
      <w:r w:rsidRPr="00D53607">
        <w:rPr>
          <w:rFonts w:cs="Arial"/>
          <w:szCs w:val="22"/>
        </w:rPr>
        <w:t>. Second, the timeline forces</w:t>
      </w:r>
      <w:r w:rsidRPr="005336C1">
        <w:rPr>
          <w:rFonts w:cs="Arial"/>
          <w:szCs w:val="22"/>
        </w:rPr>
        <w:t xml:space="preserve"> </w:t>
      </w:r>
      <w:r w:rsidRPr="00F663F5">
        <w:rPr>
          <w:rFonts w:cs="Arial"/>
          <w:szCs w:val="22"/>
        </w:rPr>
        <w:t>suppliers to bid resource capacity</w:t>
      </w:r>
      <w:r w:rsidRPr="00362EC3">
        <w:t xml:space="preserve"> into the CSP prior to the knowledge of whether and what type</w:t>
      </w:r>
      <w:r>
        <w:t xml:space="preserve"> </w:t>
      </w:r>
      <w:r w:rsidRPr="00362EC3">
        <w:t>of CPM event may occur. Finally, any offers above the soft offer cap price must be cost-justified</w:t>
      </w:r>
      <w:r>
        <w:t xml:space="preserve"> </w:t>
      </w:r>
      <w:r w:rsidRPr="00362EC3">
        <w:t xml:space="preserve">at FERC </w:t>
      </w:r>
      <w:r>
        <w:t>to</w:t>
      </w:r>
      <w:r w:rsidRPr="00362EC3">
        <w:t xml:space="preserve"> recover up to a resource-specific cost of service rate. </w:t>
      </w:r>
      <w:r w:rsidR="00B316E3" w:rsidRPr="00B316E3">
        <w:t xml:space="preserve">If FERC </w:t>
      </w:r>
      <w:r w:rsidR="00B316E3">
        <w:t>approves the price, the SC must</w:t>
      </w:r>
      <w:r w:rsidR="00B316E3" w:rsidRPr="00B316E3">
        <w:t xml:space="preserve"> submit a CIDI Inquiry Ticket titled ‘FERC Approved CPM Price’ so the ISO’s settlements system can be updated accordingly.</w:t>
      </w:r>
      <w:r>
        <w:t xml:space="preserve"> </w:t>
      </w:r>
    </w:p>
    <w:p w14:paraId="20C615CB" w14:textId="77777777" w:rsidR="002F3D20" w:rsidRDefault="002F3D20" w:rsidP="008332DE">
      <w:pPr>
        <w:spacing w:after="240" w:line="300" w:lineRule="auto"/>
      </w:pPr>
      <w:r w:rsidRPr="00362EC3">
        <w:t xml:space="preserve">There will be a set procedure for determining which resource to offer a CPM designation. The procedure will be based on the relative offers of capacity a CSP and transparent evaluation criteria. The designation procedure is described in section 5. </w:t>
      </w:r>
    </w:p>
    <w:p w14:paraId="20C615CC" w14:textId="77777777" w:rsidR="002F3D20" w:rsidRDefault="002F3D20" w:rsidP="002F3D20"/>
    <w:p w14:paraId="20C615CD" w14:textId="77777777" w:rsidR="002F3D20" w:rsidRDefault="002F3D20" w:rsidP="002F3D20">
      <w:pPr>
        <w:pStyle w:val="Heading2"/>
        <w:spacing w:before="0" w:after="180"/>
        <w:ind w:left="180" w:hanging="180"/>
        <w:rPr>
          <w:i/>
          <w:sz w:val="30"/>
          <w:szCs w:val="30"/>
        </w:rPr>
      </w:pPr>
      <w:bookmarkStart w:id="306" w:name="_Toc433541928"/>
      <w:bookmarkStart w:id="307" w:name="_Toc433560638"/>
      <w:bookmarkStart w:id="308" w:name="_Toc433560893"/>
      <w:bookmarkStart w:id="309" w:name="_Toc433561288"/>
      <w:bookmarkStart w:id="310" w:name="_Toc434256528"/>
      <w:bookmarkStart w:id="311" w:name="_Toc439157457"/>
      <w:bookmarkStart w:id="312" w:name="_Toc233778669"/>
      <w:bookmarkEnd w:id="306"/>
      <w:bookmarkEnd w:id="307"/>
      <w:bookmarkEnd w:id="308"/>
      <w:bookmarkEnd w:id="309"/>
      <w:bookmarkEnd w:id="310"/>
      <w:r w:rsidRPr="007313FB">
        <w:rPr>
          <w:i/>
          <w:sz w:val="30"/>
          <w:szCs w:val="30"/>
        </w:rPr>
        <w:t>Different types of CSP</w:t>
      </w:r>
      <w:bookmarkEnd w:id="311"/>
      <w:bookmarkEnd w:id="312"/>
    </w:p>
    <w:p w14:paraId="20C615CE" w14:textId="77777777" w:rsidR="002F3D20" w:rsidRDefault="002F3D20" w:rsidP="008332DE">
      <w:pPr>
        <w:spacing w:after="240" w:line="300" w:lineRule="auto"/>
      </w:pPr>
      <w:r w:rsidRPr="00D443BE">
        <w:t xml:space="preserve">There </w:t>
      </w:r>
      <w:r>
        <w:t>are</w:t>
      </w:r>
      <w:r w:rsidRPr="00D443BE">
        <w:t xml:space="preserve"> three offer periods for capacity to enter into a CSP.</w:t>
      </w:r>
      <w:r>
        <w:t xml:space="preserve"> </w:t>
      </w:r>
      <w:r w:rsidRPr="00D443BE">
        <w:t>The initial o</w:t>
      </w:r>
      <w:r>
        <w:t>ffer periods will take place</w:t>
      </w:r>
    </w:p>
    <w:p w14:paraId="20C615CF" w14:textId="77777777" w:rsidR="002F3D20" w:rsidRDefault="002F3D20" w:rsidP="00E15230">
      <w:pPr>
        <w:pStyle w:val="ListParagraph"/>
        <w:numPr>
          <w:ilvl w:val="0"/>
          <w:numId w:val="49"/>
        </w:numPr>
        <w:spacing w:after="240" w:line="300" w:lineRule="auto"/>
      </w:pPr>
      <w:r w:rsidRPr="00D443BE">
        <w:t>Prior</w:t>
      </w:r>
      <w:r>
        <w:t xml:space="preserve"> to the annual CPM process</w:t>
      </w:r>
    </w:p>
    <w:p w14:paraId="20C615D0" w14:textId="77777777" w:rsidR="002F3D20" w:rsidRDefault="002F3D20" w:rsidP="00E15230">
      <w:pPr>
        <w:pStyle w:val="ListParagraph"/>
        <w:numPr>
          <w:ilvl w:val="0"/>
          <w:numId w:val="49"/>
        </w:numPr>
        <w:spacing w:after="240" w:line="300" w:lineRule="auto"/>
      </w:pPr>
      <w:r>
        <w:t>P</w:t>
      </w:r>
      <w:r w:rsidRPr="00D443BE">
        <w:t xml:space="preserve">rior to the monthly CPM process, and </w:t>
      </w:r>
    </w:p>
    <w:p w14:paraId="20C615D1" w14:textId="77777777" w:rsidR="002F3D20" w:rsidRDefault="002F3D20" w:rsidP="00E15230">
      <w:pPr>
        <w:pStyle w:val="ListParagraph"/>
        <w:numPr>
          <w:ilvl w:val="0"/>
          <w:numId w:val="49"/>
        </w:numPr>
        <w:spacing w:after="240" w:line="300" w:lineRule="auto"/>
      </w:pPr>
      <w:r>
        <w:t>A</w:t>
      </w:r>
      <w:r w:rsidRPr="00D443BE">
        <w:t xml:space="preserve">fter the monthly </w:t>
      </w:r>
      <w:r>
        <w:t xml:space="preserve">RA </w:t>
      </w:r>
      <w:r w:rsidRPr="00D443BE">
        <w:t xml:space="preserve">processes closes and before the beginning of the RA month. </w:t>
      </w:r>
    </w:p>
    <w:p w14:paraId="20C615D2" w14:textId="77777777" w:rsidR="002F3D20" w:rsidRDefault="002F3D20" w:rsidP="008332DE">
      <w:pPr>
        <w:spacing w:after="240" w:line="300" w:lineRule="auto"/>
      </w:pPr>
      <w:r w:rsidRPr="00D443BE">
        <w:lastRenderedPageBreak/>
        <w:t xml:space="preserve">All offers must be </w:t>
      </w:r>
      <w:r>
        <w:t>submitted in the customer interface for resource adequacy (CIRA)</w:t>
      </w:r>
      <w:r w:rsidRPr="00D443BE">
        <w:t xml:space="preserve"> during these initial periods, which </w:t>
      </w:r>
      <w:r>
        <w:t>is</w:t>
      </w:r>
      <w:r w:rsidRPr="00D443BE">
        <w:t xml:space="preserve"> before the ISO knows whether a CPM designation will be needed. Once finalized, offers may only be released </w:t>
      </w:r>
      <w:r>
        <w:t xml:space="preserve">or reduced </w:t>
      </w:r>
      <w:r w:rsidRPr="00D443BE">
        <w:t xml:space="preserve">under the conditions </w:t>
      </w:r>
      <w:r>
        <w:t>described in the offer validation section</w:t>
      </w:r>
      <w:r w:rsidRPr="00D443BE">
        <w:t>. Finalized offers are binding and may not be removed from the CSP until released by the ISO after completion of the competitive solicitation process. All offers are assumed to be valid for either a 30-day or 60-day period depending on the CPM event type.</w:t>
      </w:r>
    </w:p>
    <w:p w14:paraId="20C615D3" w14:textId="77777777" w:rsidR="002F3D20" w:rsidRDefault="002F3D20" w:rsidP="002F3D20">
      <w:pPr>
        <w:pStyle w:val="Heading3"/>
      </w:pPr>
      <w:bookmarkStart w:id="313" w:name="_Toc439157458"/>
      <w:bookmarkStart w:id="314" w:name="_Toc233778670"/>
      <w:r>
        <w:t>Offer timeline and process</w:t>
      </w:r>
      <w:bookmarkEnd w:id="313"/>
      <w:bookmarkEnd w:id="314"/>
    </w:p>
    <w:p w14:paraId="20C615D4" w14:textId="75D33F31" w:rsidR="002F3D20" w:rsidRDefault="002F3D20" w:rsidP="008332DE">
      <w:pPr>
        <w:spacing w:after="240" w:line="300" w:lineRule="auto"/>
      </w:pPr>
      <w:r w:rsidRPr="000F5CFE">
        <w:t>During the initial offer period, the ISO will validate offers and give the supplier an opportunity to revise any non-conforming offers. After the initial offer period is closed, the suppliers will have a fixed number of days to either completely remove their offer, remove a portion of their offer, or lower their price. In the annual and monthly process the offer adjustment period will occur concurrent to the ISO determining whether there is a capacity shortage and allowing Load Serving Entities (LSEs)</w:t>
      </w:r>
      <w:r w:rsidR="00A1436C">
        <w:t xml:space="preserve"> and CPEs</w:t>
      </w:r>
      <w:r w:rsidRPr="000F5CFE">
        <w:t xml:space="preserve"> to cure any shortages through the </w:t>
      </w:r>
      <w:r>
        <w:t>annual/monthly</w:t>
      </w:r>
      <w:r w:rsidRPr="000F5CFE">
        <w:t xml:space="preserve"> RA process. At the end of this adjustment period all offers will be finalized and locked in for a set period of time as the ISO assesses the need for a CPM designation. After the determination of whether a CPM is needed the ISO will either release the offers or issue the resource a CPM designation.</w:t>
      </w:r>
    </w:p>
    <w:p w14:paraId="20C615D5" w14:textId="77777777" w:rsidR="002F3D20" w:rsidRPr="007313FB" w:rsidRDefault="002F3D20" w:rsidP="002F3D20">
      <w:pPr>
        <w:pStyle w:val="Heading4"/>
        <w:rPr>
          <w:i/>
        </w:rPr>
      </w:pPr>
      <w:r>
        <w:rPr>
          <w:i/>
        </w:rPr>
        <w:t xml:space="preserve"> </w:t>
      </w:r>
      <w:bookmarkStart w:id="315" w:name="_Toc439157459"/>
      <w:bookmarkStart w:id="316" w:name="_Toc233778671"/>
      <w:r w:rsidRPr="007313FB">
        <w:rPr>
          <w:i/>
        </w:rPr>
        <w:t>Annual CSP timeline and process</w:t>
      </w:r>
      <w:bookmarkEnd w:id="315"/>
      <w:bookmarkEnd w:id="316"/>
    </w:p>
    <w:p w14:paraId="20C615D6" w14:textId="77777777" w:rsidR="002F3D20" w:rsidRDefault="002F3D20" w:rsidP="008332DE">
      <w:pPr>
        <w:spacing w:after="240" w:line="300" w:lineRule="auto"/>
      </w:pPr>
      <w:r w:rsidRPr="000F5CFE">
        <w:t xml:space="preserve">Figure 4 shows the timeline for the annual CSP. Initial offers for the annual CSP </w:t>
      </w:r>
      <w:r>
        <w:t>may be submitted up to 7 days after the last business day in October</w:t>
      </w:r>
      <w:r w:rsidRPr="000F5CFE">
        <w:t>. An adjustment period will coincide with the cure period and during this time market participants will have the option to remove or lower the offer price of any previously offered capacity.</w:t>
      </w:r>
    </w:p>
    <w:p w14:paraId="20C615D7" w14:textId="77777777" w:rsidR="002F3D20" w:rsidRDefault="002F3D20" w:rsidP="008332DE">
      <w:pPr>
        <w:spacing w:after="240" w:line="300" w:lineRule="auto"/>
      </w:pPr>
      <w:r w:rsidRPr="000F5CFE">
        <w:t>Offers into the CSP can be adjusted down in price or MW until 43 days after the last business day in October. At this point the ISO will re-validate that the offered capaci</w:t>
      </w:r>
      <w:r>
        <w:t>ty is not already shown on a supply</w:t>
      </w:r>
      <w:r w:rsidRPr="000F5CFE">
        <w:t xml:space="preserve"> plan and finalize the offer set. This finalized offer set cannot be removed until after the annual CSP process is complete; however, all offers will be released no later than the 5th business day of January.</w:t>
      </w:r>
    </w:p>
    <w:p w14:paraId="20C615D8" w14:textId="77777777" w:rsidR="002F3D20" w:rsidRDefault="002F3D20" w:rsidP="002F3D20">
      <w:pPr>
        <w:jc w:val="center"/>
      </w:pPr>
    </w:p>
    <w:p w14:paraId="20C615D9" w14:textId="77777777" w:rsidR="002F3D20" w:rsidRDefault="002F3D20" w:rsidP="002F3D20">
      <w:pPr>
        <w:jc w:val="center"/>
      </w:pPr>
      <w:r>
        <w:rPr>
          <w:noProof/>
        </w:rPr>
        <w:drawing>
          <wp:inline distT="0" distB="0" distL="0" distR="0" wp14:anchorId="20C6201C" wp14:editId="20C6201D">
            <wp:extent cx="6560915" cy="1343025"/>
            <wp:effectExtent l="0" t="0" r="0" b="0"/>
            <wp:docPr id="497" name="Picture 4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3"/>
                    <a:stretch>
                      <a:fillRect/>
                    </a:stretch>
                  </pic:blipFill>
                  <pic:spPr>
                    <a:xfrm>
                      <a:off x="0" y="0"/>
                      <a:ext cx="6567809" cy="1344436"/>
                    </a:xfrm>
                    <a:prstGeom prst="rect">
                      <a:avLst/>
                    </a:prstGeom>
                  </pic:spPr>
                </pic:pic>
              </a:graphicData>
            </a:graphic>
          </wp:inline>
        </w:drawing>
      </w:r>
    </w:p>
    <w:p w14:paraId="20C615DA" w14:textId="77777777" w:rsidR="002F3D20" w:rsidRPr="007313FB" w:rsidRDefault="002F3D20" w:rsidP="002F3D20">
      <w:pPr>
        <w:pStyle w:val="Heading4"/>
        <w:rPr>
          <w:i/>
        </w:rPr>
      </w:pPr>
      <w:r>
        <w:rPr>
          <w:i/>
        </w:rPr>
        <w:lastRenderedPageBreak/>
        <w:t xml:space="preserve"> </w:t>
      </w:r>
      <w:bookmarkStart w:id="317" w:name="_Toc439157460"/>
      <w:bookmarkStart w:id="318" w:name="_Toc233778672"/>
      <w:r w:rsidRPr="007313FB">
        <w:rPr>
          <w:i/>
        </w:rPr>
        <w:t>Monthly CSP timeline and process</w:t>
      </w:r>
      <w:bookmarkEnd w:id="317"/>
      <w:bookmarkEnd w:id="318"/>
    </w:p>
    <w:p w14:paraId="20C615DB" w14:textId="77777777" w:rsidR="002F3D20" w:rsidRDefault="002F3D20" w:rsidP="008332DE">
      <w:pPr>
        <w:spacing w:after="240" w:line="300" w:lineRule="auto"/>
      </w:pPr>
      <w:r>
        <w:t xml:space="preserve">The monthly CSP offers may be submitted up to </w:t>
      </w:r>
      <w:r w:rsidR="009445C1">
        <w:t>40</w:t>
      </w:r>
      <w:r w:rsidRPr="00B37F75">
        <w:t xml:space="preserve"> days before the RA month. Offer prices may be adjusted down in price or MW until </w:t>
      </w:r>
      <w:r w:rsidR="00C87669">
        <w:t>30</w:t>
      </w:r>
      <w:r w:rsidRPr="00B37F75">
        <w:t xml:space="preserve"> days before the RA month. At this point the ISO will re-validate that offered capa</w:t>
      </w:r>
      <w:r>
        <w:t xml:space="preserve">city is not already shown on a supply plan </w:t>
      </w:r>
      <w:r w:rsidRPr="00B37F75">
        <w:t>and finalize the offer set. This finalized offer set will not be able to be removed until after the monthly CSP process is complete; however, all offers will be released no later than the 5th business day of the applicable RA month.</w:t>
      </w:r>
    </w:p>
    <w:p w14:paraId="20C615DC" w14:textId="77777777" w:rsidR="00C87669" w:rsidRDefault="00C87669" w:rsidP="008332DE">
      <w:pPr>
        <w:spacing w:after="240" w:line="300" w:lineRule="auto"/>
      </w:pPr>
      <w:r>
        <w:rPr>
          <w:rFonts w:cs="Arial"/>
          <w:noProof/>
        </w:rPr>
        <mc:AlternateContent>
          <mc:Choice Requires="wpg">
            <w:drawing>
              <wp:anchor distT="0" distB="0" distL="114300" distR="114300" simplePos="0" relativeHeight="251658752" behindDoc="0" locked="0" layoutInCell="1" allowOverlap="1" wp14:anchorId="20C6201E" wp14:editId="20C6201F">
                <wp:simplePos x="0" y="0"/>
                <wp:positionH relativeFrom="margin">
                  <wp:posOffset>-437322</wp:posOffset>
                </wp:positionH>
                <wp:positionV relativeFrom="paragraph">
                  <wp:posOffset>10132</wp:posOffset>
                </wp:positionV>
                <wp:extent cx="6955410" cy="1103630"/>
                <wp:effectExtent l="0" t="0" r="36195" b="20320"/>
                <wp:wrapNone/>
                <wp:docPr id="601" name="Group 601"/>
                <wp:cNvGraphicFramePr/>
                <a:graphic xmlns:a="http://schemas.openxmlformats.org/drawingml/2006/main">
                  <a:graphicData uri="http://schemas.microsoft.com/office/word/2010/wordprocessingGroup">
                    <wpg:wgp>
                      <wpg:cNvGrpSpPr/>
                      <wpg:grpSpPr>
                        <a:xfrm>
                          <a:off x="0" y="0"/>
                          <a:ext cx="6955410" cy="1103630"/>
                          <a:chOff x="0" y="0"/>
                          <a:chExt cx="7401464" cy="1103858"/>
                        </a:xfrm>
                      </wpg:grpSpPr>
                      <wps:wsp>
                        <wps:cNvPr id="602" name="Straight Connector 602"/>
                        <wps:cNvCnPr/>
                        <wps:spPr>
                          <a:xfrm flipV="1">
                            <a:off x="422694" y="414068"/>
                            <a:ext cx="6978770" cy="31115"/>
                          </a:xfrm>
                          <a:prstGeom prst="line">
                            <a:avLst/>
                          </a:prstGeom>
                          <a:ln w="19050">
                            <a:solidFill>
                              <a:schemeClr val="tx1"/>
                            </a:solidFill>
                          </a:ln>
                        </wps:spPr>
                        <wps:style>
                          <a:lnRef idx="1">
                            <a:schemeClr val="accent1"/>
                          </a:lnRef>
                          <a:fillRef idx="0">
                            <a:schemeClr val="accent1"/>
                          </a:fillRef>
                          <a:effectRef idx="0">
                            <a:schemeClr val="accent1"/>
                          </a:effectRef>
                          <a:fontRef idx="minor">
                            <a:schemeClr val="tx1"/>
                          </a:fontRef>
                        </wps:style>
                        <wps:bodyPr/>
                      </wps:wsp>
                      <wps:wsp>
                        <wps:cNvPr id="603" name="Straight Connector 603"/>
                        <wps:cNvCnPr/>
                        <wps:spPr>
                          <a:xfrm>
                            <a:off x="508958" y="34506"/>
                            <a:ext cx="0" cy="556260"/>
                          </a:xfrm>
                          <a:prstGeom prst="line">
                            <a:avLst/>
                          </a:prstGeom>
                          <a:ln w="19050">
                            <a:solidFill>
                              <a:schemeClr val="tx1"/>
                            </a:solidFill>
                          </a:ln>
                        </wps:spPr>
                        <wps:style>
                          <a:lnRef idx="1">
                            <a:schemeClr val="accent1"/>
                          </a:lnRef>
                          <a:fillRef idx="0">
                            <a:schemeClr val="accent1"/>
                          </a:fillRef>
                          <a:effectRef idx="0">
                            <a:schemeClr val="accent1"/>
                          </a:effectRef>
                          <a:fontRef idx="minor">
                            <a:schemeClr val="tx1"/>
                          </a:fontRef>
                        </wps:style>
                        <wps:bodyPr/>
                      </wps:wsp>
                      <wps:wsp>
                        <wps:cNvPr id="604" name="Straight Connector 604"/>
                        <wps:cNvCnPr/>
                        <wps:spPr>
                          <a:xfrm>
                            <a:off x="2139351" y="17253"/>
                            <a:ext cx="0" cy="556260"/>
                          </a:xfrm>
                          <a:prstGeom prst="line">
                            <a:avLst/>
                          </a:prstGeom>
                          <a:ln w="19050">
                            <a:solidFill>
                              <a:schemeClr val="tx1"/>
                            </a:solidFill>
                          </a:ln>
                        </wps:spPr>
                        <wps:style>
                          <a:lnRef idx="1">
                            <a:schemeClr val="accent1"/>
                          </a:lnRef>
                          <a:fillRef idx="0">
                            <a:schemeClr val="accent1"/>
                          </a:fillRef>
                          <a:effectRef idx="0">
                            <a:schemeClr val="accent1"/>
                          </a:effectRef>
                          <a:fontRef idx="minor">
                            <a:schemeClr val="tx1"/>
                          </a:fontRef>
                        </wps:style>
                        <wps:bodyPr/>
                      </wps:wsp>
                      <wps:wsp>
                        <wps:cNvPr id="605" name="Straight Connector 605"/>
                        <wps:cNvCnPr/>
                        <wps:spPr>
                          <a:xfrm>
                            <a:off x="4330460" y="8626"/>
                            <a:ext cx="0" cy="556260"/>
                          </a:xfrm>
                          <a:prstGeom prst="line">
                            <a:avLst/>
                          </a:prstGeom>
                          <a:ln w="19050">
                            <a:solidFill>
                              <a:schemeClr val="tx1"/>
                            </a:solidFill>
                          </a:ln>
                        </wps:spPr>
                        <wps:style>
                          <a:lnRef idx="1">
                            <a:schemeClr val="accent1"/>
                          </a:lnRef>
                          <a:fillRef idx="0">
                            <a:schemeClr val="accent1"/>
                          </a:fillRef>
                          <a:effectRef idx="0">
                            <a:schemeClr val="accent1"/>
                          </a:effectRef>
                          <a:fontRef idx="minor">
                            <a:schemeClr val="tx1"/>
                          </a:fontRef>
                        </wps:style>
                        <wps:bodyPr/>
                      </wps:wsp>
                      <wps:wsp>
                        <wps:cNvPr id="606" name="Rounded Rectangle 606"/>
                        <wps:cNvSpPr/>
                        <wps:spPr>
                          <a:xfrm>
                            <a:off x="543464" y="17253"/>
                            <a:ext cx="1543685" cy="327660"/>
                          </a:xfrm>
                          <a:prstGeom prst="round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20C62091" w14:textId="77777777" w:rsidR="00635AA1" w:rsidRPr="00DE2791" w:rsidRDefault="00635AA1" w:rsidP="00C87669">
                              <w:pPr>
                                <w:jc w:val="center"/>
                                <w:rPr>
                                  <w:rFonts w:cs="Arial"/>
                                  <w:sz w:val="18"/>
                                  <w:szCs w:val="18"/>
                                </w:rPr>
                              </w:pPr>
                              <w:r w:rsidRPr="00DE2791">
                                <w:rPr>
                                  <w:rFonts w:cs="Arial"/>
                                  <w:sz w:val="18"/>
                                  <w:szCs w:val="18"/>
                                </w:rPr>
                                <w:t>CSP offer submission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07" name="Rounded Rectangle 607"/>
                        <wps:cNvSpPr/>
                        <wps:spPr>
                          <a:xfrm>
                            <a:off x="2182483" y="8626"/>
                            <a:ext cx="2096135" cy="309880"/>
                          </a:xfrm>
                          <a:prstGeom prst="round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20C62092" w14:textId="77777777" w:rsidR="00635AA1" w:rsidRPr="00DE2791" w:rsidRDefault="00635AA1" w:rsidP="00C87669">
                              <w:pPr>
                                <w:jc w:val="center"/>
                                <w:rPr>
                                  <w:sz w:val="18"/>
                                  <w:szCs w:val="18"/>
                                </w:rPr>
                              </w:pPr>
                              <w:r w:rsidRPr="00DE2791">
                                <w:rPr>
                                  <w:sz w:val="18"/>
                                  <w:szCs w:val="18"/>
                                </w:rPr>
                                <w:t xml:space="preserve">Offer </w:t>
                              </w:r>
                              <w:r w:rsidRPr="00DE2791">
                                <w:rPr>
                                  <w:rFonts w:cs="Arial"/>
                                  <w:sz w:val="18"/>
                                  <w:szCs w:val="18"/>
                                </w:rPr>
                                <w:t>may</w:t>
                              </w:r>
                              <w:r w:rsidRPr="00DE2791">
                                <w:rPr>
                                  <w:sz w:val="18"/>
                                  <w:szCs w:val="18"/>
                                </w:rPr>
                                <w:t xml:space="preserve"> be </w:t>
                              </w:r>
                              <w:r w:rsidRPr="00DE2791">
                                <w:rPr>
                                  <w:rFonts w:cs="Arial"/>
                                  <w:sz w:val="18"/>
                                  <w:szCs w:val="18"/>
                                </w:rPr>
                                <w:t>adjusted</w:t>
                              </w:r>
                              <w:r w:rsidRPr="00DE2791">
                                <w:rPr>
                                  <w:sz w:val="18"/>
                                  <w:szCs w:val="18"/>
                                </w:rPr>
                                <w:t>/cancelled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08" name="Rounded Rectangle 608"/>
                        <wps:cNvSpPr/>
                        <wps:spPr>
                          <a:xfrm>
                            <a:off x="5149620" y="0"/>
                            <a:ext cx="1957769" cy="327660"/>
                          </a:xfrm>
                          <a:prstGeom prst="roundRect">
                            <a:avLst/>
                          </a:prstGeom>
                        </wps:spPr>
                        <wps:style>
                          <a:lnRef idx="2">
                            <a:schemeClr val="accent1">
                              <a:shade val="50000"/>
                            </a:schemeClr>
                          </a:lnRef>
                          <a:fillRef idx="1">
                            <a:schemeClr val="accent1"/>
                          </a:fillRef>
                          <a:effectRef idx="0">
                            <a:schemeClr val="accent1"/>
                          </a:effectRef>
                          <a:fontRef idx="minor">
                            <a:schemeClr val="lt1"/>
                          </a:fontRef>
                        </wps:style>
                        <wps:txbx>
                          <w:txbxContent>
                            <w:p w14:paraId="20C62093" w14:textId="77777777" w:rsidR="00635AA1" w:rsidRPr="00DE2791" w:rsidRDefault="00635AA1" w:rsidP="00C87669">
                              <w:pPr>
                                <w:jc w:val="center"/>
                                <w:rPr>
                                  <w:rFonts w:cs="Arial"/>
                                  <w:sz w:val="18"/>
                                  <w:szCs w:val="18"/>
                                </w:rPr>
                              </w:pPr>
                              <w:r w:rsidRPr="00DE2791">
                                <w:rPr>
                                  <w:rFonts w:cs="Arial"/>
                                  <w:sz w:val="18"/>
                                  <w:szCs w:val="18"/>
                                </w:rPr>
                                <w:t>CPM designation as needed</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09" name="Text Box 609"/>
                        <wps:cNvSpPr txBox="1"/>
                        <wps:spPr>
                          <a:xfrm>
                            <a:off x="0" y="595223"/>
                            <a:ext cx="1017917" cy="508635"/>
                          </a:xfrm>
                          <a:prstGeom prst="rect">
                            <a:avLst/>
                          </a:prstGeom>
                          <a:solidFill>
                            <a:schemeClr val="lt1"/>
                          </a:solidFill>
                          <a:ln w="6350">
                            <a:solidFill>
                              <a:prstClr val="black"/>
                            </a:solidFill>
                          </a:ln>
                          <a:effectLst/>
                        </wps:spPr>
                        <wps:style>
                          <a:lnRef idx="0">
                            <a:schemeClr val="accent1"/>
                          </a:lnRef>
                          <a:fillRef idx="0">
                            <a:schemeClr val="accent1"/>
                          </a:fillRef>
                          <a:effectRef idx="0">
                            <a:schemeClr val="accent1"/>
                          </a:effectRef>
                          <a:fontRef idx="minor">
                            <a:schemeClr val="dk1"/>
                          </a:fontRef>
                        </wps:style>
                        <wps:txbx>
                          <w:txbxContent>
                            <w:p w14:paraId="20C62094" w14:textId="77777777" w:rsidR="00635AA1" w:rsidRPr="004838EF" w:rsidRDefault="00635AA1" w:rsidP="00C87669">
                              <w:pPr>
                                <w:jc w:val="center"/>
                                <w:rPr>
                                  <w:rFonts w:cs="Arial"/>
                                  <w:sz w:val="18"/>
                                  <w:szCs w:val="18"/>
                                </w:rPr>
                              </w:pPr>
                              <w:r>
                                <w:rPr>
                                  <w:rFonts w:cs="Arial"/>
                                  <w:sz w:val="18"/>
                                  <w:szCs w:val="18"/>
                                </w:rPr>
                                <w:t>50 days before the start of the RA month</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610" name="Text Box 610"/>
                        <wps:cNvSpPr txBox="1"/>
                        <wps:spPr>
                          <a:xfrm>
                            <a:off x="1613139" y="569343"/>
                            <a:ext cx="1052423" cy="534035"/>
                          </a:xfrm>
                          <a:prstGeom prst="rect">
                            <a:avLst/>
                          </a:prstGeom>
                          <a:solidFill>
                            <a:schemeClr val="lt1"/>
                          </a:solidFill>
                          <a:ln w="6350">
                            <a:solidFill>
                              <a:prstClr val="black"/>
                            </a:solidFill>
                          </a:ln>
                          <a:effectLst/>
                        </wps:spPr>
                        <wps:style>
                          <a:lnRef idx="0">
                            <a:schemeClr val="accent1"/>
                          </a:lnRef>
                          <a:fillRef idx="0">
                            <a:schemeClr val="accent1"/>
                          </a:fillRef>
                          <a:effectRef idx="0">
                            <a:schemeClr val="accent1"/>
                          </a:effectRef>
                          <a:fontRef idx="minor">
                            <a:schemeClr val="dk1"/>
                          </a:fontRef>
                        </wps:style>
                        <wps:txbx>
                          <w:txbxContent>
                            <w:p w14:paraId="20C62095" w14:textId="77777777" w:rsidR="00635AA1" w:rsidRPr="004838EF" w:rsidRDefault="00635AA1" w:rsidP="00C87669">
                              <w:pPr>
                                <w:jc w:val="center"/>
                                <w:rPr>
                                  <w:rFonts w:cs="Arial"/>
                                  <w:sz w:val="18"/>
                                  <w:szCs w:val="18"/>
                                </w:rPr>
                              </w:pPr>
                              <w:r>
                                <w:rPr>
                                  <w:rFonts w:cs="Arial"/>
                                  <w:sz w:val="18"/>
                                  <w:szCs w:val="18"/>
                                </w:rPr>
                                <w:t>40</w:t>
                              </w:r>
                              <w:r w:rsidRPr="004838EF">
                                <w:rPr>
                                  <w:rFonts w:cs="Arial"/>
                                  <w:sz w:val="18"/>
                                  <w:szCs w:val="18"/>
                                </w:rPr>
                                <w:t xml:space="preserve"> days </w:t>
                              </w:r>
                              <w:r>
                                <w:rPr>
                                  <w:rFonts w:cs="Arial"/>
                                  <w:sz w:val="18"/>
                                  <w:szCs w:val="18"/>
                                </w:rPr>
                                <w:t>before the start of the RA month</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611" name="Text Box 611"/>
                        <wps:cNvSpPr txBox="1"/>
                        <wps:spPr>
                          <a:xfrm>
                            <a:off x="3743864" y="552090"/>
                            <a:ext cx="1164566" cy="551767"/>
                          </a:xfrm>
                          <a:prstGeom prst="rect">
                            <a:avLst/>
                          </a:prstGeom>
                          <a:solidFill>
                            <a:schemeClr val="lt1"/>
                          </a:solidFill>
                          <a:ln w="6350">
                            <a:solidFill>
                              <a:prstClr val="black"/>
                            </a:solidFill>
                          </a:ln>
                          <a:effectLst/>
                        </wps:spPr>
                        <wps:style>
                          <a:lnRef idx="0">
                            <a:schemeClr val="accent1"/>
                          </a:lnRef>
                          <a:fillRef idx="0">
                            <a:schemeClr val="accent1"/>
                          </a:fillRef>
                          <a:effectRef idx="0">
                            <a:schemeClr val="accent1"/>
                          </a:effectRef>
                          <a:fontRef idx="minor">
                            <a:schemeClr val="dk1"/>
                          </a:fontRef>
                        </wps:style>
                        <wps:txbx>
                          <w:txbxContent>
                            <w:p w14:paraId="20C62096" w14:textId="77777777" w:rsidR="00635AA1" w:rsidRPr="004838EF" w:rsidRDefault="00635AA1" w:rsidP="00C87669">
                              <w:pPr>
                                <w:jc w:val="center"/>
                                <w:rPr>
                                  <w:rFonts w:cs="Arial"/>
                                  <w:sz w:val="18"/>
                                  <w:szCs w:val="18"/>
                                </w:rPr>
                              </w:pPr>
                              <w:r>
                                <w:rPr>
                                  <w:rFonts w:cs="Arial"/>
                                  <w:sz w:val="18"/>
                                  <w:szCs w:val="18"/>
                                </w:rPr>
                                <w:t>30 days before the start of the RA month</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14:sizeRelH relativeFrom="margin">
                  <wp14:pctWidth>0</wp14:pctWidth>
                </wp14:sizeRelH>
              </wp:anchor>
            </w:drawing>
          </mc:Choice>
          <mc:Fallback>
            <w:pict>
              <v:group w14:anchorId="20C6201E" id="Group 601" o:spid="_x0000_s1065" style="position:absolute;left:0;text-align:left;margin-left:-34.45pt;margin-top:.8pt;width:547.65pt;height:86.9pt;z-index:251658752;mso-position-horizontal-relative:margin;mso-width-relative:margin" coordsize="74014,1103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zEIaeAUAAPckAAAOAAAAZHJzL2Uyb0RvYy54bWzsWltvpDYYfa/U/4B4bwaDuY0yWaXZJqoU&#10;7UZJuvvsgJlBCzY1nsxkf30/GwNzzySrRm2WPEwAX7AP3+WcD04/LMvCeqSizjmb2OjEsS3KEp7m&#10;bDqx/7q//C2yrVoSlpKCMzqxn2htfzj79ZfTRTWmLp/xIqXCgklYPV5UE3smZTUejepkRktSn/CK&#10;MmjMuCiJhFMxHaWCLGD2shi5jhOMFlykleAJrWu4+rFptM/0/FlGE/k5y2oqrWJiw9qk/hX690H9&#10;js5OyXgqSDXLE7MM8opVlCRncNNuqo9EEmsu8q2pyjwRvOaZPEl4OeJZlidU7wF2g5yN3VwJPq/0&#10;XqbjxbTqYAJoN3B69bTJp8crUd1VNwKQWFRTwEKfqb0sM1Gq/7BKa6khe+ogo0tpJXAxiH0fI0A2&#10;gTaEHC/wDKjJDJDfGpfM/jAjQ+wgHOB+ZORH6nGM2huP1pazqMBA6h6D+scwuJuRimpo6zFgcCOs&#10;PIXdOK5tMVKCod5JQfLpTFoXnDEwIy4s1apR0kMumMGsHtcAXwuYlRV59QWw0OZgoMOuG8SwVcAI&#10;I+wEeqNk3IMYRmFoQPQQQv4aEGRciVpeUV5a6mBiFzlTaydj8nhdywaztou6XDBrASuIHd/R3Wpe&#10;5OllXhSqUbsWvSiE9UjAKeQSmZut9IJnUDB4FAr0ZnP6SD4VtJn/lmYAGDz/Zpsbc5IkoUy28xYM&#10;eqthGaygG2hWpvy8X8z6QNNfDaXalV8yuBuh78yZ7AaXOeOiwWX97j0UWdO/RaDZt4LggadP+rFr&#10;aMAeldO8iWF6Bw3Te94wFQ7GHH0nisHZlDl62HcCNbi3RmOHvh+4gfblziMHQxwM0YEwdiBC4hcZ&#10;oou82PORtkQUur4248ESh5C4Rur25Wr/oCXqHKqCM6T3Pbl6JSRiz3MwhDsVEyMIfENI3CQKQ26e&#10;7jPEoDXEWz5nKU2tWyCMhE0LCpxRm5Kxw45nt7Sq5bp9asaeJsWKTW8HRORjL4jA7hXb9twweC5B&#10;g4BgqVrNfrp4BMlzd7Gl1h6UE9UzktKGT/oO/CnvAdbQ0UJ9tpsHHkEg35oHFh113csD5fJhqRVD&#10;Eyl6amgJ3mjMukouc2Dr16SWN0SAqITgAkJZfoafrOBA0Lk5sq0ZF993XVf9QedAq20tQKRO7Prv&#10;ORHUtoo/GSigGGEM00p9gv3QhROx2vKw2sLm5QUHyg/5FlanD1V/WbSHmeDlVwi95+qu0ERYAvee&#10;2IkU7cmFbMQzKPKEnp/rbqBkKyKv2V2VtIJAqZH75VciKiNZJGidT7x1oC3l0vRVpsT4+VzyLNey&#10;psfVUPG3ZNzhIa8OV3jO817tosjFEVD4ndnFdeIAea1XO3EUtQ7UKvBW3BkwB69+hbp7kVd3j7cR&#10;fINX6wzwHrwaZG8jX3blal2XOT5XIxwHKuSCV5uiV1vRQbEfhkE8JGpTJjqi2vNvu3T3bAeXfmeJ&#10;Gtyscel75X6/8yWw7ngjP1tyCQ2KnpgK7mrNdkUHNt7sx77rbhQjkIPCGAEpUNwbKmgBZOyG5u7L&#10;0gdpN7DjA1XZPlmt9WoKu3DnHXVdFZy7qu5DQZJvZnkrM5i6bltPNcVjFfAOV3mPcN/d7P6IgW/N&#10;7tNvbWH6CHbfmdE7Dhry5+P26oXVZsiAayY0QMFIUfpjQwYC8g51TE0D/CD28Fbg8F0M0aQJHB52&#10;hsDxv3w99JLA0bwE7eXruxQQP2PggNrJVuDoOMULA4cXYi9Sb8AVofChCrApIlCA/QCKi5px+CgM&#10;tCzd/zpODIwDhJguSK6/2W1rlQ1f+y8zDq8zpoFxvE01UX9mAl/X6Bq1+RJIfb6zeq6rj/33Smf/&#10;AAAA//8DAFBLAwQUAAYACAAAACEArfYv/uEAAAAKAQAADwAAAGRycy9kb3ducmV2LnhtbEyPwU7C&#10;QBCG7ya+w2ZMvMG2CBVrt4QQ9URIBBPjbegObUN3t+kubXl7h5PeZvL9+eebbDWaRvTU+dpZBfE0&#10;AkG2cLq2pYKvw/tkCcIHtBobZ0nBlTys8vu7DFPtBvtJ/T6UgkusT1FBFUKbSumLigz6qWvJMju5&#10;zmDgtSul7nDgctPIWRQl0mBt+UKFLW0qKs77i1HwMeCwforf+u35tLn+HBa7721MSj0+jOtXEIHG&#10;8BeGmz6rQ85OR3ex2otGwSRZvnCUQQLixqNZMgdx5Ol5MQeZZ/L/C/kvAAAA//8DAFBLAQItABQA&#10;BgAIAAAAIQC2gziS/gAAAOEBAAATAAAAAAAAAAAAAAAAAAAAAABbQ29udGVudF9UeXBlc10ueG1s&#10;UEsBAi0AFAAGAAgAAAAhADj9If/WAAAAlAEAAAsAAAAAAAAAAAAAAAAALwEAAF9yZWxzLy5yZWxz&#10;UEsBAi0AFAAGAAgAAAAhAMHMQhp4BQAA9yQAAA4AAAAAAAAAAAAAAAAALgIAAGRycy9lMm9Eb2Mu&#10;eG1sUEsBAi0AFAAGAAgAAAAhAK32L/7hAAAACgEAAA8AAAAAAAAAAAAAAAAA0gcAAGRycy9kb3du&#10;cmV2LnhtbFBLBQYAAAAABAAEAPMAAADgCAAAAAA=&#10;">
                <v:line id="Straight Connector 602" o:spid="_x0000_s1066" style="position:absolute;flip:y;visibility:visible;mso-wrap-style:square" from="4226,4140" to="74014,445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d5wLxAAAANwAAAAPAAAAZHJzL2Rvd25yZXYueG1sRI9PawIx&#10;FMTvBb9DeIK3mqyoyGqUKiqlh+Kf9v7YPLNLNy/LJur225tCweMwM79hFqvO1eJGbag8a8iGCgRx&#10;4U3FVsPXefc6AxEissHaM2n4pQCrZe9lgbnxdz7S7RStSBAOOWooY2xyKUNRksMw9A1x8i6+dRiT&#10;bK00Ld4T3NVypNRUOqw4LZTY0Kak4ud0dRq2aPbj48dka86fB2vHXabW35nWg373NgcRqYvP8H/7&#10;3WiYqhH8nUlHQC4fAAAA//8DAFBLAQItABQABgAIAAAAIQDb4fbL7gAAAIUBAAATAAAAAAAAAAAA&#10;AAAAAAAAAABbQ29udGVudF9UeXBlc10ueG1sUEsBAi0AFAAGAAgAAAAhAFr0LFu/AAAAFQEAAAsA&#10;AAAAAAAAAAAAAAAAHwEAAF9yZWxzLy5yZWxzUEsBAi0AFAAGAAgAAAAhAKd3nAvEAAAA3AAAAA8A&#10;AAAAAAAAAAAAAAAABwIAAGRycy9kb3ducmV2LnhtbFBLBQYAAAAAAwADALcAAAD4AgAAAAA=&#10;" strokecolor="black [3213]" strokeweight="1.5pt"/>
                <v:line id="Straight Connector 603" o:spid="_x0000_s1067" style="position:absolute;visibility:visible;mso-wrap-style:square" from="5089,345" to="5089,590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Z6xywwAAANwAAAAPAAAAZHJzL2Rvd25yZXYueG1sRI/BasMw&#10;EETvhfyD2EBvtdwUQnGjGDeQpNc6yaG3xdpYJtbKSHLs/n1VKPQ4zMwbZlPOthd38qFzrOA5y0EQ&#10;N0533Co4n/ZPryBCRNbYOyYF3xSg3C4eNlhoN/En3evYigThUKACE+NQSBkaQxZD5gbi5F2dtxiT&#10;9K3UHqcEt71c5flaWuw4LRgcaGeoudWjVfA1vkd/PMlqqufdwaz2fTO6i1KPy7l6AxFpjv/hv/aH&#10;VrDOX+D3TDoCcvsDAAD//wMAUEsBAi0AFAAGAAgAAAAhANvh9svuAAAAhQEAABMAAAAAAAAAAAAA&#10;AAAAAAAAAFtDb250ZW50X1R5cGVzXS54bWxQSwECLQAUAAYACAAAACEAWvQsW78AAAAVAQAACwAA&#10;AAAAAAAAAAAAAAAfAQAAX3JlbHMvLnJlbHNQSwECLQAUAAYACAAAACEAQmescsMAAADcAAAADwAA&#10;AAAAAAAAAAAAAAAHAgAAZHJzL2Rvd25yZXYueG1sUEsFBgAAAAADAAMAtwAAAPcCAAAAAA==&#10;" strokecolor="black [3213]" strokeweight="1.5pt"/>
                <v:line id="Straight Connector 604" o:spid="_x0000_s1068" style="position:absolute;visibility:visible;mso-wrap-style:square" from="21393,172" to="21393,573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jjQGwwAAANwAAAAPAAAAZHJzL2Rvd25yZXYueG1sRI/BasMw&#10;EETvhfyD2EBvtdxQQnGjGDeQpNc6yaG3xdpYJtbKSHLs/n1VKPQ4zMwbZlPOthd38qFzrOA5y0EQ&#10;N0533Co4n/ZPryBCRNbYOyYF3xSg3C4eNlhoN/En3evYigThUKACE+NQSBkaQxZD5gbi5F2dtxiT&#10;9K3UHqcEt71c5flaWuw4LRgcaGeoudWjVfA1vkd/PMlqqufdwaz2fTO6i1KPy7l6AxFpjv/hv/aH&#10;VrDOX+D3TDoCcvsDAAD//wMAUEsBAi0AFAAGAAgAAAAhANvh9svuAAAAhQEAABMAAAAAAAAAAAAA&#10;AAAAAAAAAFtDb250ZW50X1R5cGVzXS54bWxQSwECLQAUAAYACAAAACEAWvQsW78AAAAVAQAACwAA&#10;AAAAAAAAAAAAAAAfAQAAX3JlbHMvLnJlbHNQSwECLQAUAAYACAAAACEAzY40BsMAAADcAAAADwAA&#10;AAAAAAAAAAAAAAAHAgAAZHJzL2Rvd25yZXYueG1sUEsFBgAAAAADAAMAtwAAAPcCAAAAAA==&#10;" strokecolor="black [3213]" strokeweight="1.5pt"/>
                <v:line id="Straight Connector 605" o:spid="_x0000_s1069" style="position:absolute;visibility:visible;mso-wrap-style:square" from="43304,86" to="43304,564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wpGdwwAAANwAAAAPAAAAZHJzL2Rvd25yZXYueG1sRI/BasMw&#10;EETvhfyD2EBvtdxAQ3GjGDeQpNc6yaG3xdpYJtbKSHLs/n1VKPQ4zMwbZlPOthd38qFzrOA5y0EQ&#10;N0533Co4n/ZPryBCRNbYOyYF3xSg3C4eNlhoN/En3evYigThUKACE+NQSBkaQxZD5gbi5F2dtxiT&#10;9K3UHqcEt71c5flaWuw4LRgcaGeoudWjVfA1vkd/PMlqqufdwaz2fTO6i1KPy7l6AxFpjv/hv/aH&#10;VrDOX+D3TDoCcvsDAAD//wMAUEsBAi0AFAAGAAgAAAAhANvh9svuAAAAhQEAABMAAAAAAAAAAAAA&#10;AAAAAAAAAFtDb250ZW50X1R5cGVzXS54bWxQSwECLQAUAAYACAAAACEAWvQsW78AAAAVAQAACwAA&#10;AAAAAAAAAAAAAAAfAQAAX3JlbHMvLnJlbHNQSwECLQAUAAYACAAAACEAosKRncMAAADcAAAADwAA&#10;AAAAAAAAAAAAAAAHAgAAZHJzL2Rvd25yZXYueG1sUEsFBgAAAAADAAMAtwAAAPcCAAAAAA==&#10;" strokecolor="black [3213]" strokeweight="1.5pt"/>
                <v:roundrect id="Rounded Rectangle 606" o:spid="_x0000_s1070" style="position:absolute;left:5434;top:172;width:15437;height:3277;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zXxLvgAAANwAAAAPAAAAZHJzL2Rvd25yZXYueG1sRI/NCsIw&#10;EITvgu8QVvAimqpQtBpFBH+uVh9gada22GxKk2p9eyMIHoeZ+YZZbztTiSc1rrSsYDqJQBBnVpec&#10;K7hdD+MFCOeRNVaWScGbHGw3/d4aE21ffKFn6nMRIOwSVFB4XydSuqwgg25ia+Lg3W1j0AfZ5FI3&#10;+ApwU8lZFMXSYMlhocCa9gVlj7Q1Cpbt6Z2W8j6/oh+1R7LLFHOt1HDQ7VYgPHX+H/61z1pBHMXw&#10;PROOgNx8AAAA//8DAFBLAQItABQABgAIAAAAIQDb4fbL7gAAAIUBAAATAAAAAAAAAAAAAAAAAAAA&#10;AABbQ29udGVudF9UeXBlc10ueG1sUEsBAi0AFAAGAAgAAAAhAFr0LFu/AAAAFQEAAAsAAAAAAAAA&#10;AAAAAAAAHwEAAF9yZWxzLy5yZWxzUEsBAi0AFAAGAAgAAAAhAKbNfEu+AAAA3AAAAA8AAAAAAAAA&#10;AAAAAAAABwIAAGRycy9kb3ducmV2LnhtbFBLBQYAAAAAAwADALcAAADyAgAAAAA=&#10;" fillcolor="#4f81bd [3204]" strokecolor="#243f60 [1604]" strokeweight="2pt">
                  <v:textbox>
                    <w:txbxContent>
                      <w:p w14:paraId="20C62091" w14:textId="77777777" w:rsidR="00635AA1" w:rsidRPr="00DE2791" w:rsidRDefault="00635AA1" w:rsidP="00C87669">
                        <w:pPr>
                          <w:jc w:val="center"/>
                          <w:rPr>
                            <w:rFonts w:cs="Arial"/>
                            <w:sz w:val="18"/>
                            <w:szCs w:val="18"/>
                          </w:rPr>
                        </w:pPr>
                        <w:r w:rsidRPr="00DE2791">
                          <w:rPr>
                            <w:rFonts w:cs="Arial"/>
                            <w:sz w:val="18"/>
                            <w:szCs w:val="18"/>
                          </w:rPr>
                          <w:t>CSP offer submission</w:t>
                        </w:r>
                      </w:p>
                    </w:txbxContent>
                  </v:textbox>
                </v:roundrect>
                <v:roundrect id="Rounded Rectangle 607" o:spid="_x0000_s1071" style="position:absolute;left:21824;top:86;width:20962;height:3099;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gdnQvgAAANwAAAAPAAAAZHJzL2Rvd25yZXYueG1sRI/NCsIw&#10;EITvgu8QVvAimqrgTzWKCP5crT7A0qxtsdmUJtX69kYQPA4z8w2z3ramFE+qXWFZwXgUgSBOrS44&#10;U3C7HoYLEM4jaywtk4I3Odhuup01xtq++ELPxGciQNjFqCD3voqldGlOBt3IVsTBu9vaoA+yzqSu&#10;8RXgppSTKJpJgwWHhRwr2ueUPpLGKFg2p3dSyPv0in7QHMkuE8y0Uv1eu1uB8NT6f/jXPmsFs2gO&#10;3zPhCMjNBwAA//8DAFBLAQItABQABgAIAAAAIQDb4fbL7gAAAIUBAAATAAAAAAAAAAAAAAAAAAAA&#10;AABbQ29udGVudF9UeXBlc10ueG1sUEsBAi0AFAAGAAgAAAAhAFr0LFu/AAAAFQEAAAsAAAAAAAAA&#10;AAAAAAAAHwEAAF9yZWxzLy5yZWxzUEsBAi0AFAAGAAgAAAAhAMmB2dC+AAAA3AAAAA8AAAAAAAAA&#10;AAAAAAAABwIAAGRycy9kb3ducmV2LnhtbFBLBQYAAAAAAwADALcAAADyAgAAAAA=&#10;" fillcolor="#4f81bd [3204]" strokecolor="#243f60 [1604]" strokeweight="2pt">
                  <v:textbox>
                    <w:txbxContent>
                      <w:p w14:paraId="20C62092" w14:textId="77777777" w:rsidR="00635AA1" w:rsidRPr="00DE2791" w:rsidRDefault="00635AA1" w:rsidP="00C87669">
                        <w:pPr>
                          <w:jc w:val="center"/>
                          <w:rPr>
                            <w:sz w:val="18"/>
                            <w:szCs w:val="18"/>
                          </w:rPr>
                        </w:pPr>
                        <w:r w:rsidRPr="00DE2791">
                          <w:rPr>
                            <w:sz w:val="18"/>
                            <w:szCs w:val="18"/>
                          </w:rPr>
                          <w:t xml:space="preserve">Offer </w:t>
                        </w:r>
                        <w:r w:rsidRPr="00DE2791">
                          <w:rPr>
                            <w:rFonts w:cs="Arial"/>
                            <w:sz w:val="18"/>
                            <w:szCs w:val="18"/>
                          </w:rPr>
                          <w:t>may</w:t>
                        </w:r>
                        <w:r w:rsidRPr="00DE2791">
                          <w:rPr>
                            <w:sz w:val="18"/>
                            <w:szCs w:val="18"/>
                          </w:rPr>
                          <w:t xml:space="preserve"> be </w:t>
                        </w:r>
                        <w:r w:rsidRPr="00DE2791">
                          <w:rPr>
                            <w:rFonts w:cs="Arial"/>
                            <w:sz w:val="18"/>
                            <w:szCs w:val="18"/>
                          </w:rPr>
                          <w:t>adjusted</w:t>
                        </w:r>
                        <w:r w:rsidRPr="00DE2791">
                          <w:rPr>
                            <w:sz w:val="18"/>
                            <w:szCs w:val="18"/>
                          </w:rPr>
                          <w:t>/cancelled</w:t>
                        </w:r>
                      </w:p>
                    </w:txbxContent>
                  </v:textbox>
                </v:roundrect>
                <v:roundrect id="Rounded Rectangle 608" o:spid="_x0000_s1072" style="position:absolute;left:51496;width:19577;height:3276;visibility:visible;mso-wrap-style:square;v-text-anchor:middle"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Hk2iuwAAANwAAAAPAAAAZHJzL2Rvd25yZXYueG1sRE9LCsIw&#10;EN0L3iGM4EY0VUG0NhUR/GytHmBoxrbYTEqTar29WQguH++f7HpTixe1rrKsYD6LQBDnVldcKLjf&#10;jtM1COeRNdaWScGHHOzS4SDBWNs3X+mV+UKEEHYxKii9b2IpXV6SQTezDXHgHrY16ANsC6lbfIdw&#10;U8tFFK2kwYpDQ4kNHUrKn1lnFGy68yer5GN5Qz/pTmQ3GRZaqfGo329BeOr9X/xzX7SCVRTWhjPh&#10;CMj0CwAA//8DAFBLAQItABQABgAIAAAAIQDb4fbL7gAAAIUBAAATAAAAAAAAAAAAAAAAAAAAAABb&#10;Q29udGVudF9UeXBlc10ueG1sUEsBAi0AFAAGAAgAAAAhAFr0LFu/AAAAFQEAAAsAAAAAAAAAAAAA&#10;AAAAHwEAAF9yZWxzLy5yZWxzUEsBAi0AFAAGAAgAAAAhALgeTaK7AAAA3AAAAA8AAAAAAAAAAAAA&#10;AAAABwIAAGRycy9kb3ducmV2LnhtbFBLBQYAAAAAAwADALcAAADvAgAAAAA=&#10;" fillcolor="#4f81bd [3204]" strokecolor="#243f60 [1604]" strokeweight="2pt">
                  <v:textbox>
                    <w:txbxContent>
                      <w:p w14:paraId="20C62093" w14:textId="77777777" w:rsidR="00635AA1" w:rsidRPr="00DE2791" w:rsidRDefault="00635AA1" w:rsidP="00C87669">
                        <w:pPr>
                          <w:jc w:val="center"/>
                          <w:rPr>
                            <w:rFonts w:cs="Arial"/>
                            <w:sz w:val="18"/>
                            <w:szCs w:val="18"/>
                          </w:rPr>
                        </w:pPr>
                        <w:r w:rsidRPr="00DE2791">
                          <w:rPr>
                            <w:rFonts w:cs="Arial"/>
                            <w:sz w:val="18"/>
                            <w:szCs w:val="18"/>
                          </w:rPr>
                          <w:t>CPM designation as needed</w:t>
                        </w:r>
                      </w:p>
                    </w:txbxContent>
                  </v:textbox>
                </v:roundrect>
                <v:shape id="Text Box 609" o:spid="_x0000_s1073" type="#_x0000_t202" style="position:absolute;top:5952;width:10179;height:50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l+upwgAAANwAAAAPAAAAZHJzL2Rvd25yZXYueG1sRI9BawIx&#10;FITvhf6H8Aq91aw9yLoaRYstgqfa4vmxeSbBzcuSpOv23zeC0OMwM98wy/XoOzFQTC6wgumkAkHc&#10;Bu3YKPj+en+pQaSMrLELTAp+KcF69fiwxEaHK3/ScMxGFAinBhXYnPtGytRa8pgmoScu3jlEj7nI&#10;aKSOeC1w38nXqppJj47LgsWe3iy1l+OPV7Dbmrlpa4x2V2vnhvF0PpgPpZ6fxs0CRKYx/4fv7b1W&#10;MKvmcDtTjoBc/QEAAP//AwBQSwECLQAUAAYACAAAACEA2+H2y+4AAACFAQAAEwAAAAAAAAAAAAAA&#10;AAAAAAAAW0NvbnRlbnRfVHlwZXNdLnhtbFBLAQItABQABgAIAAAAIQBa9CxbvwAAABUBAAALAAAA&#10;AAAAAAAAAAAAAB8BAABfcmVscy8ucmVsc1BLAQItABQABgAIAAAAIQBOl+upwgAAANwAAAAPAAAA&#10;AAAAAAAAAAAAAAcCAABkcnMvZG93bnJldi54bWxQSwUGAAAAAAMAAwC3AAAA9gIAAAAA&#10;" fillcolor="white [3201]" strokeweight=".5pt">
                  <v:textbox>
                    <w:txbxContent>
                      <w:p w14:paraId="20C62094" w14:textId="77777777" w:rsidR="00635AA1" w:rsidRPr="004838EF" w:rsidRDefault="00635AA1" w:rsidP="00C87669">
                        <w:pPr>
                          <w:jc w:val="center"/>
                          <w:rPr>
                            <w:rFonts w:cs="Arial"/>
                            <w:sz w:val="18"/>
                            <w:szCs w:val="18"/>
                          </w:rPr>
                        </w:pPr>
                        <w:r>
                          <w:rPr>
                            <w:rFonts w:cs="Arial"/>
                            <w:sz w:val="18"/>
                            <w:szCs w:val="18"/>
                          </w:rPr>
                          <w:t>50 days before the start of the RA month</w:t>
                        </w:r>
                      </w:p>
                    </w:txbxContent>
                  </v:textbox>
                </v:shape>
                <v:shape id="Text Box 610" o:spid="_x0000_s1074" type="#_x0000_t202" style="position:absolute;left:16131;top:5693;width:10524;height:53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dNTpvwAAANwAAAAPAAAAZHJzL2Rvd25yZXYueG1sRE9NawIx&#10;EL0L/Q9hCt40aw+ybo2ixUqhJ7X0PGzGJHQzWZJ0Xf+9ORR6fLzv9Xb0nRgoJhdYwWJegSBug3Zs&#10;FHxd3mc1iJSRNXaBScGdEmw3T5M1Njrc+ETDORtRQjg1qMDm3DdSptaSxzQPPXHhriF6zAVGI3XE&#10;Wwn3nXypqqX06Lg0WOzpzVL7c/71Cg57szJtjdEeau3cMH5fP81RqenzuHsFkWnM/+I/94dWsFyU&#10;+eVMOQJy8wAAAP//AwBQSwECLQAUAAYACAAAACEA2+H2y+4AAACFAQAAEwAAAAAAAAAAAAAAAAAA&#10;AAAAW0NvbnRlbnRfVHlwZXNdLnhtbFBLAQItABQABgAIAAAAIQBa9CxbvwAAABUBAAALAAAAAAAA&#10;AAAAAAAAAB8BAABfcmVscy8ucmVsc1BLAQItABQABgAIAAAAIQBadNTpvwAAANwAAAAPAAAAAAAA&#10;AAAAAAAAAAcCAABkcnMvZG93bnJldi54bWxQSwUGAAAAAAMAAwC3AAAA8wIAAAAA&#10;" fillcolor="white [3201]" strokeweight=".5pt">
                  <v:textbox>
                    <w:txbxContent>
                      <w:p w14:paraId="20C62095" w14:textId="77777777" w:rsidR="00635AA1" w:rsidRPr="004838EF" w:rsidRDefault="00635AA1" w:rsidP="00C87669">
                        <w:pPr>
                          <w:jc w:val="center"/>
                          <w:rPr>
                            <w:rFonts w:cs="Arial"/>
                            <w:sz w:val="18"/>
                            <w:szCs w:val="18"/>
                          </w:rPr>
                        </w:pPr>
                        <w:r>
                          <w:rPr>
                            <w:rFonts w:cs="Arial"/>
                            <w:sz w:val="18"/>
                            <w:szCs w:val="18"/>
                          </w:rPr>
                          <w:t>40</w:t>
                        </w:r>
                        <w:r w:rsidRPr="004838EF">
                          <w:rPr>
                            <w:rFonts w:cs="Arial"/>
                            <w:sz w:val="18"/>
                            <w:szCs w:val="18"/>
                          </w:rPr>
                          <w:t xml:space="preserve"> days </w:t>
                        </w:r>
                        <w:r>
                          <w:rPr>
                            <w:rFonts w:cs="Arial"/>
                            <w:sz w:val="18"/>
                            <w:szCs w:val="18"/>
                          </w:rPr>
                          <w:t>before the start of the RA month</w:t>
                        </w:r>
                      </w:p>
                    </w:txbxContent>
                  </v:textbox>
                </v:shape>
                <v:shape id="Text Box 611" o:spid="_x0000_s1075" type="#_x0000_t202" style="position:absolute;left:37438;top:5520;width:11646;height:551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OHFywwAAANwAAAAPAAAAZHJzL2Rvd25yZXYueG1sRI9PSwMx&#10;FMTvgt8hPKE3m10PZbs2LSpVBE/9g+fH5jUJbl6WJG63394IhR6HmfkNs9pMvhcjxeQCK6jnFQji&#10;LmjHRsHx8P7YgEgZWWMfmBRcKMFmfX+3wlaHM+9o3GcjCoRTiwpszkMrZeoseUzzMBAX7xSix1xk&#10;NFJHPBe47+VTVS2kR8dlweJAb5a6n/2vV7B9NUvTNRjtttHOjdP36ct8KDV7mF6eQWSa8i18bX9q&#10;BYu6hv8z5QjI9R8AAAD//wMAUEsBAi0AFAAGAAgAAAAhANvh9svuAAAAhQEAABMAAAAAAAAAAAAA&#10;AAAAAAAAAFtDb250ZW50X1R5cGVzXS54bWxQSwECLQAUAAYACAAAACEAWvQsW78AAAAVAQAACwAA&#10;AAAAAAAAAAAAAAAfAQAAX3JlbHMvLnJlbHNQSwECLQAUAAYACAAAACEANThxcsMAAADcAAAADwAA&#10;AAAAAAAAAAAAAAAHAgAAZHJzL2Rvd25yZXYueG1sUEsFBgAAAAADAAMAtwAAAPcCAAAAAA==&#10;" fillcolor="white [3201]" strokeweight=".5pt">
                  <v:textbox>
                    <w:txbxContent>
                      <w:p w14:paraId="20C62096" w14:textId="77777777" w:rsidR="00635AA1" w:rsidRPr="004838EF" w:rsidRDefault="00635AA1" w:rsidP="00C87669">
                        <w:pPr>
                          <w:jc w:val="center"/>
                          <w:rPr>
                            <w:rFonts w:cs="Arial"/>
                            <w:sz w:val="18"/>
                            <w:szCs w:val="18"/>
                          </w:rPr>
                        </w:pPr>
                        <w:r>
                          <w:rPr>
                            <w:rFonts w:cs="Arial"/>
                            <w:sz w:val="18"/>
                            <w:szCs w:val="18"/>
                          </w:rPr>
                          <w:t>30 days before the start of the RA month</w:t>
                        </w:r>
                      </w:p>
                    </w:txbxContent>
                  </v:textbox>
                </v:shape>
                <w10:wrap anchorx="margin"/>
              </v:group>
            </w:pict>
          </mc:Fallback>
        </mc:AlternateContent>
      </w:r>
    </w:p>
    <w:p w14:paraId="20C615DD" w14:textId="77777777" w:rsidR="00C87669" w:rsidRDefault="00C87669" w:rsidP="008332DE">
      <w:pPr>
        <w:spacing w:after="240" w:line="300" w:lineRule="auto"/>
      </w:pPr>
    </w:p>
    <w:p w14:paraId="20C615DE" w14:textId="77777777" w:rsidR="00C87669" w:rsidRDefault="00C87669" w:rsidP="008332DE">
      <w:pPr>
        <w:spacing w:after="240" w:line="300" w:lineRule="auto"/>
      </w:pPr>
    </w:p>
    <w:p w14:paraId="20C615DF" w14:textId="77777777" w:rsidR="00C87669" w:rsidRDefault="00C87669" w:rsidP="008332DE">
      <w:pPr>
        <w:spacing w:after="240" w:line="300" w:lineRule="auto"/>
      </w:pPr>
    </w:p>
    <w:p w14:paraId="20C615E0" w14:textId="77777777" w:rsidR="002F3D20" w:rsidRDefault="002F3D20" w:rsidP="002F3D20"/>
    <w:p w14:paraId="20C615E1" w14:textId="77777777" w:rsidR="002F3D20" w:rsidRDefault="002F3D20" w:rsidP="002F3D20">
      <w:pPr>
        <w:jc w:val="center"/>
      </w:pPr>
    </w:p>
    <w:p w14:paraId="20C615E2" w14:textId="77777777" w:rsidR="002F3D20" w:rsidRDefault="002F3D20" w:rsidP="002F3D20">
      <w:pPr>
        <w:pStyle w:val="Heading4"/>
        <w:rPr>
          <w:i/>
        </w:rPr>
      </w:pPr>
      <w:r>
        <w:rPr>
          <w:i/>
        </w:rPr>
        <w:t xml:space="preserve"> </w:t>
      </w:r>
      <w:bookmarkStart w:id="319" w:name="_Toc439157461"/>
      <w:bookmarkStart w:id="320" w:name="_Toc233778673"/>
      <w:r w:rsidRPr="007313FB">
        <w:rPr>
          <w:i/>
        </w:rPr>
        <w:t>Intra-month CSP timeline and process</w:t>
      </w:r>
      <w:bookmarkEnd w:id="319"/>
      <w:bookmarkEnd w:id="320"/>
    </w:p>
    <w:p w14:paraId="20C615E3" w14:textId="77777777" w:rsidR="002F3D20" w:rsidRDefault="002F3D20" w:rsidP="008332DE">
      <w:pPr>
        <w:spacing w:after="240" w:line="300" w:lineRule="auto"/>
      </w:pPr>
      <w:r w:rsidRPr="00B37F75">
        <w:t xml:space="preserve">Intra-month offers </w:t>
      </w:r>
      <w:r>
        <w:t>may be offered up to</w:t>
      </w:r>
      <w:r w:rsidRPr="00B37F75">
        <w:t xml:space="preserve"> </w:t>
      </w:r>
      <w:r w:rsidR="007B2DCD">
        <w:t>14</w:t>
      </w:r>
      <w:r w:rsidRPr="00B37F75">
        <w:t xml:space="preserve"> days prior to the RA month. Scheduling coordinators may remove these offers or lower the price at any time during the month </w:t>
      </w:r>
      <w:r>
        <w:t>before 9:00 AM</w:t>
      </w:r>
      <w:r w:rsidRPr="00B37F75">
        <w:t xml:space="preserve"> for the following day. Any offers in the system during an intra-month CPM event will be locked through the assessment and designation period. The offers will expire on the last day of the RA month or when they are removed from the CSP.</w:t>
      </w:r>
    </w:p>
    <w:p w14:paraId="20C615E4" w14:textId="77777777" w:rsidR="002F3D20" w:rsidRDefault="002F3D20" w:rsidP="002F3D20">
      <w:pPr>
        <w:spacing w:after="0"/>
      </w:pPr>
    </w:p>
    <w:p w14:paraId="20C615E5" w14:textId="77777777" w:rsidR="002F3D20" w:rsidRDefault="007B2DCD" w:rsidP="002F3D20">
      <w:pPr>
        <w:spacing w:after="0"/>
        <w:jc w:val="left"/>
      </w:pPr>
      <w:r>
        <w:rPr>
          <w:noProof/>
        </w:rPr>
        <w:drawing>
          <wp:inline distT="0" distB="0" distL="0" distR="0" wp14:anchorId="20C62020" wp14:editId="20C62021">
            <wp:extent cx="5943600" cy="1007110"/>
            <wp:effectExtent l="0" t="0" r="0" b="254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4"/>
                    <a:stretch>
                      <a:fillRect/>
                    </a:stretch>
                  </pic:blipFill>
                  <pic:spPr>
                    <a:xfrm>
                      <a:off x="0" y="0"/>
                      <a:ext cx="5943600" cy="1007110"/>
                    </a:xfrm>
                    <a:prstGeom prst="rect">
                      <a:avLst/>
                    </a:prstGeom>
                  </pic:spPr>
                </pic:pic>
              </a:graphicData>
            </a:graphic>
          </wp:inline>
        </w:drawing>
      </w:r>
    </w:p>
    <w:p w14:paraId="20C615E6" w14:textId="77777777" w:rsidR="008B160B" w:rsidRDefault="002F3D20" w:rsidP="002F3D20">
      <w:pPr>
        <w:spacing w:after="0"/>
      </w:pPr>
      <w:r>
        <w:rPr>
          <w:noProof/>
        </w:rPr>
        <w:lastRenderedPageBreak/>
        <w:drawing>
          <wp:inline distT="0" distB="0" distL="0" distR="0" wp14:anchorId="20C62022" wp14:editId="20C62023">
            <wp:extent cx="6521547" cy="2371725"/>
            <wp:effectExtent l="0" t="0" r="0" b="0"/>
            <wp:docPr id="229" name="Picture 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5"/>
                    <a:stretch>
                      <a:fillRect/>
                    </a:stretch>
                  </pic:blipFill>
                  <pic:spPr>
                    <a:xfrm>
                      <a:off x="0" y="0"/>
                      <a:ext cx="6530122" cy="2374844"/>
                    </a:xfrm>
                    <a:prstGeom prst="rect">
                      <a:avLst/>
                    </a:prstGeom>
                  </pic:spPr>
                </pic:pic>
              </a:graphicData>
            </a:graphic>
          </wp:inline>
        </w:drawing>
      </w:r>
    </w:p>
    <w:p w14:paraId="20C615E7" w14:textId="77777777" w:rsidR="008B160B" w:rsidRDefault="008B160B" w:rsidP="002F3D20">
      <w:pPr>
        <w:spacing w:after="0"/>
      </w:pPr>
    </w:p>
    <w:p w14:paraId="20C615E8" w14:textId="77777777" w:rsidR="008B160B" w:rsidRDefault="008B160B" w:rsidP="002F3D20">
      <w:pPr>
        <w:spacing w:after="0"/>
      </w:pPr>
    </w:p>
    <w:p w14:paraId="20C615E9" w14:textId="77777777" w:rsidR="008B160B" w:rsidRDefault="008B160B" w:rsidP="002F3D20">
      <w:pPr>
        <w:spacing w:after="0"/>
      </w:pPr>
    </w:p>
    <w:p w14:paraId="20C615EA" w14:textId="77777777" w:rsidR="008B160B" w:rsidRDefault="008B160B" w:rsidP="002F3D20">
      <w:pPr>
        <w:spacing w:after="0"/>
      </w:pPr>
    </w:p>
    <w:p w14:paraId="20C615EB" w14:textId="77777777" w:rsidR="002F3D20" w:rsidRDefault="002F3D20" w:rsidP="002F3D20">
      <w:pPr>
        <w:pStyle w:val="Heading2"/>
        <w:spacing w:before="0" w:after="180"/>
        <w:ind w:left="180" w:hanging="180"/>
        <w:rPr>
          <w:i/>
          <w:sz w:val="30"/>
          <w:szCs w:val="30"/>
        </w:rPr>
      </w:pPr>
      <w:bookmarkStart w:id="321" w:name="_Toc439157462"/>
      <w:bookmarkStart w:id="322" w:name="_Toc233778674"/>
      <w:r w:rsidRPr="00D53607">
        <w:rPr>
          <w:i/>
          <w:sz w:val="30"/>
          <w:szCs w:val="30"/>
        </w:rPr>
        <w:t>CSP o</w:t>
      </w:r>
      <w:r w:rsidRPr="007313FB">
        <w:rPr>
          <w:i/>
          <w:sz w:val="30"/>
          <w:szCs w:val="30"/>
        </w:rPr>
        <w:t>ffer validation rules</w:t>
      </w:r>
      <w:bookmarkEnd w:id="321"/>
      <w:bookmarkEnd w:id="322"/>
    </w:p>
    <w:p w14:paraId="20C615EC" w14:textId="77777777" w:rsidR="002F3D20" w:rsidRPr="007313FB" w:rsidRDefault="002F3D20" w:rsidP="008332DE">
      <w:pPr>
        <w:spacing w:after="240" w:line="300" w:lineRule="auto"/>
      </w:pPr>
      <w:r>
        <w:t xml:space="preserve">Scheduling coordinators must use the customer interface for resource adequacy (CIRA) application for CSP.  Offer submission, adjustment and finalization will be through CIRA and scheduling coordinators will have access to this information through a user interface in CIRA.  Scheduling coordinators may submit offers only during the offer submission window and may cancel/adjust the offers during the adjustment window.  </w:t>
      </w:r>
    </w:p>
    <w:p w14:paraId="20C615ED" w14:textId="77777777" w:rsidR="002F3D20" w:rsidRDefault="002F3D20" w:rsidP="002F3D20">
      <w:pPr>
        <w:pStyle w:val="Heading3"/>
      </w:pPr>
      <w:bookmarkStart w:id="323" w:name="_Toc439157463"/>
      <w:bookmarkStart w:id="324" w:name="_Toc233778675"/>
      <w:r>
        <w:t>Offer structure</w:t>
      </w:r>
      <w:bookmarkEnd w:id="323"/>
      <w:bookmarkEnd w:id="324"/>
    </w:p>
    <w:p w14:paraId="20C615EE" w14:textId="77777777" w:rsidR="002F3D20" w:rsidRPr="00D53607" w:rsidRDefault="002F3D20" w:rsidP="008332DE">
      <w:pPr>
        <w:spacing w:after="240" w:line="300" w:lineRule="auto"/>
      </w:pPr>
      <w:r>
        <w:t xml:space="preserve">Below is an example of eligible capacity that can be offered in to CSP.  The resource has 150 MW of RA on a supply plan. Therefore the remaining generic amount that may be offered in is 300 MW – 150 MW </w:t>
      </w:r>
      <w:r w:rsidRPr="007313FB">
        <w:rPr>
          <w:i/>
        </w:rPr>
        <w:t>(NQC – committed RA)</w:t>
      </w:r>
      <w:r>
        <w:t xml:space="preserve">, which equals 150 MW. The resource has not committed any flexible RA, so may offer in the full EFC, which equals 250 MW. </w:t>
      </w:r>
    </w:p>
    <w:p w14:paraId="20C615EF" w14:textId="77777777" w:rsidR="002F3D20" w:rsidRDefault="002F3D20" w:rsidP="002F3D20">
      <w:pPr>
        <w:jc w:val="center"/>
      </w:pPr>
      <w:r>
        <w:rPr>
          <w:noProof/>
        </w:rPr>
        <w:lastRenderedPageBreak/>
        <w:drawing>
          <wp:inline distT="0" distB="0" distL="0" distR="0" wp14:anchorId="20C62024" wp14:editId="20C62025">
            <wp:extent cx="3257143" cy="4733333"/>
            <wp:effectExtent l="0" t="0" r="635" b="0"/>
            <wp:docPr id="226" name="Picture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6"/>
                    <a:stretch>
                      <a:fillRect/>
                    </a:stretch>
                  </pic:blipFill>
                  <pic:spPr>
                    <a:xfrm>
                      <a:off x="0" y="0"/>
                      <a:ext cx="3257143" cy="4733333"/>
                    </a:xfrm>
                    <a:prstGeom prst="rect">
                      <a:avLst/>
                    </a:prstGeom>
                  </pic:spPr>
                </pic:pic>
              </a:graphicData>
            </a:graphic>
          </wp:inline>
        </w:drawing>
      </w:r>
    </w:p>
    <w:p w14:paraId="20C615F0" w14:textId="77777777" w:rsidR="002F3D20" w:rsidRDefault="002F3D20" w:rsidP="002F3D20">
      <w:pPr>
        <w:spacing w:after="0"/>
        <w:jc w:val="left"/>
      </w:pPr>
      <w:r>
        <w:br w:type="page"/>
      </w:r>
    </w:p>
    <w:p w14:paraId="20C615F1" w14:textId="77777777" w:rsidR="002F3D20" w:rsidRDefault="002F3D20" w:rsidP="002F3D20">
      <w:pPr>
        <w:pStyle w:val="Heading3"/>
      </w:pPr>
      <w:bookmarkStart w:id="325" w:name="_Toc439157464"/>
      <w:bookmarkStart w:id="326" w:name="_Toc233778676"/>
      <w:r>
        <w:lastRenderedPageBreak/>
        <w:t>Offer lifecycle</w:t>
      </w:r>
      <w:bookmarkEnd w:id="325"/>
      <w:bookmarkEnd w:id="326"/>
    </w:p>
    <w:p w14:paraId="20C615F2" w14:textId="77777777" w:rsidR="002F3D20" w:rsidRDefault="002F3D20" w:rsidP="008332DE">
      <w:pPr>
        <w:spacing w:after="240" w:line="300" w:lineRule="auto"/>
      </w:pPr>
      <w:r>
        <w:t>The CSP offer submission, adjustment, finalization and CPM designation process flow is as follows:</w:t>
      </w:r>
    </w:p>
    <w:p w14:paraId="20C615F3" w14:textId="77777777" w:rsidR="002F3D20" w:rsidRDefault="002F3D20" w:rsidP="00E15230">
      <w:pPr>
        <w:pStyle w:val="ListParagraph"/>
        <w:numPr>
          <w:ilvl w:val="0"/>
          <w:numId w:val="53"/>
        </w:numPr>
        <w:spacing w:after="240" w:line="300" w:lineRule="auto"/>
      </w:pPr>
      <w:r>
        <w:t>Scheduling coordinators may submit offers for all CSPs through CIRA</w:t>
      </w:r>
    </w:p>
    <w:p w14:paraId="20C615F4" w14:textId="77777777" w:rsidR="002F3D20" w:rsidRDefault="002F3D20" w:rsidP="00E15230">
      <w:pPr>
        <w:pStyle w:val="ListParagraph"/>
        <w:numPr>
          <w:ilvl w:val="1"/>
          <w:numId w:val="53"/>
        </w:numPr>
        <w:spacing w:after="240" w:line="300" w:lineRule="auto"/>
      </w:pPr>
      <w:r>
        <w:t>After offer submission window closes no new offers may be submitted</w:t>
      </w:r>
    </w:p>
    <w:p w14:paraId="20C615F5" w14:textId="77777777" w:rsidR="002F3D20" w:rsidRDefault="002F3D20" w:rsidP="00E15230">
      <w:pPr>
        <w:pStyle w:val="ListParagraph"/>
        <w:numPr>
          <w:ilvl w:val="0"/>
          <w:numId w:val="53"/>
        </w:numPr>
        <w:spacing w:after="240" w:line="300" w:lineRule="auto"/>
      </w:pPr>
      <w:r>
        <w:t xml:space="preserve">Offers may be adjusted or cancelled during the adjustment window </w:t>
      </w:r>
    </w:p>
    <w:p w14:paraId="20C615F6" w14:textId="77777777" w:rsidR="002F3D20" w:rsidRDefault="002F3D20" w:rsidP="00E15230">
      <w:pPr>
        <w:pStyle w:val="ListParagraph"/>
        <w:numPr>
          <w:ilvl w:val="0"/>
          <w:numId w:val="53"/>
        </w:numPr>
        <w:spacing w:after="240" w:line="300" w:lineRule="auto"/>
      </w:pPr>
      <w:r>
        <w:t>After the adjustment period ISO will validate all offers to ensure the offers are non RA capacity</w:t>
      </w:r>
    </w:p>
    <w:p w14:paraId="20C615F7" w14:textId="77777777" w:rsidR="002F3D20" w:rsidRDefault="002F3D20" w:rsidP="00E15230">
      <w:pPr>
        <w:pStyle w:val="ListParagraph"/>
        <w:numPr>
          <w:ilvl w:val="0"/>
          <w:numId w:val="53"/>
        </w:numPr>
        <w:spacing w:after="240" w:line="300" w:lineRule="auto"/>
      </w:pPr>
      <w:r>
        <w:t xml:space="preserve">If there is a CPM event then ISO will optimize the offers to pick a pool of resources that meet the need </w:t>
      </w:r>
    </w:p>
    <w:p w14:paraId="20C615F8" w14:textId="77777777" w:rsidR="002F3D20" w:rsidRDefault="002F3D20" w:rsidP="00E15230">
      <w:pPr>
        <w:pStyle w:val="ListParagraph"/>
        <w:numPr>
          <w:ilvl w:val="0"/>
          <w:numId w:val="53"/>
        </w:numPr>
        <w:spacing w:after="240" w:line="300" w:lineRule="auto"/>
      </w:pPr>
      <w:r>
        <w:t xml:space="preserve">ISO may issue a CPM designation </w:t>
      </w:r>
    </w:p>
    <w:p w14:paraId="20C615F9" w14:textId="77777777" w:rsidR="002F3D20" w:rsidRDefault="002F3D20" w:rsidP="002F3D20">
      <w:r>
        <w:rPr>
          <w:noProof/>
        </w:rPr>
        <w:drawing>
          <wp:inline distT="0" distB="0" distL="0" distR="0" wp14:anchorId="20C62026" wp14:editId="20C62027">
            <wp:extent cx="6701790" cy="3048025"/>
            <wp:effectExtent l="0" t="0" r="3810" b="0"/>
            <wp:docPr id="230" name="Picture 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77"/>
                    <a:stretch>
                      <a:fillRect/>
                    </a:stretch>
                  </pic:blipFill>
                  <pic:spPr>
                    <a:xfrm>
                      <a:off x="0" y="0"/>
                      <a:ext cx="6705361" cy="3049649"/>
                    </a:xfrm>
                    <a:prstGeom prst="rect">
                      <a:avLst/>
                    </a:prstGeom>
                  </pic:spPr>
                </pic:pic>
              </a:graphicData>
            </a:graphic>
          </wp:inline>
        </w:drawing>
      </w:r>
    </w:p>
    <w:p w14:paraId="20C615FA" w14:textId="77777777" w:rsidR="00B664D8" w:rsidRDefault="00B664D8">
      <w:pPr>
        <w:spacing w:after="0"/>
        <w:jc w:val="left"/>
      </w:pPr>
      <w:r>
        <w:br w:type="page"/>
      </w:r>
    </w:p>
    <w:p w14:paraId="20C615FB" w14:textId="77777777" w:rsidR="002F3D20" w:rsidRDefault="002F3D20" w:rsidP="002F3D20">
      <w:pPr>
        <w:pStyle w:val="Heading3"/>
      </w:pPr>
      <w:bookmarkStart w:id="327" w:name="_Toc439157465"/>
      <w:bookmarkStart w:id="328" w:name="_Toc233778677"/>
      <w:r>
        <w:lastRenderedPageBreak/>
        <w:t>Offer validation on submission</w:t>
      </w:r>
      <w:bookmarkEnd w:id="327"/>
      <w:bookmarkEnd w:id="328"/>
    </w:p>
    <w:p w14:paraId="20C615FC" w14:textId="77777777" w:rsidR="002F3D20" w:rsidRDefault="002F3D20" w:rsidP="008332DE">
      <w:pPr>
        <w:spacing w:after="240" w:line="300" w:lineRule="auto"/>
      </w:pPr>
      <w:r w:rsidRPr="009E4217">
        <w:t xml:space="preserve">The ISO will validate eligibility </w:t>
      </w:r>
      <w:r>
        <w:t xml:space="preserve">of offers by </w:t>
      </w:r>
      <w:r w:rsidRPr="009E4217">
        <w:t>checking</w:t>
      </w:r>
      <w:r>
        <w:t xml:space="preserve"> the following on offer submission - </w:t>
      </w:r>
    </w:p>
    <w:p w14:paraId="20C615FD" w14:textId="77777777" w:rsidR="002F3D20" w:rsidRDefault="002F3D20" w:rsidP="00E15230">
      <w:pPr>
        <w:pStyle w:val="ListParagraph"/>
        <w:numPr>
          <w:ilvl w:val="0"/>
          <w:numId w:val="50"/>
        </w:numPr>
        <w:spacing w:after="240" w:line="300" w:lineRule="auto"/>
      </w:pPr>
      <w:r>
        <w:t>O</w:t>
      </w:r>
      <w:r w:rsidRPr="009E4217">
        <w:t xml:space="preserve">ffered capacity </w:t>
      </w:r>
      <w:r>
        <w:t>has to be</w:t>
      </w:r>
      <w:r w:rsidRPr="009E4217">
        <w:t xml:space="preserve"> less than </w:t>
      </w:r>
      <w:r>
        <w:t xml:space="preserve">or equal to </w:t>
      </w:r>
      <w:r w:rsidRPr="009E4217">
        <w:t>the resource’s Net Qualifying Capacity (NQC) or Effective Flexible</w:t>
      </w:r>
      <w:r>
        <w:t xml:space="preserve"> Capacity (EFC), as applicable for monthly, annual and intra-month CSP</w:t>
      </w:r>
    </w:p>
    <w:p w14:paraId="20C615FE" w14:textId="77777777" w:rsidR="002F3D20" w:rsidRDefault="002F3D20" w:rsidP="00E15230">
      <w:pPr>
        <w:pStyle w:val="ListParagraph"/>
        <w:numPr>
          <w:ilvl w:val="0"/>
          <w:numId w:val="50"/>
        </w:numPr>
        <w:spacing w:after="240" w:line="300" w:lineRule="auto"/>
      </w:pPr>
      <w:r>
        <w:t>Submitted offers must have a price ($/kW-month) and a capacity (in MW) amount per resource ID</w:t>
      </w:r>
    </w:p>
    <w:p w14:paraId="20C615FF" w14:textId="77777777" w:rsidR="002F3D20" w:rsidRDefault="002F3D20" w:rsidP="00E15230">
      <w:pPr>
        <w:pStyle w:val="ListParagraph"/>
        <w:numPr>
          <w:ilvl w:val="0"/>
          <w:numId w:val="50"/>
        </w:numPr>
        <w:spacing w:after="240" w:line="300" w:lineRule="auto"/>
      </w:pPr>
      <w:r>
        <w:t xml:space="preserve">Example of an offer for monthly/annual CSP  </w:t>
      </w:r>
    </w:p>
    <w:p w14:paraId="20C61600" w14:textId="77777777" w:rsidR="002F3D20" w:rsidRDefault="002F3D20" w:rsidP="00E15230">
      <w:pPr>
        <w:pStyle w:val="ListParagraph"/>
        <w:numPr>
          <w:ilvl w:val="1"/>
          <w:numId w:val="50"/>
        </w:numPr>
        <w:spacing w:after="240" w:line="300" w:lineRule="auto"/>
      </w:pPr>
      <w:r>
        <w:t xml:space="preserve">Capacity MW can be Generic and/or Flexible. </w:t>
      </w:r>
    </w:p>
    <w:p w14:paraId="20C61601" w14:textId="77777777" w:rsidR="002F3D20" w:rsidRDefault="002F3D20" w:rsidP="00E15230">
      <w:pPr>
        <w:pStyle w:val="ListParagraph"/>
        <w:numPr>
          <w:ilvl w:val="1"/>
          <w:numId w:val="50"/>
        </w:numPr>
        <w:spacing w:after="240" w:line="300" w:lineRule="auto"/>
      </w:pPr>
      <w:r>
        <w:t>If offer has flexible MW then user must choose the flex category for the resource</w:t>
      </w:r>
    </w:p>
    <w:p w14:paraId="20C61602" w14:textId="77777777" w:rsidR="002F3D20" w:rsidRDefault="002F3D20" w:rsidP="00E15230">
      <w:pPr>
        <w:pStyle w:val="ListParagraph"/>
        <w:numPr>
          <w:ilvl w:val="2"/>
          <w:numId w:val="50"/>
        </w:numPr>
        <w:spacing w:after="240" w:line="300" w:lineRule="auto"/>
      </w:pPr>
      <w:r>
        <w:t>Cat 1 resource can be used in cat 1, 2 or 3</w:t>
      </w:r>
    </w:p>
    <w:p w14:paraId="20C61603" w14:textId="77777777" w:rsidR="002F3D20" w:rsidRDefault="002F3D20" w:rsidP="00E15230">
      <w:pPr>
        <w:pStyle w:val="ListParagraph"/>
        <w:numPr>
          <w:ilvl w:val="2"/>
          <w:numId w:val="50"/>
        </w:numPr>
        <w:spacing w:after="240" w:line="300" w:lineRule="auto"/>
      </w:pPr>
      <w:r>
        <w:t>Cat 2 resource can be used in cat 2 or 3</w:t>
      </w:r>
    </w:p>
    <w:p w14:paraId="20C61604" w14:textId="77777777" w:rsidR="002F3D20" w:rsidRDefault="002F3D20" w:rsidP="00E15230">
      <w:pPr>
        <w:pStyle w:val="ListParagraph"/>
        <w:numPr>
          <w:ilvl w:val="2"/>
          <w:numId w:val="50"/>
        </w:numPr>
        <w:spacing w:after="240" w:line="300" w:lineRule="auto"/>
      </w:pPr>
      <w:r>
        <w:t>Cat 3 resource can be used only in category 3</w:t>
      </w:r>
    </w:p>
    <w:p w14:paraId="20C61605" w14:textId="77777777" w:rsidR="002F3D20" w:rsidRDefault="002F3D20" w:rsidP="002F3D20"/>
    <w:p w14:paraId="20C61606" w14:textId="77777777" w:rsidR="002F3D20" w:rsidRDefault="002F3D20" w:rsidP="002F3D20">
      <w:pPr>
        <w:pStyle w:val="ListParagraph"/>
      </w:pPr>
      <w:r>
        <w:t xml:space="preserve">Offer example – </w:t>
      </w:r>
    </w:p>
    <w:p w14:paraId="20C61607" w14:textId="77777777" w:rsidR="002F3D20" w:rsidRDefault="002F3D20" w:rsidP="002F3D20">
      <w:pPr>
        <w:pStyle w:val="ListParagraph"/>
      </w:pPr>
      <w:r>
        <w:t xml:space="preserve">One resource can have two MW quantities and one price as shown below. </w:t>
      </w:r>
    </w:p>
    <w:tbl>
      <w:tblPr>
        <w:tblW w:w="8700" w:type="dxa"/>
        <w:jc w:val="center"/>
        <w:tblLayout w:type="fixed"/>
        <w:tblLook w:val="04A0" w:firstRow="1" w:lastRow="0" w:firstColumn="1" w:lastColumn="0" w:noHBand="0" w:noVBand="1"/>
      </w:tblPr>
      <w:tblGrid>
        <w:gridCol w:w="1910"/>
        <w:gridCol w:w="1621"/>
        <w:gridCol w:w="2106"/>
        <w:gridCol w:w="1819"/>
        <w:gridCol w:w="1244"/>
      </w:tblGrid>
      <w:tr w:rsidR="002F3D20" w:rsidRPr="00024AC0" w14:paraId="20C6160D" w14:textId="77777777" w:rsidTr="00A4634E">
        <w:trPr>
          <w:trHeight w:val="475"/>
          <w:jc w:val="center"/>
        </w:trPr>
        <w:tc>
          <w:tcPr>
            <w:tcW w:w="1910" w:type="dxa"/>
            <w:tcBorders>
              <w:top w:val="single" w:sz="4" w:space="0" w:color="auto"/>
              <w:left w:val="single" w:sz="4" w:space="0" w:color="auto"/>
              <w:bottom w:val="single" w:sz="4" w:space="0" w:color="auto"/>
              <w:right w:val="single" w:sz="4" w:space="0" w:color="auto"/>
            </w:tcBorders>
            <w:shd w:val="clear" w:color="auto" w:fill="548DD4" w:themeFill="text2" w:themeFillTint="99"/>
            <w:noWrap/>
            <w:vAlign w:val="bottom"/>
            <w:hideMark/>
          </w:tcPr>
          <w:p w14:paraId="20C61608" w14:textId="77777777" w:rsidR="002F3D20" w:rsidRPr="007313FB" w:rsidRDefault="002F3D20" w:rsidP="00A4634E">
            <w:pPr>
              <w:pStyle w:val="NoSpacing"/>
              <w:rPr>
                <w:rFonts w:ascii="Arial" w:hAnsi="Arial" w:cs="Arial"/>
              </w:rPr>
            </w:pPr>
            <w:r w:rsidRPr="007313FB">
              <w:rPr>
                <w:rFonts w:ascii="Arial" w:hAnsi="Arial" w:cs="Arial"/>
              </w:rPr>
              <w:t>Resources</w:t>
            </w:r>
          </w:p>
        </w:tc>
        <w:tc>
          <w:tcPr>
            <w:tcW w:w="1621" w:type="dxa"/>
            <w:tcBorders>
              <w:top w:val="single" w:sz="4" w:space="0" w:color="auto"/>
              <w:left w:val="nil"/>
              <w:bottom w:val="single" w:sz="4" w:space="0" w:color="auto"/>
              <w:right w:val="single" w:sz="4" w:space="0" w:color="auto"/>
            </w:tcBorders>
            <w:shd w:val="clear" w:color="auto" w:fill="548DD4" w:themeFill="text2" w:themeFillTint="99"/>
            <w:noWrap/>
            <w:vAlign w:val="bottom"/>
            <w:hideMark/>
          </w:tcPr>
          <w:p w14:paraId="20C61609" w14:textId="77777777" w:rsidR="002F3D20" w:rsidRPr="007313FB" w:rsidRDefault="002F3D20" w:rsidP="00A4634E">
            <w:pPr>
              <w:pStyle w:val="NoSpacing"/>
              <w:rPr>
                <w:rFonts w:ascii="Arial" w:hAnsi="Arial" w:cs="Arial"/>
              </w:rPr>
            </w:pPr>
            <w:r>
              <w:rPr>
                <w:rFonts w:ascii="Arial" w:hAnsi="Arial" w:cs="Arial"/>
              </w:rPr>
              <w:t>System</w:t>
            </w:r>
            <w:r w:rsidRPr="007313FB">
              <w:rPr>
                <w:rFonts w:ascii="Arial" w:hAnsi="Arial" w:cs="Arial"/>
              </w:rPr>
              <w:t xml:space="preserve"> MW</w:t>
            </w:r>
          </w:p>
        </w:tc>
        <w:tc>
          <w:tcPr>
            <w:tcW w:w="2106" w:type="dxa"/>
            <w:tcBorders>
              <w:top w:val="single" w:sz="4" w:space="0" w:color="auto"/>
              <w:left w:val="nil"/>
              <w:bottom w:val="single" w:sz="4" w:space="0" w:color="auto"/>
              <w:right w:val="single" w:sz="4" w:space="0" w:color="auto"/>
            </w:tcBorders>
            <w:shd w:val="clear" w:color="auto" w:fill="548DD4" w:themeFill="text2" w:themeFillTint="99"/>
            <w:noWrap/>
            <w:vAlign w:val="bottom"/>
            <w:hideMark/>
          </w:tcPr>
          <w:p w14:paraId="20C6160A" w14:textId="77777777" w:rsidR="002F3D20" w:rsidRPr="007313FB" w:rsidRDefault="002F3D20" w:rsidP="00A4634E">
            <w:pPr>
              <w:pStyle w:val="NoSpacing"/>
              <w:rPr>
                <w:rFonts w:ascii="Arial" w:hAnsi="Arial" w:cs="Arial"/>
              </w:rPr>
            </w:pPr>
            <w:r w:rsidRPr="007313FB">
              <w:rPr>
                <w:rFonts w:ascii="Arial" w:hAnsi="Arial" w:cs="Arial"/>
              </w:rPr>
              <w:t>Flexible MW</w:t>
            </w:r>
          </w:p>
        </w:tc>
        <w:tc>
          <w:tcPr>
            <w:tcW w:w="1819" w:type="dxa"/>
            <w:tcBorders>
              <w:top w:val="single" w:sz="4" w:space="0" w:color="auto"/>
              <w:left w:val="nil"/>
              <w:bottom w:val="single" w:sz="4" w:space="0" w:color="auto"/>
              <w:right w:val="single" w:sz="4" w:space="0" w:color="auto"/>
            </w:tcBorders>
            <w:shd w:val="clear" w:color="auto" w:fill="548DD4" w:themeFill="text2" w:themeFillTint="99"/>
            <w:noWrap/>
            <w:vAlign w:val="bottom"/>
          </w:tcPr>
          <w:p w14:paraId="20C6160B" w14:textId="77777777" w:rsidR="002F3D20" w:rsidRPr="007313FB" w:rsidRDefault="002F3D20" w:rsidP="00A4634E">
            <w:pPr>
              <w:pStyle w:val="NoSpacing"/>
              <w:rPr>
                <w:rFonts w:ascii="Arial" w:hAnsi="Arial" w:cs="Arial"/>
              </w:rPr>
            </w:pPr>
            <w:r w:rsidRPr="007313FB">
              <w:rPr>
                <w:rFonts w:ascii="Arial" w:hAnsi="Arial" w:cs="Arial"/>
              </w:rPr>
              <w:t>Flex Category</w:t>
            </w:r>
          </w:p>
        </w:tc>
        <w:tc>
          <w:tcPr>
            <w:tcW w:w="1244" w:type="dxa"/>
            <w:tcBorders>
              <w:top w:val="single" w:sz="4" w:space="0" w:color="auto"/>
              <w:left w:val="nil"/>
              <w:bottom w:val="single" w:sz="4" w:space="0" w:color="auto"/>
              <w:right w:val="single" w:sz="4" w:space="0" w:color="auto"/>
            </w:tcBorders>
            <w:shd w:val="clear" w:color="auto" w:fill="548DD4" w:themeFill="text2" w:themeFillTint="99"/>
            <w:vAlign w:val="bottom"/>
          </w:tcPr>
          <w:p w14:paraId="20C6160C" w14:textId="77777777" w:rsidR="002F3D20" w:rsidRPr="007313FB" w:rsidRDefault="002F3D20" w:rsidP="00A4634E">
            <w:pPr>
              <w:pStyle w:val="NoSpacing"/>
              <w:rPr>
                <w:rFonts w:ascii="Arial" w:hAnsi="Arial" w:cs="Arial"/>
              </w:rPr>
            </w:pPr>
            <w:r w:rsidRPr="007313FB">
              <w:rPr>
                <w:rFonts w:ascii="Arial" w:hAnsi="Arial" w:cs="Arial"/>
              </w:rPr>
              <w:t>Price</w:t>
            </w:r>
          </w:p>
        </w:tc>
      </w:tr>
      <w:tr w:rsidR="002F3D20" w:rsidRPr="00024AC0" w14:paraId="20C61613" w14:textId="77777777" w:rsidTr="00A4634E">
        <w:trPr>
          <w:trHeight w:val="205"/>
          <w:jc w:val="center"/>
        </w:trPr>
        <w:tc>
          <w:tcPr>
            <w:tcW w:w="1910" w:type="dxa"/>
            <w:tcBorders>
              <w:top w:val="nil"/>
              <w:left w:val="single" w:sz="4" w:space="0" w:color="auto"/>
              <w:bottom w:val="single" w:sz="4" w:space="0" w:color="auto"/>
              <w:right w:val="single" w:sz="4" w:space="0" w:color="auto"/>
            </w:tcBorders>
            <w:noWrap/>
            <w:vAlign w:val="bottom"/>
            <w:hideMark/>
          </w:tcPr>
          <w:p w14:paraId="20C6160E" w14:textId="77777777" w:rsidR="002F3D20" w:rsidRPr="007313FB" w:rsidRDefault="002F3D20" w:rsidP="00A4634E">
            <w:pPr>
              <w:pStyle w:val="NoSpacing"/>
              <w:rPr>
                <w:rFonts w:ascii="Arial" w:hAnsi="Arial" w:cs="Arial"/>
              </w:rPr>
            </w:pPr>
            <w:r w:rsidRPr="007313FB">
              <w:rPr>
                <w:rFonts w:ascii="Arial" w:hAnsi="Arial" w:cs="Arial"/>
              </w:rPr>
              <w:t>ResA</w:t>
            </w:r>
          </w:p>
        </w:tc>
        <w:tc>
          <w:tcPr>
            <w:tcW w:w="1621" w:type="dxa"/>
            <w:tcBorders>
              <w:top w:val="nil"/>
              <w:left w:val="nil"/>
              <w:bottom w:val="single" w:sz="4" w:space="0" w:color="auto"/>
              <w:right w:val="single" w:sz="4" w:space="0" w:color="auto"/>
            </w:tcBorders>
            <w:noWrap/>
            <w:vAlign w:val="bottom"/>
            <w:hideMark/>
          </w:tcPr>
          <w:p w14:paraId="20C6160F" w14:textId="77777777" w:rsidR="002F3D20" w:rsidRPr="007313FB" w:rsidRDefault="002F3D20" w:rsidP="00A4634E">
            <w:pPr>
              <w:pStyle w:val="NoSpacing"/>
              <w:rPr>
                <w:rFonts w:ascii="Arial" w:hAnsi="Arial" w:cs="Arial"/>
              </w:rPr>
            </w:pPr>
            <w:r w:rsidRPr="007313FB">
              <w:rPr>
                <w:rFonts w:ascii="Arial" w:hAnsi="Arial" w:cs="Arial"/>
              </w:rPr>
              <w:t>20</w:t>
            </w:r>
          </w:p>
        </w:tc>
        <w:tc>
          <w:tcPr>
            <w:tcW w:w="2106" w:type="dxa"/>
            <w:tcBorders>
              <w:top w:val="nil"/>
              <w:left w:val="nil"/>
              <w:bottom w:val="single" w:sz="4" w:space="0" w:color="auto"/>
              <w:right w:val="single" w:sz="4" w:space="0" w:color="auto"/>
            </w:tcBorders>
            <w:noWrap/>
            <w:vAlign w:val="bottom"/>
            <w:hideMark/>
          </w:tcPr>
          <w:p w14:paraId="20C61610" w14:textId="77777777" w:rsidR="002F3D20" w:rsidRPr="007313FB" w:rsidRDefault="002F3D20" w:rsidP="00A4634E">
            <w:pPr>
              <w:pStyle w:val="NoSpacing"/>
              <w:rPr>
                <w:rFonts w:ascii="Arial" w:hAnsi="Arial" w:cs="Arial"/>
              </w:rPr>
            </w:pPr>
            <w:r w:rsidRPr="007313FB">
              <w:rPr>
                <w:rFonts w:ascii="Arial" w:hAnsi="Arial" w:cs="Arial"/>
              </w:rPr>
              <w:t>20</w:t>
            </w:r>
          </w:p>
        </w:tc>
        <w:tc>
          <w:tcPr>
            <w:tcW w:w="1819" w:type="dxa"/>
            <w:tcBorders>
              <w:top w:val="nil"/>
              <w:left w:val="nil"/>
              <w:bottom w:val="single" w:sz="4" w:space="0" w:color="auto"/>
              <w:right w:val="single" w:sz="4" w:space="0" w:color="auto"/>
            </w:tcBorders>
            <w:noWrap/>
            <w:vAlign w:val="bottom"/>
          </w:tcPr>
          <w:p w14:paraId="20C61611" w14:textId="77777777" w:rsidR="002F3D20" w:rsidRPr="007313FB" w:rsidRDefault="002F3D20" w:rsidP="00A4634E">
            <w:pPr>
              <w:pStyle w:val="NoSpacing"/>
              <w:rPr>
                <w:rFonts w:ascii="Arial" w:hAnsi="Arial" w:cs="Arial"/>
              </w:rPr>
            </w:pPr>
            <w:r w:rsidRPr="007313FB">
              <w:rPr>
                <w:rFonts w:ascii="Arial" w:hAnsi="Arial" w:cs="Arial"/>
              </w:rPr>
              <w:t>1</w:t>
            </w:r>
          </w:p>
        </w:tc>
        <w:tc>
          <w:tcPr>
            <w:tcW w:w="1244" w:type="dxa"/>
            <w:tcBorders>
              <w:top w:val="nil"/>
              <w:left w:val="nil"/>
              <w:bottom w:val="single" w:sz="4" w:space="0" w:color="auto"/>
              <w:right w:val="single" w:sz="4" w:space="0" w:color="auto"/>
            </w:tcBorders>
            <w:vAlign w:val="bottom"/>
          </w:tcPr>
          <w:p w14:paraId="20C61612" w14:textId="77777777" w:rsidR="002F3D20" w:rsidRPr="007313FB" w:rsidRDefault="002F3D20" w:rsidP="00A4634E">
            <w:pPr>
              <w:pStyle w:val="NoSpacing"/>
              <w:rPr>
                <w:rFonts w:ascii="Arial" w:hAnsi="Arial" w:cs="Arial"/>
              </w:rPr>
            </w:pPr>
            <w:r w:rsidRPr="007313FB">
              <w:rPr>
                <w:rFonts w:ascii="Arial" w:hAnsi="Arial" w:cs="Arial"/>
              </w:rPr>
              <w:t>$2</w:t>
            </w:r>
          </w:p>
        </w:tc>
      </w:tr>
      <w:tr w:rsidR="002F3D20" w:rsidRPr="00024AC0" w14:paraId="20C61619" w14:textId="77777777" w:rsidTr="00A4634E">
        <w:trPr>
          <w:trHeight w:val="205"/>
          <w:jc w:val="center"/>
        </w:trPr>
        <w:tc>
          <w:tcPr>
            <w:tcW w:w="1910" w:type="dxa"/>
            <w:tcBorders>
              <w:top w:val="nil"/>
              <w:left w:val="single" w:sz="4" w:space="0" w:color="auto"/>
              <w:bottom w:val="single" w:sz="4" w:space="0" w:color="auto"/>
              <w:right w:val="single" w:sz="4" w:space="0" w:color="auto"/>
            </w:tcBorders>
            <w:noWrap/>
            <w:vAlign w:val="bottom"/>
            <w:hideMark/>
          </w:tcPr>
          <w:p w14:paraId="20C61614" w14:textId="77777777" w:rsidR="002F3D20" w:rsidRPr="007313FB" w:rsidRDefault="002F3D20" w:rsidP="00A4634E">
            <w:pPr>
              <w:pStyle w:val="NoSpacing"/>
              <w:rPr>
                <w:rFonts w:ascii="Arial" w:hAnsi="Arial" w:cs="Arial"/>
              </w:rPr>
            </w:pPr>
            <w:r w:rsidRPr="007313FB">
              <w:rPr>
                <w:rFonts w:ascii="Arial" w:hAnsi="Arial" w:cs="Arial"/>
              </w:rPr>
              <w:t>ResB</w:t>
            </w:r>
          </w:p>
        </w:tc>
        <w:tc>
          <w:tcPr>
            <w:tcW w:w="1621" w:type="dxa"/>
            <w:tcBorders>
              <w:top w:val="nil"/>
              <w:left w:val="nil"/>
              <w:bottom w:val="single" w:sz="4" w:space="0" w:color="auto"/>
              <w:right w:val="single" w:sz="4" w:space="0" w:color="auto"/>
            </w:tcBorders>
            <w:noWrap/>
            <w:vAlign w:val="bottom"/>
            <w:hideMark/>
          </w:tcPr>
          <w:p w14:paraId="20C61615" w14:textId="77777777" w:rsidR="002F3D20" w:rsidRPr="007313FB" w:rsidRDefault="002F3D20" w:rsidP="00A4634E">
            <w:pPr>
              <w:pStyle w:val="NoSpacing"/>
              <w:rPr>
                <w:rFonts w:ascii="Arial" w:hAnsi="Arial" w:cs="Arial"/>
              </w:rPr>
            </w:pPr>
            <w:r w:rsidRPr="007313FB">
              <w:rPr>
                <w:rFonts w:ascii="Arial" w:hAnsi="Arial" w:cs="Arial"/>
              </w:rPr>
              <w:t>30</w:t>
            </w:r>
          </w:p>
        </w:tc>
        <w:tc>
          <w:tcPr>
            <w:tcW w:w="2106" w:type="dxa"/>
            <w:tcBorders>
              <w:top w:val="nil"/>
              <w:left w:val="nil"/>
              <w:bottom w:val="single" w:sz="4" w:space="0" w:color="auto"/>
              <w:right w:val="single" w:sz="4" w:space="0" w:color="auto"/>
            </w:tcBorders>
            <w:noWrap/>
            <w:vAlign w:val="bottom"/>
            <w:hideMark/>
          </w:tcPr>
          <w:p w14:paraId="20C61616" w14:textId="77777777" w:rsidR="002F3D20" w:rsidRPr="007313FB" w:rsidRDefault="002F3D20" w:rsidP="00A4634E">
            <w:pPr>
              <w:pStyle w:val="NoSpacing"/>
              <w:rPr>
                <w:rFonts w:ascii="Arial" w:hAnsi="Arial" w:cs="Arial"/>
              </w:rPr>
            </w:pPr>
          </w:p>
        </w:tc>
        <w:tc>
          <w:tcPr>
            <w:tcW w:w="1819" w:type="dxa"/>
            <w:tcBorders>
              <w:top w:val="nil"/>
              <w:left w:val="nil"/>
              <w:bottom w:val="single" w:sz="4" w:space="0" w:color="auto"/>
              <w:right w:val="single" w:sz="4" w:space="0" w:color="auto"/>
            </w:tcBorders>
            <w:noWrap/>
            <w:vAlign w:val="bottom"/>
          </w:tcPr>
          <w:p w14:paraId="20C61617" w14:textId="77777777" w:rsidR="002F3D20" w:rsidRPr="007313FB" w:rsidRDefault="002F3D20" w:rsidP="00A4634E">
            <w:pPr>
              <w:pStyle w:val="NoSpacing"/>
              <w:rPr>
                <w:rFonts w:ascii="Arial" w:hAnsi="Arial" w:cs="Arial"/>
              </w:rPr>
            </w:pPr>
          </w:p>
        </w:tc>
        <w:tc>
          <w:tcPr>
            <w:tcW w:w="1244" w:type="dxa"/>
            <w:tcBorders>
              <w:top w:val="nil"/>
              <w:left w:val="nil"/>
              <w:bottom w:val="single" w:sz="4" w:space="0" w:color="auto"/>
              <w:right w:val="single" w:sz="4" w:space="0" w:color="auto"/>
            </w:tcBorders>
            <w:vAlign w:val="bottom"/>
          </w:tcPr>
          <w:p w14:paraId="20C61618" w14:textId="77777777" w:rsidR="002F3D20" w:rsidRPr="007313FB" w:rsidRDefault="002F3D20" w:rsidP="00A4634E">
            <w:pPr>
              <w:pStyle w:val="NoSpacing"/>
              <w:rPr>
                <w:rFonts w:ascii="Arial" w:hAnsi="Arial" w:cs="Arial"/>
              </w:rPr>
            </w:pPr>
            <w:r w:rsidRPr="007313FB">
              <w:rPr>
                <w:rFonts w:ascii="Arial" w:hAnsi="Arial" w:cs="Arial"/>
              </w:rPr>
              <w:t>$3</w:t>
            </w:r>
          </w:p>
        </w:tc>
      </w:tr>
      <w:tr w:rsidR="002F3D20" w:rsidRPr="00024AC0" w14:paraId="20C6161F" w14:textId="77777777" w:rsidTr="00A4634E">
        <w:trPr>
          <w:trHeight w:val="205"/>
          <w:jc w:val="center"/>
        </w:trPr>
        <w:tc>
          <w:tcPr>
            <w:tcW w:w="1910" w:type="dxa"/>
            <w:tcBorders>
              <w:top w:val="nil"/>
              <w:left w:val="single" w:sz="4" w:space="0" w:color="auto"/>
              <w:bottom w:val="nil"/>
              <w:right w:val="single" w:sz="4" w:space="0" w:color="auto"/>
            </w:tcBorders>
            <w:noWrap/>
            <w:vAlign w:val="bottom"/>
            <w:hideMark/>
          </w:tcPr>
          <w:p w14:paraId="20C6161A" w14:textId="77777777" w:rsidR="002F3D20" w:rsidRPr="007313FB" w:rsidRDefault="002F3D20" w:rsidP="00A4634E">
            <w:pPr>
              <w:pStyle w:val="NoSpacing"/>
              <w:rPr>
                <w:rFonts w:ascii="Arial" w:hAnsi="Arial" w:cs="Arial"/>
              </w:rPr>
            </w:pPr>
            <w:r w:rsidRPr="007313FB">
              <w:rPr>
                <w:rFonts w:ascii="Arial" w:hAnsi="Arial" w:cs="Arial"/>
              </w:rPr>
              <w:t>ResC</w:t>
            </w:r>
          </w:p>
        </w:tc>
        <w:tc>
          <w:tcPr>
            <w:tcW w:w="1621" w:type="dxa"/>
            <w:tcBorders>
              <w:top w:val="nil"/>
              <w:left w:val="nil"/>
              <w:bottom w:val="nil"/>
              <w:right w:val="single" w:sz="4" w:space="0" w:color="auto"/>
            </w:tcBorders>
            <w:noWrap/>
            <w:vAlign w:val="bottom"/>
            <w:hideMark/>
          </w:tcPr>
          <w:p w14:paraId="20C6161B" w14:textId="77777777" w:rsidR="002F3D20" w:rsidRPr="007313FB" w:rsidRDefault="002F3D20" w:rsidP="00A4634E">
            <w:pPr>
              <w:pStyle w:val="NoSpacing"/>
              <w:rPr>
                <w:rFonts w:ascii="Arial" w:hAnsi="Arial" w:cs="Arial"/>
              </w:rPr>
            </w:pPr>
          </w:p>
        </w:tc>
        <w:tc>
          <w:tcPr>
            <w:tcW w:w="2106" w:type="dxa"/>
            <w:tcBorders>
              <w:top w:val="nil"/>
              <w:left w:val="nil"/>
              <w:bottom w:val="nil"/>
              <w:right w:val="single" w:sz="4" w:space="0" w:color="auto"/>
            </w:tcBorders>
            <w:noWrap/>
            <w:vAlign w:val="bottom"/>
            <w:hideMark/>
          </w:tcPr>
          <w:p w14:paraId="20C6161C" w14:textId="77777777" w:rsidR="002F3D20" w:rsidRPr="007313FB" w:rsidRDefault="002F3D20" w:rsidP="00A4634E">
            <w:pPr>
              <w:pStyle w:val="NoSpacing"/>
              <w:rPr>
                <w:rFonts w:ascii="Arial" w:hAnsi="Arial" w:cs="Arial"/>
              </w:rPr>
            </w:pPr>
            <w:r w:rsidRPr="007313FB">
              <w:rPr>
                <w:rFonts w:ascii="Arial" w:hAnsi="Arial" w:cs="Arial"/>
              </w:rPr>
              <w:t>25</w:t>
            </w:r>
          </w:p>
        </w:tc>
        <w:tc>
          <w:tcPr>
            <w:tcW w:w="1819" w:type="dxa"/>
            <w:tcBorders>
              <w:top w:val="nil"/>
              <w:left w:val="nil"/>
              <w:bottom w:val="nil"/>
              <w:right w:val="single" w:sz="4" w:space="0" w:color="auto"/>
            </w:tcBorders>
            <w:noWrap/>
            <w:vAlign w:val="bottom"/>
          </w:tcPr>
          <w:p w14:paraId="20C6161D" w14:textId="77777777" w:rsidR="002F3D20" w:rsidRPr="007313FB" w:rsidRDefault="002F3D20" w:rsidP="00A4634E">
            <w:pPr>
              <w:pStyle w:val="NoSpacing"/>
              <w:rPr>
                <w:rFonts w:ascii="Arial" w:hAnsi="Arial" w:cs="Arial"/>
              </w:rPr>
            </w:pPr>
            <w:r w:rsidRPr="007313FB">
              <w:rPr>
                <w:rFonts w:ascii="Arial" w:hAnsi="Arial" w:cs="Arial"/>
              </w:rPr>
              <w:t>2</w:t>
            </w:r>
          </w:p>
        </w:tc>
        <w:tc>
          <w:tcPr>
            <w:tcW w:w="1244" w:type="dxa"/>
            <w:tcBorders>
              <w:top w:val="nil"/>
              <w:left w:val="nil"/>
              <w:bottom w:val="nil"/>
              <w:right w:val="single" w:sz="4" w:space="0" w:color="auto"/>
            </w:tcBorders>
            <w:vAlign w:val="bottom"/>
          </w:tcPr>
          <w:p w14:paraId="20C6161E" w14:textId="77777777" w:rsidR="002F3D20" w:rsidRPr="007313FB" w:rsidRDefault="002F3D20" w:rsidP="00A4634E">
            <w:pPr>
              <w:pStyle w:val="NoSpacing"/>
              <w:rPr>
                <w:rFonts w:ascii="Arial" w:hAnsi="Arial" w:cs="Arial"/>
              </w:rPr>
            </w:pPr>
            <w:r w:rsidRPr="007313FB">
              <w:rPr>
                <w:rFonts w:ascii="Arial" w:hAnsi="Arial" w:cs="Arial"/>
              </w:rPr>
              <w:t>$5</w:t>
            </w:r>
          </w:p>
        </w:tc>
      </w:tr>
      <w:tr w:rsidR="002F3D20" w:rsidRPr="00024AC0" w14:paraId="20C61625" w14:textId="77777777" w:rsidTr="00A4634E">
        <w:trPr>
          <w:trHeight w:val="57"/>
          <w:jc w:val="center"/>
        </w:trPr>
        <w:tc>
          <w:tcPr>
            <w:tcW w:w="1910" w:type="dxa"/>
            <w:tcBorders>
              <w:top w:val="nil"/>
              <w:left w:val="single" w:sz="4" w:space="0" w:color="auto"/>
              <w:bottom w:val="single" w:sz="4" w:space="0" w:color="auto"/>
              <w:right w:val="single" w:sz="4" w:space="0" w:color="auto"/>
            </w:tcBorders>
            <w:noWrap/>
            <w:vAlign w:val="bottom"/>
          </w:tcPr>
          <w:p w14:paraId="20C61620" w14:textId="77777777" w:rsidR="002F3D20" w:rsidRPr="007313FB" w:rsidRDefault="002F3D20" w:rsidP="00A4634E">
            <w:pPr>
              <w:pStyle w:val="NoSpacing"/>
              <w:rPr>
                <w:rFonts w:ascii="Arial" w:hAnsi="Arial" w:cs="Arial"/>
              </w:rPr>
            </w:pPr>
          </w:p>
        </w:tc>
        <w:tc>
          <w:tcPr>
            <w:tcW w:w="1621" w:type="dxa"/>
            <w:tcBorders>
              <w:top w:val="nil"/>
              <w:left w:val="nil"/>
              <w:bottom w:val="single" w:sz="4" w:space="0" w:color="auto"/>
              <w:right w:val="single" w:sz="4" w:space="0" w:color="auto"/>
            </w:tcBorders>
            <w:noWrap/>
            <w:vAlign w:val="bottom"/>
          </w:tcPr>
          <w:p w14:paraId="20C61621" w14:textId="77777777" w:rsidR="002F3D20" w:rsidRPr="007313FB" w:rsidRDefault="002F3D20" w:rsidP="00A4634E">
            <w:pPr>
              <w:pStyle w:val="NoSpacing"/>
              <w:rPr>
                <w:rFonts w:ascii="Arial" w:hAnsi="Arial" w:cs="Arial"/>
              </w:rPr>
            </w:pPr>
          </w:p>
        </w:tc>
        <w:tc>
          <w:tcPr>
            <w:tcW w:w="2106" w:type="dxa"/>
            <w:tcBorders>
              <w:top w:val="nil"/>
              <w:left w:val="nil"/>
              <w:bottom w:val="single" w:sz="4" w:space="0" w:color="auto"/>
              <w:right w:val="single" w:sz="4" w:space="0" w:color="auto"/>
            </w:tcBorders>
            <w:noWrap/>
            <w:vAlign w:val="bottom"/>
          </w:tcPr>
          <w:p w14:paraId="20C61622" w14:textId="77777777" w:rsidR="002F3D20" w:rsidRPr="007313FB" w:rsidRDefault="002F3D20" w:rsidP="00A4634E">
            <w:pPr>
              <w:pStyle w:val="NoSpacing"/>
              <w:rPr>
                <w:rFonts w:ascii="Arial" w:hAnsi="Arial" w:cs="Arial"/>
              </w:rPr>
            </w:pPr>
          </w:p>
        </w:tc>
        <w:tc>
          <w:tcPr>
            <w:tcW w:w="1819" w:type="dxa"/>
            <w:tcBorders>
              <w:top w:val="nil"/>
              <w:left w:val="nil"/>
              <w:bottom w:val="single" w:sz="4" w:space="0" w:color="auto"/>
              <w:right w:val="single" w:sz="4" w:space="0" w:color="auto"/>
            </w:tcBorders>
            <w:noWrap/>
            <w:vAlign w:val="bottom"/>
          </w:tcPr>
          <w:p w14:paraId="20C61623" w14:textId="77777777" w:rsidR="002F3D20" w:rsidRPr="007313FB" w:rsidRDefault="002F3D20" w:rsidP="00A4634E">
            <w:pPr>
              <w:pStyle w:val="NoSpacing"/>
              <w:rPr>
                <w:rFonts w:ascii="Arial" w:hAnsi="Arial" w:cs="Arial"/>
              </w:rPr>
            </w:pPr>
          </w:p>
        </w:tc>
        <w:tc>
          <w:tcPr>
            <w:tcW w:w="1244" w:type="dxa"/>
            <w:tcBorders>
              <w:top w:val="nil"/>
              <w:left w:val="nil"/>
              <w:bottom w:val="single" w:sz="4" w:space="0" w:color="auto"/>
              <w:right w:val="single" w:sz="4" w:space="0" w:color="auto"/>
            </w:tcBorders>
          </w:tcPr>
          <w:p w14:paraId="20C61624" w14:textId="77777777" w:rsidR="002F3D20" w:rsidRPr="007313FB" w:rsidRDefault="002F3D20" w:rsidP="00A4634E">
            <w:pPr>
              <w:pStyle w:val="NoSpacing"/>
              <w:rPr>
                <w:rFonts w:ascii="Arial" w:hAnsi="Arial" w:cs="Arial"/>
              </w:rPr>
            </w:pPr>
          </w:p>
        </w:tc>
      </w:tr>
    </w:tbl>
    <w:p w14:paraId="20C61626" w14:textId="77777777" w:rsidR="002F3D20" w:rsidRDefault="002F3D20" w:rsidP="002F3D20"/>
    <w:p w14:paraId="20C61627" w14:textId="77777777" w:rsidR="002F3D20" w:rsidRDefault="002F3D20" w:rsidP="00E15230">
      <w:pPr>
        <w:pStyle w:val="ListParagraph"/>
        <w:numPr>
          <w:ilvl w:val="0"/>
          <w:numId w:val="50"/>
        </w:numPr>
      </w:pPr>
      <w:r>
        <w:t xml:space="preserve">Offers only on </w:t>
      </w:r>
      <w:r w:rsidRPr="00D53607">
        <w:t>generic RA is allowed for intra-month CSP</w:t>
      </w:r>
      <w:r>
        <w:t xml:space="preserve">.  </w:t>
      </w:r>
    </w:p>
    <w:p w14:paraId="20C61628" w14:textId="77777777" w:rsidR="002F3D20" w:rsidRDefault="002F3D20" w:rsidP="002F3D20">
      <w:pPr>
        <w:pStyle w:val="ListParagraph"/>
        <w:ind w:left="780"/>
      </w:pPr>
      <w:r>
        <w:t xml:space="preserve">Offer example - </w:t>
      </w:r>
    </w:p>
    <w:tbl>
      <w:tblPr>
        <w:tblW w:w="4775" w:type="dxa"/>
        <w:jc w:val="center"/>
        <w:tblLayout w:type="fixed"/>
        <w:tblLook w:val="04A0" w:firstRow="1" w:lastRow="0" w:firstColumn="1" w:lastColumn="0" w:noHBand="0" w:noVBand="1"/>
      </w:tblPr>
      <w:tblGrid>
        <w:gridCol w:w="1910"/>
        <w:gridCol w:w="1621"/>
        <w:gridCol w:w="1244"/>
      </w:tblGrid>
      <w:tr w:rsidR="002F3D20" w:rsidRPr="00D74097" w14:paraId="20C6162C" w14:textId="77777777" w:rsidTr="00A4634E">
        <w:trPr>
          <w:trHeight w:val="475"/>
          <w:jc w:val="center"/>
        </w:trPr>
        <w:tc>
          <w:tcPr>
            <w:tcW w:w="1910" w:type="dxa"/>
            <w:tcBorders>
              <w:top w:val="single" w:sz="4" w:space="0" w:color="auto"/>
              <w:left w:val="single" w:sz="4" w:space="0" w:color="auto"/>
              <w:bottom w:val="single" w:sz="4" w:space="0" w:color="auto"/>
              <w:right w:val="single" w:sz="4" w:space="0" w:color="auto"/>
            </w:tcBorders>
            <w:shd w:val="clear" w:color="auto" w:fill="548DD4" w:themeFill="text2" w:themeFillTint="99"/>
            <w:noWrap/>
            <w:vAlign w:val="bottom"/>
            <w:hideMark/>
          </w:tcPr>
          <w:p w14:paraId="20C61629" w14:textId="77777777" w:rsidR="002F3D20" w:rsidRPr="00D53607" w:rsidRDefault="002F3D20" w:rsidP="00A4634E">
            <w:pPr>
              <w:pStyle w:val="NoSpacing"/>
              <w:rPr>
                <w:rFonts w:cs="Arial"/>
              </w:rPr>
            </w:pPr>
            <w:r w:rsidRPr="007313FB">
              <w:rPr>
                <w:rFonts w:ascii="Arial" w:hAnsi="Arial" w:cs="Arial"/>
              </w:rPr>
              <w:t>Resources</w:t>
            </w:r>
          </w:p>
        </w:tc>
        <w:tc>
          <w:tcPr>
            <w:tcW w:w="1621" w:type="dxa"/>
            <w:tcBorders>
              <w:top w:val="single" w:sz="4" w:space="0" w:color="auto"/>
              <w:left w:val="nil"/>
              <w:bottom w:val="single" w:sz="4" w:space="0" w:color="auto"/>
              <w:right w:val="single" w:sz="4" w:space="0" w:color="auto"/>
            </w:tcBorders>
            <w:shd w:val="clear" w:color="auto" w:fill="548DD4" w:themeFill="text2" w:themeFillTint="99"/>
            <w:noWrap/>
            <w:vAlign w:val="bottom"/>
            <w:hideMark/>
          </w:tcPr>
          <w:p w14:paraId="20C6162A" w14:textId="77777777" w:rsidR="002F3D20" w:rsidRPr="0022549D" w:rsidRDefault="002F3D20" w:rsidP="00A4634E">
            <w:pPr>
              <w:pStyle w:val="NoSpacing"/>
              <w:rPr>
                <w:rFonts w:ascii="Arial" w:hAnsi="Arial"/>
              </w:rPr>
            </w:pPr>
            <w:r>
              <w:rPr>
                <w:rFonts w:ascii="Arial" w:hAnsi="Arial" w:cs="Arial"/>
              </w:rPr>
              <w:t>System</w:t>
            </w:r>
            <w:r w:rsidRPr="007313FB">
              <w:rPr>
                <w:rFonts w:ascii="Arial" w:hAnsi="Arial" w:cs="Arial"/>
              </w:rPr>
              <w:t xml:space="preserve"> MW</w:t>
            </w:r>
          </w:p>
        </w:tc>
        <w:tc>
          <w:tcPr>
            <w:tcW w:w="1244" w:type="dxa"/>
            <w:tcBorders>
              <w:top w:val="single" w:sz="4" w:space="0" w:color="auto"/>
              <w:left w:val="nil"/>
              <w:bottom w:val="single" w:sz="4" w:space="0" w:color="auto"/>
              <w:right w:val="single" w:sz="4" w:space="0" w:color="auto"/>
            </w:tcBorders>
            <w:shd w:val="clear" w:color="auto" w:fill="548DD4" w:themeFill="text2" w:themeFillTint="99"/>
            <w:vAlign w:val="bottom"/>
          </w:tcPr>
          <w:p w14:paraId="20C6162B" w14:textId="77777777" w:rsidR="002F3D20" w:rsidRPr="00D53607" w:rsidRDefault="002F3D20" w:rsidP="00A4634E">
            <w:pPr>
              <w:pStyle w:val="NoSpacing"/>
              <w:rPr>
                <w:rFonts w:cs="Arial"/>
              </w:rPr>
            </w:pPr>
            <w:r w:rsidRPr="007313FB">
              <w:rPr>
                <w:rFonts w:ascii="Arial" w:hAnsi="Arial" w:cs="Arial"/>
              </w:rPr>
              <w:t>Price</w:t>
            </w:r>
          </w:p>
        </w:tc>
      </w:tr>
      <w:tr w:rsidR="002F3D20" w:rsidRPr="00D74097" w14:paraId="20C61630" w14:textId="77777777" w:rsidTr="00A4634E">
        <w:trPr>
          <w:trHeight w:val="205"/>
          <w:jc w:val="center"/>
        </w:trPr>
        <w:tc>
          <w:tcPr>
            <w:tcW w:w="1910" w:type="dxa"/>
            <w:tcBorders>
              <w:top w:val="nil"/>
              <w:left w:val="single" w:sz="4" w:space="0" w:color="auto"/>
              <w:bottom w:val="single" w:sz="4" w:space="0" w:color="auto"/>
              <w:right w:val="single" w:sz="4" w:space="0" w:color="auto"/>
            </w:tcBorders>
            <w:noWrap/>
            <w:vAlign w:val="bottom"/>
            <w:hideMark/>
          </w:tcPr>
          <w:p w14:paraId="20C6162D" w14:textId="77777777" w:rsidR="002F3D20" w:rsidRPr="00D53607" w:rsidRDefault="002F3D20" w:rsidP="00A4634E">
            <w:pPr>
              <w:pStyle w:val="NoSpacing"/>
              <w:rPr>
                <w:rFonts w:cs="Arial"/>
              </w:rPr>
            </w:pPr>
            <w:r w:rsidRPr="007313FB">
              <w:rPr>
                <w:rFonts w:ascii="Arial" w:hAnsi="Arial" w:cs="Arial"/>
              </w:rPr>
              <w:t>ResA</w:t>
            </w:r>
          </w:p>
        </w:tc>
        <w:tc>
          <w:tcPr>
            <w:tcW w:w="1621" w:type="dxa"/>
            <w:tcBorders>
              <w:top w:val="nil"/>
              <w:left w:val="nil"/>
              <w:bottom w:val="single" w:sz="4" w:space="0" w:color="auto"/>
              <w:right w:val="single" w:sz="4" w:space="0" w:color="auto"/>
            </w:tcBorders>
            <w:noWrap/>
            <w:vAlign w:val="bottom"/>
            <w:hideMark/>
          </w:tcPr>
          <w:p w14:paraId="20C6162E" w14:textId="77777777" w:rsidR="002F3D20" w:rsidRPr="00D53607" w:rsidRDefault="002F3D20" w:rsidP="00A4634E">
            <w:pPr>
              <w:pStyle w:val="NoSpacing"/>
              <w:rPr>
                <w:rFonts w:cs="Arial"/>
              </w:rPr>
            </w:pPr>
            <w:r w:rsidRPr="007313FB">
              <w:rPr>
                <w:rFonts w:ascii="Arial" w:hAnsi="Arial" w:cs="Arial"/>
              </w:rPr>
              <w:t>20</w:t>
            </w:r>
          </w:p>
        </w:tc>
        <w:tc>
          <w:tcPr>
            <w:tcW w:w="1244" w:type="dxa"/>
            <w:tcBorders>
              <w:top w:val="nil"/>
              <w:left w:val="nil"/>
              <w:bottom w:val="single" w:sz="4" w:space="0" w:color="auto"/>
              <w:right w:val="single" w:sz="4" w:space="0" w:color="auto"/>
            </w:tcBorders>
            <w:vAlign w:val="bottom"/>
          </w:tcPr>
          <w:p w14:paraId="20C6162F" w14:textId="77777777" w:rsidR="002F3D20" w:rsidRPr="00D53607" w:rsidRDefault="002F3D20" w:rsidP="00A4634E">
            <w:pPr>
              <w:pStyle w:val="NoSpacing"/>
              <w:rPr>
                <w:rFonts w:cs="Arial"/>
              </w:rPr>
            </w:pPr>
            <w:r w:rsidRPr="007313FB">
              <w:rPr>
                <w:rFonts w:ascii="Arial" w:hAnsi="Arial" w:cs="Arial"/>
              </w:rPr>
              <w:t>$2</w:t>
            </w:r>
          </w:p>
        </w:tc>
      </w:tr>
      <w:tr w:rsidR="002F3D20" w:rsidRPr="00D74097" w14:paraId="20C61634" w14:textId="77777777" w:rsidTr="00A4634E">
        <w:trPr>
          <w:trHeight w:val="205"/>
          <w:jc w:val="center"/>
        </w:trPr>
        <w:tc>
          <w:tcPr>
            <w:tcW w:w="1910" w:type="dxa"/>
            <w:tcBorders>
              <w:top w:val="nil"/>
              <w:left w:val="single" w:sz="4" w:space="0" w:color="auto"/>
              <w:bottom w:val="single" w:sz="4" w:space="0" w:color="auto"/>
              <w:right w:val="single" w:sz="4" w:space="0" w:color="auto"/>
            </w:tcBorders>
            <w:noWrap/>
            <w:vAlign w:val="bottom"/>
            <w:hideMark/>
          </w:tcPr>
          <w:p w14:paraId="20C61631" w14:textId="77777777" w:rsidR="002F3D20" w:rsidRPr="00D53607" w:rsidRDefault="002F3D20" w:rsidP="00A4634E">
            <w:pPr>
              <w:pStyle w:val="NoSpacing"/>
              <w:rPr>
                <w:rFonts w:cs="Arial"/>
              </w:rPr>
            </w:pPr>
            <w:r w:rsidRPr="007313FB">
              <w:rPr>
                <w:rFonts w:ascii="Arial" w:hAnsi="Arial" w:cs="Arial"/>
              </w:rPr>
              <w:t>ResB</w:t>
            </w:r>
          </w:p>
        </w:tc>
        <w:tc>
          <w:tcPr>
            <w:tcW w:w="1621" w:type="dxa"/>
            <w:tcBorders>
              <w:top w:val="nil"/>
              <w:left w:val="nil"/>
              <w:bottom w:val="single" w:sz="4" w:space="0" w:color="auto"/>
              <w:right w:val="single" w:sz="4" w:space="0" w:color="auto"/>
            </w:tcBorders>
            <w:noWrap/>
            <w:vAlign w:val="bottom"/>
            <w:hideMark/>
          </w:tcPr>
          <w:p w14:paraId="20C61632" w14:textId="77777777" w:rsidR="002F3D20" w:rsidRPr="00D53607" w:rsidRDefault="002F3D20" w:rsidP="00A4634E">
            <w:pPr>
              <w:pStyle w:val="NoSpacing"/>
              <w:rPr>
                <w:rFonts w:cs="Arial"/>
              </w:rPr>
            </w:pPr>
            <w:r w:rsidRPr="007313FB">
              <w:rPr>
                <w:rFonts w:ascii="Arial" w:hAnsi="Arial" w:cs="Arial"/>
              </w:rPr>
              <w:t>30</w:t>
            </w:r>
          </w:p>
        </w:tc>
        <w:tc>
          <w:tcPr>
            <w:tcW w:w="1244" w:type="dxa"/>
            <w:tcBorders>
              <w:top w:val="nil"/>
              <w:left w:val="nil"/>
              <w:bottom w:val="single" w:sz="4" w:space="0" w:color="auto"/>
              <w:right w:val="single" w:sz="4" w:space="0" w:color="auto"/>
            </w:tcBorders>
            <w:vAlign w:val="bottom"/>
          </w:tcPr>
          <w:p w14:paraId="20C61633" w14:textId="77777777" w:rsidR="002F3D20" w:rsidRPr="00D53607" w:rsidRDefault="002F3D20" w:rsidP="00A4634E">
            <w:pPr>
              <w:pStyle w:val="NoSpacing"/>
              <w:rPr>
                <w:rFonts w:cs="Arial"/>
              </w:rPr>
            </w:pPr>
            <w:r w:rsidRPr="007313FB">
              <w:rPr>
                <w:rFonts w:ascii="Arial" w:hAnsi="Arial" w:cs="Arial"/>
              </w:rPr>
              <w:t>$3</w:t>
            </w:r>
          </w:p>
        </w:tc>
      </w:tr>
      <w:tr w:rsidR="002F3D20" w:rsidRPr="00D74097" w14:paraId="20C61638" w14:textId="77777777" w:rsidTr="00A4634E">
        <w:trPr>
          <w:trHeight w:val="205"/>
          <w:jc w:val="center"/>
        </w:trPr>
        <w:tc>
          <w:tcPr>
            <w:tcW w:w="1910" w:type="dxa"/>
            <w:tcBorders>
              <w:top w:val="nil"/>
              <w:left w:val="single" w:sz="4" w:space="0" w:color="auto"/>
              <w:bottom w:val="nil"/>
              <w:right w:val="single" w:sz="4" w:space="0" w:color="auto"/>
            </w:tcBorders>
            <w:noWrap/>
            <w:vAlign w:val="bottom"/>
            <w:hideMark/>
          </w:tcPr>
          <w:p w14:paraId="20C61635" w14:textId="77777777" w:rsidR="002F3D20" w:rsidRPr="00D53607" w:rsidRDefault="002F3D20" w:rsidP="00A4634E">
            <w:pPr>
              <w:pStyle w:val="NoSpacing"/>
              <w:rPr>
                <w:rFonts w:cs="Arial"/>
              </w:rPr>
            </w:pPr>
            <w:r w:rsidRPr="007313FB">
              <w:rPr>
                <w:rFonts w:ascii="Arial" w:hAnsi="Arial" w:cs="Arial"/>
              </w:rPr>
              <w:t>ResC</w:t>
            </w:r>
          </w:p>
        </w:tc>
        <w:tc>
          <w:tcPr>
            <w:tcW w:w="1621" w:type="dxa"/>
            <w:tcBorders>
              <w:top w:val="nil"/>
              <w:left w:val="nil"/>
              <w:bottom w:val="nil"/>
              <w:right w:val="single" w:sz="4" w:space="0" w:color="auto"/>
            </w:tcBorders>
            <w:noWrap/>
            <w:vAlign w:val="bottom"/>
            <w:hideMark/>
          </w:tcPr>
          <w:p w14:paraId="20C61636" w14:textId="77777777" w:rsidR="002F3D20" w:rsidRPr="00D53607" w:rsidRDefault="002F3D20" w:rsidP="00A4634E">
            <w:pPr>
              <w:pStyle w:val="NoSpacing"/>
              <w:rPr>
                <w:rFonts w:cs="Arial"/>
              </w:rPr>
            </w:pPr>
            <w:r w:rsidRPr="007313FB">
              <w:rPr>
                <w:rFonts w:ascii="Arial" w:hAnsi="Arial" w:cs="Arial"/>
              </w:rPr>
              <w:t>15</w:t>
            </w:r>
          </w:p>
        </w:tc>
        <w:tc>
          <w:tcPr>
            <w:tcW w:w="1244" w:type="dxa"/>
            <w:tcBorders>
              <w:top w:val="nil"/>
              <w:left w:val="nil"/>
              <w:bottom w:val="nil"/>
              <w:right w:val="single" w:sz="4" w:space="0" w:color="auto"/>
            </w:tcBorders>
            <w:vAlign w:val="bottom"/>
          </w:tcPr>
          <w:p w14:paraId="20C61637" w14:textId="77777777" w:rsidR="002F3D20" w:rsidRPr="00D53607" w:rsidRDefault="002F3D20" w:rsidP="00A4634E">
            <w:pPr>
              <w:pStyle w:val="NoSpacing"/>
              <w:rPr>
                <w:rFonts w:cs="Arial"/>
              </w:rPr>
            </w:pPr>
            <w:r w:rsidRPr="007313FB">
              <w:rPr>
                <w:rFonts w:ascii="Arial" w:hAnsi="Arial" w:cs="Arial"/>
              </w:rPr>
              <w:t>$5</w:t>
            </w:r>
          </w:p>
        </w:tc>
      </w:tr>
      <w:tr w:rsidR="002F3D20" w:rsidRPr="00D74097" w14:paraId="20C6163C" w14:textId="77777777" w:rsidTr="00A4634E">
        <w:trPr>
          <w:trHeight w:val="70"/>
          <w:jc w:val="center"/>
        </w:trPr>
        <w:tc>
          <w:tcPr>
            <w:tcW w:w="1910" w:type="dxa"/>
            <w:tcBorders>
              <w:top w:val="nil"/>
              <w:left w:val="single" w:sz="4" w:space="0" w:color="auto"/>
              <w:bottom w:val="single" w:sz="4" w:space="0" w:color="auto"/>
              <w:right w:val="single" w:sz="4" w:space="0" w:color="auto"/>
            </w:tcBorders>
            <w:noWrap/>
            <w:vAlign w:val="bottom"/>
          </w:tcPr>
          <w:p w14:paraId="20C61639" w14:textId="77777777" w:rsidR="002F3D20" w:rsidRPr="007313FB" w:rsidRDefault="002F3D20" w:rsidP="00A4634E">
            <w:pPr>
              <w:pStyle w:val="NoSpacing"/>
              <w:rPr>
                <w:rFonts w:ascii="Arial" w:hAnsi="Arial" w:cs="Arial"/>
              </w:rPr>
            </w:pPr>
          </w:p>
        </w:tc>
        <w:tc>
          <w:tcPr>
            <w:tcW w:w="1621" w:type="dxa"/>
            <w:tcBorders>
              <w:top w:val="nil"/>
              <w:left w:val="nil"/>
              <w:bottom w:val="single" w:sz="4" w:space="0" w:color="auto"/>
              <w:right w:val="single" w:sz="4" w:space="0" w:color="auto"/>
            </w:tcBorders>
            <w:noWrap/>
            <w:vAlign w:val="bottom"/>
          </w:tcPr>
          <w:p w14:paraId="20C6163A" w14:textId="77777777" w:rsidR="002F3D20" w:rsidRPr="007313FB" w:rsidRDefault="002F3D20" w:rsidP="00A4634E">
            <w:pPr>
              <w:pStyle w:val="NoSpacing"/>
              <w:rPr>
                <w:rFonts w:ascii="Arial" w:hAnsi="Arial" w:cs="Arial"/>
              </w:rPr>
            </w:pPr>
          </w:p>
        </w:tc>
        <w:tc>
          <w:tcPr>
            <w:tcW w:w="1244" w:type="dxa"/>
            <w:tcBorders>
              <w:top w:val="nil"/>
              <w:left w:val="nil"/>
              <w:bottom w:val="single" w:sz="4" w:space="0" w:color="auto"/>
              <w:right w:val="single" w:sz="4" w:space="0" w:color="auto"/>
            </w:tcBorders>
          </w:tcPr>
          <w:p w14:paraId="20C6163B" w14:textId="77777777" w:rsidR="002F3D20" w:rsidRPr="007313FB" w:rsidRDefault="002F3D20" w:rsidP="00A4634E">
            <w:pPr>
              <w:pStyle w:val="NoSpacing"/>
              <w:rPr>
                <w:rFonts w:ascii="Arial" w:hAnsi="Arial" w:cs="Arial"/>
              </w:rPr>
            </w:pPr>
          </w:p>
        </w:tc>
      </w:tr>
    </w:tbl>
    <w:p w14:paraId="20C6163D" w14:textId="77777777" w:rsidR="002F3D20" w:rsidRDefault="002F3D20" w:rsidP="002F3D20"/>
    <w:p w14:paraId="20C6163E" w14:textId="77777777" w:rsidR="002F3D20" w:rsidRDefault="002F3D20" w:rsidP="002F3D20"/>
    <w:p w14:paraId="20C6163F" w14:textId="77777777" w:rsidR="002F3D20" w:rsidRDefault="002F3D20" w:rsidP="00E15230">
      <w:pPr>
        <w:pStyle w:val="ListParagraph"/>
        <w:numPr>
          <w:ilvl w:val="0"/>
          <w:numId w:val="50"/>
        </w:numPr>
        <w:spacing w:after="240" w:line="300" w:lineRule="auto"/>
      </w:pPr>
      <w:r>
        <w:t>Offer</w:t>
      </w:r>
      <w:r w:rsidRPr="00105A6A">
        <w:t xml:space="preserve"> MW value (Generic and/or Flexible) </w:t>
      </w:r>
      <w:r>
        <w:t>has to be</w:t>
      </w:r>
      <w:r w:rsidRPr="00105A6A">
        <w:t xml:space="preserve"> less than or equal to PMAX defined in Mast</w:t>
      </w:r>
      <w:r>
        <w:t>erfile for the compliance month</w:t>
      </w:r>
    </w:p>
    <w:p w14:paraId="20C61640" w14:textId="77777777" w:rsidR="002F3D20" w:rsidRDefault="002F3D20" w:rsidP="00E15230">
      <w:pPr>
        <w:pStyle w:val="ListParagraph"/>
        <w:numPr>
          <w:ilvl w:val="0"/>
          <w:numId w:val="50"/>
        </w:numPr>
        <w:spacing w:after="240" w:line="300" w:lineRule="auto"/>
      </w:pPr>
      <w:r>
        <w:t xml:space="preserve">For monthly and annual offer periods the offer MW value (Generic and/or Flexible) for ITIE/TG resources has to be less than or equal to the available (net) import capability on the branch group to which the resource is associated. </w:t>
      </w:r>
    </w:p>
    <w:p w14:paraId="20C61641" w14:textId="77777777" w:rsidR="002F3D20" w:rsidRDefault="002F3D20" w:rsidP="00E15230">
      <w:pPr>
        <w:pStyle w:val="ListParagraph"/>
        <w:numPr>
          <w:ilvl w:val="1"/>
          <w:numId w:val="50"/>
        </w:numPr>
        <w:spacing w:after="240" w:line="300" w:lineRule="auto"/>
      </w:pPr>
      <w:r>
        <w:lastRenderedPageBreak/>
        <w:t xml:space="preserve">If the offer has both generic and flexible MWs then the max of (generic offer MW, flexible offer MW) is considered for the above check. </w:t>
      </w:r>
    </w:p>
    <w:p w14:paraId="20C61642" w14:textId="77777777" w:rsidR="002F3D20" w:rsidRDefault="002F3D20" w:rsidP="002F3D20">
      <w:pPr>
        <w:pStyle w:val="Heading3"/>
      </w:pPr>
      <w:bookmarkStart w:id="329" w:name="_Toc439157466"/>
      <w:bookmarkStart w:id="330" w:name="_Toc233778678"/>
      <w:r>
        <w:t>Offer adjustment</w:t>
      </w:r>
      <w:bookmarkEnd w:id="329"/>
      <w:bookmarkEnd w:id="330"/>
    </w:p>
    <w:p w14:paraId="20C61643" w14:textId="77777777" w:rsidR="002F3D20" w:rsidRDefault="002F3D20" w:rsidP="00E15230">
      <w:pPr>
        <w:pStyle w:val="ListParagraph"/>
        <w:numPr>
          <w:ilvl w:val="0"/>
          <w:numId w:val="52"/>
        </w:numPr>
        <w:spacing w:after="240" w:line="300" w:lineRule="auto"/>
      </w:pPr>
      <w:r>
        <w:t>For Annual CSP</w:t>
      </w:r>
    </w:p>
    <w:p w14:paraId="20C61644" w14:textId="77777777" w:rsidR="002F3D20" w:rsidRDefault="002F3D20" w:rsidP="00E15230">
      <w:pPr>
        <w:pStyle w:val="ListParagraph"/>
        <w:numPr>
          <w:ilvl w:val="1"/>
          <w:numId w:val="52"/>
        </w:numPr>
        <w:spacing w:after="240" w:line="300" w:lineRule="auto"/>
      </w:pPr>
      <w:r>
        <w:t>Offers that are submitted into the Annual CSP may be adjusted down in price or MW or withdrawn/canceled until 43 days after the last business day in October</w:t>
      </w:r>
    </w:p>
    <w:p w14:paraId="20C61645" w14:textId="77777777" w:rsidR="002F3D20" w:rsidRDefault="002F3D20" w:rsidP="00E15230">
      <w:pPr>
        <w:pStyle w:val="ListParagraph"/>
        <w:numPr>
          <w:ilvl w:val="1"/>
          <w:numId w:val="52"/>
        </w:numPr>
        <w:spacing w:after="240" w:line="300" w:lineRule="auto"/>
      </w:pPr>
      <w:r>
        <w:t>If an offer is withdrawn/canceled during the offer adjustment period, the SC must provide a reason for the cancelation</w:t>
      </w:r>
    </w:p>
    <w:p w14:paraId="20C61646" w14:textId="77777777" w:rsidR="00954F71" w:rsidRDefault="00954F71" w:rsidP="00E15230">
      <w:pPr>
        <w:pStyle w:val="ListParagraph"/>
        <w:numPr>
          <w:ilvl w:val="1"/>
          <w:numId w:val="52"/>
        </w:numPr>
        <w:spacing w:after="240" w:line="300" w:lineRule="auto"/>
      </w:pPr>
      <w:r>
        <w:t>After the offer adjustment period closes, offers are locked and any CPM granted as a result of an offer in place after close of the adjustment period may not be declined</w:t>
      </w:r>
    </w:p>
    <w:p w14:paraId="20C61647" w14:textId="77777777" w:rsidR="00832653" w:rsidRDefault="003B0884" w:rsidP="00E15230">
      <w:pPr>
        <w:pStyle w:val="ListParagraph"/>
        <w:numPr>
          <w:ilvl w:val="1"/>
          <w:numId w:val="52"/>
        </w:numPr>
        <w:spacing w:after="240" w:line="300" w:lineRule="auto"/>
      </w:pPr>
      <w:r>
        <w:t>Any annual CPM</w:t>
      </w:r>
      <w:r w:rsidR="00832653" w:rsidRPr="00832653">
        <w:t xml:space="preserve"> </w:t>
      </w:r>
      <w:r>
        <w:t>is</w:t>
      </w:r>
      <w:r w:rsidR="00832653" w:rsidRPr="00832653">
        <w:t xml:space="preserve"> bounded by NQC</w:t>
      </w:r>
    </w:p>
    <w:p w14:paraId="20C61648" w14:textId="77777777" w:rsidR="002F3D20" w:rsidRDefault="002F3D20" w:rsidP="008332DE">
      <w:pPr>
        <w:pStyle w:val="ListParagraph"/>
        <w:spacing w:after="240" w:line="300" w:lineRule="auto"/>
        <w:ind w:left="780"/>
      </w:pPr>
    </w:p>
    <w:p w14:paraId="20C61649" w14:textId="77777777" w:rsidR="002F3D20" w:rsidRDefault="002F3D20" w:rsidP="00E15230">
      <w:pPr>
        <w:pStyle w:val="ListParagraph"/>
        <w:numPr>
          <w:ilvl w:val="0"/>
          <w:numId w:val="52"/>
        </w:numPr>
        <w:spacing w:after="240" w:line="300" w:lineRule="auto"/>
      </w:pPr>
      <w:r>
        <w:t>For Monthly</w:t>
      </w:r>
    </w:p>
    <w:p w14:paraId="20C6164A" w14:textId="77777777" w:rsidR="002F3D20" w:rsidRDefault="002F3D20" w:rsidP="00E15230">
      <w:pPr>
        <w:pStyle w:val="ListParagraph"/>
        <w:numPr>
          <w:ilvl w:val="1"/>
          <w:numId w:val="52"/>
        </w:numPr>
        <w:spacing w:after="240" w:line="300" w:lineRule="auto"/>
      </w:pPr>
      <w:r>
        <w:t xml:space="preserve">Offers that are submitted into the Monthly CSP may be adjusted down in price or MW or withdrawn/canceled until 10 days before the RA month. </w:t>
      </w:r>
    </w:p>
    <w:p w14:paraId="20C6164B" w14:textId="77777777" w:rsidR="002F3D20" w:rsidRDefault="002F3D20" w:rsidP="00E15230">
      <w:pPr>
        <w:pStyle w:val="ListParagraph"/>
        <w:numPr>
          <w:ilvl w:val="1"/>
          <w:numId w:val="52"/>
        </w:numPr>
        <w:spacing w:after="240" w:line="300" w:lineRule="auto"/>
      </w:pPr>
      <w:r>
        <w:t>If an offer is withdrawn/canceled during the offer adjustment period, the SC must provide a reason for the cancelation</w:t>
      </w:r>
    </w:p>
    <w:p w14:paraId="20C6164C" w14:textId="77777777" w:rsidR="00954F71" w:rsidRDefault="00954F71" w:rsidP="00E15230">
      <w:pPr>
        <w:pStyle w:val="ListParagraph"/>
        <w:numPr>
          <w:ilvl w:val="1"/>
          <w:numId w:val="52"/>
        </w:numPr>
        <w:spacing w:after="240" w:line="300" w:lineRule="auto"/>
      </w:pPr>
      <w:r>
        <w:t>After the offer adjustment period closes, offers are locked and any CPM granted as a result of an offer in place after close of the adjustment period may not be declined</w:t>
      </w:r>
    </w:p>
    <w:p w14:paraId="20C6164D" w14:textId="77777777" w:rsidR="003B0884" w:rsidRDefault="003B0884" w:rsidP="00E15230">
      <w:pPr>
        <w:pStyle w:val="ListParagraph"/>
        <w:numPr>
          <w:ilvl w:val="1"/>
          <w:numId w:val="52"/>
        </w:numPr>
        <w:spacing w:after="240" w:line="300" w:lineRule="auto"/>
      </w:pPr>
      <w:r>
        <w:t>Any monthly CPM is bounded by NQC</w:t>
      </w:r>
    </w:p>
    <w:p w14:paraId="20C6164E" w14:textId="77777777" w:rsidR="00954F71" w:rsidRDefault="00954F71" w:rsidP="008332DE">
      <w:pPr>
        <w:pStyle w:val="ListParagraph"/>
        <w:spacing w:after="240" w:line="300" w:lineRule="auto"/>
        <w:ind w:left="1440"/>
      </w:pPr>
    </w:p>
    <w:p w14:paraId="20C6164F" w14:textId="77777777" w:rsidR="002F3D20" w:rsidRDefault="002F3D20" w:rsidP="008332DE">
      <w:pPr>
        <w:pStyle w:val="ListParagraph"/>
        <w:spacing w:after="240" w:line="300" w:lineRule="auto"/>
        <w:ind w:left="780"/>
      </w:pPr>
    </w:p>
    <w:p w14:paraId="20C61650" w14:textId="77777777" w:rsidR="002F3D20" w:rsidRDefault="002F3D20" w:rsidP="00E15230">
      <w:pPr>
        <w:pStyle w:val="ListParagraph"/>
        <w:numPr>
          <w:ilvl w:val="0"/>
          <w:numId w:val="52"/>
        </w:numPr>
        <w:spacing w:after="240" w:line="300" w:lineRule="auto"/>
      </w:pPr>
      <w:r>
        <w:t>For Intra-Monthly</w:t>
      </w:r>
    </w:p>
    <w:p w14:paraId="20C61651" w14:textId="77777777" w:rsidR="002F3D20" w:rsidRDefault="002F3D20" w:rsidP="00E15230">
      <w:pPr>
        <w:pStyle w:val="ListParagraph"/>
        <w:numPr>
          <w:ilvl w:val="1"/>
          <w:numId w:val="52"/>
        </w:numPr>
        <w:spacing w:after="240" w:line="300" w:lineRule="auto"/>
      </w:pPr>
      <w:r>
        <w:t xml:space="preserve">Offers that are submitted in the Intra-monthly CSP may be modified up to 9:00 AM on the current day for the following trade day – </w:t>
      </w:r>
    </w:p>
    <w:p w14:paraId="20C61652" w14:textId="77777777" w:rsidR="002F3D20" w:rsidRDefault="002F3D20" w:rsidP="00E15230">
      <w:pPr>
        <w:pStyle w:val="ListParagraph"/>
        <w:numPr>
          <w:ilvl w:val="2"/>
          <w:numId w:val="52"/>
        </w:numPr>
        <w:spacing w:after="240" w:line="300" w:lineRule="auto"/>
      </w:pPr>
      <w:r>
        <w:t>adjusted up and down from previously adjusted price value but capped at initial submitted price</w:t>
      </w:r>
    </w:p>
    <w:p w14:paraId="20C61653" w14:textId="77777777" w:rsidR="002F3D20" w:rsidRDefault="002F3D20" w:rsidP="00E15230">
      <w:pPr>
        <w:pStyle w:val="ListParagraph"/>
        <w:numPr>
          <w:ilvl w:val="2"/>
          <w:numId w:val="52"/>
        </w:numPr>
        <w:spacing w:after="240" w:line="300" w:lineRule="auto"/>
      </w:pPr>
      <w:r>
        <w:t>adjusted up and down from previously adjusted MW value but capped at initial submitted value</w:t>
      </w:r>
    </w:p>
    <w:p w14:paraId="20C61654" w14:textId="77777777" w:rsidR="002F3D20" w:rsidRDefault="002F3D20" w:rsidP="00E15230">
      <w:pPr>
        <w:pStyle w:val="ListParagraph"/>
        <w:numPr>
          <w:ilvl w:val="2"/>
          <w:numId w:val="52"/>
        </w:numPr>
        <w:spacing w:after="240" w:line="300" w:lineRule="auto"/>
      </w:pPr>
      <w:r>
        <w:t>Withdrawn/canceled any time during the month</w:t>
      </w:r>
    </w:p>
    <w:p w14:paraId="20C61655" w14:textId="77777777" w:rsidR="002F3D20" w:rsidRDefault="002F3D20" w:rsidP="00E15230">
      <w:pPr>
        <w:pStyle w:val="ListParagraph"/>
        <w:numPr>
          <w:ilvl w:val="1"/>
          <w:numId w:val="52"/>
        </w:numPr>
        <w:spacing w:after="240" w:line="300" w:lineRule="auto"/>
      </w:pPr>
      <w:r>
        <w:t>If an offer is withdrawn/canceled during the offer adjustment period, the SC may provide a reason for the cancelation</w:t>
      </w:r>
    </w:p>
    <w:p w14:paraId="20C61656" w14:textId="77777777" w:rsidR="00954F71" w:rsidRDefault="00954F71" w:rsidP="00E15230">
      <w:pPr>
        <w:pStyle w:val="ListParagraph"/>
        <w:numPr>
          <w:ilvl w:val="1"/>
          <w:numId w:val="52"/>
        </w:numPr>
        <w:spacing w:after="240" w:line="300" w:lineRule="auto"/>
      </w:pPr>
      <w:r>
        <w:t>After the offer adjustment period closes for a trade day, offers for that trade day are locked and any CPM granted as a result of an offer in place after close of the adjustment period may not be declined</w:t>
      </w:r>
    </w:p>
    <w:p w14:paraId="20C61657" w14:textId="77777777" w:rsidR="00954F71" w:rsidRDefault="003B0884" w:rsidP="00E15230">
      <w:pPr>
        <w:pStyle w:val="ListParagraph"/>
        <w:numPr>
          <w:ilvl w:val="1"/>
          <w:numId w:val="52"/>
        </w:numPr>
        <w:spacing w:after="240" w:line="300" w:lineRule="auto"/>
      </w:pPr>
      <w:r>
        <w:t>Any ED CPM</w:t>
      </w:r>
      <w:r w:rsidR="00832653" w:rsidRPr="00832653">
        <w:t xml:space="preserve"> </w:t>
      </w:r>
      <w:r>
        <w:t>is</w:t>
      </w:r>
      <w:r w:rsidR="00832653" w:rsidRPr="00832653">
        <w:t xml:space="preserve"> bounded by </w:t>
      </w:r>
      <w:r>
        <w:t>PMAX</w:t>
      </w:r>
    </w:p>
    <w:p w14:paraId="20C61658" w14:textId="77777777" w:rsidR="002F3D20" w:rsidRPr="00D53607" w:rsidRDefault="002F3D20" w:rsidP="002F3D20">
      <w:pPr>
        <w:pStyle w:val="Heading3"/>
      </w:pPr>
      <w:bookmarkStart w:id="331" w:name="_Toc439157467"/>
      <w:bookmarkStart w:id="332" w:name="_Toc233778679"/>
      <w:r>
        <w:lastRenderedPageBreak/>
        <w:t>Offer finalization</w:t>
      </w:r>
      <w:bookmarkEnd w:id="331"/>
      <w:bookmarkEnd w:id="332"/>
    </w:p>
    <w:p w14:paraId="20C61659" w14:textId="77777777" w:rsidR="002F3D20" w:rsidRDefault="002F3D20" w:rsidP="00E15230">
      <w:pPr>
        <w:pStyle w:val="ListParagraph"/>
        <w:numPr>
          <w:ilvl w:val="0"/>
          <w:numId w:val="51"/>
        </w:numPr>
        <w:spacing w:after="240" w:line="300" w:lineRule="auto"/>
      </w:pPr>
      <w:r>
        <w:t>Annual CSP</w:t>
      </w:r>
    </w:p>
    <w:p w14:paraId="20C6165A" w14:textId="77777777" w:rsidR="002F3D20" w:rsidRDefault="002F3D20" w:rsidP="00E15230">
      <w:pPr>
        <w:pStyle w:val="ListParagraph"/>
        <w:numPr>
          <w:ilvl w:val="1"/>
          <w:numId w:val="51"/>
        </w:numPr>
        <w:spacing w:after="240" w:line="300" w:lineRule="auto"/>
      </w:pPr>
      <w:r>
        <w:t xml:space="preserve">In the annual CSP process, the ISO will validate that no offer overlaps with any capacity from that resource on a RA supply plan in any applicable month of the annual showing during offer finalization. As long as the resource has sufficient capacity between the relevant NQC or EFC and the amount shown on any RA plan, this capacity is eligible to participant in the annual CSP. </w:t>
      </w:r>
    </w:p>
    <w:p w14:paraId="20C6165B" w14:textId="77777777" w:rsidR="002F3D20" w:rsidRDefault="002F3D20" w:rsidP="008332DE">
      <w:pPr>
        <w:pStyle w:val="ListParagraph"/>
        <w:spacing w:after="240" w:line="300" w:lineRule="auto"/>
        <w:ind w:left="780"/>
      </w:pPr>
    </w:p>
    <w:p w14:paraId="20C6165C" w14:textId="77777777" w:rsidR="002F3D20" w:rsidRDefault="002F3D20" w:rsidP="00E15230">
      <w:pPr>
        <w:pStyle w:val="ListParagraph"/>
        <w:numPr>
          <w:ilvl w:val="0"/>
          <w:numId w:val="51"/>
        </w:numPr>
        <w:spacing w:after="240" w:line="300" w:lineRule="auto"/>
      </w:pPr>
      <w:r>
        <w:t xml:space="preserve">Monthly CSP </w:t>
      </w:r>
    </w:p>
    <w:p w14:paraId="20C6165D" w14:textId="77777777" w:rsidR="002F3D20" w:rsidRDefault="002F3D20" w:rsidP="00E15230">
      <w:pPr>
        <w:pStyle w:val="ListParagraph"/>
        <w:numPr>
          <w:ilvl w:val="1"/>
          <w:numId w:val="51"/>
        </w:numPr>
        <w:spacing w:after="240" w:line="300" w:lineRule="auto"/>
      </w:pPr>
      <w:r>
        <w:t>In the monthly CSP process, the ISO will validate that no offer overlaps with any capacity from that resource on a RA supply plan or used as replacement or</w:t>
      </w:r>
      <w:r w:rsidR="00B664D8">
        <w:t xml:space="preserve"> </w:t>
      </w:r>
      <w:r>
        <w:t>substitute capacity during offer finalization. There will be no look back to the annual monthly RA showing to verify that the resource was not on that plan as well.</w:t>
      </w:r>
    </w:p>
    <w:p w14:paraId="20C6165E" w14:textId="77777777" w:rsidR="002F3D20" w:rsidRDefault="002F3D20" w:rsidP="008332DE">
      <w:pPr>
        <w:pStyle w:val="ListParagraph"/>
        <w:spacing w:after="240" w:line="300" w:lineRule="auto"/>
        <w:ind w:left="1440"/>
      </w:pPr>
    </w:p>
    <w:p w14:paraId="20C6165F" w14:textId="77777777" w:rsidR="002F3D20" w:rsidRDefault="002F3D20" w:rsidP="00E15230">
      <w:pPr>
        <w:pStyle w:val="ListParagraph"/>
        <w:numPr>
          <w:ilvl w:val="0"/>
          <w:numId w:val="51"/>
        </w:numPr>
        <w:spacing w:after="240" w:line="300" w:lineRule="auto"/>
      </w:pPr>
      <w:r>
        <w:t>Intra-monthly CSP</w:t>
      </w:r>
    </w:p>
    <w:p w14:paraId="20C61660" w14:textId="77777777" w:rsidR="002F3D20" w:rsidRDefault="002F3D20" w:rsidP="00E15230">
      <w:pPr>
        <w:pStyle w:val="ListParagraph"/>
        <w:numPr>
          <w:ilvl w:val="1"/>
          <w:numId w:val="51"/>
        </w:numPr>
        <w:spacing w:after="240" w:line="300" w:lineRule="auto"/>
      </w:pPr>
      <w:r>
        <w:t>In the intra-monthly CSP process, the ISO will validate that no offer overlaps with any capacity that is RA on the day the CPM designation would begin.</w:t>
      </w:r>
    </w:p>
    <w:p w14:paraId="20C61661" w14:textId="77777777" w:rsidR="002F3D20" w:rsidRPr="0094609B" w:rsidRDefault="002F3D20" w:rsidP="002F3D20">
      <w:pPr>
        <w:pStyle w:val="Heading2"/>
        <w:spacing w:before="0" w:after="180"/>
        <w:ind w:left="180" w:hanging="180"/>
        <w:rPr>
          <w:i/>
          <w:sz w:val="30"/>
          <w:szCs w:val="30"/>
        </w:rPr>
      </w:pPr>
      <w:bookmarkStart w:id="333" w:name="_Toc439157468"/>
      <w:bookmarkStart w:id="334" w:name="_Toc233778680"/>
      <w:r w:rsidRPr="0094609B">
        <w:rPr>
          <w:i/>
          <w:sz w:val="30"/>
          <w:szCs w:val="30"/>
        </w:rPr>
        <w:t>CSP offer optimization</w:t>
      </w:r>
      <w:bookmarkEnd w:id="333"/>
      <w:bookmarkEnd w:id="334"/>
    </w:p>
    <w:p w14:paraId="20C61662" w14:textId="77777777" w:rsidR="002F3D20" w:rsidRDefault="002F3D20" w:rsidP="002F3D20">
      <w:pPr>
        <w:pStyle w:val="Heading3"/>
      </w:pPr>
      <w:bookmarkStart w:id="335" w:name="_Toc439157469"/>
      <w:bookmarkStart w:id="336" w:name="_Toc233778681"/>
      <w:r>
        <w:t>Annual and Monthly CSP offer optimization</w:t>
      </w:r>
      <w:bookmarkEnd w:id="335"/>
      <w:bookmarkEnd w:id="336"/>
    </w:p>
    <w:p w14:paraId="20C61663" w14:textId="77777777" w:rsidR="002F3D20" w:rsidRDefault="002F3D20" w:rsidP="008332DE">
      <w:pPr>
        <w:spacing w:after="240" w:line="300" w:lineRule="auto"/>
      </w:pPr>
      <w:r>
        <w:t xml:space="preserve">The purpose of the annual and monthly CSP optimization is to evaluate the capacity MW required to meet the annual and monthly CPM events described in section 5.1. </w:t>
      </w:r>
    </w:p>
    <w:p w14:paraId="20C61664" w14:textId="77777777" w:rsidR="002F3D20" w:rsidRDefault="002F3D20" w:rsidP="008332DE">
      <w:pPr>
        <w:spacing w:after="240" w:line="300" w:lineRule="auto"/>
      </w:pPr>
      <w:r>
        <w:t xml:space="preserve">If an annual or monthly CPM event is triggered due to deficiency in RA showings or a collective deficiency in the RA showings then the CSP offers are optimized and a selection of resources is based on minimizing overall cost of meeting designation criteria performed by an optimization engine in CIRA. </w:t>
      </w:r>
    </w:p>
    <w:p w14:paraId="20C61665" w14:textId="77777777" w:rsidR="002F3D20" w:rsidRDefault="002F3D20" w:rsidP="008332DE">
      <w:pPr>
        <w:spacing w:after="240" w:line="300" w:lineRule="auto"/>
      </w:pPr>
      <w:r>
        <w:t xml:space="preserve">If there is insufficient capacity offered in to the CSP then ISO will insert offers for non RA capacity at the soft offer cap plus a penalty price defined in master file.    </w:t>
      </w:r>
    </w:p>
    <w:p w14:paraId="20C61666" w14:textId="77777777" w:rsidR="002F3D20" w:rsidRPr="007313FB" w:rsidRDefault="002F3D20" w:rsidP="008332DE">
      <w:pPr>
        <w:spacing w:after="240" w:line="300" w:lineRule="auto"/>
        <w:rPr>
          <w:i/>
        </w:rPr>
      </w:pPr>
      <w:r w:rsidRPr="007313FB">
        <w:rPr>
          <w:i/>
        </w:rPr>
        <w:t>P</w:t>
      </w:r>
      <w:r>
        <w:rPr>
          <w:i/>
        </w:rPr>
        <w:t>l</w:t>
      </w:r>
      <w:r w:rsidRPr="007313FB">
        <w:rPr>
          <w:i/>
        </w:rPr>
        <w:t xml:space="preserve">ease refer tariff 43A.4.2. for more information on optimization. </w:t>
      </w:r>
    </w:p>
    <w:p w14:paraId="20C61667" w14:textId="77777777" w:rsidR="002F3D20" w:rsidRPr="00D53607" w:rsidRDefault="002F3D20" w:rsidP="002F3D20">
      <w:pPr>
        <w:pStyle w:val="Heading3"/>
      </w:pPr>
      <w:bookmarkStart w:id="337" w:name="_Toc439157470"/>
      <w:bookmarkStart w:id="338" w:name="_Toc233778682"/>
      <w:r>
        <w:t>Intra-Month CSP offer Optimization</w:t>
      </w:r>
      <w:bookmarkEnd w:id="337"/>
      <w:bookmarkEnd w:id="338"/>
    </w:p>
    <w:p w14:paraId="20C61668" w14:textId="77777777" w:rsidR="001F6BB4" w:rsidRPr="007313FB" w:rsidRDefault="001F6BB4" w:rsidP="008332DE">
      <w:pPr>
        <w:pStyle w:val="NoSpacing"/>
        <w:spacing w:after="240" w:line="300" w:lineRule="auto"/>
        <w:jc w:val="both"/>
        <w:rPr>
          <w:rFonts w:ascii="Arial" w:hAnsi="Arial" w:cs="Arial"/>
        </w:rPr>
      </w:pPr>
      <w:r w:rsidRPr="007313FB">
        <w:rPr>
          <w:rFonts w:ascii="Arial" w:hAnsi="Arial" w:cs="Arial"/>
        </w:rPr>
        <w:t xml:space="preserve">The purpose of intra-month CSP optimization is to evaluate exceptional dispatch and significant event capacity MW that could </w:t>
      </w:r>
      <w:r w:rsidR="003A5426">
        <w:rPr>
          <w:rFonts w:ascii="Arial" w:hAnsi="Arial" w:cs="Arial"/>
        </w:rPr>
        <w:t>meet the reliability need of the CPM event</w:t>
      </w:r>
      <w:r w:rsidRPr="007313FB">
        <w:rPr>
          <w:rFonts w:ascii="Arial" w:hAnsi="Arial" w:cs="Arial"/>
        </w:rPr>
        <w:t xml:space="preserve">.  If a </w:t>
      </w:r>
      <w:r>
        <w:rPr>
          <w:rFonts w:ascii="Arial" w:hAnsi="Arial" w:cs="Arial"/>
        </w:rPr>
        <w:t xml:space="preserve">reliability need is determined, the </w:t>
      </w:r>
      <w:r w:rsidRPr="007313FB">
        <w:rPr>
          <w:rFonts w:ascii="Arial" w:hAnsi="Arial" w:cs="Arial"/>
        </w:rPr>
        <w:t xml:space="preserve">selection of resources is </w:t>
      </w:r>
      <w:r w:rsidRPr="00CD4552">
        <w:rPr>
          <w:rFonts w:ascii="Arial" w:hAnsi="Arial" w:cs="Arial"/>
        </w:rPr>
        <w:t>based on minimizing overall cost of meeting designation criteria</w:t>
      </w:r>
      <w:r w:rsidRPr="007313FB">
        <w:rPr>
          <w:rFonts w:ascii="Arial" w:hAnsi="Arial" w:cs="Arial"/>
        </w:rPr>
        <w:t xml:space="preserve">, </w:t>
      </w:r>
      <w:r>
        <w:rPr>
          <w:rFonts w:ascii="Arial" w:hAnsi="Arial" w:cs="Arial"/>
        </w:rPr>
        <w:t xml:space="preserve">based on a merit order list initialized from the most recent market solution.  The </w:t>
      </w:r>
      <w:r>
        <w:rPr>
          <w:rFonts w:ascii="Arial" w:hAnsi="Arial" w:cs="Arial"/>
        </w:rPr>
        <w:lastRenderedPageBreak/>
        <w:t xml:space="preserve">optimization is not run through CIRA, as it is for annual and monthly, because of timing considerations and the process of minimizing overall cost requires consideration of resource constraints. </w:t>
      </w:r>
      <w:r w:rsidRPr="00B615FD">
        <w:rPr>
          <w:rFonts w:ascii="Arial" w:hAnsi="Arial" w:cs="Arial"/>
        </w:rPr>
        <w:t>The engine uses capacity offers from CIRA and energy and commitment cost bids from SIBR. In the absence of bids submitted by the scheduling coordinator for the appropriate interval, the engine will use default values for energy bids and commitment costs.</w:t>
      </w:r>
      <w:r>
        <w:rPr>
          <w:rFonts w:ascii="Arial" w:hAnsi="Arial" w:cs="Arial"/>
        </w:rPr>
        <w:t xml:space="preserve">  </w:t>
      </w:r>
    </w:p>
    <w:p w14:paraId="20C61669" w14:textId="77777777" w:rsidR="001F6BB4" w:rsidRDefault="001F6BB4" w:rsidP="008332DE">
      <w:pPr>
        <w:pStyle w:val="NoSpacing"/>
        <w:spacing w:after="240" w:line="300" w:lineRule="auto"/>
        <w:jc w:val="both"/>
        <w:rPr>
          <w:rFonts w:ascii="Arial" w:hAnsi="Arial" w:cs="Arial"/>
        </w:rPr>
      </w:pPr>
      <w:r>
        <w:rPr>
          <w:rFonts w:ascii="Arial" w:hAnsi="Arial" w:cs="Arial"/>
        </w:rPr>
        <w:t>Modified bids used for optimization:</w:t>
      </w:r>
    </w:p>
    <w:p w14:paraId="20C6166A" w14:textId="77777777" w:rsidR="001F6BB4" w:rsidRPr="007313FB" w:rsidRDefault="001F6BB4" w:rsidP="00E15230">
      <w:pPr>
        <w:pStyle w:val="NoSpacing"/>
        <w:numPr>
          <w:ilvl w:val="0"/>
          <w:numId w:val="55"/>
        </w:numPr>
        <w:spacing w:after="240" w:line="300" w:lineRule="auto"/>
        <w:jc w:val="both"/>
        <w:rPr>
          <w:rFonts w:ascii="Arial" w:hAnsi="Arial" w:cs="Arial"/>
        </w:rPr>
      </w:pPr>
      <w:r>
        <w:rPr>
          <w:rFonts w:ascii="Arial" w:hAnsi="Arial" w:cs="Arial"/>
        </w:rPr>
        <w:t>T</w:t>
      </w:r>
      <w:r w:rsidRPr="007313FB">
        <w:rPr>
          <w:rFonts w:ascii="Arial" w:hAnsi="Arial" w:cs="Arial"/>
        </w:rPr>
        <w:t>hree part bids (start-up, minimum load, energy) are used, with modifications</w:t>
      </w:r>
      <w:r>
        <w:rPr>
          <w:rFonts w:ascii="Arial" w:hAnsi="Arial" w:cs="Arial"/>
        </w:rPr>
        <w:t xml:space="preserve"> using the capacity offers - </w:t>
      </w:r>
    </w:p>
    <w:p w14:paraId="20C6166B" w14:textId="77777777" w:rsidR="001F6BB4" w:rsidRDefault="001F6BB4" w:rsidP="00E15230">
      <w:pPr>
        <w:pStyle w:val="NoSpacing"/>
        <w:numPr>
          <w:ilvl w:val="1"/>
          <w:numId w:val="54"/>
        </w:numPr>
        <w:spacing w:after="240" w:line="300" w:lineRule="auto"/>
        <w:rPr>
          <w:rFonts w:ascii="Arial" w:hAnsi="Arial" w:cs="Arial"/>
        </w:rPr>
      </w:pPr>
      <w:r w:rsidRPr="007313FB">
        <w:rPr>
          <w:rFonts w:ascii="Arial" w:hAnsi="Arial" w:cs="Arial"/>
        </w:rPr>
        <w:t xml:space="preserve">Capacity </w:t>
      </w:r>
      <w:r>
        <w:rPr>
          <w:rFonts w:ascii="Arial" w:hAnsi="Arial" w:cs="Arial"/>
        </w:rPr>
        <w:t xml:space="preserve">cost </w:t>
      </w:r>
      <w:r w:rsidRPr="007313FB">
        <w:rPr>
          <w:rFonts w:ascii="Arial" w:hAnsi="Arial" w:cs="Arial"/>
        </w:rPr>
        <w:t>curve is added to the incremental energy bid curve</w:t>
      </w:r>
    </w:p>
    <w:p w14:paraId="20C6166C" w14:textId="77777777" w:rsidR="001F6BB4" w:rsidRPr="007313FB" w:rsidRDefault="001F6BB4" w:rsidP="00E15230">
      <w:pPr>
        <w:pStyle w:val="NoSpacing"/>
        <w:numPr>
          <w:ilvl w:val="1"/>
          <w:numId w:val="54"/>
        </w:numPr>
        <w:spacing w:after="240" w:line="300" w:lineRule="auto"/>
        <w:rPr>
          <w:rFonts w:ascii="Arial" w:hAnsi="Arial" w:cs="Arial"/>
        </w:rPr>
      </w:pPr>
      <w:r>
        <w:rPr>
          <w:rFonts w:ascii="Arial" w:hAnsi="Arial" w:cs="Arial"/>
        </w:rPr>
        <w:t>The combined incremental cost curve is consolidated into two segments matching the capacity cost curve with each segment at the weighted average combined cost</w:t>
      </w:r>
    </w:p>
    <w:p w14:paraId="20C6166D" w14:textId="77777777" w:rsidR="001F6BB4" w:rsidRPr="00D53607" w:rsidRDefault="001F6BB4" w:rsidP="00E15230">
      <w:pPr>
        <w:pStyle w:val="NoSpacing"/>
        <w:numPr>
          <w:ilvl w:val="1"/>
          <w:numId w:val="54"/>
        </w:numPr>
        <w:spacing w:after="240" w:line="300" w:lineRule="auto"/>
        <w:rPr>
          <w:rFonts w:cs="Arial"/>
        </w:rPr>
      </w:pPr>
      <w:r w:rsidRPr="007313FB">
        <w:rPr>
          <w:rFonts w:ascii="Arial" w:hAnsi="Arial" w:cs="Arial"/>
        </w:rPr>
        <w:t>Capacity cost for the capacity below PMIN is added to the minimum load cost</w:t>
      </w:r>
    </w:p>
    <w:p w14:paraId="20C6166E" w14:textId="77777777" w:rsidR="001F6BB4" w:rsidRDefault="001F6BB4" w:rsidP="008332DE">
      <w:pPr>
        <w:pStyle w:val="NoSpacing"/>
        <w:spacing w:after="240" w:line="300" w:lineRule="auto"/>
        <w:jc w:val="both"/>
        <w:rPr>
          <w:rFonts w:ascii="Arial" w:hAnsi="Arial" w:cs="Arial"/>
        </w:rPr>
      </w:pPr>
      <w:r w:rsidRPr="007313FB">
        <w:rPr>
          <w:rFonts w:ascii="Arial" w:hAnsi="Arial" w:cs="Arial"/>
        </w:rPr>
        <w:t>If the reliability need is considered after the day-ahead run, but before the real-time:</w:t>
      </w:r>
    </w:p>
    <w:p w14:paraId="20C6166F" w14:textId="77777777" w:rsidR="001F6BB4" w:rsidRPr="007313FB" w:rsidRDefault="001F6BB4" w:rsidP="00E15230">
      <w:pPr>
        <w:pStyle w:val="NoSpacing"/>
        <w:numPr>
          <w:ilvl w:val="0"/>
          <w:numId w:val="54"/>
        </w:numPr>
        <w:spacing w:after="240" w:line="300" w:lineRule="auto"/>
        <w:jc w:val="both"/>
        <w:rPr>
          <w:rFonts w:ascii="Arial" w:hAnsi="Arial" w:cs="Arial"/>
        </w:rPr>
      </w:pPr>
      <w:r>
        <w:rPr>
          <w:rFonts w:ascii="Arial" w:hAnsi="Arial" w:cs="Arial"/>
        </w:rPr>
        <w:t>The merit order list is initialized from the day-ahead market solution and produced for the interval with the reliability need</w:t>
      </w:r>
      <w:r w:rsidRPr="007313FB">
        <w:rPr>
          <w:rFonts w:ascii="Arial" w:hAnsi="Arial" w:cs="Arial"/>
        </w:rPr>
        <w:t>.</w:t>
      </w:r>
    </w:p>
    <w:p w14:paraId="20C61670" w14:textId="77777777" w:rsidR="001F6BB4" w:rsidRPr="007313FB" w:rsidRDefault="001F6BB4" w:rsidP="00E15230">
      <w:pPr>
        <w:pStyle w:val="NoSpacing"/>
        <w:numPr>
          <w:ilvl w:val="0"/>
          <w:numId w:val="54"/>
        </w:numPr>
        <w:spacing w:after="240" w:line="300" w:lineRule="auto"/>
        <w:rPr>
          <w:rFonts w:ascii="Arial" w:hAnsi="Arial" w:cs="Arial"/>
        </w:rPr>
      </w:pPr>
      <w:r w:rsidRPr="007313FB">
        <w:rPr>
          <w:rFonts w:ascii="Arial" w:hAnsi="Arial" w:cs="Arial"/>
        </w:rPr>
        <w:t>Otherwise in real-time:</w:t>
      </w:r>
    </w:p>
    <w:p w14:paraId="20C61671" w14:textId="77777777" w:rsidR="001F6BB4" w:rsidRPr="00D53607" w:rsidRDefault="001F6BB4" w:rsidP="00E15230">
      <w:pPr>
        <w:pStyle w:val="NoSpacing"/>
        <w:numPr>
          <w:ilvl w:val="1"/>
          <w:numId w:val="54"/>
        </w:numPr>
        <w:spacing w:after="240" w:line="300" w:lineRule="auto"/>
        <w:rPr>
          <w:rFonts w:cs="Arial"/>
        </w:rPr>
      </w:pPr>
      <w:r>
        <w:rPr>
          <w:rFonts w:ascii="Arial" w:hAnsi="Arial" w:cs="Arial"/>
        </w:rPr>
        <w:t>The merit order list is initialized from the last fifteen minute market solution and produced for the interval with the reliability need.</w:t>
      </w:r>
    </w:p>
    <w:p w14:paraId="20C61672" w14:textId="77777777" w:rsidR="002F3D20" w:rsidRPr="007313FB" w:rsidRDefault="002F3D20" w:rsidP="008332DE">
      <w:pPr>
        <w:spacing w:after="240" w:line="300" w:lineRule="auto"/>
        <w:rPr>
          <w:i/>
        </w:rPr>
      </w:pPr>
      <w:r w:rsidRPr="007313FB">
        <w:rPr>
          <w:i/>
        </w:rPr>
        <w:t xml:space="preserve">Please refer tariff 43A.4.2.2 for more information on optimization. </w:t>
      </w:r>
    </w:p>
    <w:p w14:paraId="20C61673" w14:textId="77777777" w:rsidR="002F3D20" w:rsidRPr="007313FB" w:rsidRDefault="002F3D20" w:rsidP="002F3D20"/>
    <w:p w14:paraId="20C61674" w14:textId="77777777" w:rsidR="002F3D20" w:rsidRPr="007313FB" w:rsidRDefault="002F3D20" w:rsidP="002F3D20">
      <w:pPr>
        <w:pStyle w:val="Heading2"/>
        <w:spacing w:before="0" w:after="180"/>
        <w:ind w:left="180" w:hanging="180"/>
        <w:rPr>
          <w:i/>
          <w:sz w:val="30"/>
          <w:szCs w:val="30"/>
        </w:rPr>
      </w:pPr>
      <w:bookmarkStart w:id="339" w:name="_Toc439157471"/>
      <w:bookmarkStart w:id="340" w:name="_Toc233778683"/>
      <w:r w:rsidRPr="00D53607">
        <w:rPr>
          <w:i/>
          <w:sz w:val="30"/>
          <w:szCs w:val="30"/>
        </w:rPr>
        <w:t>CPM d</w:t>
      </w:r>
      <w:r w:rsidRPr="007313FB">
        <w:rPr>
          <w:i/>
          <w:sz w:val="30"/>
          <w:szCs w:val="30"/>
        </w:rPr>
        <w:t>esignation</w:t>
      </w:r>
      <w:bookmarkEnd w:id="339"/>
      <w:bookmarkEnd w:id="340"/>
    </w:p>
    <w:p w14:paraId="20C61675" w14:textId="77777777" w:rsidR="002F3D20" w:rsidRPr="00A50608" w:rsidRDefault="002F3D20" w:rsidP="00CA36F5">
      <w:pPr>
        <w:spacing w:after="240" w:line="300" w:lineRule="auto"/>
        <w:rPr>
          <w:i/>
        </w:rPr>
      </w:pPr>
      <w:r>
        <w:t>Once a CPM designation is issued, the CPM resource, MW quantity, price and duration will be updated in CIRA.  Any resource designated under the CPM will have all the responsibilities and must-offer requirements as RA resources of the same RA type and category.</w:t>
      </w:r>
      <w:r w:rsidR="00CA36F5">
        <w:t xml:space="preserve"> The exception to this rule is that the designated resource will have an individual availability incentive mechanism price. This price will be the price that the resource was paid by the ISO ($/kW-month) during CPM designation.</w:t>
      </w:r>
      <w:r w:rsidR="00982910">
        <w:t xml:space="preserve"> </w:t>
      </w:r>
      <w:r w:rsidRPr="00A50608">
        <w:rPr>
          <w:i/>
        </w:rPr>
        <w:t xml:space="preserve">Please refer tariff </w:t>
      </w:r>
      <w:r w:rsidR="005C4229">
        <w:rPr>
          <w:i/>
        </w:rPr>
        <w:t>43A</w:t>
      </w:r>
      <w:r>
        <w:rPr>
          <w:i/>
        </w:rPr>
        <w:t xml:space="preserve">.7 and </w:t>
      </w:r>
      <w:r w:rsidR="005C4229">
        <w:rPr>
          <w:i/>
        </w:rPr>
        <w:t>43A</w:t>
      </w:r>
      <w:r>
        <w:rPr>
          <w:i/>
        </w:rPr>
        <w:t xml:space="preserve">.8 </w:t>
      </w:r>
      <w:r w:rsidRPr="00A50608">
        <w:rPr>
          <w:i/>
        </w:rPr>
        <w:t xml:space="preserve">for more information on </w:t>
      </w:r>
      <w:r>
        <w:rPr>
          <w:i/>
        </w:rPr>
        <w:t xml:space="preserve">CPM payments and allocation </w:t>
      </w:r>
      <w:r w:rsidRPr="00A50608">
        <w:rPr>
          <w:i/>
        </w:rPr>
        <w:t xml:space="preserve"> </w:t>
      </w:r>
    </w:p>
    <w:p w14:paraId="20C61676" w14:textId="77777777" w:rsidR="002F3D20" w:rsidRDefault="009076D6" w:rsidP="00CA36F5">
      <w:pPr>
        <w:spacing w:after="240" w:line="300" w:lineRule="auto"/>
      </w:pPr>
      <w:r>
        <w:lastRenderedPageBreak/>
        <w:t xml:space="preserve">If a resource </w:t>
      </w:r>
      <w:r w:rsidR="00954F71">
        <w:t>with</w:t>
      </w:r>
      <w:r>
        <w:t xml:space="preserve"> a CSP offer is designated for CPM then the SC cannot decline the CPM designation. </w:t>
      </w:r>
      <w:r w:rsidR="002F3D20">
        <w:t>If the CSP offer optimization result does not meet the minimum criteria needed for a CPM event designation, then the ISO will not offer a CPM designation to any of the resources with offers to the CSP.  Instead the ISO will look towards capacity that was not offered into the CSP to assess this capacity against the minimum criteria. Under the circumstance where the ISO must use capacity that was not offered in to the CSP to meet the minimum criteria, the ISO will insert the soft offer cap for the purposes of the designation procedure. If ISO designates capacity from a resource that was not offered into the CSP, the supplier will have the option to request a unit-specific cost-based price to FERC or, in the case of an Exceptional Dispatch CPM, decline the CPM designation</w:t>
      </w:r>
      <w:r>
        <w:t xml:space="preserve"> within 24 hours from the time of the designation</w:t>
      </w:r>
      <w:r w:rsidR="002F3D20">
        <w:t xml:space="preserve"> and be paid under the supplemental revenues option. In the event there is no capacity from either offered or non-offered resource pools that meets the ISO’s initial minimum criteria to satisfy the CPM need, the ISO will reassess and lower the minimum criteria. The ISO will then redo this step using the lowered minimum criteria.</w:t>
      </w:r>
    </w:p>
    <w:p w14:paraId="20C61677" w14:textId="77777777" w:rsidR="002F3D20" w:rsidRDefault="002F3D20" w:rsidP="00CA36F5">
      <w:pPr>
        <w:spacing w:after="240" w:line="300" w:lineRule="auto"/>
      </w:pPr>
      <w:r>
        <w:t>Significant event CPM has an initial 30 day designation and can extend for another 60 days. It can be total of 90 days but SC can reject the extension after the initial 30 day period.  If the CPM is rejected then ISO will rerun the CSP based on existing offers at that time.  The resource that rejected the extension can offer in to the CSP but the offer price has to be lower than the CPM price granted during the initial 30 day period. If the resource accepts the extension then the price remains the same as the initial designation</w:t>
      </w:r>
    </w:p>
    <w:p w14:paraId="20C61678" w14:textId="77777777" w:rsidR="002F3D20" w:rsidRDefault="002F3D20" w:rsidP="00CA36F5">
      <w:pPr>
        <w:spacing w:after="240" w:line="300" w:lineRule="auto"/>
        <w:jc w:val="left"/>
        <w:rPr>
          <w:i/>
        </w:rPr>
      </w:pPr>
      <w:r w:rsidRPr="007313FB">
        <w:rPr>
          <w:i/>
        </w:rPr>
        <w:t xml:space="preserve">Please refer to tariff 43A 3.5 </w:t>
      </w:r>
      <w:r>
        <w:rPr>
          <w:i/>
        </w:rPr>
        <w:t>f</w:t>
      </w:r>
      <w:r w:rsidRPr="007B00AF">
        <w:rPr>
          <w:i/>
        </w:rPr>
        <w:t>or</w:t>
      </w:r>
      <w:r w:rsidRPr="007313FB">
        <w:rPr>
          <w:i/>
        </w:rPr>
        <w:t xml:space="preserve"> </w:t>
      </w:r>
      <w:r w:rsidRPr="007B00AF">
        <w:rPr>
          <w:i/>
        </w:rPr>
        <w:t>more</w:t>
      </w:r>
      <w:r w:rsidRPr="007313FB">
        <w:rPr>
          <w:i/>
        </w:rPr>
        <w:t xml:space="preserve"> information. </w:t>
      </w:r>
    </w:p>
    <w:p w14:paraId="20C61679" w14:textId="77777777" w:rsidR="00A542E7" w:rsidRDefault="002F3D20" w:rsidP="00CA36F5">
      <w:pPr>
        <w:spacing w:after="240" w:line="300" w:lineRule="auto"/>
        <w:rPr>
          <w:rStyle w:val="Hyperlink"/>
          <w:i/>
        </w:rPr>
      </w:pPr>
      <w:r>
        <w:t>Exceptional dispatch CPM has an initial 30 or 60 day designation. Local CPM is always 60 days and system CPM is a 30 day designation. If the conditions continue the ISO may extend the designation by another 30 or 60 days depending on the initial designation.</w:t>
      </w:r>
    </w:p>
    <w:p w14:paraId="20C6167A" w14:textId="77777777" w:rsidR="00D60BA3" w:rsidRPr="003E71C2" w:rsidRDefault="00A542E7" w:rsidP="00A542E7">
      <w:pPr>
        <w:pStyle w:val="Heading1"/>
      </w:pPr>
      <w:r>
        <w:br w:type="page"/>
      </w:r>
      <w:bookmarkStart w:id="341" w:name="_Toc271708135"/>
      <w:bookmarkStart w:id="342" w:name="_Toc249939613"/>
      <w:bookmarkStart w:id="343" w:name="_Toc289356199"/>
      <w:bookmarkStart w:id="344" w:name="_Toc295820431"/>
      <w:bookmarkStart w:id="345" w:name="_Toc295820907"/>
      <w:bookmarkStart w:id="346" w:name="_Toc300573929"/>
      <w:bookmarkStart w:id="347" w:name="_Toc326763878"/>
      <w:bookmarkStart w:id="348" w:name="_Toc369088123"/>
      <w:bookmarkStart w:id="349" w:name="_Toc397496493"/>
      <w:bookmarkStart w:id="350" w:name="_Toc233778684"/>
      <w:r w:rsidR="00D60BA3" w:rsidRPr="003E71C2">
        <w:lastRenderedPageBreak/>
        <w:t>Net Qualifying Capacity</w:t>
      </w:r>
      <w:bookmarkEnd w:id="341"/>
      <w:bookmarkEnd w:id="342"/>
      <w:bookmarkEnd w:id="343"/>
      <w:bookmarkEnd w:id="344"/>
      <w:bookmarkEnd w:id="345"/>
      <w:bookmarkEnd w:id="346"/>
      <w:bookmarkEnd w:id="347"/>
      <w:bookmarkEnd w:id="348"/>
      <w:bookmarkEnd w:id="349"/>
      <w:bookmarkEnd w:id="350"/>
    </w:p>
    <w:p w14:paraId="20C6167B" w14:textId="77777777" w:rsidR="00D60BA3" w:rsidRDefault="00D60BA3" w:rsidP="00973ECB">
      <w:pPr>
        <w:pStyle w:val="ParaText"/>
        <w:rPr>
          <w:rFonts w:cs="Arial"/>
          <w:szCs w:val="22"/>
        </w:rPr>
      </w:pPr>
      <w:r>
        <w:rPr>
          <w:rFonts w:cs="Arial"/>
          <w:szCs w:val="22"/>
        </w:rPr>
        <w:t xml:space="preserve">Welcome to the </w:t>
      </w:r>
      <w:r w:rsidR="00A64958" w:rsidRPr="00313CBB">
        <w:rPr>
          <w:rFonts w:cs="Arial"/>
          <w:szCs w:val="22"/>
        </w:rPr>
        <w:t>ISO</w:t>
      </w:r>
      <w:r w:rsidRPr="00313CBB">
        <w:rPr>
          <w:rFonts w:cs="Arial"/>
          <w:szCs w:val="22"/>
        </w:rPr>
        <w:t xml:space="preserve"> Net Qualifying Capacity </w:t>
      </w:r>
      <w:r>
        <w:rPr>
          <w:rFonts w:cs="Arial"/>
          <w:szCs w:val="22"/>
        </w:rPr>
        <w:t xml:space="preserve">section of the </w:t>
      </w:r>
      <w:r w:rsidRPr="00313CBB">
        <w:rPr>
          <w:rFonts w:cs="Arial"/>
          <w:szCs w:val="22"/>
        </w:rPr>
        <w:t>BPM for Reliability Requirements</w:t>
      </w:r>
      <w:r w:rsidR="00F9697B">
        <w:rPr>
          <w:rFonts w:cs="Arial"/>
          <w:szCs w:val="22"/>
        </w:rPr>
        <w:t xml:space="preserve">.  </w:t>
      </w:r>
      <w:r>
        <w:rPr>
          <w:rFonts w:cs="Arial"/>
          <w:szCs w:val="22"/>
        </w:rPr>
        <w:t xml:space="preserve">In this section you will find the following information: </w:t>
      </w:r>
    </w:p>
    <w:p w14:paraId="20C6167C" w14:textId="77777777" w:rsidR="00D60BA3" w:rsidRDefault="00D60BA3" w:rsidP="00313CBB">
      <w:pPr>
        <w:pStyle w:val="ParaText"/>
        <w:rPr>
          <w:rFonts w:cs="Arial"/>
          <w:szCs w:val="22"/>
        </w:rPr>
      </w:pPr>
      <w:r>
        <w:rPr>
          <w:rFonts w:cs="Arial"/>
          <w:szCs w:val="22"/>
        </w:rPr>
        <w:t xml:space="preserve">A description of the factors that are considered in calculating Net Qualifying Capacity (NQC) of Resource Adequacy Resources, including methodologies for determining the deliverability of resources within and without the </w:t>
      </w:r>
      <w:r w:rsidR="00A64958">
        <w:rPr>
          <w:rFonts w:cs="Arial"/>
          <w:szCs w:val="22"/>
        </w:rPr>
        <w:t>ISO</w:t>
      </w:r>
      <w:r>
        <w:rPr>
          <w:rFonts w:cs="Arial"/>
          <w:szCs w:val="22"/>
        </w:rPr>
        <w:t xml:space="preserve"> Control Area </w:t>
      </w:r>
    </w:p>
    <w:p w14:paraId="20C6167D" w14:textId="77777777" w:rsidR="00313CBB" w:rsidRDefault="00D60BA3" w:rsidP="00313CBB">
      <w:pPr>
        <w:pStyle w:val="ParaText"/>
        <w:rPr>
          <w:rFonts w:cs="Arial"/>
          <w:szCs w:val="22"/>
        </w:rPr>
      </w:pPr>
      <w:r>
        <w:rPr>
          <w:rFonts w:cs="Arial"/>
          <w:szCs w:val="22"/>
        </w:rPr>
        <w:t xml:space="preserve">A description of the Net Qualifying Capacity Report utilized by </w:t>
      </w:r>
      <w:r w:rsidR="00A64958">
        <w:rPr>
          <w:rFonts w:cs="Arial"/>
          <w:szCs w:val="22"/>
        </w:rPr>
        <w:t>ISO</w:t>
      </w:r>
      <w:r>
        <w:rPr>
          <w:rFonts w:cs="Arial"/>
          <w:szCs w:val="22"/>
        </w:rPr>
        <w:t xml:space="preserve"> to communicate NQC information to Market Participants</w:t>
      </w:r>
    </w:p>
    <w:p w14:paraId="20C6167E" w14:textId="77777777" w:rsidR="00D60BA3" w:rsidRPr="00D60BA3" w:rsidRDefault="00D60BA3" w:rsidP="00794878">
      <w:pPr>
        <w:pStyle w:val="Heading2"/>
        <w:spacing w:before="0" w:after="180"/>
        <w:ind w:left="180" w:hanging="180"/>
        <w:rPr>
          <w:i/>
          <w:sz w:val="30"/>
          <w:szCs w:val="30"/>
        </w:rPr>
      </w:pPr>
      <w:bookmarkStart w:id="351" w:name="_Toc271708136"/>
      <w:bookmarkStart w:id="352" w:name="_Toc249939614"/>
      <w:bookmarkStart w:id="353" w:name="_Toc289356200"/>
      <w:bookmarkStart w:id="354" w:name="_Toc295820432"/>
      <w:bookmarkStart w:id="355" w:name="_Toc295820908"/>
      <w:bookmarkStart w:id="356" w:name="_Toc300573930"/>
      <w:bookmarkStart w:id="357" w:name="_Toc326763879"/>
      <w:bookmarkStart w:id="358" w:name="_Toc369088124"/>
      <w:bookmarkStart w:id="359" w:name="_Toc397496494"/>
      <w:bookmarkStart w:id="360" w:name="_Toc233778685"/>
      <w:r w:rsidRPr="00D60BA3">
        <w:rPr>
          <w:i/>
          <w:sz w:val="30"/>
          <w:szCs w:val="30"/>
        </w:rPr>
        <w:t>Calculation of Net Qualifying Capacity</w:t>
      </w:r>
      <w:bookmarkEnd w:id="351"/>
      <w:bookmarkEnd w:id="352"/>
      <w:bookmarkEnd w:id="353"/>
      <w:bookmarkEnd w:id="354"/>
      <w:bookmarkEnd w:id="355"/>
      <w:bookmarkEnd w:id="356"/>
      <w:bookmarkEnd w:id="357"/>
      <w:bookmarkEnd w:id="358"/>
      <w:bookmarkEnd w:id="359"/>
      <w:bookmarkEnd w:id="360"/>
    </w:p>
    <w:p w14:paraId="20C6167F" w14:textId="77777777" w:rsidR="0032748C" w:rsidRDefault="0032748C" w:rsidP="00794878">
      <w:pPr>
        <w:pStyle w:val="Heading3"/>
      </w:pPr>
      <w:bookmarkStart w:id="361" w:name="_Toc271708137"/>
      <w:bookmarkStart w:id="362" w:name="_Toc249939615"/>
      <w:bookmarkStart w:id="363" w:name="_Toc289356201"/>
      <w:bookmarkStart w:id="364" w:name="_Toc295820433"/>
      <w:bookmarkStart w:id="365" w:name="_Toc295820909"/>
      <w:bookmarkStart w:id="366" w:name="_Toc300573931"/>
      <w:bookmarkStart w:id="367" w:name="_Toc326763880"/>
      <w:bookmarkStart w:id="368" w:name="_Toc369088125"/>
      <w:bookmarkStart w:id="369" w:name="_Toc397496495"/>
      <w:bookmarkStart w:id="370" w:name="_Toc233778686"/>
      <w:r w:rsidRPr="0032748C">
        <w:t>Establishing Qualifying Capacity</w:t>
      </w:r>
      <w:bookmarkEnd w:id="361"/>
      <w:bookmarkEnd w:id="362"/>
      <w:bookmarkEnd w:id="363"/>
      <w:bookmarkEnd w:id="364"/>
      <w:bookmarkEnd w:id="365"/>
      <w:bookmarkEnd w:id="366"/>
      <w:bookmarkEnd w:id="367"/>
      <w:bookmarkEnd w:id="368"/>
      <w:bookmarkEnd w:id="369"/>
      <w:bookmarkEnd w:id="370"/>
    </w:p>
    <w:p w14:paraId="20C61680" w14:textId="77777777" w:rsidR="00D60BA3" w:rsidRDefault="00D60BA3" w:rsidP="00973ECB">
      <w:pPr>
        <w:pStyle w:val="ParaText"/>
        <w:rPr>
          <w:rFonts w:cs="Arial"/>
          <w:szCs w:val="22"/>
        </w:rPr>
      </w:pPr>
      <w:r>
        <w:rPr>
          <w:rFonts w:cs="Arial"/>
          <w:szCs w:val="22"/>
        </w:rPr>
        <w:t>The initial step in the process of determining NQC is for an SC for the resource to establish a Qualifying Capacity (QC) value</w:t>
      </w:r>
      <w:r w:rsidR="00F9697B">
        <w:rPr>
          <w:rFonts w:cs="Arial"/>
          <w:szCs w:val="22"/>
        </w:rPr>
        <w:t xml:space="preserve">.  </w:t>
      </w:r>
      <w:r>
        <w:rPr>
          <w:rFonts w:cs="Arial"/>
          <w:szCs w:val="22"/>
        </w:rPr>
        <w:t xml:space="preserve">Under </w:t>
      </w:r>
      <w:r w:rsidR="00A64958">
        <w:rPr>
          <w:rFonts w:cs="Arial"/>
          <w:szCs w:val="22"/>
        </w:rPr>
        <w:t>ISO</w:t>
      </w:r>
      <w:r>
        <w:rPr>
          <w:rFonts w:cs="Arial"/>
          <w:szCs w:val="22"/>
        </w:rPr>
        <w:t xml:space="preserve"> Tariff Section 40.4.1, the </w:t>
      </w:r>
      <w:r w:rsidR="00A64958">
        <w:rPr>
          <w:rFonts w:cs="Arial"/>
          <w:szCs w:val="22"/>
        </w:rPr>
        <w:t>ISO</w:t>
      </w:r>
      <w:r>
        <w:rPr>
          <w:rFonts w:cs="Arial"/>
          <w:szCs w:val="22"/>
        </w:rPr>
        <w:t xml:space="preserve"> shall use the criteria provided by the CPUC, Local Regulatory Authority, or federal agency, to determine and verify, if necessary, the QC of the submitting resource.</w:t>
      </w:r>
    </w:p>
    <w:p w14:paraId="20C61681" w14:textId="77777777" w:rsidR="00D60BA3" w:rsidRDefault="00D60BA3" w:rsidP="00973ECB">
      <w:pPr>
        <w:pStyle w:val="ParaText"/>
        <w:rPr>
          <w:rFonts w:cs="Arial"/>
          <w:szCs w:val="22"/>
        </w:rPr>
      </w:pPr>
      <w:r>
        <w:rPr>
          <w:rFonts w:cs="Arial"/>
          <w:szCs w:val="22"/>
        </w:rPr>
        <w:t xml:space="preserve">The </w:t>
      </w:r>
      <w:r w:rsidR="00A64958">
        <w:rPr>
          <w:rFonts w:cs="Arial"/>
          <w:szCs w:val="22"/>
        </w:rPr>
        <w:t>ISO</w:t>
      </w:r>
      <w:r>
        <w:rPr>
          <w:rFonts w:cs="Arial"/>
          <w:szCs w:val="22"/>
        </w:rPr>
        <w:t xml:space="preserve"> recognizes the potential ambiguity in this approach where the resource is not owned or controlled by an LSE and/or has the same SC as the ultimate contracting LSE</w:t>
      </w:r>
      <w:r w:rsidR="00F9697B">
        <w:rPr>
          <w:rFonts w:cs="Arial"/>
          <w:szCs w:val="22"/>
        </w:rPr>
        <w:t xml:space="preserve">.  </w:t>
      </w:r>
      <w:r>
        <w:rPr>
          <w:rFonts w:cs="Arial"/>
          <w:szCs w:val="22"/>
        </w:rPr>
        <w:t>Notwithstanding potential complications, where a resource has entered into a contract to provide Resource Adequacy Capacity to a particular Load Serving Entity, the resource should utilize the QC criteria adopted by the entity regulating that specific Load Serving Entity, i.e., CPUC or other Local Regulatory Authority</w:t>
      </w:r>
      <w:r w:rsidR="00F9697B">
        <w:rPr>
          <w:rFonts w:cs="Arial"/>
          <w:szCs w:val="22"/>
        </w:rPr>
        <w:t xml:space="preserve">.  </w:t>
      </w:r>
      <w:r>
        <w:rPr>
          <w:rFonts w:cs="Arial"/>
          <w:szCs w:val="22"/>
        </w:rPr>
        <w:t>To the extent the resource is not under contract, but wishes to establish a QC value, it should select and report based on one or more potential criteria, i.e., CPUC and/or City of Anaheim</w:t>
      </w:r>
      <w:r w:rsidR="00F9697B">
        <w:rPr>
          <w:rFonts w:cs="Arial"/>
          <w:szCs w:val="22"/>
        </w:rPr>
        <w:t xml:space="preserve">.  </w:t>
      </w:r>
      <w:r>
        <w:rPr>
          <w:rFonts w:cs="Arial"/>
          <w:szCs w:val="22"/>
        </w:rPr>
        <w:t xml:space="preserve">Further, to the extent a resource is listed by one of more Scheduling Coordinators in their Resource Adequacy Plans, which apply differing QC criteria, the </w:t>
      </w:r>
      <w:r w:rsidR="00A64958">
        <w:rPr>
          <w:rFonts w:cs="Arial"/>
          <w:szCs w:val="22"/>
        </w:rPr>
        <w:t>ISO</w:t>
      </w:r>
      <w:r>
        <w:rPr>
          <w:rFonts w:cs="Arial"/>
          <w:szCs w:val="22"/>
        </w:rPr>
        <w:t xml:space="preserve"> accepts the methodology that results in the highest QC value for the resource as long as the resulting NQC does not exceed the limitations described in 5.1.3.1 below.</w:t>
      </w:r>
    </w:p>
    <w:p w14:paraId="20C61682" w14:textId="59E52523" w:rsidR="00D60BA3" w:rsidRDefault="00D60BA3" w:rsidP="00973ECB">
      <w:pPr>
        <w:pStyle w:val="ParaText"/>
        <w:rPr>
          <w:rFonts w:cs="Arial"/>
          <w:szCs w:val="22"/>
        </w:rPr>
      </w:pPr>
      <w:r>
        <w:rPr>
          <w:rFonts w:cs="Arial"/>
          <w:szCs w:val="22"/>
        </w:rPr>
        <w:t xml:space="preserve">Only if a Local Regulatory Authority has not adopted specific QC criteria will the </w:t>
      </w:r>
      <w:r w:rsidR="008436F2">
        <w:rPr>
          <w:rFonts w:cs="Arial"/>
          <w:szCs w:val="22"/>
        </w:rPr>
        <w:t>Default Resource Adequacy Rules</w:t>
      </w:r>
      <w:r w:rsidR="00C92E63">
        <w:rPr>
          <w:rFonts w:cs="Arial"/>
          <w:szCs w:val="22"/>
        </w:rPr>
        <w:t xml:space="preserve"> apply</w:t>
      </w:r>
      <w:r w:rsidR="008436F2">
        <w:rPr>
          <w:rFonts w:cs="Arial"/>
          <w:szCs w:val="22"/>
        </w:rPr>
        <w:t xml:space="preserve">, see section 13, consistent with </w:t>
      </w:r>
      <w:r>
        <w:rPr>
          <w:rFonts w:cs="Arial"/>
          <w:szCs w:val="22"/>
        </w:rPr>
        <w:t xml:space="preserve">provisions of </w:t>
      </w:r>
      <w:r w:rsidR="00A64958">
        <w:rPr>
          <w:rFonts w:cs="Arial"/>
          <w:szCs w:val="22"/>
        </w:rPr>
        <w:t>ISO</w:t>
      </w:r>
      <w:r>
        <w:rPr>
          <w:rFonts w:cs="Arial"/>
          <w:szCs w:val="22"/>
        </w:rPr>
        <w:t xml:space="preserve"> Tariff Section 40.8.</w:t>
      </w:r>
    </w:p>
    <w:p w14:paraId="20C61683" w14:textId="77777777" w:rsidR="00D60BA3" w:rsidRDefault="00D60BA3" w:rsidP="00973ECB">
      <w:pPr>
        <w:pStyle w:val="ParaText"/>
        <w:rPr>
          <w:rFonts w:cs="Arial"/>
          <w:szCs w:val="22"/>
        </w:rPr>
      </w:pPr>
      <w:r>
        <w:rPr>
          <w:rFonts w:cs="Arial"/>
          <w:szCs w:val="22"/>
        </w:rPr>
        <w:t xml:space="preserve">Based on the foregoing rules, the resource seeking to deem its capacity eligible for resource adequacy purposes submits the proposed QC value to the </w:t>
      </w:r>
      <w:r w:rsidR="00A64958">
        <w:rPr>
          <w:rFonts w:cs="Arial"/>
          <w:szCs w:val="22"/>
        </w:rPr>
        <w:t>ISO</w:t>
      </w:r>
      <w:r>
        <w:rPr>
          <w:rFonts w:cs="Arial"/>
          <w:szCs w:val="22"/>
        </w:rPr>
        <w:t xml:space="preserve"> through the submittal of a QC Template by the representative SC</w:t>
      </w:r>
      <w:r w:rsidR="00F9697B">
        <w:rPr>
          <w:rFonts w:cs="Arial"/>
          <w:szCs w:val="22"/>
        </w:rPr>
        <w:t xml:space="preserve">.  </w:t>
      </w:r>
      <w:r>
        <w:rPr>
          <w:rFonts w:cs="Arial"/>
          <w:szCs w:val="22"/>
        </w:rPr>
        <w:t>The template may be found at:</w:t>
      </w:r>
    </w:p>
    <w:p w14:paraId="20C61684" w14:textId="77777777" w:rsidR="004879EB" w:rsidRDefault="004879EB" w:rsidP="00973ECB">
      <w:pPr>
        <w:pStyle w:val="ParaText"/>
        <w:rPr>
          <w:rFonts w:cs="Arial"/>
          <w:szCs w:val="22"/>
        </w:rPr>
      </w:pPr>
      <w:r w:rsidRPr="004879EB">
        <w:rPr>
          <w:rFonts w:cs="Arial"/>
          <w:szCs w:val="22"/>
        </w:rPr>
        <w:t>http://www.caiso.com/Documents/2013NetQualifyingCapacityRequestForm.xls</w:t>
      </w:r>
    </w:p>
    <w:p w14:paraId="20C61685" w14:textId="77777777" w:rsidR="00D60BA3" w:rsidRPr="003E6D17" w:rsidRDefault="00D60BA3" w:rsidP="00973ECB">
      <w:pPr>
        <w:pStyle w:val="ParaText"/>
        <w:rPr>
          <w:bCs/>
          <w:szCs w:val="22"/>
        </w:rPr>
      </w:pPr>
      <w:bookmarkStart w:id="371" w:name="_Toc156989119"/>
      <w:r w:rsidRPr="003E6D17">
        <w:rPr>
          <w:bCs/>
          <w:szCs w:val="22"/>
        </w:rPr>
        <w:lastRenderedPageBreak/>
        <w:t xml:space="preserve">Once the QC value is established, the </w:t>
      </w:r>
      <w:r w:rsidR="00A64958">
        <w:rPr>
          <w:bCs/>
          <w:szCs w:val="22"/>
        </w:rPr>
        <w:t>ISO</w:t>
      </w:r>
      <w:r w:rsidRPr="003E6D17">
        <w:rPr>
          <w:bCs/>
          <w:szCs w:val="22"/>
        </w:rPr>
        <w:t xml:space="preserve"> calculates a NQC value.</w:t>
      </w:r>
      <w:bookmarkEnd w:id="371"/>
    </w:p>
    <w:p w14:paraId="20C61686" w14:textId="77777777" w:rsidR="00D60BA3" w:rsidRDefault="00D60BA3" w:rsidP="00794878">
      <w:pPr>
        <w:pStyle w:val="Heading3"/>
      </w:pPr>
      <w:bookmarkStart w:id="372" w:name="_Toc271708138"/>
      <w:bookmarkStart w:id="373" w:name="_Toc249939616"/>
      <w:bookmarkStart w:id="374" w:name="_Toc289356202"/>
      <w:bookmarkStart w:id="375" w:name="_Toc295820434"/>
      <w:bookmarkStart w:id="376" w:name="_Toc295820910"/>
      <w:bookmarkStart w:id="377" w:name="_Toc300573932"/>
      <w:bookmarkStart w:id="378" w:name="_Toc326763881"/>
      <w:bookmarkStart w:id="379" w:name="_Toc369088126"/>
      <w:bookmarkStart w:id="380" w:name="_Toc397496496"/>
      <w:bookmarkStart w:id="381" w:name="_Toc233778687"/>
      <w:r>
        <w:t>Changes to QC</w:t>
      </w:r>
      <w:bookmarkEnd w:id="372"/>
      <w:bookmarkEnd w:id="373"/>
      <w:bookmarkEnd w:id="374"/>
      <w:bookmarkEnd w:id="375"/>
      <w:bookmarkEnd w:id="376"/>
      <w:bookmarkEnd w:id="377"/>
      <w:bookmarkEnd w:id="378"/>
      <w:bookmarkEnd w:id="379"/>
      <w:bookmarkEnd w:id="380"/>
      <w:bookmarkEnd w:id="381"/>
    </w:p>
    <w:p w14:paraId="20C61687" w14:textId="77777777" w:rsidR="00D60BA3" w:rsidRDefault="00D60BA3" w:rsidP="00973ECB">
      <w:pPr>
        <w:pStyle w:val="ParaText"/>
        <w:rPr>
          <w:rFonts w:cs="Arial"/>
          <w:szCs w:val="22"/>
        </w:rPr>
      </w:pPr>
      <w:r>
        <w:rPr>
          <w:rFonts w:cs="Arial"/>
          <w:szCs w:val="22"/>
        </w:rPr>
        <w:t>Scheduling Coordinators may submit proposed changes to QC values for the LSEs that they represent</w:t>
      </w:r>
      <w:r w:rsidR="00F9697B">
        <w:rPr>
          <w:rFonts w:cs="Arial"/>
          <w:szCs w:val="22"/>
        </w:rPr>
        <w:t xml:space="preserve">.  </w:t>
      </w:r>
      <w:r>
        <w:rPr>
          <w:rFonts w:cs="Arial"/>
          <w:szCs w:val="22"/>
        </w:rPr>
        <w:t>Sufficient documentation to justify the QC value adjustment must accompany the request.</w:t>
      </w:r>
    </w:p>
    <w:p w14:paraId="20C61688" w14:textId="77777777" w:rsidR="00D60BA3" w:rsidRDefault="00D60BA3" w:rsidP="00973ECB">
      <w:pPr>
        <w:pStyle w:val="ParaText"/>
        <w:rPr>
          <w:rFonts w:cs="Arial"/>
          <w:szCs w:val="22"/>
        </w:rPr>
      </w:pPr>
      <w:r>
        <w:rPr>
          <w:rFonts w:cs="Arial"/>
          <w:szCs w:val="22"/>
        </w:rPr>
        <w:t>The process for submitting changes is basically identical to that for an initial submittal</w:t>
      </w:r>
      <w:r w:rsidR="00F9697B">
        <w:rPr>
          <w:rFonts w:cs="Arial"/>
          <w:szCs w:val="22"/>
        </w:rPr>
        <w:t xml:space="preserve">.  </w:t>
      </w:r>
      <w:r>
        <w:rPr>
          <w:rFonts w:cs="Arial"/>
          <w:szCs w:val="22"/>
        </w:rPr>
        <w:t>The representative SC submits the QC Template, but indicates that this is a change submittal, not an initial submittal, by describing the nature of the change in the submission cover letter.</w:t>
      </w:r>
    </w:p>
    <w:p w14:paraId="20C61689" w14:textId="77777777" w:rsidR="00D60BA3" w:rsidRDefault="00D60BA3" w:rsidP="00973ECB">
      <w:pPr>
        <w:pStyle w:val="ParaText"/>
        <w:rPr>
          <w:rFonts w:cs="Arial"/>
          <w:szCs w:val="22"/>
        </w:rPr>
      </w:pPr>
      <w:r>
        <w:rPr>
          <w:rFonts w:cs="Arial"/>
          <w:szCs w:val="22"/>
        </w:rPr>
        <w:t xml:space="preserve">For those resources that elect, or are required, to use the QC criteria adopted by the CPUC that are based on historic capabilities, such as wind or solar Generating Units, the </w:t>
      </w:r>
      <w:r w:rsidR="00A64958">
        <w:rPr>
          <w:rFonts w:cs="Arial"/>
          <w:szCs w:val="22"/>
        </w:rPr>
        <w:t>ISO</w:t>
      </w:r>
      <w:r>
        <w:rPr>
          <w:rFonts w:cs="Arial"/>
          <w:szCs w:val="22"/>
        </w:rPr>
        <w:t xml:space="preserve"> will utilize QC data provided by the CEC to the extent available</w:t>
      </w:r>
      <w:r w:rsidR="00F9697B">
        <w:rPr>
          <w:rFonts w:cs="Arial"/>
          <w:szCs w:val="22"/>
        </w:rPr>
        <w:t xml:space="preserve">.  </w:t>
      </w:r>
      <w:r>
        <w:rPr>
          <w:rFonts w:cs="Arial"/>
          <w:szCs w:val="22"/>
        </w:rPr>
        <w:t xml:space="preserve"> </w:t>
      </w:r>
    </w:p>
    <w:p w14:paraId="20C6168A" w14:textId="77777777" w:rsidR="00CF3C96" w:rsidRDefault="00CF3C96" w:rsidP="00973ECB">
      <w:pPr>
        <w:pStyle w:val="ParaText"/>
        <w:rPr>
          <w:rFonts w:cs="Arial"/>
          <w:szCs w:val="22"/>
        </w:rPr>
      </w:pPr>
      <w:r w:rsidRPr="00B90284">
        <w:rPr>
          <w:rFonts w:cs="Arial"/>
          <w:szCs w:val="22"/>
        </w:rPr>
        <w:t xml:space="preserve">Under Section 40.4.2, the NQC of a resource included in the </w:t>
      </w:r>
      <w:r w:rsidR="00A64958">
        <w:rPr>
          <w:rFonts w:cs="Arial"/>
          <w:szCs w:val="22"/>
        </w:rPr>
        <w:t>ISO</w:t>
      </w:r>
      <w:r w:rsidRPr="00B90284">
        <w:rPr>
          <w:rFonts w:cs="Arial"/>
          <w:szCs w:val="22"/>
        </w:rPr>
        <w:t xml:space="preserve">’s annual NQC report cannot be reduced by the </w:t>
      </w:r>
      <w:r w:rsidR="00A64958">
        <w:rPr>
          <w:rFonts w:cs="Arial"/>
          <w:szCs w:val="22"/>
        </w:rPr>
        <w:t>ISO</w:t>
      </w:r>
      <w:r w:rsidRPr="00B90284">
        <w:rPr>
          <w:rFonts w:cs="Arial"/>
          <w:szCs w:val="22"/>
        </w:rPr>
        <w:t xml:space="preserve"> for the </w:t>
      </w:r>
      <w:r w:rsidR="00640505">
        <w:rPr>
          <w:rFonts w:cs="Arial"/>
          <w:szCs w:val="22"/>
        </w:rPr>
        <w:t xml:space="preserve">RA </w:t>
      </w:r>
      <w:r w:rsidRPr="00B90284">
        <w:rPr>
          <w:rFonts w:cs="Arial"/>
          <w:szCs w:val="22"/>
        </w:rPr>
        <w:t>Compliance Year for which the report was published</w:t>
      </w:r>
      <w:r w:rsidR="00F9697B">
        <w:rPr>
          <w:rFonts w:cs="Arial"/>
          <w:szCs w:val="22"/>
        </w:rPr>
        <w:t xml:space="preserve">.  </w:t>
      </w:r>
      <w:r w:rsidRPr="00B90284">
        <w:rPr>
          <w:rFonts w:cs="Arial"/>
          <w:szCs w:val="22"/>
        </w:rPr>
        <w:t xml:space="preserve">Accordingly, </w:t>
      </w:r>
      <w:r w:rsidR="00B90284" w:rsidRPr="00B90284">
        <w:rPr>
          <w:rFonts w:cs="Arial"/>
          <w:szCs w:val="22"/>
        </w:rPr>
        <w:t xml:space="preserve">only changes that increase </w:t>
      </w:r>
      <w:r w:rsidRPr="00B90284">
        <w:rPr>
          <w:rFonts w:cs="Arial"/>
          <w:szCs w:val="22"/>
        </w:rPr>
        <w:t xml:space="preserve">QC </w:t>
      </w:r>
      <w:r w:rsidR="00B90284" w:rsidRPr="00B90284">
        <w:rPr>
          <w:rFonts w:cs="Arial"/>
          <w:szCs w:val="22"/>
        </w:rPr>
        <w:t>and the resource</w:t>
      </w:r>
      <w:r w:rsidR="00B90284" w:rsidRPr="00B90284">
        <w:rPr>
          <w:rFonts w:cs="Arial" w:hint="eastAsia"/>
          <w:szCs w:val="22"/>
        </w:rPr>
        <w:t>’</w:t>
      </w:r>
      <w:r w:rsidR="00B90284" w:rsidRPr="00B90284">
        <w:rPr>
          <w:rFonts w:cs="Arial"/>
          <w:szCs w:val="22"/>
        </w:rPr>
        <w:t xml:space="preserve">s </w:t>
      </w:r>
      <w:r w:rsidR="00B90284" w:rsidRPr="00B90284">
        <w:rPr>
          <w:rFonts w:cs="Arial" w:hint="eastAsia"/>
          <w:szCs w:val="22"/>
        </w:rPr>
        <w:t>accompanying</w:t>
      </w:r>
      <w:r w:rsidR="00B90284" w:rsidRPr="00B90284">
        <w:rPr>
          <w:rFonts w:cs="Arial"/>
          <w:szCs w:val="22"/>
        </w:rPr>
        <w:t xml:space="preserve"> NQC will be effective for inclusion in a monthly Supply Plan in the Compliance Year for which the change is made</w:t>
      </w:r>
      <w:r w:rsidR="00F9697B">
        <w:rPr>
          <w:rFonts w:cs="Arial"/>
          <w:szCs w:val="22"/>
        </w:rPr>
        <w:t xml:space="preserve">.  </w:t>
      </w:r>
      <w:r w:rsidR="00B90284" w:rsidRPr="00B90284">
        <w:rPr>
          <w:rFonts w:cs="Arial"/>
          <w:szCs w:val="22"/>
        </w:rPr>
        <w:t xml:space="preserve">The </w:t>
      </w:r>
      <w:r w:rsidR="00A64958">
        <w:rPr>
          <w:rFonts w:cs="Arial"/>
          <w:szCs w:val="22"/>
        </w:rPr>
        <w:t>ISO</w:t>
      </w:r>
      <w:r w:rsidR="00B90284" w:rsidRPr="00B90284">
        <w:rPr>
          <w:rFonts w:cs="Arial"/>
          <w:szCs w:val="22"/>
        </w:rPr>
        <w:t xml:space="preserve"> must receive such increases in QC no later than the </w:t>
      </w:r>
      <w:r w:rsidR="004879EB">
        <w:rPr>
          <w:rFonts w:cs="Arial"/>
          <w:szCs w:val="22"/>
        </w:rPr>
        <w:t xml:space="preserve">first business day of the month, </w:t>
      </w:r>
      <w:r w:rsidR="00916AB5">
        <w:rPr>
          <w:rFonts w:cs="Arial"/>
          <w:szCs w:val="22"/>
        </w:rPr>
        <w:t>two months prior to the compliance month</w:t>
      </w:r>
      <w:r w:rsidR="00B90284" w:rsidRPr="00B90284">
        <w:rPr>
          <w:rFonts w:cs="Arial"/>
          <w:szCs w:val="22"/>
        </w:rPr>
        <w:t xml:space="preserve"> for inclusion in the Supply Plan submitted</w:t>
      </w:r>
      <w:r w:rsidR="00916AB5">
        <w:rPr>
          <w:rFonts w:cs="Arial"/>
          <w:szCs w:val="22"/>
        </w:rPr>
        <w:t xml:space="preserve"> for that compliance month.</w:t>
      </w:r>
      <w:r w:rsidR="00F9697B">
        <w:rPr>
          <w:rFonts w:cs="Arial"/>
          <w:szCs w:val="22"/>
        </w:rPr>
        <w:t xml:space="preserve">  </w:t>
      </w:r>
      <w:r w:rsidR="00B90284" w:rsidRPr="00B90284">
        <w:rPr>
          <w:rFonts w:cs="Arial"/>
          <w:szCs w:val="22"/>
        </w:rPr>
        <w:t>If received after that date, the QC change will not be effective until the following month’s Supply Plan</w:t>
      </w:r>
      <w:r w:rsidR="00F9697B">
        <w:rPr>
          <w:rFonts w:cs="Arial"/>
          <w:szCs w:val="22"/>
        </w:rPr>
        <w:t xml:space="preserve">.  </w:t>
      </w:r>
    </w:p>
    <w:p w14:paraId="20C6168B" w14:textId="77777777" w:rsidR="005C0EF0" w:rsidRPr="005F46BA" w:rsidRDefault="005C0EF0" w:rsidP="00956CE1">
      <w:bookmarkStart w:id="382" w:name="_Toc281401464"/>
      <w:bookmarkStart w:id="383" w:name="_Toc289430377"/>
      <w:bookmarkStart w:id="384" w:name="_Toc271708139"/>
      <w:bookmarkStart w:id="385" w:name="_Toc249939617"/>
      <w:bookmarkStart w:id="386" w:name="_Toc289356203"/>
      <w:bookmarkStart w:id="387" w:name="_Toc295820435"/>
      <w:bookmarkStart w:id="388" w:name="_Toc295820911"/>
    </w:p>
    <w:p w14:paraId="20C6168C" w14:textId="77777777" w:rsidR="005C0EF0" w:rsidRPr="005F46BA" w:rsidRDefault="005C0EF0" w:rsidP="005C0EF0">
      <w:pPr>
        <w:pStyle w:val="Heading3"/>
        <w:ind w:left="900" w:hanging="900"/>
      </w:pPr>
      <w:bookmarkStart w:id="389" w:name="_Toc300573933"/>
      <w:bookmarkStart w:id="390" w:name="_Toc326763882"/>
      <w:bookmarkStart w:id="391" w:name="_Toc369088127"/>
      <w:bookmarkStart w:id="392" w:name="_Toc397496497"/>
      <w:bookmarkStart w:id="393" w:name="_Toc233778688"/>
      <w:r w:rsidRPr="005F46BA">
        <w:t>NQC Criteria</w:t>
      </w:r>
      <w:bookmarkEnd w:id="382"/>
      <w:bookmarkEnd w:id="383"/>
      <w:bookmarkEnd w:id="389"/>
      <w:bookmarkEnd w:id="390"/>
      <w:bookmarkEnd w:id="391"/>
      <w:bookmarkEnd w:id="392"/>
      <w:bookmarkEnd w:id="393"/>
    </w:p>
    <w:p w14:paraId="20C6168D" w14:textId="77777777" w:rsidR="005C0EF0" w:rsidRPr="005F46BA" w:rsidRDefault="005C0EF0" w:rsidP="00794878">
      <w:pPr>
        <w:pStyle w:val="Heading4"/>
      </w:pPr>
      <w:bookmarkStart w:id="394" w:name="_Toc281401465"/>
      <w:bookmarkStart w:id="395" w:name="_Toc289430378"/>
      <w:r w:rsidRPr="005F46BA">
        <w:tab/>
      </w:r>
      <w:bookmarkStart w:id="396" w:name="_Toc300573934"/>
      <w:bookmarkStart w:id="397" w:name="_Toc326763883"/>
      <w:bookmarkStart w:id="398" w:name="_Toc369088128"/>
      <w:bookmarkStart w:id="399" w:name="_Toc397496498"/>
      <w:bookmarkStart w:id="400" w:name="_Toc233778689"/>
      <w:r w:rsidRPr="005F46BA">
        <w:t>General Resource Requirements to Supply NQC</w:t>
      </w:r>
      <w:bookmarkEnd w:id="394"/>
      <w:bookmarkEnd w:id="395"/>
      <w:bookmarkEnd w:id="396"/>
      <w:bookmarkEnd w:id="397"/>
      <w:bookmarkEnd w:id="398"/>
      <w:bookmarkEnd w:id="399"/>
      <w:bookmarkEnd w:id="400"/>
    </w:p>
    <w:p w14:paraId="20C6168E" w14:textId="77777777" w:rsidR="005C0EF0" w:rsidRPr="005F46BA" w:rsidRDefault="005C0EF0" w:rsidP="005C0EF0">
      <w:pPr>
        <w:pStyle w:val="ParaText"/>
        <w:rPr>
          <w:rFonts w:cs="Arial"/>
          <w:szCs w:val="22"/>
        </w:rPr>
      </w:pPr>
      <w:r w:rsidRPr="005F46BA">
        <w:rPr>
          <w:rFonts w:cs="Arial"/>
          <w:szCs w:val="22"/>
        </w:rPr>
        <w:t xml:space="preserve">In addition to requiring that a resource be in compliance with the QC criteria established by the CPUC, other Local Regulatory Authority, or federal agency, </w:t>
      </w:r>
      <w:r w:rsidR="00A64958">
        <w:rPr>
          <w:rFonts w:cs="Arial"/>
          <w:szCs w:val="22"/>
        </w:rPr>
        <w:t>ISO</w:t>
      </w:r>
      <w:r w:rsidRPr="005F46BA">
        <w:rPr>
          <w:rFonts w:cs="Arial"/>
          <w:szCs w:val="22"/>
        </w:rPr>
        <w:t xml:space="preserve"> Tariff Section 40.4.3 outlines several additional requirements for a resource to supply NQC, including: </w:t>
      </w:r>
    </w:p>
    <w:p w14:paraId="20C6168F" w14:textId="77777777" w:rsidR="005C0EF0" w:rsidRPr="005F46BA" w:rsidRDefault="005C0EF0" w:rsidP="00606C33">
      <w:pPr>
        <w:rPr>
          <w:rFonts w:cs="Arial"/>
          <w:szCs w:val="22"/>
        </w:rPr>
      </w:pPr>
      <w:r w:rsidRPr="005F46BA">
        <w:rPr>
          <w:rFonts w:cs="Arial"/>
          <w:szCs w:val="22"/>
        </w:rPr>
        <w:t xml:space="preserve">The resource must be available for testing or audit by the </w:t>
      </w:r>
      <w:r w:rsidR="00A64958">
        <w:rPr>
          <w:rFonts w:cs="Arial"/>
          <w:szCs w:val="22"/>
        </w:rPr>
        <w:t>ISO</w:t>
      </w:r>
      <w:r w:rsidRPr="005F46BA">
        <w:rPr>
          <w:rFonts w:cs="Arial"/>
          <w:szCs w:val="22"/>
        </w:rPr>
        <w:t xml:space="preserve"> for validation purposes for the next RA Compliance Year (calendar year January 1 through December 30).  </w:t>
      </w:r>
    </w:p>
    <w:p w14:paraId="20C61690" w14:textId="77777777" w:rsidR="005C0EF0" w:rsidRPr="005F46BA" w:rsidRDefault="005C0EF0" w:rsidP="00606C33">
      <w:pPr>
        <w:rPr>
          <w:rFonts w:cs="Arial"/>
          <w:szCs w:val="22"/>
        </w:rPr>
      </w:pPr>
      <w:r w:rsidRPr="005F46BA">
        <w:rPr>
          <w:rFonts w:cs="Arial"/>
          <w:szCs w:val="22"/>
        </w:rPr>
        <w:t xml:space="preserve">The representative SC must provide any information requested by the </w:t>
      </w:r>
      <w:r w:rsidR="00A64958">
        <w:rPr>
          <w:rFonts w:cs="Arial"/>
          <w:szCs w:val="22"/>
        </w:rPr>
        <w:t>ISO</w:t>
      </w:r>
      <w:r w:rsidRPr="005F46BA">
        <w:rPr>
          <w:rFonts w:cs="Arial"/>
          <w:szCs w:val="22"/>
        </w:rPr>
        <w:t xml:space="preserve"> to support the submittal of the resource’s QC or application of </w:t>
      </w:r>
      <w:r w:rsidR="00A64958">
        <w:rPr>
          <w:rFonts w:cs="Arial"/>
          <w:szCs w:val="22"/>
        </w:rPr>
        <w:t>ISO</w:t>
      </w:r>
      <w:r w:rsidRPr="005F46BA">
        <w:rPr>
          <w:rFonts w:cs="Arial"/>
          <w:szCs w:val="22"/>
        </w:rPr>
        <w:t xml:space="preserve"> adopted “performance criteria.”</w:t>
      </w:r>
    </w:p>
    <w:p w14:paraId="20C61691" w14:textId="77777777" w:rsidR="005C0EF0" w:rsidRPr="005F46BA" w:rsidRDefault="005C0EF0" w:rsidP="00606C33">
      <w:pPr>
        <w:rPr>
          <w:rFonts w:cs="Arial"/>
          <w:szCs w:val="22"/>
        </w:rPr>
      </w:pPr>
      <w:r w:rsidRPr="005F46BA">
        <w:rPr>
          <w:rFonts w:cs="Arial"/>
          <w:szCs w:val="22"/>
        </w:rPr>
        <w:t xml:space="preserve">The resource must comply with bidding requirements of the </w:t>
      </w:r>
      <w:r w:rsidR="00A64958">
        <w:rPr>
          <w:rFonts w:cs="Arial"/>
          <w:szCs w:val="22"/>
        </w:rPr>
        <w:t>ISO</w:t>
      </w:r>
      <w:r w:rsidRPr="005F46BA">
        <w:rPr>
          <w:rFonts w:cs="Arial"/>
          <w:szCs w:val="22"/>
        </w:rPr>
        <w:t xml:space="preserve"> Tariff </w:t>
      </w:r>
    </w:p>
    <w:p w14:paraId="20C61692" w14:textId="77777777" w:rsidR="005C0EF0" w:rsidRPr="005F46BA" w:rsidRDefault="005C0EF0" w:rsidP="00606C33">
      <w:pPr>
        <w:rPr>
          <w:rFonts w:cs="Arial"/>
          <w:szCs w:val="22"/>
        </w:rPr>
      </w:pPr>
      <w:r w:rsidRPr="005F46BA">
        <w:rPr>
          <w:rFonts w:cs="Arial"/>
        </w:rPr>
        <w:t xml:space="preserve">The resource, through its representative SC, is subject to Sanctions as specified in the </w:t>
      </w:r>
      <w:r w:rsidR="00A64958">
        <w:rPr>
          <w:rFonts w:cs="Arial"/>
        </w:rPr>
        <w:t>ISO</w:t>
      </w:r>
      <w:r w:rsidRPr="005F46BA">
        <w:rPr>
          <w:rFonts w:cs="Arial"/>
        </w:rPr>
        <w:t xml:space="preserve"> Tariff.  These sanctions may include those authorized under </w:t>
      </w:r>
      <w:r w:rsidR="00A64958">
        <w:rPr>
          <w:rFonts w:cs="Arial"/>
        </w:rPr>
        <w:t>ISO</w:t>
      </w:r>
      <w:r w:rsidRPr="005F46BA">
        <w:rPr>
          <w:rFonts w:cs="Arial"/>
        </w:rPr>
        <w:t xml:space="preserve"> Tariff Section 37 as well as any impact to the resource’s settlement treatment as expressly set forth in Section 40.  </w:t>
      </w:r>
    </w:p>
    <w:p w14:paraId="20C61693" w14:textId="77777777" w:rsidR="005C0EF0" w:rsidRPr="005F46BA" w:rsidRDefault="005C0EF0" w:rsidP="005C0EF0">
      <w:pPr>
        <w:pStyle w:val="ParaText"/>
        <w:rPr>
          <w:rFonts w:cs="Arial"/>
          <w:szCs w:val="22"/>
        </w:rPr>
      </w:pPr>
      <w:r w:rsidRPr="005F46BA">
        <w:rPr>
          <w:rFonts w:cs="Arial"/>
          <w:szCs w:val="22"/>
        </w:rPr>
        <w:lastRenderedPageBreak/>
        <w:t xml:space="preserve">NQC reflects QC reduced, as appropriate, for the following reasons: </w:t>
      </w:r>
    </w:p>
    <w:p w14:paraId="20C61694" w14:textId="77777777" w:rsidR="005C0EF0" w:rsidRPr="005F46BA" w:rsidRDefault="005C0EF0" w:rsidP="00606C33">
      <w:pPr>
        <w:rPr>
          <w:rFonts w:cs="Arial"/>
          <w:szCs w:val="22"/>
        </w:rPr>
      </w:pPr>
      <w:r w:rsidRPr="005F46BA">
        <w:rPr>
          <w:rFonts w:cs="Arial"/>
          <w:szCs w:val="22"/>
        </w:rPr>
        <w:t xml:space="preserve">If a testing program determines that a submitted resource is not capable of supplying the full QC amount, as described in </w:t>
      </w:r>
      <w:hyperlink w:anchor="_5.1.3.2_Testing" w:history="1">
        <w:r w:rsidRPr="005F46BA">
          <w:rPr>
            <w:rStyle w:val="Hyperlink"/>
            <w:rFonts w:cs="Arial"/>
            <w:szCs w:val="22"/>
          </w:rPr>
          <w:t>Section 5.1.3.2</w:t>
        </w:r>
      </w:hyperlink>
      <w:r w:rsidRPr="005F46BA">
        <w:rPr>
          <w:rFonts w:cs="Arial"/>
          <w:szCs w:val="22"/>
        </w:rPr>
        <w:t xml:space="preserve"> below.  (</w:t>
      </w:r>
      <w:r w:rsidR="00A64958">
        <w:rPr>
          <w:rFonts w:cs="Arial"/>
          <w:szCs w:val="22"/>
        </w:rPr>
        <w:t>ISO</w:t>
      </w:r>
      <w:r w:rsidRPr="005F46BA">
        <w:rPr>
          <w:rFonts w:cs="Arial"/>
          <w:szCs w:val="22"/>
        </w:rPr>
        <w:t xml:space="preserve"> Tariff Section 40.4.4) </w:t>
      </w:r>
    </w:p>
    <w:p w14:paraId="20C61695" w14:textId="77777777" w:rsidR="005C0EF0" w:rsidRPr="005F46BA" w:rsidRDefault="005C0EF0" w:rsidP="00606C33">
      <w:pPr>
        <w:rPr>
          <w:rFonts w:cs="Arial"/>
          <w:szCs w:val="22"/>
        </w:rPr>
      </w:pPr>
      <w:r w:rsidRPr="005F46BA">
        <w:rPr>
          <w:rFonts w:cs="Arial"/>
          <w:szCs w:val="22"/>
        </w:rPr>
        <w:t xml:space="preserve">If application of resource performance criteria, once adopted by the </w:t>
      </w:r>
      <w:r w:rsidR="00A64958">
        <w:rPr>
          <w:rFonts w:cs="Arial"/>
          <w:szCs w:val="22"/>
        </w:rPr>
        <w:t>ISO</w:t>
      </w:r>
      <w:r w:rsidRPr="005F46BA">
        <w:rPr>
          <w:rFonts w:cs="Arial"/>
          <w:szCs w:val="22"/>
        </w:rPr>
        <w:t xml:space="preserve">, indicates the resource cannot be counted at its full QC value, as described in </w:t>
      </w:r>
      <w:hyperlink w:anchor="_5.1.3.3_Performance_Criteria" w:history="1">
        <w:r w:rsidRPr="005F46BA">
          <w:rPr>
            <w:rStyle w:val="Hyperlink"/>
            <w:rFonts w:cs="Arial"/>
            <w:szCs w:val="22"/>
          </w:rPr>
          <w:t>Section 5.1.3.3</w:t>
        </w:r>
      </w:hyperlink>
      <w:r w:rsidRPr="005F46BA">
        <w:rPr>
          <w:rFonts w:cs="Arial"/>
          <w:szCs w:val="22"/>
        </w:rPr>
        <w:t xml:space="preserve"> below.   (</w:t>
      </w:r>
      <w:r w:rsidR="00A64958">
        <w:rPr>
          <w:rFonts w:cs="Arial"/>
          <w:szCs w:val="22"/>
        </w:rPr>
        <w:t>ISO</w:t>
      </w:r>
      <w:r w:rsidRPr="005F46BA">
        <w:rPr>
          <w:rFonts w:cs="Arial"/>
          <w:szCs w:val="22"/>
        </w:rPr>
        <w:t xml:space="preserve"> Tariff Section 40.4.5) </w:t>
      </w:r>
    </w:p>
    <w:p w14:paraId="20C61696" w14:textId="77777777" w:rsidR="005C0EF0" w:rsidRDefault="005C0EF0" w:rsidP="00606C33">
      <w:pPr>
        <w:rPr>
          <w:rFonts w:cs="Arial"/>
          <w:szCs w:val="22"/>
        </w:rPr>
      </w:pPr>
      <w:r w:rsidRPr="005F46BA">
        <w:rPr>
          <w:rFonts w:cs="Arial"/>
          <w:szCs w:val="22"/>
        </w:rPr>
        <w:t xml:space="preserve">If deliverability studies indicate that a submitted resource cannot deliver its full QC amount, as described in </w:t>
      </w:r>
      <w:hyperlink w:anchor="_5.1.3.4_Deliverability_to" w:history="1">
        <w:r w:rsidRPr="005F46BA">
          <w:rPr>
            <w:rStyle w:val="Hyperlink"/>
            <w:rFonts w:cs="Arial"/>
            <w:szCs w:val="22"/>
          </w:rPr>
          <w:t>Section 5.1.3.4</w:t>
        </w:r>
      </w:hyperlink>
      <w:r w:rsidRPr="005F46BA">
        <w:rPr>
          <w:rFonts w:cs="Arial"/>
          <w:szCs w:val="22"/>
        </w:rPr>
        <w:t xml:space="preserve"> and Section 5.1.3.5 below.  (</w:t>
      </w:r>
      <w:r w:rsidR="00A64958">
        <w:rPr>
          <w:rFonts w:cs="Arial"/>
          <w:szCs w:val="22"/>
        </w:rPr>
        <w:t>ISO</w:t>
      </w:r>
      <w:r w:rsidRPr="005F46BA">
        <w:rPr>
          <w:rFonts w:cs="Arial"/>
          <w:szCs w:val="22"/>
        </w:rPr>
        <w:t xml:space="preserve"> Tariff Section 40.4.6)</w:t>
      </w:r>
    </w:p>
    <w:p w14:paraId="20C61697" w14:textId="77777777" w:rsidR="007D6323" w:rsidRPr="005F46BA" w:rsidRDefault="007D6323" w:rsidP="00606C33">
      <w:pPr>
        <w:rPr>
          <w:rFonts w:cs="Arial"/>
          <w:szCs w:val="22"/>
        </w:rPr>
      </w:pPr>
    </w:p>
    <w:p w14:paraId="20C61698" w14:textId="77777777" w:rsidR="005C0EF0" w:rsidRPr="005F46BA" w:rsidRDefault="005C0EF0" w:rsidP="005C0EF0">
      <w:pPr>
        <w:pStyle w:val="Heading4"/>
      </w:pPr>
      <w:bookmarkStart w:id="401" w:name="_Toc281401466"/>
      <w:bookmarkStart w:id="402" w:name="_Toc289430379"/>
      <w:r w:rsidRPr="005F46BA">
        <w:tab/>
      </w:r>
      <w:bookmarkStart w:id="403" w:name="_Toc300573935"/>
      <w:bookmarkStart w:id="404" w:name="_Toc326763884"/>
      <w:bookmarkStart w:id="405" w:name="_Toc369088129"/>
      <w:bookmarkStart w:id="406" w:name="_Toc397496499"/>
      <w:bookmarkStart w:id="407" w:name="_Toc233778690"/>
      <w:r w:rsidRPr="005F46BA">
        <w:t>Testing</w:t>
      </w:r>
      <w:bookmarkEnd w:id="401"/>
      <w:bookmarkEnd w:id="402"/>
      <w:bookmarkEnd w:id="403"/>
      <w:bookmarkEnd w:id="404"/>
      <w:bookmarkEnd w:id="405"/>
      <w:bookmarkEnd w:id="406"/>
      <w:bookmarkEnd w:id="407"/>
    </w:p>
    <w:p w14:paraId="20C61699" w14:textId="77777777" w:rsidR="005C0EF0" w:rsidRPr="005F46BA" w:rsidRDefault="005C0EF0" w:rsidP="005C0EF0">
      <w:pPr>
        <w:pStyle w:val="ParaText"/>
        <w:rPr>
          <w:rFonts w:cs="Arial"/>
          <w:szCs w:val="22"/>
        </w:rPr>
      </w:pPr>
      <w:r w:rsidRPr="005F46BA">
        <w:rPr>
          <w:rFonts w:cs="Arial"/>
          <w:szCs w:val="22"/>
        </w:rPr>
        <w:t xml:space="preserve">Integration of a NQC Testing program into existing </w:t>
      </w:r>
      <w:r w:rsidR="00A64958">
        <w:rPr>
          <w:rFonts w:cs="Arial"/>
          <w:szCs w:val="22"/>
        </w:rPr>
        <w:t>ISO</w:t>
      </w:r>
      <w:r w:rsidRPr="005F46BA">
        <w:rPr>
          <w:rFonts w:cs="Arial"/>
          <w:szCs w:val="22"/>
        </w:rPr>
        <w:t xml:space="preserve"> testing programs is currently in development.  However, several elements have been identified.  First, Generator Units cannot claim QC in excess of their final maximum power plant output or Pmax as approved in their Interconnection Agreement.  This limitation is necessary to ensure consistency between resource counting protocols and the physical limits of the resource’s output.  Requests for QC beyond the approved Interconnection Agreement are studied and approved pursuant to an Interconnection Request under the existing LGIP process.  In order to be considered for NQC determination, the value of Pmax must be determined by actual unit testing.  In the event the generator has not established a Pmax value through testing, the generator may schedule a </w:t>
      </w:r>
      <w:r w:rsidR="00FC5966" w:rsidRPr="005F46BA">
        <w:rPr>
          <w:rFonts w:cs="Arial"/>
          <w:szCs w:val="22"/>
        </w:rPr>
        <w:t>Self-Administered</w:t>
      </w:r>
      <w:r w:rsidRPr="005F46BA">
        <w:rPr>
          <w:rFonts w:cs="Arial"/>
          <w:szCs w:val="22"/>
        </w:rPr>
        <w:t xml:space="preserve"> Pmax Test.  This test is a 15-minute test which is scheduled by the generator owner and remotely validated by the </w:t>
      </w:r>
      <w:r w:rsidR="00A64958">
        <w:rPr>
          <w:rFonts w:cs="Arial"/>
          <w:szCs w:val="22"/>
        </w:rPr>
        <w:t>ISO</w:t>
      </w:r>
      <w:r w:rsidRPr="005F46BA">
        <w:rPr>
          <w:rFonts w:cs="Arial"/>
          <w:szCs w:val="22"/>
        </w:rPr>
        <w:t>.  Resources such as solar and wind generation which are subject to CPUC averaging are excluded from this requirement.</w:t>
      </w:r>
    </w:p>
    <w:p w14:paraId="20C6169A" w14:textId="77777777" w:rsidR="005C0EF0" w:rsidRPr="005F46BA" w:rsidRDefault="005C0EF0" w:rsidP="005C0EF0">
      <w:pPr>
        <w:pStyle w:val="ParaText"/>
        <w:rPr>
          <w:rFonts w:cs="Arial"/>
          <w:szCs w:val="22"/>
        </w:rPr>
      </w:pPr>
      <w:r w:rsidRPr="005F46BA">
        <w:rPr>
          <w:rFonts w:cs="Arial"/>
          <w:szCs w:val="22"/>
        </w:rPr>
        <w:t>Any generator QC claims must be based on industry recognized electrical interconnection standards.  For example, the ability to supply a minimum 0.90 lagging (boosting) to 0.95 leading (bucking) power factor at the claimed QC.</w:t>
      </w:r>
    </w:p>
    <w:p w14:paraId="20C6169B" w14:textId="77777777" w:rsidR="005C0EF0" w:rsidRDefault="005C0EF0" w:rsidP="005C0EF0">
      <w:pPr>
        <w:pStyle w:val="ParaText"/>
        <w:rPr>
          <w:rFonts w:cs="Arial"/>
          <w:szCs w:val="22"/>
        </w:rPr>
      </w:pPr>
      <w:r w:rsidRPr="005F46BA">
        <w:rPr>
          <w:rFonts w:cs="Arial"/>
          <w:szCs w:val="22"/>
        </w:rPr>
        <w:t xml:space="preserve">Any testing that is performed after publication of the NQC Report for a particular RA Compliance Year can operate only to increase, not reduce, the NQC of the resource during the RA Compliance Year covered by the published NQC report.  </w:t>
      </w:r>
    </w:p>
    <w:p w14:paraId="20C6169C" w14:textId="77777777" w:rsidR="007D6323" w:rsidRPr="005F46BA" w:rsidRDefault="007D6323" w:rsidP="005C0EF0">
      <w:pPr>
        <w:pStyle w:val="ParaText"/>
        <w:rPr>
          <w:rFonts w:cs="Arial"/>
          <w:szCs w:val="22"/>
        </w:rPr>
      </w:pPr>
    </w:p>
    <w:p w14:paraId="20C6169D" w14:textId="77777777" w:rsidR="005C0EF0" w:rsidRPr="005F46BA" w:rsidRDefault="005C0EF0" w:rsidP="00794878">
      <w:pPr>
        <w:pStyle w:val="Heading4"/>
      </w:pPr>
      <w:bookmarkStart w:id="408" w:name="_Toc281401467"/>
      <w:bookmarkStart w:id="409" w:name="_Toc289430380"/>
      <w:r w:rsidRPr="005F46BA">
        <w:tab/>
      </w:r>
      <w:bookmarkStart w:id="410" w:name="_Toc300573936"/>
      <w:bookmarkStart w:id="411" w:name="_Toc326763885"/>
      <w:bookmarkStart w:id="412" w:name="_Toc369088130"/>
      <w:bookmarkStart w:id="413" w:name="_Toc397496500"/>
      <w:bookmarkStart w:id="414" w:name="_Toc233778691"/>
      <w:r w:rsidRPr="005F46BA">
        <w:t>Performance Criteria</w:t>
      </w:r>
      <w:bookmarkEnd w:id="408"/>
      <w:bookmarkEnd w:id="409"/>
      <w:bookmarkEnd w:id="410"/>
      <w:bookmarkEnd w:id="411"/>
      <w:bookmarkEnd w:id="412"/>
      <w:bookmarkEnd w:id="413"/>
      <w:bookmarkEnd w:id="414"/>
    </w:p>
    <w:p w14:paraId="20C6169E" w14:textId="77777777" w:rsidR="005C0EF0" w:rsidRPr="005F46BA" w:rsidRDefault="005C0EF0" w:rsidP="005C0EF0">
      <w:pPr>
        <w:pStyle w:val="ParaText"/>
        <w:rPr>
          <w:rFonts w:cs="Arial"/>
          <w:szCs w:val="22"/>
        </w:rPr>
      </w:pPr>
      <w:r w:rsidRPr="005F46BA">
        <w:rPr>
          <w:rFonts w:cs="Arial"/>
          <w:szCs w:val="22"/>
        </w:rPr>
        <w:t xml:space="preserve">For the purpose of determining, developing or implementing such performance criteria, Scheduling Coordinators will need to provide any and all data requested by </w:t>
      </w:r>
      <w:r w:rsidR="00A64958">
        <w:rPr>
          <w:rFonts w:cs="Arial"/>
          <w:szCs w:val="22"/>
        </w:rPr>
        <w:t>ISO</w:t>
      </w:r>
      <w:r w:rsidRPr="005F46BA">
        <w:rPr>
          <w:rFonts w:cs="Arial"/>
          <w:szCs w:val="22"/>
        </w:rPr>
        <w:t xml:space="preserve">.  This includes, but is not limited to, NERC Generating Availability Data System data.  All submitted data is subject to the confidentiality provisions of the </w:t>
      </w:r>
      <w:r w:rsidR="00A64958">
        <w:rPr>
          <w:rFonts w:cs="Arial"/>
          <w:szCs w:val="22"/>
        </w:rPr>
        <w:t>ISO</w:t>
      </w:r>
      <w:r w:rsidRPr="005F46BA">
        <w:rPr>
          <w:rFonts w:cs="Arial"/>
          <w:szCs w:val="22"/>
        </w:rPr>
        <w:t xml:space="preserve"> Tariff.  The </w:t>
      </w:r>
      <w:r w:rsidR="00A64958">
        <w:rPr>
          <w:rFonts w:cs="Arial"/>
          <w:szCs w:val="22"/>
        </w:rPr>
        <w:t>ISO</w:t>
      </w:r>
      <w:r w:rsidRPr="005F46BA">
        <w:rPr>
          <w:rFonts w:cs="Arial"/>
          <w:szCs w:val="22"/>
        </w:rPr>
        <w:t xml:space="preserve"> will collaborate with the CPUC, Local </w:t>
      </w:r>
      <w:r w:rsidRPr="005F46BA">
        <w:rPr>
          <w:rFonts w:cs="Arial"/>
          <w:szCs w:val="22"/>
        </w:rPr>
        <w:lastRenderedPageBreak/>
        <w:t xml:space="preserve">Regulatory Authorities, and federal agencies, to develop the performance criteria for Resource Adequacy Resources.  </w:t>
      </w:r>
    </w:p>
    <w:p w14:paraId="20C6169F" w14:textId="77777777" w:rsidR="005C0EF0" w:rsidRPr="005F46BA" w:rsidRDefault="005C0EF0" w:rsidP="005C0EF0">
      <w:pPr>
        <w:pStyle w:val="Heading4"/>
      </w:pPr>
      <w:bookmarkStart w:id="415" w:name="_Toc281401468"/>
      <w:bookmarkStart w:id="416" w:name="_Toc289430381"/>
      <w:r w:rsidRPr="005F46BA">
        <w:tab/>
      </w:r>
      <w:bookmarkStart w:id="417" w:name="_Toc300573937"/>
      <w:bookmarkStart w:id="418" w:name="_Toc326763886"/>
      <w:bookmarkStart w:id="419" w:name="_Toc369088131"/>
      <w:bookmarkStart w:id="420" w:name="_Toc397496501"/>
      <w:bookmarkStart w:id="421" w:name="_Toc233778692"/>
      <w:r w:rsidRPr="005F46BA">
        <w:t>Deliverability to Aggregate of Load</w:t>
      </w:r>
      <w:bookmarkEnd w:id="415"/>
      <w:bookmarkEnd w:id="416"/>
      <w:bookmarkEnd w:id="417"/>
      <w:bookmarkEnd w:id="418"/>
      <w:bookmarkEnd w:id="419"/>
      <w:bookmarkEnd w:id="420"/>
      <w:bookmarkEnd w:id="421"/>
    </w:p>
    <w:p w14:paraId="20C616A0" w14:textId="77777777" w:rsidR="005C0EF0" w:rsidRPr="005F46BA" w:rsidRDefault="00A64958" w:rsidP="005C0EF0">
      <w:pPr>
        <w:pStyle w:val="ParaText"/>
        <w:spacing w:before="60" w:after="120"/>
        <w:rPr>
          <w:rFonts w:cs="Arial"/>
        </w:rPr>
      </w:pPr>
      <w:r>
        <w:rPr>
          <w:rFonts w:cs="Arial"/>
        </w:rPr>
        <w:t>ISO</w:t>
      </w:r>
      <w:r w:rsidR="005C0EF0" w:rsidRPr="005F46BA">
        <w:rPr>
          <w:rFonts w:cs="Arial"/>
        </w:rPr>
        <w:t xml:space="preserve"> Tariff Section 40.4.6.1</w:t>
      </w:r>
    </w:p>
    <w:p w14:paraId="20C616A1" w14:textId="77777777" w:rsidR="005C0EF0" w:rsidRPr="005F46BA" w:rsidRDefault="005C0EF0" w:rsidP="005C0EF0">
      <w:pPr>
        <w:pStyle w:val="ParaText"/>
        <w:rPr>
          <w:rFonts w:cs="Arial"/>
          <w:szCs w:val="22"/>
        </w:rPr>
      </w:pPr>
      <w:r w:rsidRPr="005F46BA">
        <w:rPr>
          <w:rFonts w:cs="Arial"/>
          <w:szCs w:val="22"/>
        </w:rPr>
        <w:t xml:space="preserve">Deliverability is an essential element of any resource adequacy assessment.  LSE compliance with resource adequacy procurement obligations will be affected by the ability of their procured supplies to serve Load under peak conditions.  Therefore, an effective deliverability study is essential in resource planning so that LSEs are able to ‘count’ their resources to determine if they are satisfying the required Reserve Margins.  The deliverability of Generation to the aggregate of Load measures the capability of the transmission system given the dispatch of other proximate Generation resources to deliver power output from a particular Generator to Load in the </w:t>
      </w:r>
      <w:r w:rsidR="00A64958">
        <w:rPr>
          <w:rFonts w:cs="Arial"/>
          <w:szCs w:val="22"/>
        </w:rPr>
        <w:t>ISO</w:t>
      </w:r>
      <w:r w:rsidRPr="005F46BA">
        <w:rPr>
          <w:rFonts w:cs="Arial"/>
          <w:szCs w:val="22"/>
        </w:rPr>
        <w:t xml:space="preserve"> Control Area during peak Demand conditions.  A resource whose output is not fully deliverable will have the capacity that it may offer for resource adequacy purposes reduced.  </w:t>
      </w:r>
    </w:p>
    <w:p w14:paraId="20C616A2" w14:textId="77777777" w:rsidR="005C0EF0" w:rsidRPr="005F46BA" w:rsidRDefault="005C0EF0" w:rsidP="005C0EF0">
      <w:pPr>
        <w:pStyle w:val="ParaText"/>
        <w:rPr>
          <w:rFonts w:cs="Arial"/>
          <w:szCs w:val="22"/>
        </w:rPr>
      </w:pPr>
      <w:r w:rsidRPr="005F46BA">
        <w:rPr>
          <w:rFonts w:cs="Arial"/>
          <w:szCs w:val="22"/>
        </w:rPr>
        <w:t xml:space="preserve">Consequently, </w:t>
      </w:r>
      <w:r w:rsidR="00A64958">
        <w:rPr>
          <w:rFonts w:cs="Arial"/>
          <w:szCs w:val="22"/>
        </w:rPr>
        <w:t>ISO</w:t>
      </w:r>
      <w:r w:rsidRPr="005F46BA">
        <w:rPr>
          <w:rFonts w:cs="Arial"/>
          <w:szCs w:val="22"/>
        </w:rPr>
        <w:t xml:space="preserve"> has developed a deliverability study to assess deliverability of Generation to serve Load in the </w:t>
      </w:r>
      <w:r w:rsidR="00A64958">
        <w:rPr>
          <w:rFonts w:cs="Arial"/>
          <w:szCs w:val="22"/>
        </w:rPr>
        <w:t>ISO</w:t>
      </w:r>
      <w:r w:rsidRPr="005F46BA">
        <w:rPr>
          <w:rFonts w:cs="Arial"/>
          <w:szCs w:val="22"/>
        </w:rPr>
        <w:t xml:space="preserve"> Control Area.  This deliverability assessment of Generation to the aggregate of load is performed through both annual assessments to measure general system changes and for new Generating Facilities through the Large Generator Interconnection Procedure.   </w:t>
      </w:r>
    </w:p>
    <w:p w14:paraId="20C616A3" w14:textId="77777777" w:rsidR="005C0EF0" w:rsidRPr="005F46BA" w:rsidRDefault="00A64958" w:rsidP="005C0EF0">
      <w:pPr>
        <w:pStyle w:val="ParaText"/>
        <w:rPr>
          <w:rFonts w:cs="Arial"/>
          <w:szCs w:val="22"/>
        </w:rPr>
      </w:pPr>
      <w:r>
        <w:rPr>
          <w:rFonts w:cs="Arial"/>
          <w:szCs w:val="22"/>
        </w:rPr>
        <w:t>ISO</w:t>
      </w:r>
      <w:r w:rsidR="005C0EF0" w:rsidRPr="005F46BA">
        <w:rPr>
          <w:rFonts w:cs="Arial"/>
          <w:szCs w:val="22"/>
        </w:rPr>
        <w:t xml:space="preserve"> performs Deliverability Assessment</w:t>
      </w:r>
      <w:r w:rsidR="005C0EF0">
        <w:rPr>
          <w:rFonts w:cs="Arial"/>
          <w:szCs w:val="22"/>
        </w:rPr>
        <w:t>s</w:t>
      </w:r>
      <w:r w:rsidR="005C0EF0" w:rsidRPr="005F46BA">
        <w:rPr>
          <w:rFonts w:cs="Arial"/>
          <w:szCs w:val="22"/>
        </w:rPr>
        <w:t xml:space="preserve"> consistent with the timeline of Generator Interconnection Procedure (GIP).  Table 1 outlines the studies to be done in each GIP study cycle: </w:t>
      </w:r>
    </w:p>
    <w:p w14:paraId="20C616A4" w14:textId="77777777" w:rsidR="005C0EF0" w:rsidRPr="00622D1B" w:rsidRDefault="005C0EF0" w:rsidP="00606C33">
      <w:pPr>
        <w:ind w:left="1008"/>
      </w:pPr>
      <w:bookmarkStart w:id="422" w:name="_Toc300573938"/>
      <w:bookmarkStart w:id="423" w:name="_Toc326763887"/>
      <w:r w:rsidRPr="00622D1B">
        <w:t>Table 1: Deliverability Assessment</w:t>
      </w:r>
      <w:bookmarkEnd w:id="422"/>
      <w:bookmarkEnd w:id="423"/>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712"/>
        <w:gridCol w:w="1980"/>
        <w:gridCol w:w="1980"/>
      </w:tblGrid>
      <w:tr w:rsidR="005C0EF0" w:rsidRPr="005F46BA" w14:paraId="20C616A8" w14:textId="77777777" w:rsidTr="00FA1BA8">
        <w:trPr>
          <w:jc w:val="center"/>
        </w:trPr>
        <w:tc>
          <w:tcPr>
            <w:tcW w:w="2712" w:type="dxa"/>
            <w:vAlign w:val="center"/>
          </w:tcPr>
          <w:p w14:paraId="20C616A5" w14:textId="77777777" w:rsidR="005C0EF0" w:rsidRPr="005F46BA" w:rsidRDefault="005C0EF0" w:rsidP="00041324">
            <w:pPr>
              <w:rPr>
                <w:rFonts w:cs="Arial"/>
                <w:b/>
                <w:szCs w:val="22"/>
              </w:rPr>
            </w:pPr>
          </w:p>
        </w:tc>
        <w:tc>
          <w:tcPr>
            <w:tcW w:w="1980" w:type="dxa"/>
            <w:vAlign w:val="center"/>
          </w:tcPr>
          <w:p w14:paraId="20C616A6" w14:textId="77777777" w:rsidR="005C0EF0" w:rsidRPr="005F46BA" w:rsidRDefault="005C0EF0" w:rsidP="00041324">
            <w:pPr>
              <w:rPr>
                <w:rFonts w:cs="Arial"/>
                <w:b/>
                <w:szCs w:val="22"/>
              </w:rPr>
            </w:pPr>
            <w:r w:rsidRPr="005F46BA">
              <w:rPr>
                <w:rFonts w:cs="Arial"/>
                <w:b/>
                <w:szCs w:val="22"/>
              </w:rPr>
              <w:t>Start</w:t>
            </w:r>
          </w:p>
        </w:tc>
        <w:tc>
          <w:tcPr>
            <w:tcW w:w="1980" w:type="dxa"/>
            <w:vAlign w:val="center"/>
          </w:tcPr>
          <w:p w14:paraId="20C616A7" w14:textId="77777777" w:rsidR="005C0EF0" w:rsidRPr="005F46BA" w:rsidRDefault="005C0EF0" w:rsidP="00041324">
            <w:pPr>
              <w:rPr>
                <w:rFonts w:cs="Arial"/>
                <w:b/>
                <w:szCs w:val="22"/>
              </w:rPr>
            </w:pPr>
            <w:r w:rsidRPr="005F46BA">
              <w:rPr>
                <w:rFonts w:cs="Arial"/>
                <w:b/>
                <w:szCs w:val="22"/>
              </w:rPr>
              <w:t>End</w:t>
            </w:r>
          </w:p>
        </w:tc>
      </w:tr>
      <w:tr w:rsidR="005C0EF0" w:rsidRPr="005F46BA" w14:paraId="20C616AC" w14:textId="77777777" w:rsidTr="00FA1BA8">
        <w:trPr>
          <w:jc w:val="center"/>
        </w:trPr>
        <w:tc>
          <w:tcPr>
            <w:tcW w:w="2712" w:type="dxa"/>
            <w:vAlign w:val="center"/>
          </w:tcPr>
          <w:p w14:paraId="20C616A9" w14:textId="77777777" w:rsidR="005C0EF0" w:rsidRPr="005F46BA" w:rsidRDefault="005C0EF0" w:rsidP="00041324">
            <w:pPr>
              <w:rPr>
                <w:rFonts w:cs="Arial"/>
                <w:szCs w:val="22"/>
              </w:rPr>
            </w:pPr>
            <w:r w:rsidRPr="005F46BA">
              <w:rPr>
                <w:rFonts w:cs="Arial"/>
                <w:szCs w:val="22"/>
              </w:rPr>
              <w:t>Cluster Phase I</w:t>
            </w:r>
          </w:p>
        </w:tc>
        <w:tc>
          <w:tcPr>
            <w:tcW w:w="1980" w:type="dxa"/>
            <w:vAlign w:val="center"/>
          </w:tcPr>
          <w:p w14:paraId="20C616AA" w14:textId="77777777" w:rsidR="005C0EF0" w:rsidRPr="005F46BA" w:rsidRDefault="005C0EF0" w:rsidP="00041324">
            <w:pPr>
              <w:rPr>
                <w:rFonts w:cs="Arial"/>
                <w:szCs w:val="22"/>
              </w:rPr>
            </w:pPr>
            <w:r w:rsidRPr="005F46BA">
              <w:rPr>
                <w:rFonts w:cs="Arial"/>
                <w:szCs w:val="22"/>
              </w:rPr>
              <w:t>June</w:t>
            </w:r>
          </w:p>
        </w:tc>
        <w:tc>
          <w:tcPr>
            <w:tcW w:w="1980" w:type="dxa"/>
            <w:vAlign w:val="center"/>
          </w:tcPr>
          <w:p w14:paraId="20C616AB" w14:textId="77777777" w:rsidR="005C0EF0" w:rsidRPr="005F46BA" w:rsidRDefault="005C0EF0" w:rsidP="00041324">
            <w:pPr>
              <w:rPr>
                <w:rFonts w:cs="Arial"/>
                <w:szCs w:val="22"/>
              </w:rPr>
            </w:pPr>
            <w:r w:rsidRPr="005F46BA">
              <w:rPr>
                <w:rFonts w:cs="Arial"/>
                <w:szCs w:val="22"/>
              </w:rPr>
              <w:t>October</w:t>
            </w:r>
          </w:p>
        </w:tc>
      </w:tr>
      <w:tr w:rsidR="005C0EF0" w:rsidRPr="005F46BA" w14:paraId="20C616B0" w14:textId="77777777" w:rsidTr="00FA1BA8">
        <w:trPr>
          <w:jc w:val="center"/>
        </w:trPr>
        <w:tc>
          <w:tcPr>
            <w:tcW w:w="2712" w:type="dxa"/>
            <w:vAlign w:val="center"/>
          </w:tcPr>
          <w:p w14:paraId="20C616AD" w14:textId="77777777" w:rsidR="005C0EF0" w:rsidRPr="005F46BA" w:rsidRDefault="005C0EF0" w:rsidP="00041324">
            <w:pPr>
              <w:rPr>
                <w:rFonts w:cs="Arial"/>
                <w:szCs w:val="22"/>
              </w:rPr>
            </w:pPr>
            <w:r w:rsidRPr="005F46BA">
              <w:rPr>
                <w:rFonts w:cs="Arial"/>
                <w:szCs w:val="22"/>
              </w:rPr>
              <w:t>Cluster Phase II</w:t>
            </w:r>
          </w:p>
        </w:tc>
        <w:tc>
          <w:tcPr>
            <w:tcW w:w="1980" w:type="dxa"/>
            <w:vAlign w:val="center"/>
          </w:tcPr>
          <w:p w14:paraId="20C616AE" w14:textId="77777777" w:rsidR="005C0EF0" w:rsidRPr="005F46BA" w:rsidRDefault="005C0EF0" w:rsidP="00041324">
            <w:pPr>
              <w:rPr>
                <w:rFonts w:cs="Arial"/>
                <w:szCs w:val="22"/>
              </w:rPr>
            </w:pPr>
            <w:r w:rsidRPr="005F46BA">
              <w:rPr>
                <w:rFonts w:cs="Arial"/>
                <w:szCs w:val="22"/>
              </w:rPr>
              <w:t>January</w:t>
            </w:r>
          </w:p>
        </w:tc>
        <w:tc>
          <w:tcPr>
            <w:tcW w:w="1980" w:type="dxa"/>
            <w:vAlign w:val="center"/>
          </w:tcPr>
          <w:p w14:paraId="20C616AF" w14:textId="77777777" w:rsidR="005C0EF0" w:rsidRPr="005F46BA" w:rsidRDefault="005C0EF0" w:rsidP="00041324">
            <w:pPr>
              <w:rPr>
                <w:rFonts w:cs="Arial"/>
                <w:szCs w:val="22"/>
              </w:rPr>
            </w:pPr>
            <w:r w:rsidRPr="005F46BA">
              <w:rPr>
                <w:rFonts w:cs="Arial"/>
                <w:szCs w:val="22"/>
              </w:rPr>
              <w:t>July</w:t>
            </w:r>
          </w:p>
        </w:tc>
      </w:tr>
      <w:tr w:rsidR="005C0EF0" w:rsidRPr="005F46BA" w14:paraId="20C616B4" w14:textId="77777777" w:rsidTr="00FA1BA8">
        <w:trPr>
          <w:jc w:val="center"/>
        </w:trPr>
        <w:tc>
          <w:tcPr>
            <w:tcW w:w="2712" w:type="dxa"/>
            <w:vAlign w:val="center"/>
          </w:tcPr>
          <w:p w14:paraId="20C616B1" w14:textId="77777777" w:rsidR="005C0EF0" w:rsidRPr="005F46BA" w:rsidRDefault="005C0EF0" w:rsidP="00041324">
            <w:pPr>
              <w:rPr>
                <w:rFonts w:cs="Arial"/>
                <w:szCs w:val="22"/>
              </w:rPr>
            </w:pPr>
            <w:r w:rsidRPr="005F46BA">
              <w:rPr>
                <w:rFonts w:cs="Arial"/>
                <w:szCs w:val="22"/>
              </w:rPr>
              <w:t>Annual Full Capacity Deliverability Option</w:t>
            </w:r>
            <w:r w:rsidRPr="005F46BA">
              <w:rPr>
                <w:rFonts w:cs="Arial"/>
                <w:szCs w:val="22"/>
                <w:vertAlign w:val="superscript"/>
              </w:rPr>
              <w:t>1</w:t>
            </w:r>
          </w:p>
        </w:tc>
        <w:tc>
          <w:tcPr>
            <w:tcW w:w="1980" w:type="dxa"/>
            <w:vAlign w:val="center"/>
          </w:tcPr>
          <w:p w14:paraId="20C616B2" w14:textId="77777777" w:rsidR="005C0EF0" w:rsidRPr="005F46BA" w:rsidRDefault="005C0EF0" w:rsidP="00041324">
            <w:pPr>
              <w:rPr>
                <w:rFonts w:cs="Arial"/>
                <w:szCs w:val="22"/>
              </w:rPr>
            </w:pPr>
            <w:r w:rsidRPr="005F46BA">
              <w:rPr>
                <w:rFonts w:cs="Arial"/>
                <w:szCs w:val="22"/>
              </w:rPr>
              <w:t>June</w:t>
            </w:r>
          </w:p>
        </w:tc>
        <w:tc>
          <w:tcPr>
            <w:tcW w:w="1980" w:type="dxa"/>
            <w:vAlign w:val="center"/>
          </w:tcPr>
          <w:p w14:paraId="20C616B3" w14:textId="77777777" w:rsidR="005C0EF0" w:rsidRPr="005F46BA" w:rsidRDefault="005C0EF0" w:rsidP="00041324">
            <w:pPr>
              <w:rPr>
                <w:rFonts w:cs="Arial"/>
                <w:szCs w:val="22"/>
              </w:rPr>
            </w:pPr>
            <w:r w:rsidRPr="005F46BA">
              <w:rPr>
                <w:rFonts w:cs="Arial"/>
                <w:szCs w:val="22"/>
              </w:rPr>
              <w:t>August</w:t>
            </w:r>
          </w:p>
        </w:tc>
      </w:tr>
    </w:tbl>
    <w:p w14:paraId="20C616B5" w14:textId="77777777" w:rsidR="005C0EF0" w:rsidRPr="005F46BA" w:rsidRDefault="005C0EF0" w:rsidP="00E15230">
      <w:pPr>
        <w:pStyle w:val="ParaText"/>
        <w:numPr>
          <w:ilvl w:val="0"/>
          <w:numId w:val="18"/>
        </w:numPr>
        <w:spacing w:after="0"/>
        <w:ind w:left="908" w:hanging="274"/>
        <w:rPr>
          <w:rFonts w:cs="Arial"/>
          <w:sz w:val="20"/>
        </w:rPr>
      </w:pPr>
      <w:r w:rsidRPr="005F46BA">
        <w:rPr>
          <w:rFonts w:cs="Arial"/>
          <w:sz w:val="20"/>
        </w:rPr>
        <w:t xml:space="preserve">The annual full capacity deliverability option for Generating Facilities </w:t>
      </w:r>
      <w:r w:rsidRPr="005F46BA">
        <w:rPr>
          <w:rFonts w:cs="Arial"/>
          <w:sz w:val="20"/>
        </w:rPr>
        <w:br/>
        <w:t>previously studied as Energy-Only Deliverability Status starts in 2012.</w:t>
      </w:r>
    </w:p>
    <w:p w14:paraId="20C616B6" w14:textId="77777777" w:rsidR="00956CE1" w:rsidRDefault="00956CE1" w:rsidP="005C0EF0">
      <w:pPr>
        <w:pStyle w:val="ParaText"/>
        <w:rPr>
          <w:rFonts w:cs="Arial"/>
          <w:szCs w:val="22"/>
        </w:rPr>
      </w:pPr>
    </w:p>
    <w:p w14:paraId="20C616B7" w14:textId="77777777" w:rsidR="005C0EF0" w:rsidRPr="005F46BA" w:rsidRDefault="005C0EF0" w:rsidP="005C0EF0">
      <w:pPr>
        <w:pStyle w:val="ParaText"/>
        <w:rPr>
          <w:rFonts w:cs="Arial"/>
          <w:color w:val="000000"/>
          <w:szCs w:val="22"/>
        </w:rPr>
      </w:pPr>
      <w:r w:rsidRPr="005F46BA">
        <w:rPr>
          <w:rFonts w:cs="Arial"/>
          <w:szCs w:val="22"/>
        </w:rPr>
        <w:t xml:space="preserve">Pursuant to Section 6.5.2 of the Generator Interconnection Procedure (GIP), Appendix Y of the </w:t>
      </w:r>
      <w:r w:rsidR="00A64958">
        <w:rPr>
          <w:rFonts w:cs="Arial"/>
          <w:szCs w:val="22"/>
        </w:rPr>
        <w:t>ISO</w:t>
      </w:r>
      <w:r w:rsidRPr="005F46BA">
        <w:rPr>
          <w:rFonts w:cs="Arial"/>
          <w:szCs w:val="22"/>
        </w:rPr>
        <w:t xml:space="preserve"> Tariff, </w:t>
      </w:r>
      <w:r w:rsidR="00A64958">
        <w:rPr>
          <w:rFonts w:cs="Arial"/>
          <w:color w:val="000000"/>
          <w:szCs w:val="22"/>
        </w:rPr>
        <w:t>ISO</w:t>
      </w:r>
      <w:r w:rsidRPr="005F46BA">
        <w:rPr>
          <w:rFonts w:cs="Arial"/>
          <w:color w:val="000000"/>
          <w:szCs w:val="22"/>
        </w:rPr>
        <w:t xml:space="preserve"> will conduct a Deliverability Assessment in the Phase I study to determine:</w:t>
      </w:r>
    </w:p>
    <w:p w14:paraId="20C616B8" w14:textId="77777777" w:rsidR="005C0EF0" w:rsidRPr="005F46BA" w:rsidRDefault="005C0EF0" w:rsidP="00E15230">
      <w:pPr>
        <w:pStyle w:val="ParaText"/>
        <w:numPr>
          <w:ilvl w:val="0"/>
          <w:numId w:val="8"/>
        </w:numPr>
        <w:rPr>
          <w:rFonts w:cs="Arial"/>
          <w:color w:val="000000"/>
          <w:sz w:val="20"/>
        </w:rPr>
      </w:pPr>
      <w:r w:rsidRPr="005F46BA">
        <w:rPr>
          <w:rFonts w:cs="Arial"/>
          <w:color w:val="000000"/>
          <w:szCs w:val="22"/>
        </w:rPr>
        <w:t>Preliminary Delivery Network Upgrades required to provide the Generating Facility with Full Capacity Deliverability Status.</w:t>
      </w:r>
    </w:p>
    <w:p w14:paraId="20C616B9" w14:textId="77777777" w:rsidR="005C0EF0" w:rsidRPr="005F46BA" w:rsidRDefault="005C0EF0" w:rsidP="00E15230">
      <w:pPr>
        <w:pStyle w:val="ParaText"/>
        <w:numPr>
          <w:ilvl w:val="0"/>
          <w:numId w:val="8"/>
        </w:numPr>
        <w:rPr>
          <w:rFonts w:cs="Arial"/>
          <w:color w:val="000000"/>
          <w:sz w:val="20"/>
        </w:rPr>
      </w:pPr>
      <w:r w:rsidRPr="005F46BA">
        <w:rPr>
          <w:rFonts w:cs="Arial"/>
          <w:color w:val="000000"/>
          <w:szCs w:val="22"/>
        </w:rPr>
        <w:lastRenderedPageBreak/>
        <w:t xml:space="preserve">MW of deliverable generation capacity for the group of generators that contribute to the same transmission constraints if the highest cost Delivery Network Upgrade component were removed from the preliminary Delivery Network Upgrade plan.  </w:t>
      </w:r>
    </w:p>
    <w:p w14:paraId="20C616BA" w14:textId="77777777" w:rsidR="005C0EF0" w:rsidRPr="005F46BA" w:rsidRDefault="005C0EF0" w:rsidP="005C0EF0">
      <w:pPr>
        <w:pStyle w:val="ParaText"/>
        <w:rPr>
          <w:rFonts w:cs="Arial"/>
          <w:color w:val="000000"/>
          <w:szCs w:val="22"/>
        </w:rPr>
      </w:pPr>
      <w:r w:rsidRPr="005F46BA">
        <w:rPr>
          <w:rFonts w:cs="Arial"/>
          <w:color w:val="000000"/>
          <w:szCs w:val="22"/>
        </w:rPr>
        <w:t xml:space="preserve">The Interconnection Customer can choose to move forward into the Phase II study either confirming the same deliverability status as in Phase I or changing the deliverability status from Full Capacity to Energy Only. </w:t>
      </w:r>
      <w:r w:rsidR="00A64958">
        <w:rPr>
          <w:rFonts w:cs="Arial"/>
          <w:color w:val="000000"/>
          <w:szCs w:val="22"/>
        </w:rPr>
        <w:t>ISO</w:t>
      </w:r>
      <w:r w:rsidRPr="005F46BA">
        <w:rPr>
          <w:rFonts w:cs="Arial"/>
          <w:color w:val="000000"/>
          <w:szCs w:val="22"/>
        </w:rPr>
        <w:t xml:space="preserve"> will conduct a Deliverability Assessment in the Phase II study to update the Phase I Deliverability Assessment results.</w:t>
      </w:r>
    </w:p>
    <w:p w14:paraId="20C616BB" w14:textId="77777777" w:rsidR="005C0EF0" w:rsidRPr="005F46BA" w:rsidRDefault="005C0EF0" w:rsidP="005C0EF0">
      <w:pPr>
        <w:pStyle w:val="ParaText"/>
        <w:rPr>
          <w:rFonts w:cs="Arial"/>
          <w:color w:val="000000"/>
          <w:szCs w:val="22"/>
        </w:rPr>
      </w:pPr>
      <w:r w:rsidRPr="005F46BA">
        <w:rPr>
          <w:rFonts w:cs="Arial"/>
          <w:color w:val="000000"/>
          <w:szCs w:val="22"/>
        </w:rPr>
        <w:t xml:space="preserve">Deliverability Assessment results will be included in the Phase I and Phase II Interconnection Study report </w:t>
      </w:r>
      <w:r>
        <w:rPr>
          <w:rFonts w:cs="Arial"/>
          <w:color w:val="000000"/>
          <w:szCs w:val="22"/>
        </w:rPr>
        <w:t>for</w:t>
      </w:r>
      <w:r w:rsidRPr="005F46BA">
        <w:rPr>
          <w:rFonts w:cs="Arial"/>
          <w:color w:val="000000"/>
          <w:szCs w:val="22"/>
        </w:rPr>
        <w:t xml:space="preserve"> each generation project under GIP, and non-confidential portions of the study will be posted on the </w:t>
      </w:r>
      <w:r w:rsidR="00A64958">
        <w:rPr>
          <w:rFonts w:cs="Arial"/>
          <w:color w:val="000000"/>
          <w:szCs w:val="22"/>
        </w:rPr>
        <w:t>ISO</w:t>
      </w:r>
      <w:r w:rsidRPr="005F46BA">
        <w:rPr>
          <w:rFonts w:cs="Arial"/>
          <w:color w:val="000000"/>
          <w:szCs w:val="22"/>
        </w:rPr>
        <w:t xml:space="preserve"> website.</w:t>
      </w:r>
    </w:p>
    <w:p w14:paraId="20C616BC" w14:textId="77777777" w:rsidR="005C0EF0" w:rsidRPr="005F46BA" w:rsidRDefault="005C0EF0" w:rsidP="005C0EF0">
      <w:pPr>
        <w:pStyle w:val="ParaText"/>
        <w:rPr>
          <w:rFonts w:cs="Arial"/>
          <w:color w:val="000000"/>
          <w:szCs w:val="22"/>
        </w:rPr>
      </w:pPr>
      <w:r w:rsidRPr="005F46BA">
        <w:rPr>
          <w:rFonts w:cs="Arial"/>
          <w:color w:val="000000"/>
          <w:szCs w:val="22"/>
        </w:rPr>
        <w:t>Starting in 2012, there is an annual Full Capacity Deliverability Option for Generating Facilit</w:t>
      </w:r>
      <w:r>
        <w:rPr>
          <w:rFonts w:cs="Arial"/>
          <w:color w:val="000000"/>
          <w:szCs w:val="22"/>
        </w:rPr>
        <w:t>ies</w:t>
      </w:r>
      <w:r w:rsidRPr="005F46BA">
        <w:rPr>
          <w:rFonts w:cs="Arial"/>
          <w:color w:val="000000"/>
          <w:szCs w:val="22"/>
        </w:rPr>
        <w:t xml:space="preserve"> previously studied as Energy-Only Deliverability Status. The </w:t>
      </w:r>
      <w:r w:rsidR="00A64958">
        <w:rPr>
          <w:rFonts w:cs="Arial"/>
          <w:color w:val="000000"/>
          <w:szCs w:val="22"/>
        </w:rPr>
        <w:t>ISO</w:t>
      </w:r>
      <w:r w:rsidRPr="005F46BA">
        <w:rPr>
          <w:rFonts w:cs="Arial"/>
          <w:color w:val="000000"/>
          <w:szCs w:val="22"/>
        </w:rPr>
        <w:t xml:space="preserve"> will conduct</w:t>
      </w:r>
      <w:r>
        <w:rPr>
          <w:rFonts w:cs="Arial"/>
          <w:color w:val="000000"/>
          <w:szCs w:val="22"/>
        </w:rPr>
        <w:t xml:space="preserve"> an</w:t>
      </w:r>
      <w:r w:rsidRPr="005F46BA">
        <w:rPr>
          <w:rFonts w:cs="Arial"/>
          <w:color w:val="000000"/>
          <w:szCs w:val="22"/>
        </w:rPr>
        <w:t xml:space="preserve"> additional Deliverability Assessment to determine the deliverability of each Generating Facility requesting the Energy-Only to Full Capacity option based on the available transmission capability existing or relating to approved transmission upgrades</w:t>
      </w:r>
      <w:r>
        <w:rPr>
          <w:rFonts w:cs="Arial"/>
          <w:color w:val="000000"/>
          <w:szCs w:val="22"/>
        </w:rPr>
        <w:t>,</w:t>
      </w:r>
      <w:r w:rsidRPr="005F46BA">
        <w:rPr>
          <w:rFonts w:cs="Arial"/>
          <w:color w:val="000000"/>
          <w:szCs w:val="22"/>
        </w:rPr>
        <w:t xml:space="preserve"> after allocating the transmission capability first to the Generating Facilities requesting Full Capacity in the Phase II study.</w:t>
      </w:r>
    </w:p>
    <w:p w14:paraId="20C616BD" w14:textId="77777777" w:rsidR="005C0EF0" w:rsidRPr="005F46BA" w:rsidRDefault="005C0EF0" w:rsidP="005C0EF0">
      <w:pPr>
        <w:pStyle w:val="ParaText"/>
        <w:rPr>
          <w:rFonts w:cs="Arial"/>
          <w:szCs w:val="22"/>
        </w:rPr>
      </w:pPr>
      <w:r w:rsidRPr="005F46BA">
        <w:rPr>
          <w:rFonts w:cs="Arial"/>
          <w:color w:val="000000"/>
          <w:szCs w:val="22"/>
        </w:rPr>
        <w:t>The deliverability analysis focuses on peak Demand conditions</w:t>
      </w:r>
      <w:r>
        <w:rPr>
          <w:rFonts w:cs="Arial"/>
          <w:color w:val="000000"/>
          <w:szCs w:val="22"/>
        </w:rPr>
        <w:t xml:space="preserve"> and</w:t>
      </w:r>
      <w:r w:rsidRPr="005F46BA">
        <w:rPr>
          <w:rFonts w:cs="Arial"/>
          <w:color w:val="000000"/>
          <w:szCs w:val="22"/>
        </w:rPr>
        <w:t xml:space="preserve"> covers a minimum five-year planning horizon in order to ensure that the deliverability analysis can be utilized in the development of Resource Adequacy Plans.  </w:t>
      </w:r>
      <w:r w:rsidRPr="005F46BA">
        <w:rPr>
          <w:rFonts w:cs="Arial"/>
          <w:szCs w:val="22"/>
        </w:rPr>
        <w:t xml:space="preserve">While this study is conducted at peak Demand conditions and considers all Generation previously determined to be deliverable, it does not necessarily ensure that particular Generation will not experience congestion during other operating periods.  </w:t>
      </w:r>
    </w:p>
    <w:p w14:paraId="20C616BE" w14:textId="77777777" w:rsidR="005C0EF0" w:rsidRPr="005F46BA" w:rsidRDefault="005C0EF0" w:rsidP="005C0EF0">
      <w:pPr>
        <w:pStyle w:val="ParaText"/>
        <w:rPr>
          <w:rFonts w:cs="Arial"/>
          <w:szCs w:val="22"/>
        </w:rPr>
      </w:pPr>
      <w:r w:rsidRPr="005F46BA">
        <w:rPr>
          <w:rFonts w:cs="Arial"/>
          <w:szCs w:val="22"/>
        </w:rPr>
        <w:t xml:space="preserve">The deliverability methodology narrows the scope of the deliverability study to scenarios when there are anticipated capacity reserve shortages that are expected to occur during summer peak Load periods.  During this time period, it is assumed that all available Generation is Dispatched to serve Load regardless of cost.  It is also assumed that there is sufficient Generation being produced in the Load pockets.  The deliverability study then looks at all of the reasonably expected scenarios created by the variation of Generation Dispatch and Contingencies, while focusing on finding constraints caused by limiting transmission facilities.  Screening techniques are employed to decrease the number of fully solved AC power flow cases that need to be run to those that potentially limit the deliverability of generator capacity.  The methodology is defined and consistently applied across the </w:t>
      </w:r>
      <w:r w:rsidR="00A64958">
        <w:rPr>
          <w:rFonts w:cs="Arial"/>
          <w:szCs w:val="22"/>
        </w:rPr>
        <w:t>ISO</w:t>
      </w:r>
      <w:r w:rsidRPr="005F46BA">
        <w:rPr>
          <w:rFonts w:cs="Arial"/>
          <w:szCs w:val="22"/>
        </w:rPr>
        <w:t xml:space="preserve"> Control Area and from one study to the next.</w:t>
      </w:r>
    </w:p>
    <w:p w14:paraId="20C616BF" w14:textId="48B9225A" w:rsidR="005C0EF0" w:rsidRPr="005F46BA" w:rsidRDefault="00A64958" w:rsidP="005C0EF0">
      <w:pPr>
        <w:pStyle w:val="ParaText"/>
        <w:rPr>
          <w:rFonts w:cs="Arial"/>
          <w:szCs w:val="22"/>
        </w:rPr>
      </w:pPr>
      <w:r>
        <w:rPr>
          <w:rFonts w:cs="Arial"/>
          <w:szCs w:val="22"/>
        </w:rPr>
        <w:lastRenderedPageBreak/>
        <w:t>ISO</w:t>
      </w:r>
      <w:r w:rsidR="005C0EF0" w:rsidRPr="005F46BA">
        <w:rPr>
          <w:rFonts w:cs="Arial"/>
          <w:szCs w:val="22"/>
        </w:rPr>
        <w:t xml:space="preserve"> uses the deliverability analysis embodied in its Interconnection procedures to ensure that new Generation does not degrade the deliverability of existing resources.  This mechanism tends to keep NQC ratings stable for a given existing resource.    </w:t>
      </w:r>
    </w:p>
    <w:p w14:paraId="20C616C0" w14:textId="77777777" w:rsidR="005C0EF0" w:rsidRPr="005F46BA" w:rsidRDefault="005C0EF0" w:rsidP="005C0EF0">
      <w:pPr>
        <w:pStyle w:val="ParaText"/>
        <w:rPr>
          <w:rFonts w:cs="Arial"/>
          <w:szCs w:val="22"/>
        </w:rPr>
      </w:pPr>
      <w:r w:rsidRPr="005F46BA">
        <w:rPr>
          <w:rFonts w:cs="Arial"/>
          <w:szCs w:val="22"/>
        </w:rPr>
        <w:t xml:space="preserve">In a similar manner, the </w:t>
      </w:r>
      <w:r w:rsidR="00A64958">
        <w:rPr>
          <w:rFonts w:cs="Arial"/>
          <w:szCs w:val="22"/>
        </w:rPr>
        <w:t>ISO</w:t>
      </w:r>
      <w:r w:rsidRPr="005F46BA">
        <w:rPr>
          <w:rFonts w:cs="Arial"/>
          <w:szCs w:val="22"/>
        </w:rPr>
        <w:t xml:space="preserve"> planning process attempts to insure that a new Transmission project will not degrade the deliverability of existing resources.  </w:t>
      </w:r>
    </w:p>
    <w:p w14:paraId="20C616C1" w14:textId="0AC29D4E" w:rsidR="005C0EF0" w:rsidRDefault="005C0EF0" w:rsidP="005C0EF0">
      <w:pPr>
        <w:pStyle w:val="ParaText"/>
        <w:rPr>
          <w:rFonts w:cs="Arial"/>
          <w:szCs w:val="22"/>
        </w:rPr>
      </w:pPr>
      <w:r w:rsidRPr="005F46BA">
        <w:rPr>
          <w:rFonts w:cs="Arial"/>
          <w:szCs w:val="22"/>
        </w:rPr>
        <w:t>To the extent the deliverability analysis shows that the Qualifying Capacity of a Generating Unit is not deliverable to the aggregate of Load under the conditions studied, the Qualifying Capacity of the Generating Unit is reduced on a MW basis for the capacity that is undeliverable</w:t>
      </w:r>
      <w:r w:rsidR="009B01C7">
        <w:rPr>
          <w:rFonts w:cs="Arial"/>
          <w:szCs w:val="22"/>
        </w:rPr>
        <w:t>.</w:t>
      </w:r>
    </w:p>
    <w:p w14:paraId="67197DE5" w14:textId="7ED20A31" w:rsidR="009B01C7" w:rsidRPr="005F46BA" w:rsidRDefault="009B01C7" w:rsidP="005C0EF0">
      <w:pPr>
        <w:pStyle w:val="ParaText"/>
        <w:rPr>
          <w:rFonts w:cs="Arial"/>
          <w:szCs w:val="22"/>
        </w:rPr>
      </w:pPr>
      <w:r w:rsidRPr="00A53FAB">
        <w:rPr>
          <w:rFonts w:cs="Arial"/>
          <w:szCs w:val="22"/>
        </w:rPr>
        <w:t>The MW amount of deliverable generation capacity of any resource or aggregation of multiple resources, including co-located resources, cannot exceed the Interconnection Service Capacity.</w:t>
      </w:r>
    </w:p>
    <w:p w14:paraId="20C616C2" w14:textId="77777777" w:rsidR="005C0EF0" w:rsidRPr="005F46BA" w:rsidRDefault="005C0EF0" w:rsidP="005C0EF0">
      <w:pPr>
        <w:pStyle w:val="ParaText"/>
        <w:rPr>
          <w:rFonts w:cs="Arial"/>
          <w:szCs w:val="22"/>
        </w:rPr>
      </w:pPr>
      <w:r w:rsidRPr="005F46BA">
        <w:rPr>
          <w:rFonts w:cs="Arial"/>
          <w:szCs w:val="22"/>
        </w:rPr>
        <w:t xml:space="preserve">At the conclusion of a deliverability study, a particular Generating Facility is classified into one of </w:t>
      </w:r>
      <w:r w:rsidR="00C85F67">
        <w:rPr>
          <w:rFonts w:cs="Arial"/>
          <w:szCs w:val="22"/>
        </w:rPr>
        <w:t>four</w:t>
      </w:r>
      <w:r w:rsidRPr="005F46BA">
        <w:rPr>
          <w:rFonts w:cs="Arial"/>
          <w:szCs w:val="22"/>
        </w:rPr>
        <w:t xml:space="preserve"> distinct categories: </w:t>
      </w:r>
    </w:p>
    <w:p w14:paraId="20C616C3" w14:textId="77777777" w:rsidR="005C0EF0" w:rsidRPr="005F46BA" w:rsidRDefault="005C0EF0" w:rsidP="00606C33">
      <w:pPr>
        <w:rPr>
          <w:rFonts w:cs="Arial"/>
          <w:szCs w:val="22"/>
        </w:rPr>
      </w:pPr>
      <w:r w:rsidRPr="005F46BA">
        <w:rPr>
          <w:rFonts w:cs="Arial"/>
          <w:szCs w:val="22"/>
        </w:rPr>
        <w:t>Fully deliverable: 100% of the capacity of the resource can be counted as deliverable for resource adequacy purposes once all the required Delivery Network Upgrades are in service</w:t>
      </w:r>
    </w:p>
    <w:p w14:paraId="20C616C4" w14:textId="77777777" w:rsidR="005C0EF0" w:rsidRDefault="005C0EF0" w:rsidP="00606C33">
      <w:pPr>
        <w:rPr>
          <w:rFonts w:cs="Arial"/>
          <w:szCs w:val="22"/>
        </w:rPr>
      </w:pPr>
      <w:r w:rsidRPr="005F46BA">
        <w:rPr>
          <w:rFonts w:cs="Arial"/>
          <w:szCs w:val="22"/>
        </w:rPr>
        <w:t>Partially deliverable: a fractional amount of the capacity cited must be discounted before the required Delivery Network Upgrades are in service and/or due to deliverability problems</w:t>
      </w:r>
    </w:p>
    <w:p w14:paraId="20C616C5" w14:textId="77777777" w:rsidR="00C85F67" w:rsidRPr="005F46BA" w:rsidRDefault="00C85F67" w:rsidP="00C85F67">
      <w:pPr>
        <w:rPr>
          <w:rFonts w:cs="Arial"/>
          <w:szCs w:val="22"/>
        </w:rPr>
      </w:pPr>
      <w:r>
        <w:rPr>
          <w:rFonts w:cs="Arial"/>
          <w:szCs w:val="22"/>
        </w:rPr>
        <w:t xml:space="preserve">Interim Deliverable: </w:t>
      </w:r>
      <w:r w:rsidRPr="00C85F67">
        <w:rPr>
          <w:rFonts w:cs="Arial"/>
          <w:szCs w:val="22"/>
        </w:rPr>
        <w:t>An interim designation that allows an Interconnection Customer that has requested Full Capacity</w:t>
      </w:r>
      <w:r>
        <w:rPr>
          <w:rFonts w:cs="Arial"/>
          <w:szCs w:val="22"/>
        </w:rPr>
        <w:t xml:space="preserve"> </w:t>
      </w:r>
      <w:r w:rsidRPr="00C85F67">
        <w:rPr>
          <w:rFonts w:cs="Arial"/>
          <w:szCs w:val="22"/>
        </w:rPr>
        <w:t>Deliverability Status or Partial Capacity Deliverability Status to obtain non-zero Net Qualifying Capacity, as determined annually by the CAISO pursuant to the provisions of the CAISO Tariff and the applicable Business Practice Manual, pending the in-service date of all the required Network Upgrades required for its requested Deliverability Status.</w:t>
      </w:r>
    </w:p>
    <w:p w14:paraId="20C616C6" w14:textId="77777777" w:rsidR="00FE61A4" w:rsidRDefault="005C0EF0" w:rsidP="00FE61A4">
      <w:pPr>
        <w:rPr>
          <w:rFonts w:cs="Arial"/>
          <w:szCs w:val="22"/>
        </w:rPr>
      </w:pPr>
      <w:r w:rsidRPr="005F46BA">
        <w:rPr>
          <w:rFonts w:cs="Arial"/>
          <w:szCs w:val="22"/>
        </w:rPr>
        <w:t xml:space="preserve">Non-deliverable: none of the cited capacity can be utilized for resource adequacy purposes </w:t>
      </w:r>
    </w:p>
    <w:p w14:paraId="20C616C8" w14:textId="114D97DB" w:rsidR="007D4C5D" w:rsidRDefault="005C0EF0" w:rsidP="00FE61A4">
      <w:pPr>
        <w:rPr>
          <w:rFonts w:cs="Arial"/>
        </w:rPr>
      </w:pPr>
      <w:r w:rsidRPr="005F46BA">
        <w:rPr>
          <w:rFonts w:cs="Arial"/>
          <w:szCs w:val="22"/>
        </w:rPr>
        <w:t xml:space="preserve">Detailed documentation explaining the deliverability study is </w:t>
      </w:r>
      <w:r>
        <w:rPr>
          <w:rFonts w:cs="Arial"/>
          <w:szCs w:val="22"/>
        </w:rPr>
        <w:t xml:space="preserve">contained in the </w:t>
      </w:r>
      <w:r w:rsidR="00A64958">
        <w:rPr>
          <w:rFonts w:cs="Arial"/>
          <w:i/>
        </w:rPr>
        <w:t>ISO</w:t>
      </w:r>
      <w:r w:rsidRPr="005F46BA">
        <w:rPr>
          <w:rFonts w:cs="Arial"/>
          <w:i/>
        </w:rPr>
        <w:t xml:space="preserve"> Generator Deliverability Assessment Methodology On-Peak Deliverability Assessment Methodology for Resource Adequacy Purposes, Updated 4-10-2009</w:t>
      </w:r>
      <w:r w:rsidRPr="005F46BA">
        <w:rPr>
          <w:rFonts w:cs="Arial"/>
        </w:rPr>
        <w:t>,</w:t>
      </w:r>
      <w:r>
        <w:rPr>
          <w:rFonts w:cs="Arial"/>
        </w:rPr>
        <w:t xml:space="preserve"> </w:t>
      </w:r>
      <w:hyperlink r:id="rId78" w:history="1">
        <w:r w:rsidR="00A82A0B" w:rsidRPr="00A82A0B">
          <w:rPr>
            <w:rStyle w:val="Hyperlink"/>
            <w:rFonts w:cs="Arial"/>
          </w:rPr>
          <w:t>http://www.caiso.com/Documents/On-PeakDeliverabilityAssessmentMethodology.pdf</w:t>
        </w:r>
      </w:hyperlink>
    </w:p>
    <w:p w14:paraId="20C616C9" w14:textId="77777777" w:rsidR="00D2400D" w:rsidRPr="00FE61A4" w:rsidRDefault="00D2400D" w:rsidP="00D2400D">
      <w:pPr>
        <w:rPr>
          <w:rFonts w:cs="Arial"/>
          <w:szCs w:val="22"/>
        </w:rPr>
      </w:pPr>
      <w:r>
        <w:rPr>
          <w:rFonts w:cs="Arial"/>
          <w:szCs w:val="22"/>
        </w:rPr>
        <w:t>If t</w:t>
      </w:r>
      <w:r w:rsidRPr="00A463AA">
        <w:rPr>
          <w:rFonts w:cs="Arial"/>
          <w:szCs w:val="22"/>
        </w:rPr>
        <w:t>he NQC of multiple generating units would be reduced based on deliverability due to the same constraint and those multiple units are considered by the resource owner as one generating plant, then the CAISO may establish a plant-level NQC provided the following conditions are met: (1) the impacted units are under the control of the same scheduling coordinator; (2) the units are all connected to the same bus (have equal effectiveness factor to the binding constraint); and (3) the scheduling coordinator for the units indicates it wishes to have a plant-level NQC.  The plant-level NQC will be the sum of the NQCs of the constituent units, as those individual NQCs have been adjusted based on deliverability considerations.  If the individual units are no longer under the same scheduling coordinator, then the NQC will revert back to the unit-level NQC.</w:t>
      </w:r>
    </w:p>
    <w:p w14:paraId="20C616CA" w14:textId="77777777" w:rsidR="005C0EF0" w:rsidRPr="005F46BA" w:rsidRDefault="005C0EF0" w:rsidP="0075165B">
      <w:pPr>
        <w:rPr>
          <w:rFonts w:cs="Arial"/>
          <w:b/>
          <w:bCs/>
          <w:sz w:val="24"/>
          <w:szCs w:val="24"/>
        </w:rPr>
      </w:pPr>
    </w:p>
    <w:p w14:paraId="20C616CB" w14:textId="77777777" w:rsidR="005C0EF0" w:rsidRPr="005F46BA" w:rsidRDefault="005C0EF0" w:rsidP="00794878">
      <w:pPr>
        <w:pStyle w:val="Heading4"/>
        <w:ind w:left="432" w:hanging="432"/>
      </w:pPr>
      <w:bookmarkStart w:id="424" w:name="_Toc281401469"/>
      <w:bookmarkStart w:id="425" w:name="_Toc289430382"/>
      <w:bookmarkStart w:id="426" w:name="_Toc300573939"/>
      <w:bookmarkStart w:id="427" w:name="_Toc326763888"/>
      <w:bookmarkStart w:id="428" w:name="_Toc369088132"/>
      <w:bookmarkStart w:id="429" w:name="_Toc397496502"/>
      <w:bookmarkStart w:id="430" w:name="_Toc233778693"/>
      <w:r w:rsidRPr="005F46BA">
        <w:lastRenderedPageBreak/>
        <w:t>Deliverability of Imports</w:t>
      </w:r>
      <w:bookmarkEnd w:id="424"/>
      <w:bookmarkEnd w:id="425"/>
      <w:bookmarkEnd w:id="426"/>
      <w:bookmarkEnd w:id="427"/>
      <w:bookmarkEnd w:id="428"/>
      <w:bookmarkEnd w:id="429"/>
      <w:bookmarkEnd w:id="430"/>
    </w:p>
    <w:p w14:paraId="20C616CC" w14:textId="77777777" w:rsidR="005C0EF0" w:rsidRPr="005F46BA" w:rsidRDefault="00A64958" w:rsidP="005C0EF0">
      <w:pPr>
        <w:pStyle w:val="ParaText"/>
        <w:spacing w:before="60" w:after="120"/>
        <w:rPr>
          <w:rFonts w:cs="Arial"/>
        </w:rPr>
      </w:pPr>
      <w:r>
        <w:rPr>
          <w:rFonts w:cs="Arial"/>
        </w:rPr>
        <w:t>ISO</w:t>
      </w:r>
      <w:r w:rsidR="005C0EF0" w:rsidRPr="005F46BA">
        <w:rPr>
          <w:rFonts w:cs="Arial"/>
        </w:rPr>
        <w:t xml:space="preserve"> Tariff Section 40.4.6.2, Available Import Capability Assignment Process  </w:t>
      </w:r>
    </w:p>
    <w:p w14:paraId="20C616CD" w14:textId="77777777" w:rsidR="005C0EF0" w:rsidRPr="005F46BA" w:rsidRDefault="005C0EF0" w:rsidP="005C0EF0">
      <w:pPr>
        <w:pStyle w:val="ParaText"/>
        <w:rPr>
          <w:rFonts w:cs="Arial"/>
          <w:szCs w:val="22"/>
        </w:rPr>
      </w:pPr>
      <w:r w:rsidRPr="005F46BA">
        <w:rPr>
          <w:rFonts w:cs="Arial"/>
          <w:szCs w:val="22"/>
        </w:rPr>
        <w:t xml:space="preserve">The deliverability study is also utilized to establish the total import capacity for each import path allocated to a Scheduling Coordinator for LSEs.  As an input assumption, the deliverability study includes the amount of imports and Existing Transmission Contract related encumbrances utilizing the </w:t>
      </w:r>
      <w:r w:rsidR="00A64958">
        <w:rPr>
          <w:rFonts w:cs="Arial"/>
          <w:szCs w:val="22"/>
        </w:rPr>
        <w:t>ISO</w:t>
      </w:r>
      <w:r w:rsidRPr="005F46BA">
        <w:rPr>
          <w:rFonts w:cs="Arial"/>
          <w:szCs w:val="22"/>
        </w:rPr>
        <w:t xml:space="preserve"> Controlled Grid, as well as any increases in import capacity for particular import paths that were adopted in the Transmission Planning Process (TPP).  </w:t>
      </w:r>
    </w:p>
    <w:p w14:paraId="20C616CE" w14:textId="0670213E" w:rsidR="000657A6" w:rsidRDefault="005C0EF0" w:rsidP="005C0EF0">
      <w:pPr>
        <w:pStyle w:val="ParaText"/>
        <w:rPr>
          <w:rFonts w:cs="Arial"/>
          <w:szCs w:val="22"/>
        </w:rPr>
      </w:pPr>
      <w:r w:rsidRPr="005F46BA">
        <w:rPr>
          <w:rFonts w:cs="Arial"/>
          <w:szCs w:val="22"/>
        </w:rPr>
        <w:t>For import Resource Adequacy Capacity accounting purposes, import capability of the system is allocated by Intertie (by branch group for Compliance Year 2008 and beyond) in accordance with the detailed 13-step process included in Section 40.4.6.2.</w:t>
      </w:r>
      <w:r>
        <w:rPr>
          <w:rFonts w:cs="Arial"/>
          <w:szCs w:val="22"/>
        </w:rPr>
        <w:t>1 (Available Import Capability Assignment Process).</w:t>
      </w:r>
      <w:r w:rsidR="00215BDB">
        <w:rPr>
          <w:rFonts w:cs="Arial"/>
          <w:szCs w:val="22"/>
        </w:rPr>
        <w:t xml:space="preserve"> </w:t>
      </w:r>
      <w:r w:rsidRPr="005F46BA">
        <w:rPr>
          <w:rFonts w:cs="Arial"/>
          <w:szCs w:val="22"/>
        </w:rPr>
        <w:t>Once import capability has been determined for each Intertie and assigned to Load Serving Entities and other Market Participants, that import capability can be transferred to other Market Participants during step 8 of the 13 step process, as well as after step 13 per section 40.4.6.2.2 of the Tariff.</w:t>
      </w:r>
      <w:r w:rsidR="000657A6">
        <w:rPr>
          <w:rFonts w:cs="Arial"/>
          <w:szCs w:val="22"/>
        </w:rPr>
        <w:t xml:space="preserve">  </w:t>
      </w:r>
      <w:r w:rsidRPr="005F46BA">
        <w:rPr>
          <w:rFonts w:cs="Arial"/>
          <w:szCs w:val="22"/>
        </w:rPr>
        <w:t>Any requests to register as an eligible participant for import capability transfers</w:t>
      </w:r>
      <w:r w:rsidR="002048BF">
        <w:rPr>
          <w:rFonts w:cs="Arial"/>
          <w:szCs w:val="22"/>
        </w:rPr>
        <w:t xml:space="preserve"> shall be reported via CIDI.</w:t>
      </w:r>
      <w:r w:rsidRPr="005F46BA">
        <w:rPr>
          <w:rFonts w:cs="Arial"/>
          <w:szCs w:val="22"/>
        </w:rPr>
        <w:t xml:space="preserve"> </w:t>
      </w:r>
      <w:r w:rsidR="002048BF">
        <w:rPr>
          <w:rFonts w:cs="Arial"/>
          <w:szCs w:val="22"/>
        </w:rPr>
        <w:t>T</w:t>
      </w:r>
      <w:r w:rsidRPr="005F46BA">
        <w:rPr>
          <w:rFonts w:cs="Arial"/>
          <w:szCs w:val="22"/>
        </w:rPr>
        <w:t xml:space="preserve">o report a transfer of import capability </w:t>
      </w:r>
      <w:r w:rsidR="002048BF">
        <w:rPr>
          <w:rFonts w:cs="Arial"/>
          <w:szCs w:val="22"/>
        </w:rPr>
        <w:t xml:space="preserve">the participant </w:t>
      </w:r>
      <w:r w:rsidRPr="005F46BA">
        <w:rPr>
          <w:rFonts w:cs="Arial"/>
          <w:szCs w:val="22"/>
        </w:rPr>
        <w:t xml:space="preserve">should </w:t>
      </w:r>
      <w:r w:rsidR="002048BF">
        <w:rPr>
          <w:rFonts w:cs="Arial"/>
          <w:szCs w:val="22"/>
        </w:rPr>
        <w:t>submit the request to CIRA.</w:t>
      </w:r>
      <w:r w:rsidRPr="005F46BA">
        <w:rPr>
          <w:rFonts w:cs="Arial"/>
          <w:szCs w:val="22"/>
        </w:rPr>
        <w:t xml:space="preserve"> The schedule of </w:t>
      </w:r>
      <w:r w:rsidR="00A64958">
        <w:rPr>
          <w:rFonts w:cs="Arial"/>
          <w:szCs w:val="22"/>
        </w:rPr>
        <w:t>ISO</w:t>
      </w:r>
      <w:r w:rsidRPr="005F46BA">
        <w:rPr>
          <w:rFonts w:cs="Arial"/>
          <w:szCs w:val="22"/>
        </w:rPr>
        <w:t xml:space="preserve"> postings and the deadlines for performing submittals related to the 13 step process are set forth in Appendix A. </w:t>
      </w:r>
    </w:p>
    <w:p w14:paraId="20C616CF" w14:textId="77777777" w:rsidR="00FE19A5" w:rsidRDefault="000657A6" w:rsidP="005C0EF0">
      <w:pPr>
        <w:pStyle w:val="ParaText"/>
        <w:rPr>
          <w:rFonts w:cs="Arial"/>
          <w:szCs w:val="22"/>
        </w:rPr>
      </w:pPr>
      <w:r>
        <w:rPr>
          <w:rFonts w:cs="Arial"/>
          <w:szCs w:val="22"/>
        </w:rPr>
        <w:t xml:space="preserve">The ISO will issue a market notice which will disclose the date and time that requests will be accepted for each of the steps 10-13. Each </w:t>
      </w:r>
      <w:r w:rsidR="00471A55">
        <w:rPr>
          <w:rFonts w:cs="Arial"/>
          <w:szCs w:val="22"/>
        </w:rPr>
        <w:t xml:space="preserve">of these steps </w:t>
      </w:r>
      <w:r>
        <w:rPr>
          <w:rFonts w:cs="Arial"/>
          <w:szCs w:val="22"/>
        </w:rPr>
        <w:t xml:space="preserve">must be completed </w:t>
      </w:r>
      <w:r w:rsidR="00471A55">
        <w:rPr>
          <w:rFonts w:cs="Arial"/>
          <w:szCs w:val="22"/>
        </w:rPr>
        <w:t>sequentially (</w:t>
      </w:r>
      <w:r w:rsidR="00471A55" w:rsidRPr="00953098">
        <w:rPr>
          <w:rFonts w:cs="Arial"/>
          <w:i/>
          <w:szCs w:val="22"/>
        </w:rPr>
        <w:t>e.g.</w:t>
      </w:r>
      <w:r w:rsidR="00471A55">
        <w:rPr>
          <w:rFonts w:cs="Arial"/>
          <w:szCs w:val="22"/>
        </w:rPr>
        <w:t xml:space="preserve">, step 10 must be completed before completing step 11).  </w:t>
      </w:r>
      <w:r>
        <w:rPr>
          <w:rFonts w:cs="Arial"/>
          <w:szCs w:val="22"/>
        </w:rPr>
        <w:t xml:space="preserve">Any requests received prior to the date and time indicated in the market notice related to each step will not be honored. </w:t>
      </w:r>
    </w:p>
    <w:p w14:paraId="20C616D0" w14:textId="0BAECC51" w:rsidR="005C0EF0" w:rsidRPr="000657A6" w:rsidRDefault="00FE19A5" w:rsidP="005C0EF0">
      <w:pPr>
        <w:pStyle w:val="ParaText"/>
        <w:rPr>
          <w:rFonts w:cs="Arial"/>
          <w:szCs w:val="22"/>
        </w:rPr>
      </w:pPr>
      <w:r>
        <w:rPr>
          <w:rFonts w:cs="Arial"/>
          <w:szCs w:val="22"/>
        </w:rPr>
        <w:t>In accordance with ISO Tariff Section 40.6.2.2.3, Other Import Capability Information Postings, the ISO will post</w:t>
      </w:r>
      <w:r w:rsidR="00EE781D">
        <w:rPr>
          <w:rFonts w:cs="Arial"/>
          <w:szCs w:val="22"/>
        </w:rPr>
        <w:t xml:space="preserve"> a regularly updated list of import capability</w:t>
      </w:r>
      <w:r>
        <w:rPr>
          <w:rFonts w:cs="Arial"/>
          <w:szCs w:val="22"/>
        </w:rPr>
        <w:t xml:space="preserve"> holder</w:t>
      </w:r>
      <w:r w:rsidR="00EE781D">
        <w:rPr>
          <w:rFonts w:cs="Arial"/>
          <w:szCs w:val="22"/>
        </w:rPr>
        <w:t>s</w:t>
      </w:r>
      <w:r>
        <w:rPr>
          <w:rFonts w:cs="Arial"/>
          <w:szCs w:val="22"/>
        </w:rPr>
        <w:t xml:space="preserve"> and the</w:t>
      </w:r>
      <w:r w:rsidR="00EE781D">
        <w:rPr>
          <w:rFonts w:cs="Arial"/>
          <w:szCs w:val="22"/>
        </w:rPr>
        <w:t xml:space="preserve"> MW quantity of import capability hel</w:t>
      </w:r>
      <w:r w:rsidR="00FE652E">
        <w:rPr>
          <w:rFonts w:cs="Arial"/>
          <w:szCs w:val="22"/>
        </w:rPr>
        <w:t>d</w:t>
      </w:r>
      <w:r w:rsidR="00EE781D">
        <w:rPr>
          <w:rFonts w:cs="Arial"/>
          <w:szCs w:val="22"/>
        </w:rPr>
        <w:t xml:space="preserve"> by each entity at the branch group level</w:t>
      </w:r>
      <w:r>
        <w:rPr>
          <w:rFonts w:cs="Arial"/>
          <w:szCs w:val="22"/>
        </w:rPr>
        <w:t xml:space="preserve"> following the completion of Step 13</w:t>
      </w:r>
      <w:r w:rsidR="003C1D55">
        <w:rPr>
          <w:rFonts w:cs="Arial"/>
          <w:szCs w:val="22"/>
        </w:rPr>
        <w:t xml:space="preserve"> of Exhibit A-3</w:t>
      </w:r>
      <w:r>
        <w:rPr>
          <w:rFonts w:cs="Arial"/>
          <w:szCs w:val="22"/>
        </w:rPr>
        <w:t xml:space="preserve"> and all subsequent bilateral transfers thereafter. These bilateral transfers will be posted to the CAISO website on a monthly basis</w:t>
      </w:r>
      <w:r w:rsidR="003C1D55">
        <w:rPr>
          <w:rFonts w:cs="Arial"/>
          <w:szCs w:val="22"/>
        </w:rPr>
        <w:t xml:space="preserve"> per Exhibit A-3</w:t>
      </w:r>
      <w:r>
        <w:rPr>
          <w:rFonts w:cs="Arial"/>
          <w:szCs w:val="22"/>
        </w:rPr>
        <w:t xml:space="preserve"> and will also be available in CIRA real time.</w:t>
      </w:r>
      <w:r w:rsidR="00EE781D">
        <w:rPr>
          <w:rFonts w:cs="Arial"/>
          <w:szCs w:val="22"/>
        </w:rPr>
        <w:t xml:space="preserve"> The ISO will also post the aggregate import capability usage at the branch group level after each year ahead and month ahead final resource adequacy validation.</w:t>
      </w:r>
      <w:r>
        <w:rPr>
          <w:rFonts w:cs="Arial"/>
          <w:szCs w:val="22"/>
        </w:rPr>
        <w:t xml:space="preserve"> </w:t>
      </w:r>
      <w:r w:rsidR="005C0EF0" w:rsidRPr="005F46BA">
        <w:rPr>
          <w:rFonts w:cs="Arial"/>
          <w:szCs w:val="22"/>
        </w:rPr>
        <w:t xml:space="preserve"> </w:t>
      </w:r>
    </w:p>
    <w:p w14:paraId="20C616D2" w14:textId="77777777" w:rsidR="005C0EF0" w:rsidRPr="005F46BA" w:rsidRDefault="005C0EF0" w:rsidP="00606C33">
      <w:bookmarkStart w:id="431" w:name="_Toc300573940"/>
      <w:bookmarkStart w:id="432" w:name="_Toc326763889"/>
      <w:r w:rsidRPr="005F46BA">
        <w:t>Maximum Import Capability</w:t>
      </w:r>
      <w:bookmarkEnd w:id="431"/>
      <w:bookmarkEnd w:id="432"/>
    </w:p>
    <w:p w14:paraId="20C616D3" w14:textId="77777777" w:rsidR="005C0EF0" w:rsidRPr="005F46BA" w:rsidRDefault="005C0EF0" w:rsidP="005C0EF0">
      <w:pPr>
        <w:pStyle w:val="ParaText"/>
        <w:rPr>
          <w:rFonts w:cs="Arial"/>
          <w:szCs w:val="22"/>
        </w:rPr>
      </w:pPr>
      <w:r w:rsidRPr="005F46BA">
        <w:rPr>
          <w:rFonts w:cs="Arial"/>
          <w:szCs w:val="22"/>
        </w:rPr>
        <w:t xml:space="preserve">In the Available Import Capability </w:t>
      </w:r>
      <w:r>
        <w:rPr>
          <w:rFonts w:cs="Arial"/>
          <w:szCs w:val="22"/>
        </w:rPr>
        <w:t>A</w:t>
      </w:r>
      <w:r w:rsidRPr="005F46BA">
        <w:rPr>
          <w:rFonts w:cs="Arial"/>
          <w:szCs w:val="22"/>
        </w:rPr>
        <w:t xml:space="preserve">ssignment Process, Step 1 is the Determination of Maximum Import Capability (MIC) on Interties into the </w:t>
      </w:r>
      <w:r w:rsidR="00A64958">
        <w:rPr>
          <w:rFonts w:cs="Arial"/>
          <w:szCs w:val="22"/>
        </w:rPr>
        <w:t>ISO</w:t>
      </w:r>
      <w:r w:rsidRPr="005F46BA">
        <w:rPr>
          <w:rFonts w:cs="Arial"/>
          <w:szCs w:val="22"/>
        </w:rPr>
        <w:t xml:space="preserve"> Balancing Authority Area.    </w:t>
      </w:r>
      <w:r>
        <w:rPr>
          <w:rFonts w:cs="Arial"/>
          <w:szCs w:val="22"/>
        </w:rPr>
        <w:t>I</w:t>
      </w:r>
      <w:r w:rsidRPr="005F46BA">
        <w:rPr>
          <w:rFonts w:cs="Arial"/>
          <w:szCs w:val="22"/>
        </w:rPr>
        <w:t>n 2011, the MIC methodology was revised</w:t>
      </w:r>
      <w:r>
        <w:rPr>
          <w:rFonts w:cs="Arial"/>
          <w:szCs w:val="22"/>
        </w:rPr>
        <w:t xml:space="preserve"> to include an</w:t>
      </w:r>
      <w:r w:rsidRPr="005F46BA">
        <w:rPr>
          <w:rFonts w:cs="Arial"/>
          <w:szCs w:val="22"/>
        </w:rPr>
        <w:t xml:space="preserve"> Expanded MIC methodology </w:t>
      </w:r>
      <w:r>
        <w:rPr>
          <w:rFonts w:cs="Arial"/>
          <w:szCs w:val="22"/>
        </w:rPr>
        <w:t xml:space="preserve">that </w:t>
      </w:r>
      <w:r w:rsidR="00FE61A4">
        <w:rPr>
          <w:rFonts w:cs="Arial"/>
          <w:szCs w:val="22"/>
        </w:rPr>
        <w:t xml:space="preserve">provides </w:t>
      </w:r>
      <w:r w:rsidR="00FE61A4" w:rsidRPr="005F46BA">
        <w:rPr>
          <w:rFonts w:cs="Arial"/>
          <w:szCs w:val="22"/>
        </w:rPr>
        <w:t>a</w:t>
      </w:r>
      <w:r w:rsidRPr="005F46BA">
        <w:rPr>
          <w:rFonts w:cs="Arial"/>
          <w:szCs w:val="22"/>
        </w:rPr>
        <w:t xml:space="preserve"> forward-looking, prospective</w:t>
      </w:r>
      <w:r>
        <w:rPr>
          <w:rFonts w:cs="Arial"/>
          <w:szCs w:val="22"/>
        </w:rPr>
        <w:t xml:space="preserve"> MIC</w:t>
      </w:r>
      <w:r w:rsidRPr="005F46BA">
        <w:rPr>
          <w:rFonts w:cs="Arial"/>
          <w:szCs w:val="22"/>
        </w:rPr>
        <w:t xml:space="preserve"> component designed to yield larger MIC values</w:t>
      </w:r>
      <w:r>
        <w:rPr>
          <w:rFonts w:cs="Arial"/>
          <w:szCs w:val="22"/>
        </w:rPr>
        <w:t xml:space="preserve"> for specific interties</w:t>
      </w:r>
      <w:r w:rsidRPr="005F46BA">
        <w:rPr>
          <w:rFonts w:cs="Arial"/>
          <w:szCs w:val="22"/>
        </w:rPr>
        <w:t xml:space="preserve"> and works in coordination with the </w:t>
      </w:r>
      <w:r>
        <w:rPr>
          <w:rFonts w:cs="Arial"/>
          <w:szCs w:val="22"/>
        </w:rPr>
        <w:t>ISO’s transmission planning process (</w:t>
      </w:r>
      <w:r w:rsidRPr="005F46BA">
        <w:rPr>
          <w:rFonts w:cs="Arial"/>
          <w:szCs w:val="22"/>
        </w:rPr>
        <w:t>TPP</w:t>
      </w:r>
      <w:r>
        <w:rPr>
          <w:rFonts w:cs="Arial"/>
          <w:szCs w:val="22"/>
        </w:rPr>
        <w:t>)</w:t>
      </w:r>
      <w:r w:rsidRPr="005F46BA">
        <w:rPr>
          <w:rFonts w:cs="Arial"/>
          <w:szCs w:val="22"/>
        </w:rPr>
        <w:t xml:space="preserve">.  </w:t>
      </w:r>
    </w:p>
    <w:p w14:paraId="20C616D4" w14:textId="141D99DE" w:rsidR="005C0EF0" w:rsidRDefault="005C0EF0" w:rsidP="005C0EF0">
      <w:pPr>
        <w:pStyle w:val="ParaText"/>
        <w:rPr>
          <w:rFonts w:cs="Arial"/>
          <w:szCs w:val="22"/>
        </w:rPr>
      </w:pPr>
      <w:r w:rsidRPr="005F46BA">
        <w:rPr>
          <w:rFonts w:cs="Arial"/>
          <w:szCs w:val="22"/>
        </w:rPr>
        <w:lastRenderedPageBreak/>
        <w:t>The process starts in the TPP, where the ISO will first establish target Expanded MIC MW values for each intertie that will be sufficient to support RA deliverability for</w:t>
      </w:r>
      <w:r w:rsidR="0017221A" w:rsidRPr="0017221A">
        <w:rPr>
          <w:rFonts w:cs="Arial"/>
          <w:szCs w:val="22"/>
        </w:rPr>
        <w:t xml:space="preserve"> </w:t>
      </w:r>
      <w:r w:rsidR="0017221A">
        <w:rPr>
          <w:rFonts w:cs="Arial"/>
          <w:szCs w:val="22"/>
        </w:rPr>
        <w:t>MIC expansion requests as well as</w:t>
      </w:r>
      <w:r w:rsidRPr="005F46BA">
        <w:rPr>
          <w:rFonts w:cs="Arial"/>
          <w:szCs w:val="22"/>
        </w:rPr>
        <w:t xml:space="preserve"> the MW amount of resources </w:t>
      </w:r>
      <w:r>
        <w:rPr>
          <w:rFonts w:cs="Arial"/>
          <w:szCs w:val="22"/>
        </w:rPr>
        <w:t>that will utilize</w:t>
      </w:r>
      <w:r w:rsidRPr="005F46BA">
        <w:rPr>
          <w:rFonts w:cs="Arial"/>
          <w:szCs w:val="22"/>
        </w:rPr>
        <w:t xml:space="preserve"> each intertie </w:t>
      </w:r>
      <w:r>
        <w:rPr>
          <w:rFonts w:cs="Arial"/>
          <w:szCs w:val="22"/>
        </w:rPr>
        <w:t xml:space="preserve">for scheduling imports into the ISO BAA and </w:t>
      </w:r>
      <w:r w:rsidRPr="005F46BA">
        <w:rPr>
          <w:rFonts w:cs="Arial"/>
          <w:szCs w:val="22"/>
        </w:rPr>
        <w:t>that are included in the base case resource portfolio that will be used in the current TPP cycle</w:t>
      </w:r>
      <w:r>
        <w:rPr>
          <w:rFonts w:cs="Arial"/>
          <w:szCs w:val="22"/>
        </w:rPr>
        <w:t xml:space="preserve"> for identifying policy-driven transmission additions and upgrades</w:t>
      </w:r>
      <w:r w:rsidRPr="005F46BA">
        <w:rPr>
          <w:rFonts w:cs="Arial"/>
          <w:szCs w:val="22"/>
        </w:rPr>
        <w:t>.</w:t>
      </w:r>
      <w:r>
        <w:rPr>
          <w:rStyle w:val="FootnoteReference"/>
          <w:rFonts w:cs="Arial"/>
          <w:szCs w:val="22"/>
        </w:rPr>
        <w:footnoteReference w:id="2"/>
      </w:r>
      <w:r w:rsidRPr="005F46BA">
        <w:rPr>
          <w:rFonts w:cs="Arial"/>
          <w:szCs w:val="22"/>
        </w:rPr>
        <w:t xml:space="preserve">  For interties where there are no</w:t>
      </w:r>
      <w:r w:rsidR="0017221A">
        <w:rPr>
          <w:rFonts w:cs="Arial"/>
          <w:szCs w:val="22"/>
        </w:rPr>
        <w:t xml:space="preserve"> MIC expansion requests and no</w:t>
      </w:r>
      <w:r w:rsidRPr="005F46BA">
        <w:rPr>
          <w:rFonts w:cs="Arial"/>
          <w:szCs w:val="22"/>
        </w:rPr>
        <w:t xml:space="preserve"> external resources included in the </w:t>
      </w:r>
      <w:r>
        <w:rPr>
          <w:rFonts w:cs="Arial"/>
          <w:szCs w:val="22"/>
        </w:rPr>
        <w:t xml:space="preserve">base </w:t>
      </w:r>
      <w:r w:rsidR="0084572A">
        <w:rPr>
          <w:rFonts w:cs="Arial"/>
          <w:szCs w:val="22"/>
        </w:rPr>
        <w:t xml:space="preserve">case </w:t>
      </w:r>
      <w:r w:rsidR="0084572A" w:rsidRPr="005F46BA">
        <w:rPr>
          <w:rFonts w:cs="Arial"/>
          <w:szCs w:val="22"/>
        </w:rPr>
        <w:t>portfolio</w:t>
      </w:r>
      <w:r w:rsidRPr="005F46BA">
        <w:rPr>
          <w:rFonts w:cs="Arial"/>
          <w:szCs w:val="22"/>
        </w:rPr>
        <w:t>, the ISO will assume that no additional MIC is needed beyond the historically-determined level</w:t>
      </w:r>
      <w:r>
        <w:rPr>
          <w:rFonts w:cs="Arial"/>
          <w:szCs w:val="22"/>
        </w:rPr>
        <w:t>, which is described below.</w:t>
      </w:r>
      <w:r w:rsidRPr="005F46BA">
        <w:rPr>
          <w:rFonts w:cs="Arial"/>
          <w:szCs w:val="22"/>
        </w:rPr>
        <w:t xml:space="preserve"> </w:t>
      </w:r>
    </w:p>
    <w:p w14:paraId="20C616D5" w14:textId="77777777" w:rsidR="005C0EF0" w:rsidRPr="005F46BA" w:rsidRDefault="005C0EF0" w:rsidP="005C0EF0">
      <w:pPr>
        <w:pStyle w:val="ParaText"/>
        <w:rPr>
          <w:rFonts w:cs="Arial"/>
          <w:szCs w:val="22"/>
        </w:rPr>
      </w:pPr>
      <w:r w:rsidRPr="005F46BA">
        <w:rPr>
          <w:rFonts w:cs="Arial"/>
          <w:szCs w:val="22"/>
        </w:rPr>
        <w:t xml:space="preserve">The ISO will post the </w:t>
      </w:r>
      <w:r>
        <w:rPr>
          <w:rFonts w:cs="Arial"/>
          <w:szCs w:val="22"/>
        </w:rPr>
        <w:t>target expanded MIC MW</w:t>
      </w:r>
      <w:r w:rsidRPr="005F46BA">
        <w:rPr>
          <w:rFonts w:cs="Arial"/>
          <w:szCs w:val="22"/>
        </w:rPr>
        <w:t xml:space="preserve"> values on the ISO web site in conjunction with the TPP. The </w:t>
      </w:r>
      <w:r>
        <w:rPr>
          <w:rFonts w:cs="Arial"/>
          <w:szCs w:val="22"/>
        </w:rPr>
        <w:t>ISO will then conduct deliverability studies within the TPP to assess whether the transmission system can support the target expanded MIC MW values</w:t>
      </w:r>
      <w:r w:rsidRPr="00E117B1">
        <w:rPr>
          <w:rFonts w:cs="Arial"/>
          <w:color w:val="000000"/>
          <w:szCs w:val="22"/>
        </w:rPr>
        <w:t>, For this assessment the deliverability studies will assume that previously approved transmission additions and upgrades are placed in service, and that new generating resources that were assumed in the base case resource portfolio and the unified planning assumptions for the current TPP cycle have achieved commercial operation.</w:t>
      </w:r>
      <w:r>
        <w:rPr>
          <w:rFonts w:cs="Arial"/>
          <w:szCs w:val="22"/>
        </w:rPr>
        <w:t xml:space="preserve"> </w:t>
      </w:r>
      <w:r w:rsidRPr="005F46BA">
        <w:rPr>
          <w:rFonts w:cs="Arial"/>
          <w:szCs w:val="22"/>
        </w:rPr>
        <w:t>I</w:t>
      </w:r>
      <w:r>
        <w:rPr>
          <w:rFonts w:cs="Arial"/>
          <w:szCs w:val="22"/>
        </w:rPr>
        <w:t xml:space="preserve">f the deliverability studies determine that the transmission system infrastructure with the assumptions stated above </w:t>
      </w:r>
      <w:r w:rsidRPr="005F46BA">
        <w:rPr>
          <w:rFonts w:cs="Arial"/>
          <w:szCs w:val="22"/>
        </w:rPr>
        <w:t>is not sufficient</w:t>
      </w:r>
      <w:r>
        <w:rPr>
          <w:rFonts w:cs="Arial"/>
          <w:szCs w:val="22"/>
        </w:rPr>
        <w:t xml:space="preserve"> to support the target expanded MIC values </w:t>
      </w:r>
      <w:r w:rsidRPr="005F46BA">
        <w:rPr>
          <w:rFonts w:cs="Arial"/>
          <w:szCs w:val="22"/>
        </w:rPr>
        <w:t xml:space="preserve">on one or more interties </w:t>
      </w:r>
      <w:r>
        <w:rPr>
          <w:rFonts w:cs="Arial"/>
          <w:szCs w:val="22"/>
        </w:rPr>
        <w:t xml:space="preserve">that </w:t>
      </w:r>
      <w:r w:rsidRPr="005F46BA">
        <w:rPr>
          <w:rFonts w:cs="Arial"/>
          <w:szCs w:val="22"/>
        </w:rPr>
        <w:t>the external resources included in the base case portfolio</w:t>
      </w:r>
      <w:r>
        <w:rPr>
          <w:rFonts w:cs="Arial"/>
          <w:szCs w:val="22"/>
        </w:rPr>
        <w:t xml:space="preserve"> need to utilize to import energy into the ISO BAA</w:t>
      </w:r>
      <w:r w:rsidRPr="005F46BA">
        <w:rPr>
          <w:rFonts w:cs="Arial"/>
          <w:szCs w:val="22"/>
        </w:rPr>
        <w:t xml:space="preserve">, the ISO will propose transmission additions or upgrades in accordance with the ISO tariff to </w:t>
      </w:r>
      <w:r>
        <w:rPr>
          <w:rFonts w:cs="Arial"/>
          <w:szCs w:val="22"/>
        </w:rPr>
        <w:t xml:space="preserve">support deliverability of the target expanded MIC quantities. </w:t>
      </w:r>
    </w:p>
    <w:p w14:paraId="20C616D6" w14:textId="20EFCF4B" w:rsidR="005C0EF0" w:rsidRDefault="005C0EF0" w:rsidP="001029EB">
      <w:pPr>
        <w:spacing w:before="240" w:after="240"/>
        <w:ind w:left="360"/>
        <w:rPr>
          <w:rFonts w:cs="Arial"/>
        </w:rPr>
      </w:pPr>
      <w:r w:rsidRPr="005F46BA">
        <w:rPr>
          <w:rFonts w:cs="Arial"/>
        </w:rPr>
        <w:t xml:space="preserve">The methodology for Expanded MIC is described below, and is illustrated in the diagram in Figure 1.  </w:t>
      </w:r>
      <w:r w:rsidRPr="005F46BA">
        <w:rPr>
          <w:rFonts w:cs="Arial"/>
          <w:szCs w:val="22"/>
        </w:rPr>
        <w:t xml:space="preserve">The ISO deliverability assessment process is also described in the </w:t>
      </w:r>
      <w:r w:rsidRPr="005F46BA">
        <w:rPr>
          <w:rFonts w:cs="Arial"/>
          <w:i/>
          <w:szCs w:val="22"/>
        </w:rPr>
        <w:t>ISO On-Peak Deliverability Assessment Methodology for Resource Adequacy Purposes.</w:t>
      </w:r>
      <w:r w:rsidRPr="005F46BA">
        <w:rPr>
          <w:rStyle w:val="FootnoteReference"/>
          <w:rFonts w:cs="Arial"/>
          <w:i/>
          <w:szCs w:val="22"/>
        </w:rPr>
        <w:footnoteReference w:id="3"/>
      </w:r>
      <w:r w:rsidRPr="005F46BA">
        <w:rPr>
          <w:rFonts w:cs="Arial"/>
          <w:szCs w:val="22"/>
        </w:rPr>
        <w:t xml:space="preserve">  </w:t>
      </w:r>
    </w:p>
    <w:p w14:paraId="20C616D7" w14:textId="77777777" w:rsidR="005C0EF0" w:rsidRPr="005F46BA" w:rsidRDefault="005C0EF0" w:rsidP="00E15230">
      <w:pPr>
        <w:pStyle w:val="ListParagraph"/>
        <w:numPr>
          <w:ilvl w:val="0"/>
          <w:numId w:val="17"/>
        </w:numPr>
        <w:spacing w:before="240" w:after="240"/>
        <w:rPr>
          <w:rFonts w:cs="Arial"/>
        </w:rPr>
      </w:pPr>
      <w:r w:rsidRPr="005F46BA">
        <w:rPr>
          <w:rFonts w:cs="Arial"/>
          <w:b/>
        </w:rPr>
        <w:t>MIC Baseline</w:t>
      </w:r>
      <w:r w:rsidRPr="005F46BA">
        <w:rPr>
          <w:rFonts w:cs="Arial"/>
        </w:rPr>
        <w:t xml:space="preserve">.  Under the Expanded MIC methodology, the historically-based MIC (“Historical MIC”) methodology is used to establish a baseline set of values for each intertie.  </w:t>
      </w:r>
    </w:p>
    <w:p w14:paraId="20C616D8" w14:textId="77777777" w:rsidR="006B3D4B" w:rsidRDefault="006B3D4B" w:rsidP="006B3D4B">
      <w:pPr>
        <w:pStyle w:val="ColorfulList-Accent11"/>
        <w:spacing w:before="240" w:after="240"/>
        <w:rPr>
          <w:rFonts w:cs="Arial"/>
          <w:szCs w:val="22"/>
        </w:rPr>
      </w:pPr>
      <w:r w:rsidRPr="00B2555C">
        <w:rPr>
          <w:rFonts w:cs="Arial"/>
          <w:szCs w:val="22"/>
        </w:rPr>
        <w:t xml:space="preserve">Specifically, </w:t>
      </w:r>
      <w:r>
        <w:rPr>
          <w:rFonts w:cs="Arial"/>
          <w:szCs w:val="22"/>
        </w:rPr>
        <w:t xml:space="preserve">the CAISO </w:t>
      </w:r>
      <w:r w:rsidRPr="00B2555C">
        <w:rPr>
          <w:rFonts w:cs="Arial"/>
          <w:szCs w:val="22"/>
        </w:rPr>
        <w:t>calculate</w:t>
      </w:r>
      <w:r>
        <w:rPr>
          <w:rFonts w:cs="Arial"/>
          <w:szCs w:val="22"/>
        </w:rPr>
        <w:t>s</w:t>
      </w:r>
      <w:r w:rsidRPr="00B2555C">
        <w:rPr>
          <w:rFonts w:cs="Arial"/>
          <w:szCs w:val="22"/>
        </w:rPr>
        <w:t xml:space="preserve"> baseline MIC for the next RA year, by using the average </w:t>
      </w:r>
      <w:r>
        <w:rPr>
          <w:rFonts w:cs="Arial"/>
          <w:szCs w:val="22"/>
        </w:rPr>
        <w:t>imports across four selected hours with high import levels.  The CAISO selects the four hours per the following process.  First,</w:t>
      </w:r>
      <w:r w:rsidRPr="00E46452">
        <w:t xml:space="preserve"> </w:t>
      </w:r>
      <w:r w:rsidRPr="00E46452">
        <w:rPr>
          <w:rFonts w:cs="Arial"/>
          <w:szCs w:val="22"/>
        </w:rPr>
        <w:t xml:space="preserve">for each </w:t>
      </w:r>
      <w:r>
        <w:rPr>
          <w:rFonts w:cs="Arial"/>
          <w:szCs w:val="22"/>
        </w:rPr>
        <w:t xml:space="preserve">one </w:t>
      </w:r>
      <w:r w:rsidRPr="00E46452">
        <w:rPr>
          <w:rFonts w:cs="Arial"/>
          <w:szCs w:val="22"/>
        </w:rPr>
        <w:t>of th</w:t>
      </w:r>
      <w:r>
        <w:rPr>
          <w:rFonts w:cs="Arial"/>
          <w:szCs w:val="22"/>
        </w:rPr>
        <w:t>e last five</w:t>
      </w:r>
      <w:r w:rsidRPr="00E46452">
        <w:rPr>
          <w:rFonts w:cs="Arial"/>
          <w:szCs w:val="22"/>
        </w:rPr>
        <w:t xml:space="preserve"> years, the CAISO identifies the two hours with the highest actual imports (when load is at or above 90% of that year’s peak)</w:t>
      </w:r>
      <w:r>
        <w:rPr>
          <w:rFonts w:cs="Arial"/>
          <w:szCs w:val="22"/>
        </w:rPr>
        <w:t>.</w:t>
      </w:r>
      <w:r w:rsidRPr="00E46452">
        <w:t xml:space="preserve"> </w:t>
      </w:r>
      <w:r w:rsidRPr="00E46452">
        <w:rPr>
          <w:rFonts w:cs="Arial"/>
          <w:szCs w:val="22"/>
        </w:rPr>
        <w:t xml:space="preserve">If the two highest hours for a year identified </w:t>
      </w:r>
      <w:r>
        <w:rPr>
          <w:rFonts w:cs="Arial"/>
          <w:szCs w:val="22"/>
        </w:rPr>
        <w:t>herein</w:t>
      </w:r>
      <w:r w:rsidRPr="00E46452">
        <w:rPr>
          <w:rFonts w:cs="Arial"/>
          <w:szCs w:val="22"/>
        </w:rPr>
        <w:t xml:space="preserve"> occurred on the same day, then the CAISO identifies the next-highest import hour of that year that occurred on a different day of that year</w:t>
      </w:r>
      <w:r>
        <w:rPr>
          <w:rFonts w:cs="Arial"/>
          <w:szCs w:val="22"/>
        </w:rPr>
        <w:t xml:space="preserve"> and used this as a second highest hour for that </w:t>
      </w:r>
      <w:r>
        <w:rPr>
          <w:rFonts w:cs="Arial"/>
          <w:szCs w:val="22"/>
        </w:rPr>
        <w:lastRenderedPageBreak/>
        <w:t>year</w:t>
      </w:r>
      <w:r w:rsidRPr="00E46452">
        <w:rPr>
          <w:rFonts w:cs="Arial"/>
          <w:szCs w:val="22"/>
        </w:rPr>
        <w:t>.</w:t>
      </w:r>
      <w:r>
        <w:rPr>
          <w:rFonts w:cs="Arial"/>
          <w:szCs w:val="22"/>
        </w:rPr>
        <w:t xml:space="preserve">  Second, the CAISO ranks the prior five years </w:t>
      </w:r>
      <w:r w:rsidRPr="00B2555C">
        <w:rPr>
          <w:rFonts w:cs="Arial"/>
          <w:szCs w:val="22"/>
        </w:rPr>
        <w:t>ranked by the sum of their two highest actual imports (when load is at or above 90% of that year’s peak).</w:t>
      </w:r>
      <w:r>
        <w:rPr>
          <w:rFonts w:cs="Arial"/>
          <w:szCs w:val="22"/>
        </w:rPr>
        <w:t xml:space="preserve">  Third, the CAISO identifies the two years with the highest level of imports among those five years.  Forth, the two highest hours from the two highest years comprise the four data points that will be used in the calculation.    </w:t>
      </w:r>
    </w:p>
    <w:p w14:paraId="20C616D9" w14:textId="77777777" w:rsidR="006B3D4B" w:rsidRPr="00B2555C" w:rsidRDefault="006B3D4B" w:rsidP="006B3D4B">
      <w:pPr>
        <w:pStyle w:val="ColorfulList-Accent11"/>
        <w:spacing w:before="240" w:after="240"/>
        <w:rPr>
          <w:rFonts w:cs="Arial"/>
          <w:szCs w:val="22"/>
        </w:rPr>
      </w:pPr>
    </w:p>
    <w:p w14:paraId="20C616DA" w14:textId="77777777" w:rsidR="006B3D4B" w:rsidRPr="00B2555C" w:rsidRDefault="006B3D4B" w:rsidP="006B3D4B">
      <w:pPr>
        <w:pStyle w:val="ColorfulList-Accent11"/>
        <w:spacing w:before="240" w:after="240"/>
        <w:rPr>
          <w:rFonts w:cs="Arial"/>
          <w:szCs w:val="22"/>
        </w:rPr>
      </w:pPr>
      <w:r w:rsidRPr="00B2555C">
        <w:rPr>
          <w:rFonts w:cs="Arial"/>
          <w:szCs w:val="22"/>
        </w:rPr>
        <w:t>Once the four selected data points are established by actual real-time data, actual schedules (transmission usage data) from OASIS is used from the hour ahead (HASP) market for the same hour as established by real-time data. The CAISO will use the actual net schedules plus the unused ETC and TOR for that hour for each branch group. The hour ahead market data is preferred because</w:t>
      </w:r>
      <w:r>
        <w:rPr>
          <w:rFonts w:cs="Arial"/>
          <w:szCs w:val="22"/>
        </w:rPr>
        <w:t xml:space="preserve"> it</w:t>
      </w:r>
      <w:r w:rsidRPr="00B2555C">
        <w:rPr>
          <w:rFonts w:cs="Arial"/>
          <w:szCs w:val="22"/>
        </w:rPr>
        <w:t xml:space="preserve"> is closer to real-time </w:t>
      </w:r>
      <w:r>
        <w:rPr>
          <w:rFonts w:cs="Arial"/>
          <w:szCs w:val="22"/>
        </w:rPr>
        <w:t>than</w:t>
      </w:r>
      <w:r w:rsidRPr="00B2555C">
        <w:rPr>
          <w:rFonts w:cs="Arial"/>
          <w:szCs w:val="22"/>
        </w:rPr>
        <w:t xml:space="preserve"> day ahead market </w:t>
      </w:r>
      <w:r>
        <w:rPr>
          <w:rFonts w:cs="Arial"/>
          <w:szCs w:val="22"/>
        </w:rPr>
        <w:t xml:space="preserve">data </w:t>
      </w:r>
      <w:r w:rsidRPr="00B2555C">
        <w:rPr>
          <w:rFonts w:cs="Arial"/>
          <w:szCs w:val="22"/>
        </w:rPr>
        <w:t xml:space="preserve">and it has higher values than real-time market data because the ETCs and TORs are protected in the day ahead and hour ahead market </w:t>
      </w:r>
      <w:r>
        <w:rPr>
          <w:rFonts w:cs="Arial"/>
          <w:szCs w:val="22"/>
        </w:rPr>
        <w:t xml:space="preserve">but are then </w:t>
      </w:r>
      <w:r w:rsidRPr="00B2555C">
        <w:rPr>
          <w:rFonts w:cs="Arial"/>
          <w:szCs w:val="22"/>
        </w:rPr>
        <w:t>released in the real-time market</w:t>
      </w:r>
      <w:r>
        <w:rPr>
          <w:rFonts w:cs="Arial"/>
          <w:szCs w:val="22"/>
        </w:rPr>
        <w:t xml:space="preserve"> if unused</w:t>
      </w:r>
      <w:r w:rsidRPr="00B2555C">
        <w:rPr>
          <w:rFonts w:cs="Arial"/>
          <w:szCs w:val="22"/>
        </w:rPr>
        <w:t xml:space="preserve">. </w:t>
      </w:r>
    </w:p>
    <w:p w14:paraId="20C616DB" w14:textId="77777777" w:rsidR="006B3D4B" w:rsidRPr="00B2555C" w:rsidRDefault="006B3D4B" w:rsidP="006B3D4B">
      <w:pPr>
        <w:pStyle w:val="ColorfulList-Accent11"/>
        <w:spacing w:before="240" w:after="240"/>
        <w:rPr>
          <w:rFonts w:cs="Arial"/>
          <w:szCs w:val="22"/>
        </w:rPr>
      </w:pPr>
    </w:p>
    <w:p w14:paraId="20C616DC" w14:textId="77777777" w:rsidR="006B3D4B" w:rsidRDefault="006B3D4B" w:rsidP="006B3D4B">
      <w:pPr>
        <w:pStyle w:val="ColorfulList-Accent11"/>
        <w:spacing w:before="240" w:after="240"/>
        <w:jc w:val="both"/>
        <w:rPr>
          <w:rFonts w:cs="Arial"/>
          <w:szCs w:val="22"/>
        </w:rPr>
      </w:pPr>
      <w:r w:rsidRPr="00B2555C">
        <w:rPr>
          <w:rFonts w:cs="Arial"/>
          <w:szCs w:val="22"/>
        </w:rPr>
        <w:t>The baseline MIC calculation will use branch group by branch group HASP schedule for those 4 hours as established above. In order to come up with the Baseline MIC for the applicable (future) RA year, the baseline calculation above is augmented by the future year available ETC, TOR and Pre-RA Import Commitments as applicable.</w:t>
      </w:r>
    </w:p>
    <w:p w14:paraId="20C616DD" w14:textId="77777777" w:rsidR="006B3D4B" w:rsidRDefault="006B3D4B" w:rsidP="006B3D4B">
      <w:pPr>
        <w:pStyle w:val="ColorfulList-Accent11"/>
        <w:spacing w:before="240" w:after="240"/>
        <w:jc w:val="both"/>
        <w:rPr>
          <w:rFonts w:cs="Arial"/>
          <w:szCs w:val="22"/>
        </w:rPr>
      </w:pPr>
    </w:p>
    <w:p w14:paraId="20C616DE" w14:textId="77777777" w:rsidR="005C0EF0" w:rsidRPr="005F46BA" w:rsidRDefault="005C0EF0" w:rsidP="005C0EF0">
      <w:pPr>
        <w:pStyle w:val="ListParagraph"/>
        <w:tabs>
          <w:tab w:val="left" w:pos="1711"/>
        </w:tabs>
        <w:spacing w:before="240" w:after="240"/>
        <w:ind w:left="0"/>
        <w:rPr>
          <w:rFonts w:cs="Arial"/>
        </w:rPr>
      </w:pPr>
    </w:p>
    <w:p w14:paraId="20C616DF" w14:textId="2E0239D7" w:rsidR="005C0EF0" w:rsidRDefault="005C0EF0" w:rsidP="00E15230">
      <w:pPr>
        <w:pStyle w:val="ListParagraph"/>
        <w:numPr>
          <w:ilvl w:val="0"/>
          <w:numId w:val="17"/>
        </w:numPr>
        <w:spacing w:before="240" w:after="240"/>
        <w:rPr>
          <w:rFonts w:cs="Arial"/>
        </w:rPr>
      </w:pPr>
      <w:r w:rsidRPr="005F46BA">
        <w:rPr>
          <w:rFonts w:cs="Arial"/>
          <w:b/>
        </w:rPr>
        <w:t xml:space="preserve">Assess Remaining Import Capability (RIC) Relative to </w:t>
      </w:r>
      <w:r>
        <w:rPr>
          <w:rFonts w:cs="Arial"/>
          <w:b/>
        </w:rPr>
        <w:t xml:space="preserve">Target Expanded MIC Values Determined in the </w:t>
      </w:r>
      <w:r w:rsidRPr="005F46BA">
        <w:rPr>
          <w:rFonts w:cs="Arial"/>
          <w:b/>
        </w:rPr>
        <w:t>TPP</w:t>
      </w:r>
      <w:r w:rsidRPr="005F46BA">
        <w:rPr>
          <w:rFonts w:cs="Arial"/>
        </w:rPr>
        <w:t xml:space="preserve">. For each intertie or a sum of interties electrically connected to a resource area identified </w:t>
      </w:r>
      <w:r w:rsidR="00D052E5" w:rsidRPr="00D052E5">
        <w:rPr>
          <w:rFonts w:cs="Arial"/>
        </w:rPr>
        <w:t xml:space="preserve">through MIC expansion requests and/or </w:t>
      </w:r>
      <w:r w:rsidRPr="005F46BA">
        <w:rPr>
          <w:rFonts w:cs="Arial"/>
        </w:rPr>
        <w:t xml:space="preserve">in the TPP </w:t>
      </w:r>
      <w:r>
        <w:rPr>
          <w:rFonts w:cs="Arial"/>
        </w:rPr>
        <w:t>base case</w:t>
      </w:r>
      <w:r w:rsidRPr="005F46BA">
        <w:rPr>
          <w:rFonts w:cs="Arial"/>
        </w:rPr>
        <w:t xml:space="preserve"> resource portfolio, the ISO will determine whether the </w:t>
      </w:r>
      <w:r w:rsidRPr="005F46BA">
        <w:rPr>
          <w:rFonts w:cs="Arial"/>
          <w:szCs w:val="22"/>
        </w:rPr>
        <w:t xml:space="preserve">RIC available (after Step 4 in ISO tariff section 40.4.6.2.1) is sufficient to achieve </w:t>
      </w:r>
      <w:r>
        <w:rPr>
          <w:rFonts w:cs="Arial"/>
          <w:szCs w:val="22"/>
        </w:rPr>
        <w:t xml:space="preserve">the target expanded MIC values that were derived in the TPP from the </w:t>
      </w:r>
      <w:r w:rsidR="00D052E5" w:rsidRPr="00D052E5">
        <w:rPr>
          <w:rFonts w:cs="Arial"/>
          <w:szCs w:val="22"/>
        </w:rPr>
        <w:t xml:space="preserve">MIC expansion requests as well as the </w:t>
      </w:r>
      <w:r w:rsidRPr="005F46BA">
        <w:rPr>
          <w:rFonts w:cs="Arial"/>
          <w:szCs w:val="22"/>
        </w:rPr>
        <w:t>stated policy goals</w:t>
      </w:r>
      <w:r>
        <w:rPr>
          <w:rFonts w:cs="Arial"/>
          <w:szCs w:val="22"/>
        </w:rPr>
        <w:t>.</w:t>
      </w:r>
    </w:p>
    <w:p w14:paraId="20C616E0" w14:textId="77777777" w:rsidR="005C0EF0" w:rsidRDefault="005C0EF0" w:rsidP="00E15230">
      <w:pPr>
        <w:pStyle w:val="ListParagraph"/>
        <w:numPr>
          <w:ilvl w:val="1"/>
          <w:numId w:val="17"/>
        </w:numPr>
        <w:spacing w:before="240" w:after="240"/>
        <w:jc w:val="left"/>
        <w:rPr>
          <w:rFonts w:cs="Arial"/>
        </w:rPr>
      </w:pPr>
      <w:r w:rsidRPr="005F46BA">
        <w:rPr>
          <w:rFonts w:cs="Arial"/>
          <w:b/>
        </w:rPr>
        <w:t>Sufficient</w:t>
      </w:r>
      <w:r w:rsidRPr="005F46BA">
        <w:rPr>
          <w:rFonts w:cs="Arial"/>
        </w:rPr>
        <w:t xml:space="preserve">.  If sufficient RIC exists in order to </w:t>
      </w:r>
      <w:r>
        <w:rPr>
          <w:rFonts w:cs="Arial"/>
        </w:rPr>
        <w:t>achieve the target expanded MIC values</w:t>
      </w:r>
      <w:r w:rsidRPr="005F46BA">
        <w:rPr>
          <w:rFonts w:cs="Arial"/>
        </w:rPr>
        <w:t xml:space="preserve">, the ISO will continue to use the historically-based MIC methodology for that intertie for the annual RA import allocation process.  </w:t>
      </w:r>
      <w:r w:rsidRPr="005F46BA">
        <w:rPr>
          <w:rFonts w:cs="Arial"/>
        </w:rPr>
        <w:br/>
      </w:r>
    </w:p>
    <w:p w14:paraId="20C616E1" w14:textId="6EB54D1E" w:rsidR="005C0EF0" w:rsidRDefault="005C0EF0" w:rsidP="00E15230">
      <w:pPr>
        <w:pStyle w:val="ListParagraph"/>
        <w:numPr>
          <w:ilvl w:val="1"/>
          <w:numId w:val="17"/>
        </w:numPr>
        <w:spacing w:before="240" w:after="240"/>
        <w:jc w:val="left"/>
        <w:rPr>
          <w:rFonts w:cs="Arial"/>
        </w:rPr>
      </w:pPr>
      <w:r w:rsidRPr="005F46BA">
        <w:rPr>
          <w:rFonts w:cs="Arial"/>
          <w:b/>
        </w:rPr>
        <w:t xml:space="preserve">Insufficient.  </w:t>
      </w:r>
      <w:r>
        <w:rPr>
          <w:rFonts w:cs="Arial"/>
        </w:rPr>
        <w:t>If</w:t>
      </w:r>
      <w:r w:rsidRPr="005F46BA">
        <w:rPr>
          <w:rFonts w:cs="Arial"/>
        </w:rPr>
        <w:t xml:space="preserve"> there is </w:t>
      </w:r>
      <w:r>
        <w:rPr>
          <w:rFonts w:cs="Arial"/>
        </w:rPr>
        <w:t xml:space="preserve">not </w:t>
      </w:r>
      <w:r w:rsidRPr="005F46BA">
        <w:rPr>
          <w:rFonts w:cs="Arial"/>
        </w:rPr>
        <w:t xml:space="preserve">sufficient RIC </w:t>
      </w:r>
      <w:r>
        <w:rPr>
          <w:rFonts w:cs="Arial"/>
        </w:rPr>
        <w:t>to achieve the target expanded MIC values</w:t>
      </w:r>
      <w:r w:rsidRPr="005F46BA">
        <w:rPr>
          <w:rFonts w:cs="Arial"/>
        </w:rPr>
        <w:t xml:space="preserve">, the ISO will estimate the target expanded RIC based on the </w:t>
      </w:r>
      <w:r w:rsidR="00D052E5" w:rsidRPr="00D052E5">
        <w:rPr>
          <w:rFonts w:cs="Arial"/>
        </w:rPr>
        <w:t xml:space="preserve">MIC expansion requests received plus the </w:t>
      </w:r>
      <w:r w:rsidRPr="005F46BA">
        <w:rPr>
          <w:rFonts w:cs="Arial"/>
        </w:rPr>
        <w:t xml:space="preserve">estimated Qualifying Capacity for each type of resource modeled in the </w:t>
      </w:r>
      <w:r>
        <w:rPr>
          <w:rFonts w:cs="Arial"/>
        </w:rPr>
        <w:t>base case resource</w:t>
      </w:r>
      <w:r w:rsidRPr="005F46BA">
        <w:rPr>
          <w:rFonts w:cs="Arial"/>
        </w:rPr>
        <w:t xml:space="preserve"> portfolio that require</w:t>
      </w:r>
      <w:r>
        <w:rPr>
          <w:rFonts w:cs="Arial"/>
        </w:rPr>
        <w:t>s</w:t>
      </w:r>
      <w:r w:rsidRPr="005F46BA">
        <w:rPr>
          <w:rFonts w:cs="Arial"/>
        </w:rPr>
        <w:t xml:space="preserve"> deliverability to the ISO grid.  </w:t>
      </w:r>
      <w:r w:rsidRPr="005F46BA">
        <w:rPr>
          <w:rFonts w:cs="Arial"/>
        </w:rPr>
        <w:br/>
      </w:r>
    </w:p>
    <w:p w14:paraId="3BF2A27E" w14:textId="0723793D" w:rsidR="001120F7" w:rsidRPr="001120F7" w:rsidRDefault="005C0EF0" w:rsidP="00E15230">
      <w:pPr>
        <w:pStyle w:val="ListParagraph"/>
        <w:numPr>
          <w:ilvl w:val="0"/>
          <w:numId w:val="17"/>
        </w:numPr>
        <w:spacing w:before="240" w:after="240"/>
        <w:rPr>
          <w:rFonts w:cs="Arial"/>
        </w:rPr>
      </w:pPr>
      <w:r>
        <w:rPr>
          <w:rFonts w:cs="Arial"/>
          <w:b/>
        </w:rPr>
        <w:t>Target</w:t>
      </w:r>
      <w:r w:rsidRPr="005F46BA">
        <w:rPr>
          <w:rFonts w:cs="Arial"/>
          <w:b/>
        </w:rPr>
        <w:t xml:space="preserve"> Expanded MIC</w:t>
      </w:r>
      <w:r w:rsidRPr="005F46BA">
        <w:rPr>
          <w:rFonts w:cs="Arial"/>
        </w:rPr>
        <w:t xml:space="preserve">.  The new </w:t>
      </w:r>
      <w:r>
        <w:rPr>
          <w:rFonts w:cs="Arial"/>
        </w:rPr>
        <w:t>target e</w:t>
      </w:r>
      <w:r w:rsidRPr="005F46BA">
        <w:rPr>
          <w:rFonts w:cs="Arial"/>
        </w:rPr>
        <w:t>xpanded MIC value, for each intertie or sum of interties electrically connected to an identified resource area, equals the sum of the following:</w:t>
      </w:r>
    </w:p>
    <w:p w14:paraId="04B48F31" w14:textId="77777777" w:rsidR="001120F7" w:rsidRDefault="001120F7" w:rsidP="00536C58">
      <w:pPr>
        <w:pStyle w:val="ListParagraph"/>
        <w:spacing w:before="240" w:after="240"/>
        <w:ind w:left="1440"/>
        <w:jc w:val="left"/>
        <w:rPr>
          <w:rFonts w:cs="Arial"/>
        </w:rPr>
      </w:pPr>
    </w:p>
    <w:p w14:paraId="20C616E3" w14:textId="71D49DBF" w:rsidR="005C0EF0" w:rsidRPr="005F46BA" w:rsidRDefault="005C0EF0" w:rsidP="00E15230">
      <w:pPr>
        <w:pStyle w:val="ListParagraph"/>
        <w:numPr>
          <w:ilvl w:val="1"/>
          <w:numId w:val="17"/>
        </w:numPr>
        <w:spacing w:before="240" w:after="240"/>
        <w:jc w:val="left"/>
        <w:rPr>
          <w:rFonts w:cs="Arial"/>
        </w:rPr>
      </w:pPr>
      <w:r w:rsidRPr="005F46BA">
        <w:rPr>
          <w:rFonts w:cs="Arial"/>
        </w:rPr>
        <w:t xml:space="preserve">The target </w:t>
      </w:r>
      <w:r>
        <w:rPr>
          <w:rFonts w:cs="Arial"/>
        </w:rPr>
        <w:t>e</w:t>
      </w:r>
      <w:r w:rsidRPr="005F46BA">
        <w:rPr>
          <w:rFonts w:cs="Arial"/>
        </w:rPr>
        <w:t xml:space="preserve">xpanded RIC; </w:t>
      </w:r>
      <w:r w:rsidRPr="005F46BA">
        <w:rPr>
          <w:rFonts w:cs="Arial"/>
        </w:rPr>
        <w:br/>
      </w:r>
    </w:p>
    <w:p w14:paraId="20C616E4" w14:textId="77777777" w:rsidR="005C0EF0" w:rsidRPr="005F46BA" w:rsidRDefault="005C0EF0" w:rsidP="00E15230">
      <w:pPr>
        <w:pStyle w:val="ListParagraph"/>
        <w:numPr>
          <w:ilvl w:val="1"/>
          <w:numId w:val="17"/>
        </w:numPr>
        <w:spacing w:before="240" w:after="240"/>
        <w:jc w:val="left"/>
        <w:rPr>
          <w:rFonts w:cs="Arial"/>
        </w:rPr>
      </w:pPr>
      <w:r w:rsidRPr="005F46BA">
        <w:rPr>
          <w:rFonts w:cs="Arial"/>
        </w:rPr>
        <w:t>Applicable Existing Transmission Contract (“ETC”) rights and Transmission Ownership Rights (</w:t>
      </w:r>
      <w:r>
        <w:rPr>
          <w:rFonts w:cs="Arial"/>
        </w:rPr>
        <w:t>“</w:t>
      </w:r>
      <w:r w:rsidRPr="005F46BA">
        <w:rPr>
          <w:rFonts w:cs="Arial"/>
        </w:rPr>
        <w:t>TOR</w:t>
      </w:r>
      <w:r>
        <w:rPr>
          <w:rFonts w:cs="Arial"/>
        </w:rPr>
        <w:t>”</w:t>
      </w:r>
      <w:r w:rsidRPr="005F46BA">
        <w:rPr>
          <w:rFonts w:cs="Arial"/>
        </w:rPr>
        <w:t xml:space="preserve">) for the years of interest; and </w:t>
      </w:r>
      <w:r w:rsidRPr="005F46BA">
        <w:rPr>
          <w:rFonts w:cs="Arial"/>
        </w:rPr>
        <w:br/>
      </w:r>
    </w:p>
    <w:p w14:paraId="20C616E5" w14:textId="39F2E49F" w:rsidR="005C0EF0" w:rsidRPr="005F46BA" w:rsidRDefault="005C0EF0" w:rsidP="00E15230">
      <w:pPr>
        <w:pStyle w:val="ListParagraph"/>
        <w:numPr>
          <w:ilvl w:val="1"/>
          <w:numId w:val="17"/>
        </w:numPr>
        <w:spacing w:before="240" w:after="240"/>
        <w:jc w:val="left"/>
        <w:rPr>
          <w:rFonts w:cs="Arial"/>
        </w:rPr>
      </w:pPr>
      <w:r w:rsidRPr="005F46BA">
        <w:rPr>
          <w:rFonts w:cs="Arial"/>
        </w:rPr>
        <w:lastRenderedPageBreak/>
        <w:t xml:space="preserve">Pre-RA Import Commitments </w:t>
      </w:r>
      <w:r w:rsidR="00D052E5" w:rsidRPr="00D052E5">
        <w:rPr>
          <w:rFonts w:cs="Arial"/>
        </w:rPr>
        <w:t xml:space="preserve">and New Use Import Commitments </w:t>
      </w:r>
      <w:r w:rsidRPr="005F46BA">
        <w:rPr>
          <w:rFonts w:cs="Arial"/>
        </w:rPr>
        <w:t xml:space="preserve">still under contract in the years of interest.  </w:t>
      </w:r>
      <w:r w:rsidRPr="005F46BA">
        <w:rPr>
          <w:rFonts w:cs="Arial"/>
        </w:rPr>
        <w:br/>
      </w:r>
    </w:p>
    <w:p w14:paraId="20C616E6" w14:textId="4B157D63" w:rsidR="001029EB" w:rsidRDefault="005C0EF0" w:rsidP="00E15230">
      <w:pPr>
        <w:pStyle w:val="ListParagraph"/>
        <w:numPr>
          <w:ilvl w:val="0"/>
          <w:numId w:val="17"/>
        </w:numPr>
        <w:spacing w:before="240" w:after="240"/>
        <w:jc w:val="left"/>
        <w:rPr>
          <w:rFonts w:cs="Arial"/>
        </w:rPr>
      </w:pPr>
      <w:r w:rsidRPr="005F46BA">
        <w:rPr>
          <w:rFonts w:cs="Arial"/>
          <w:b/>
        </w:rPr>
        <w:t>Deliverability Study</w:t>
      </w:r>
      <w:r w:rsidRPr="005F46BA">
        <w:rPr>
          <w:rFonts w:cs="Arial"/>
        </w:rPr>
        <w:t xml:space="preserve">.  Once the new </w:t>
      </w:r>
      <w:r>
        <w:rPr>
          <w:rFonts w:cs="Arial"/>
        </w:rPr>
        <w:t>target e</w:t>
      </w:r>
      <w:r w:rsidRPr="005F46BA">
        <w:rPr>
          <w:rFonts w:cs="Arial"/>
        </w:rPr>
        <w:t xml:space="preserve">xpanded MIC has been established for the </w:t>
      </w:r>
      <w:r w:rsidR="00D052E5" w:rsidRPr="00D052E5">
        <w:rPr>
          <w:rFonts w:cs="Arial"/>
        </w:rPr>
        <w:t xml:space="preserve">MIC expansion requests as well as the </w:t>
      </w:r>
      <w:r w:rsidRPr="005F46BA">
        <w:rPr>
          <w:rFonts w:cs="Arial"/>
        </w:rPr>
        <w:t>base case resource portfolio developed in the TPP, and during the same TPP cycle, the ISO will conduct a deliverability study for this intertie(s), in order to assure simultaneous deliverability of the</w:t>
      </w:r>
      <w:r w:rsidR="00D052E5" w:rsidRPr="00D052E5">
        <w:t xml:space="preserve"> </w:t>
      </w:r>
      <w:r w:rsidR="00D052E5" w:rsidRPr="00D052E5">
        <w:rPr>
          <w:rFonts w:cs="Arial"/>
        </w:rPr>
        <w:t>MIC expansion requests as well as the</w:t>
      </w:r>
      <w:r w:rsidRPr="005F46BA">
        <w:rPr>
          <w:rFonts w:cs="Arial"/>
        </w:rPr>
        <w:t xml:space="preserve"> base case </w:t>
      </w:r>
      <w:r>
        <w:rPr>
          <w:rFonts w:cs="Arial"/>
        </w:rPr>
        <w:t xml:space="preserve">resource </w:t>
      </w:r>
      <w:r w:rsidRPr="005F46BA">
        <w:rPr>
          <w:rFonts w:cs="Arial"/>
        </w:rPr>
        <w:t>portfolio</w:t>
      </w:r>
      <w:r>
        <w:rPr>
          <w:rFonts w:cs="Arial"/>
        </w:rPr>
        <w:t xml:space="preserve"> under the assumptions identified above</w:t>
      </w:r>
      <w:r w:rsidRPr="005F46BA">
        <w:rPr>
          <w:rFonts w:cs="Arial"/>
        </w:rPr>
        <w:t xml:space="preserve">. </w:t>
      </w:r>
      <w:r w:rsidRPr="005F46BA">
        <w:t xml:space="preserve"> </w:t>
      </w:r>
      <w:r w:rsidRPr="005F46BA">
        <w:rPr>
          <w:rFonts w:cs="Arial"/>
        </w:rPr>
        <w:t xml:space="preserve">Any transmission additions required in order to maintain deliverability of the base case portfolio resources may be </w:t>
      </w:r>
      <w:r>
        <w:rPr>
          <w:rFonts w:cs="Arial"/>
        </w:rPr>
        <w:t>approv</w:t>
      </w:r>
      <w:r w:rsidRPr="005F46BA">
        <w:rPr>
          <w:rFonts w:cs="Arial"/>
        </w:rPr>
        <w:t xml:space="preserve">ed as policy-driven transmission </w:t>
      </w:r>
      <w:r>
        <w:rPr>
          <w:rFonts w:cs="Arial"/>
        </w:rPr>
        <w:t xml:space="preserve">in the TPP </w:t>
      </w:r>
      <w:r w:rsidRPr="005F46BA">
        <w:rPr>
          <w:rFonts w:cs="Arial"/>
        </w:rPr>
        <w:t>under tariff section 24.4.6.6.</w:t>
      </w:r>
      <w:r w:rsidR="001029EB">
        <w:rPr>
          <w:rFonts w:cs="Arial"/>
        </w:rPr>
        <w:t xml:space="preserve">  See Figure 1 TPP, Import Allocation, and GIP Overview Diagram below.</w:t>
      </w:r>
    </w:p>
    <w:p w14:paraId="20C616E7" w14:textId="77777777" w:rsidR="001029EB" w:rsidRDefault="001029EB">
      <w:pPr>
        <w:spacing w:after="0"/>
        <w:jc w:val="left"/>
        <w:rPr>
          <w:rFonts w:cs="Arial"/>
        </w:rPr>
      </w:pPr>
      <w:r>
        <w:rPr>
          <w:rFonts w:cs="Arial"/>
        </w:rPr>
        <w:br w:type="page"/>
      </w:r>
    </w:p>
    <w:p w14:paraId="20C616E8" w14:textId="2104F22E" w:rsidR="001029EB" w:rsidRDefault="001029EB" w:rsidP="00622D1B">
      <w:pPr>
        <w:pStyle w:val="Heading6"/>
        <w:numPr>
          <w:ilvl w:val="0"/>
          <w:numId w:val="0"/>
        </w:numPr>
        <w:ind w:left="2232"/>
      </w:pPr>
      <w:bookmarkStart w:id="433" w:name="_Toc300573941"/>
      <w:bookmarkStart w:id="434" w:name="_Toc326763890"/>
      <w:bookmarkStart w:id="435" w:name="_Toc369088133"/>
      <w:bookmarkStart w:id="436" w:name="_Toc397496503"/>
      <w:bookmarkStart w:id="437" w:name="_Toc233778694"/>
      <w:r w:rsidRPr="00622D1B">
        <w:lastRenderedPageBreak/>
        <w:t>Figure 1 TPP, Import Allocation, and GIP Overview Diagram</w:t>
      </w:r>
      <w:bookmarkEnd w:id="433"/>
      <w:bookmarkEnd w:id="434"/>
      <w:bookmarkEnd w:id="435"/>
      <w:bookmarkEnd w:id="436"/>
      <w:bookmarkEnd w:id="437"/>
    </w:p>
    <w:p w14:paraId="55CB966B" w14:textId="77777777" w:rsidR="00052800" w:rsidRPr="00052800" w:rsidRDefault="00052800" w:rsidP="00AF7DF6"/>
    <w:p w14:paraId="23C965BC" w14:textId="6D3D4D88" w:rsidR="00052800" w:rsidRPr="00052800" w:rsidRDefault="00052800" w:rsidP="00AF7DF6">
      <w:r w:rsidRPr="001B4D9C">
        <w:rPr>
          <w:rFonts w:cs="Arial"/>
          <w:noProof/>
        </w:rPr>
        <w:drawing>
          <wp:inline distT="0" distB="0" distL="0" distR="0" wp14:anchorId="4BA84F11" wp14:editId="32580CE6">
            <wp:extent cx="5943600" cy="5173655"/>
            <wp:effectExtent l="0" t="0" r="0" b="8255"/>
            <wp:docPr id="4" name="Picture 4" descr="Draft TPP-MIC-GIP Swim Lane Diagram for DFP 2011-05-04 (wsm).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Draft TPP-MIC-GIP Swim Lane Diagram for DFP 2011-05-04 (wsm).jpg"/>
                    <pic:cNvPicPr>
                      <a:picLocks noChangeAspect="1" noChangeArrowheads="1"/>
                    </pic:cNvPicPr>
                  </pic:nvPicPr>
                  <pic:blipFill>
                    <a:blip r:embed="rId79">
                      <a:extLst>
                        <a:ext uri="{28A0092B-C50C-407E-A947-70E740481C1C}">
                          <a14:useLocalDpi xmlns:a14="http://schemas.microsoft.com/office/drawing/2010/main" val="0"/>
                        </a:ext>
                      </a:extLst>
                    </a:blip>
                    <a:srcRect/>
                    <a:stretch>
                      <a:fillRect/>
                    </a:stretch>
                  </pic:blipFill>
                  <pic:spPr bwMode="auto">
                    <a:xfrm>
                      <a:off x="0" y="0"/>
                      <a:ext cx="5943600" cy="5173655"/>
                    </a:xfrm>
                    <a:prstGeom prst="rect">
                      <a:avLst/>
                    </a:prstGeom>
                    <a:noFill/>
                    <a:ln>
                      <a:noFill/>
                    </a:ln>
                  </pic:spPr>
                </pic:pic>
              </a:graphicData>
            </a:graphic>
          </wp:inline>
        </w:drawing>
      </w:r>
    </w:p>
    <w:p w14:paraId="20C616E9" w14:textId="77777777" w:rsidR="005C0EF0" w:rsidRPr="005F46BA" w:rsidRDefault="005C0EF0" w:rsidP="005C0EF0">
      <w:pPr>
        <w:spacing w:before="240" w:after="240"/>
        <w:jc w:val="center"/>
        <w:rPr>
          <w:rFonts w:cs="Arial"/>
        </w:rPr>
      </w:pPr>
    </w:p>
    <w:p w14:paraId="20C616EA" w14:textId="77777777" w:rsidR="005C0EF0" w:rsidRPr="005F46BA" w:rsidRDefault="005C0EF0" w:rsidP="00E15230">
      <w:pPr>
        <w:pStyle w:val="ListParagraph"/>
        <w:numPr>
          <w:ilvl w:val="0"/>
          <w:numId w:val="17"/>
        </w:numPr>
        <w:spacing w:before="240" w:after="240"/>
        <w:rPr>
          <w:rFonts w:cs="Arial"/>
        </w:rPr>
      </w:pPr>
      <w:r w:rsidRPr="005F46BA">
        <w:rPr>
          <w:rFonts w:cs="Arial"/>
          <w:b/>
        </w:rPr>
        <w:t>Multiple Interties to One Targeted Resource Area</w:t>
      </w:r>
      <w:r w:rsidRPr="005F46BA">
        <w:rPr>
          <w:rFonts w:cs="Arial"/>
        </w:rPr>
        <w:t>.  If more than one intertie electrically connects the area affected by the new Expanded MIC; then the split of the Expanded MIC should be done as follows:</w:t>
      </w:r>
    </w:p>
    <w:p w14:paraId="20C616EB" w14:textId="521BED79" w:rsidR="005C0EF0" w:rsidRPr="005F46BA" w:rsidRDefault="005C0EF0" w:rsidP="00E15230">
      <w:pPr>
        <w:numPr>
          <w:ilvl w:val="0"/>
          <w:numId w:val="16"/>
        </w:numPr>
        <w:spacing w:before="240" w:after="240"/>
        <w:rPr>
          <w:rFonts w:cs="Arial"/>
        </w:rPr>
      </w:pPr>
      <w:r w:rsidRPr="005F46BA">
        <w:rPr>
          <w:rFonts w:cs="Arial"/>
        </w:rPr>
        <w:t>Pre-RA import commitments</w:t>
      </w:r>
      <w:r w:rsidR="00D052E5" w:rsidRPr="00D052E5">
        <w:rPr>
          <w:rFonts w:cs="Arial"/>
        </w:rPr>
        <w:t>, New Use import commitments</w:t>
      </w:r>
      <w:r w:rsidRPr="005F46BA">
        <w:rPr>
          <w:rFonts w:cs="Arial"/>
        </w:rPr>
        <w:t xml:space="preserve"> and available ETCs</w:t>
      </w:r>
      <w:r w:rsidR="00D052E5">
        <w:rPr>
          <w:rFonts w:cs="Arial"/>
        </w:rPr>
        <w:t>/TORs</w:t>
      </w:r>
      <w:r w:rsidRPr="005F46BA">
        <w:rPr>
          <w:rFonts w:cs="Arial"/>
        </w:rPr>
        <w:t xml:space="preserve"> should be maintained on the same branch groups as historical data provides.</w:t>
      </w:r>
    </w:p>
    <w:p w14:paraId="20C616EC" w14:textId="77777777" w:rsidR="005C0EF0" w:rsidRPr="005F46BA" w:rsidRDefault="005C0EF0" w:rsidP="00E15230">
      <w:pPr>
        <w:numPr>
          <w:ilvl w:val="0"/>
          <w:numId w:val="16"/>
        </w:numPr>
        <w:spacing w:before="240" w:after="240"/>
        <w:rPr>
          <w:rFonts w:cs="Arial"/>
        </w:rPr>
      </w:pPr>
      <w:r w:rsidRPr="005F46BA">
        <w:rPr>
          <w:rFonts w:cs="Arial"/>
        </w:rPr>
        <w:t>The expanded target for RIC shall be split in a way that closely mimics actual flow split between the involved ties (electrically connected to this area).</w:t>
      </w:r>
    </w:p>
    <w:p w14:paraId="20C616ED" w14:textId="77777777" w:rsidR="005C0EF0" w:rsidRPr="005F46BA" w:rsidRDefault="005C0EF0" w:rsidP="00E15230">
      <w:pPr>
        <w:numPr>
          <w:ilvl w:val="0"/>
          <w:numId w:val="16"/>
        </w:numPr>
        <w:spacing w:before="240" w:after="240"/>
        <w:rPr>
          <w:rFonts w:cs="Arial"/>
        </w:rPr>
      </w:pPr>
      <w:r w:rsidRPr="005F46BA">
        <w:rPr>
          <w:rFonts w:cs="Arial"/>
        </w:rPr>
        <w:lastRenderedPageBreak/>
        <w:t xml:space="preserve">Once one of these ties reaches its </w:t>
      </w:r>
      <w:r w:rsidR="00385C2F">
        <w:rPr>
          <w:rFonts w:cs="Arial"/>
        </w:rPr>
        <w:t xml:space="preserve">TTC </w:t>
      </w:r>
      <w:r w:rsidRPr="005F46BA">
        <w:rPr>
          <w:rFonts w:cs="Arial"/>
        </w:rPr>
        <w:t>the allocation is stopped and the remaining capacity will be split between the remaining ties in the same fashion as in (b) above.</w:t>
      </w:r>
    </w:p>
    <w:p w14:paraId="20C616EE" w14:textId="77777777" w:rsidR="005C0EF0" w:rsidRPr="005F46BA" w:rsidRDefault="005C0EF0" w:rsidP="00E15230">
      <w:pPr>
        <w:numPr>
          <w:ilvl w:val="0"/>
          <w:numId w:val="16"/>
        </w:numPr>
        <w:spacing w:before="240" w:after="240"/>
        <w:rPr>
          <w:rFonts w:cs="Arial"/>
        </w:rPr>
      </w:pPr>
      <w:r w:rsidRPr="005F46BA">
        <w:rPr>
          <w:rFonts w:cs="Arial"/>
        </w:rPr>
        <w:t>The final split should be checked through deliverability assessment and further adjustments may be done in order to minimize the required new transmission to achieve the policy-driven goal.</w:t>
      </w:r>
      <w:r>
        <w:rPr>
          <w:rFonts w:cs="Arial"/>
        </w:rPr>
        <w:t xml:space="preserve">  </w:t>
      </w:r>
    </w:p>
    <w:p w14:paraId="20C616EF" w14:textId="75CF482F" w:rsidR="005C0EF0" w:rsidRPr="005F46BA" w:rsidRDefault="005C0EF0" w:rsidP="00E15230">
      <w:pPr>
        <w:pStyle w:val="ListParagraph"/>
        <w:numPr>
          <w:ilvl w:val="0"/>
          <w:numId w:val="17"/>
        </w:numPr>
        <w:spacing w:before="240" w:after="240"/>
        <w:rPr>
          <w:rFonts w:cs="Arial"/>
        </w:rPr>
      </w:pPr>
      <w:r w:rsidRPr="005F46BA">
        <w:rPr>
          <w:rFonts w:cs="Arial"/>
          <w:b/>
        </w:rPr>
        <w:t xml:space="preserve">Publish Expanded MIC Values.  </w:t>
      </w:r>
      <w:r w:rsidRPr="005F46BA">
        <w:rPr>
          <w:rFonts w:cs="Arial"/>
        </w:rPr>
        <w:t xml:space="preserve">Once established, the appropriate Expanded MIC values will be published in the annual ISO transmission plan, including annual values to reflect the expected in-service dates of any needed transmission additions and upgrades.  </w:t>
      </w:r>
    </w:p>
    <w:p w14:paraId="20C616F0" w14:textId="77777777" w:rsidR="002E1BBA" w:rsidRDefault="000404F4">
      <w:pPr>
        <w:pStyle w:val="Heading4"/>
      </w:pPr>
      <w:r w:rsidRPr="005F46BA">
        <w:tab/>
      </w:r>
      <w:bookmarkStart w:id="438" w:name="_Toc292374494"/>
      <w:bookmarkStart w:id="439" w:name="_Toc300573942"/>
      <w:bookmarkStart w:id="440" w:name="_Toc326763891"/>
      <w:bookmarkStart w:id="441" w:name="_Toc369088134"/>
      <w:bookmarkStart w:id="442" w:name="_Toc397496504"/>
      <w:bookmarkStart w:id="443" w:name="_Toc233778695"/>
      <w:r w:rsidR="005C0EF0" w:rsidRPr="005F46BA">
        <w:t>Model</w:t>
      </w:r>
      <w:r w:rsidR="005C0EF0">
        <w:t>ing</w:t>
      </w:r>
      <w:r w:rsidR="005C0EF0" w:rsidRPr="005F46BA">
        <w:t xml:space="preserve"> Expanded MIC Values in GIP</w:t>
      </w:r>
      <w:bookmarkEnd w:id="438"/>
      <w:bookmarkEnd w:id="439"/>
      <w:bookmarkEnd w:id="440"/>
      <w:bookmarkEnd w:id="441"/>
      <w:bookmarkEnd w:id="442"/>
      <w:bookmarkEnd w:id="443"/>
    </w:p>
    <w:p w14:paraId="20C616F1" w14:textId="77777777" w:rsidR="005C0EF0" w:rsidRPr="005F46BA" w:rsidRDefault="005C0EF0" w:rsidP="005C0EF0">
      <w:pPr>
        <w:spacing w:before="240" w:after="240"/>
        <w:rPr>
          <w:rFonts w:cs="Arial"/>
          <w:szCs w:val="22"/>
        </w:rPr>
      </w:pPr>
      <w:r>
        <w:rPr>
          <w:rFonts w:cs="Arial"/>
          <w:szCs w:val="22"/>
        </w:rPr>
        <w:t>Starting with the 2011/2012 TPP, t</w:t>
      </w:r>
      <w:r w:rsidRPr="005F46BA">
        <w:rPr>
          <w:rFonts w:cs="Arial"/>
          <w:szCs w:val="22"/>
        </w:rPr>
        <w:t xml:space="preserve">he Expanded MIC values and associated TPP-identified transmission will be modeled in the GIP.  These Expanded MIC values and elements will be modeled in lieu of, and only if they are higher than the previous historically established MIC values, in the Phase 1 and Phase 2 GIP deliverability studies for GIP clusters.  </w:t>
      </w:r>
    </w:p>
    <w:p w14:paraId="20C616F2" w14:textId="0671A5A8" w:rsidR="005C0EF0" w:rsidRPr="005F46BA" w:rsidRDefault="005C0EF0" w:rsidP="005C0EF0">
      <w:pPr>
        <w:spacing w:before="240" w:after="240"/>
        <w:rPr>
          <w:rFonts w:cs="Arial"/>
        </w:rPr>
      </w:pPr>
      <w:r>
        <w:rPr>
          <w:rFonts w:cs="Arial"/>
        </w:rPr>
        <w:t>T</w:t>
      </w:r>
      <w:r w:rsidRPr="005F46BA">
        <w:rPr>
          <w:rFonts w:cs="Arial"/>
        </w:rPr>
        <w:t>he results of the</w:t>
      </w:r>
      <w:r w:rsidR="00D052E5" w:rsidRPr="00D052E5">
        <w:rPr>
          <w:rFonts w:cs="Arial"/>
        </w:rPr>
        <w:t>se studies</w:t>
      </w:r>
      <w:r w:rsidRPr="005F46BA">
        <w:rPr>
          <w:rFonts w:cs="Arial"/>
        </w:rPr>
        <w:t xml:space="preserve"> will likely lead to RA import quantities in the GIP Phase II cluster studies for </w:t>
      </w:r>
      <w:r w:rsidR="00D052E5">
        <w:rPr>
          <w:rFonts w:cs="Arial"/>
        </w:rPr>
        <w:t xml:space="preserve">some </w:t>
      </w:r>
      <w:r w:rsidRPr="005F46BA">
        <w:rPr>
          <w:rFonts w:cs="Arial"/>
        </w:rPr>
        <w:t>clusters that are larger, at least for some interties, than the import quantities assumed in the GIP Phase I studies for the</w:t>
      </w:r>
      <w:r w:rsidR="00D052E5">
        <w:rPr>
          <w:rFonts w:cs="Arial"/>
        </w:rPr>
        <w:t xml:space="preserve"> same</w:t>
      </w:r>
      <w:r w:rsidRPr="005F46BA">
        <w:rPr>
          <w:rFonts w:cs="Arial"/>
        </w:rPr>
        <w:t xml:space="preserve"> clusters.  In the event that this creates a need for additional transmission beyond what was identified in the Phase I studies, such additional network upgrades that come out of GIP Phase II studies due to the Expanded MIC values will be evaluated in the next TPP cycle</w:t>
      </w:r>
      <w:r>
        <w:rPr>
          <w:rFonts w:cs="Arial"/>
        </w:rPr>
        <w:t xml:space="preserve">, and </w:t>
      </w:r>
      <w:r w:rsidR="00D052E5" w:rsidRPr="00D052E5">
        <w:rPr>
          <w:rFonts w:cs="Arial"/>
        </w:rPr>
        <w:t xml:space="preserve">if they qualify, they </w:t>
      </w:r>
      <w:r>
        <w:rPr>
          <w:rFonts w:cs="Arial"/>
        </w:rPr>
        <w:t xml:space="preserve">may be approved in the TPP as policy-driven transmission additions or upgrades. </w:t>
      </w:r>
      <w:r w:rsidRPr="005F46BA">
        <w:rPr>
          <w:rFonts w:cs="Arial"/>
        </w:rPr>
        <w:t xml:space="preserve">  </w:t>
      </w:r>
    </w:p>
    <w:p w14:paraId="20C616F3" w14:textId="77777777" w:rsidR="005C0EF0" w:rsidRDefault="005C0EF0" w:rsidP="005C0EF0">
      <w:pPr>
        <w:pStyle w:val="ParaText"/>
        <w:rPr>
          <w:rFonts w:cs="Arial"/>
        </w:rPr>
      </w:pPr>
      <w:r w:rsidRPr="005F46BA">
        <w:rPr>
          <w:rFonts w:cs="Arial"/>
        </w:rPr>
        <w:t xml:space="preserve">The timeline in Figure </w:t>
      </w:r>
      <w:r w:rsidR="002E1BBA">
        <w:rPr>
          <w:rFonts w:cs="Arial"/>
        </w:rPr>
        <w:t>2</w:t>
      </w:r>
      <w:r w:rsidRPr="005F46BA">
        <w:rPr>
          <w:rFonts w:cs="Arial"/>
        </w:rPr>
        <w:t xml:space="preserve"> below illustrates the linkages between the TPP and GIP</w:t>
      </w:r>
    </w:p>
    <w:p w14:paraId="20C616F4" w14:textId="77777777" w:rsidR="005C0EF0" w:rsidRDefault="005C0EF0" w:rsidP="005C0EF0">
      <w:pPr>
        <w:pStyle w:val="ParaText"/>
        <w:rPr>
          <w:rFonts w:cs="Arial"/>
        </w:rPr>
        <w:sectPr w:rsidR="005C0EF0" w:rsidSect="007711AB">
          <w:headerReference w:type="default" r:id="rId80"/>
          <w:footerReference w:type="default" r:id="rId81"/>
          <w:pgSz w:w="12240" w:h="15840"/>
          <w:pgMar w:top="1728" w:right="1440" w:bottom="1728" w:left="1440" w:header="720" w:footer="720" w:gutter="0"/>
          <w:pgNumType w:start="2"/>
          <w:cols w:space="720"/>
        </w:sectPr>
      </w:pPr>
      <w:r w:rsidRPr="005F46BA">
        <w:rPr>
          <w:rFonts w:cs="Arial"/>
        </w:rPr>
        <w:t xml:space="preserve">. </w:t>
      </w:r>
    </w:p>
    <w:p w14:paraId="20C616F5" w14:textId="77777777" w:rsidR="005C0EF0" w:rsidRDefault="00BA032D" w:rsidP="005C0EF0">
      <w:pPr>
        <w:pStyle w:val="ParaText"/>
        <w:jc w:val="center"/>
        <w:rPr>
          <w:rFonts w:cs="Arial"/>
          <w:szCs w:val="22"/>
        </w:rPr>
      </w:pPr>
      <w:r>
        <w:rPr>
          <w:rFonts w:cs="Arial"/>
          <w:noProof/>
          <w:szCs w:val="22"/>
        </w:rPr>
        <w:lastRenderedPageBreak/>
        <w:drawing>
          <wp:inline distT="0" distB="0" distL="0" distR="0" wp14:anchorId="20C62028" wp14:editId="20C62029">
            <wp:extent cx="9144000" cy="5848350"/>
            <wp:effectExtent l="0" t="0" r="0" b="0"/>
            <wp:docPr id="224" name="Picture 1" descr="GIP-TPP Linkages Timeline (wsm_v3).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GIP-TPP Linkages Timeline (wsm_v3).jpg"/>
                    <pic:cNvPicPr>
                      <a:picLocks noChangeAspect="1" noChangeArrowheads="1"/>
                    </pic:cNvPicPr>
                  </pic:nvPicPr>
                  <pic:blipFill>
                    <a:blip r:embed="rId82">
                      <a:extLst>
                        <a:ext uri="{28A0092B-C50C-407E-A947-70E740481C1C}">
                          <a14:useLocalDpi xmlns:a14="http://schemas.microsoft.com/office/drawing/2010/main" val="0"/>
                        </a:ext>
                      </a:extLst>
                    </a:blip>
                    <a:srcRect/>
                    <a:stretch>
                      <a:fillRect/>
                    </a:stretch>
                  </pic:blipFill>
                  <pic:spPr bwMode="auto">
                    <a:xfrm>
                      <a:off x="0" y="0"/>
                      <a:ext cx="9144000" cy="5848350"/>
                    </a:xfrm>
                    <a:prstGeom prst="rect">
                      <a:avLst/>
                    </a:prstGeom>
                    <a:noFill/>
                    <a:ln>
                      <a:noFill/>
                    </a:ln>
                  </pic:spPr>
                </pic:pic>
              </a:graphicData>
            </a:graphic>
          </wp:inline>
        </w:drawing>
      </w:r>
    </w:p>
    <w:p w14:paraId="20C616F6" w14:textId="77777777" w:rsidR="00041324" w:rsidRDefault="00041324">
      <w:pPr>
        <w:spacing w:after="0"/>
        <w:jc w:val="left"/>
        <w:sectPr w:rsidR="00041324" w:rsidSect="0083269F">
          <w:headerReference w:type="default" r:id="rId83"/>
          <w:footerReference w:type="default" r:id="rId84"/>
          <w:pgSz w:w="15840" w:h="12240" w:orient="landscape"/>
          <w:pgMar w:top="1440" w:right="720" w:bottom="1440" w:left="810" w:header="720" w:footer="720" w:gutter="0"/>
          <w:cols w:space="720"/>
          <w:docGrid w:linePitch="299"/>
        </w:sectPr>
      </w:pPr>
      <w:bookmarkStart w:id="448" w:name="_5.1.3.2_Testing"/>
      <w:bookmarkStart w:id="449" w:name="_5.1.3.3_Performance_Criteria"/>
      <w:bookmarkStart w:id="450" w:name="_5.1.3.4_Deliverability_to"/>
      <w:bookmarkEnd w:id="384"/>
      <w:bookmarkEnd w:id="385"/>
      <w:bookmarkEnd w:id="386"/>
      <w:bookmarkEnd w:id="387"/>
      <w:bookmarkEnd w:id="388"/>
      <w:bookmarkEnd w:id="448"/>
      <w:bookmarkEnd w:id="449"/>
      <w:bookmarkEnd w:id="450"/>
    </w:p>
    <w:p w14:paraId="6F23C586" w14:textId="23028230" w:rsidR="001120F7" w:rsidRDefault="00D052E5">
      <w:pPr>
        <w:spacing w:after="0"/>
        <w:jc w:val="left"/>
        <w:rPr>
          <w:b/>
          <w:bCs/>
          <w:sz w:val="28"/>
          <w:szCs w:val="28"/>
        </w:rPr>
      </w:pPr>
      <w:r w:rsidRPr="00D052E5">
        <w:rPr>
          <w:b/>
          <w:bCs/>
          <w:sz w:val="28"/>
          <w:szCs w:val="28"/>
        </w:rPr>
        <w:lastRenderedPageBreak/>
        <w:t>6.1.3.7</w:t>
      </w:r>
      <w:r w:rsidRPr="00D052E5">
        <w:rPr>
          <w:b/>
          <w:bCs/>
          <w:sz w:val="28"/>
          <w:szCs w:val="28"/>
        </w:rPr>
        <w:tab/>
      </w:r>
      <w:r w:rsidRPr="00D052E5">
        <w:rPr>
          <w:b/>
          <w:bCs/>
          <w:sz w:val="28"/>
          <w:szCs w:val="28"/>
        </w:rPr>
        <w:tab/>
        <w:t>Deliverability of Resources Subject to Resource Transitions</w:t>
      </w:r>
    </w:p>
    <w:p w14:paraId="0C1EB0FC" w14:textId="77777777" w:rsidR="001120F7" w:rsidRDefault="001120F7" w:rsidP="00FE19FD">
      <w:pPr>
        <w:rPr>
          <w:color w:val="000000"/>
          <w:szCs w:val="22"/>
        </w:rPr>
      </w:pPr>
    </w:p>
    <w:p w14:paraId="20C616F9" w14:textId="7BA5363D" w:rsidR="00FE19FD" w:rsidRPr="00B45ABE" w:rsidRDefault="00FE19FD" w:rsidP="00FE19FD">
      <w:pPr>
        <w:rPr>
          <w:color w:val="000000"/>
          <w:szCs w:val="22"/>
        </w:rPr>
      </w:pPr>
      <w:r w:rsidRPr="00B45ABE">
        <w:rPr>
          <w:color w:val="000000"/>
          <w:szCs w:val="22"/>
        </w:rPr>
        <w:t xml:space="preserve">The purpose of this section is to establish the </w:t>
      </w:r>
      <w:r w:rsidRPr="00B45ABE">
        <w:t xml:space="preserve">Resource Adequacy (“RA”) deliverability status of a resource when the resource transitions from outside to inside the ISO balancing authority area (“BAA”) due to a change to the ISO BAA boundary.  This section describes the </w:t>
      </w:r>
      <w:r w:rsidRPr="00B45ABE">
        <w:rPr>
          <w:color w:val="000000"/>
          <w:szCs w:val="22"/>
        </w:rPr>
        <w:t xml:space="preserve">conditions under which a resource may be eligible for this resource transitions process.  </w:t>
      </w:r>
      <w:r>
        <w:rPr>
          <w:color w:val="000000"/>
          <w:szCs w:val="22"/>
        </w:rPr>
        <w:t>Transitioning r</w:t>
      </w:r>
      <w:r w:rsidRPr="00B45ABE">
        <w:rPr>
          <w:color w:val="000000"/>
          <w:szCs w:val="22"/>
        </w:rPr>
        <w:t>esource</w:t>
      </w:r>
      <w:r>
        <w:rPr>
          <w:color w:val="000000"/>
          <w:szCs w:val="22"/>
        </w:rPr>
        <w:t>s</w:t>
      </w:r>
      <w:r w:rsidRPr="00B45ABE">
        <w:rPr>
          <w:color w:val="000000"/>
          <w:szCs w:val="22"/>
        </w:rPr>
        <w:t xml:space="preserve"> will be subject to </w:t>
      </w:r>
      <w:r w:rsidR="00A64958">
        <w:rPr>
          <w:color w:val="000000"/>
          <w:szCs w:val="22"/>
        </w:rPr>
        <w:t>ISO</w:t>
      </w:r>
      <w:r w:rsidRPr="00B45ABE">
        <w:rPr>
          <w:color w:val="000000"/>
          <w:szCs w:val="22"/>
        </w:rPr>
        <w:t xml:space="preserve"> Tariff Section 40.4.3, General Qualifications For Supplying Net Qualifying Capacity, and other provisions applicable to internal resources.  </w:t>
      </w:r>
    </w:p>
    <w:p w14:paraId="20C616FA" w14:textId="77777777" w:rsidR="00FE19FD" w:rsidRPr="00B45ABE" w:rsidRDefault="00FE19FD" w:rsidP="00FE19FD">
      <w:pPr>
        <w:rPr>
          <w:color w:val="000000"/>
          <w:szCs w:val="22"/>
        </w:rPr>
      </w:pPr>
      <w:r w:rsidRPr="00B45ABE">
        <w:rPr>
          <w:color w:val="000000"/>
          <w:szCs w:val="22"/>
        </w:rPr>
        <w:t xml:space="preserve">Deliverability status will be established for </w:t>
      </w:r>
      <w:r>
        <w:rPr>
          <w:color w:val="000000"/>
          <w:szCs w:val="22"/>
        </w:rPr>
        <w:t xml:space="preserve">a transitioning </w:t>
      </w:r>
      <w:r w:rsidRPr="00B45ABE">
        <w:rPr>
          <w:color w:val="000000"/>
          <w:szCs w:val="22"/>
        </w:rPr>
        <w:t xml:space="preserve">resource for </w:t>
      </w:r>
      <w:r>
        <w:rPr>
          <w:color w:val="000000"/>
          <w:szCs w:val="22"/>
        </w:rPr>
        <w:t xml:space="preserve">the amount of </w:t>
      </w:r>
      <w:r w:rsidRPr="00B45ABE">
        <w:rPr>
          <w:color w:val="000000"/>
          <w:szCs w:val="22"/>
        </w:rPr>
        <w:t>capacity associated with historically demonstrated imports during the RA import delivery assessment hours.  Resource transitions are limited to existing substation reconfigurations involving no retail load (other than generator auxiliary load) and small reconfigurations to existing transmission facilities as may be required in order to physically change the exi</w:t>
      </w:r>
      <w:r>
        <w:rPr>
          <w:color w:val="000000"/>
          <w:szCs w:val="22"/>
        </w:rPr>
        <w:t>s</w:t>
      </w:r>
      <w:r w:rsidRPr="00B45ABE">
        <w:rPr>
          <w:color w:val="000000"/>
          <w:szCs w:val="22"/>
        </w:rPr>
        <w:t>ting BAA boundary with the accord of all parties involved.</w:t>
      </w:r>
    </w:p>
    <w:p w14:paraId="20C616FB" w14:textId="77777777" w:rsidR="00FE19FD" w:rsidRPr="00B45ABE" w:rsidRDefault="00FE19FD" w:rsidP="00FE19FD">
      <w:pPr>
        <w:rPr>
          <w:color w:val="000000"/>
          <w:szCs w:val="22"/>
        </w:rPr>
      </w:pPr>
      <w:r w:rsidRPr="00B45ABE">
        <w:rPr>
          <w:color w:val="000000"/>
          <w:szCs w:val="22"/>
        </w:rPr>
        <w:t xml:space="preserve">Resource </w:t>
      </w:r>
      <w:r>
        <w:rPr>
          <w:color w:val="000000"/>
          <w:szCs w:val="22"/>
        </w:rPr>
        <w:t>t</w:t>
      </w:r>
      <w:r w:rsidRPr="00B45ABE">
        <w:rPr>
          <w:color w:val="000000"/>
          <w:szCs w:val="22"/>
        </w:rPr>
        <w:t xml:space="preserve">ransitions do not apply to large boundary changes that would move load </w:t>
      </w:r>
      <w:r>
        <w:rPr>
          <w:color w:val="000000"/>
          <w:szCs w:val="22"/>
        </w:rPr>
        <w:t xml:space="preserve">into or out of the ISO BAA, </w:t>
      </w:r>
      <w:r w:rsidRPr="00B45ABE">
        <w:rPr>
          <w:color w:val="000000"/>
          <w:szCs w:val="22"/>
        </w:rPr>
        <w:t xml:space="preserve">or </w:t>
      </w:r>
      <w:r>
        <w:rPr>
          <w:color w:val="000000"/>
          <w:szCs w:val="22"/>
        </w:rPr>
        <w:t xml:space="preserve">add </w:t>
      </w:r>
      <w:r w:rsidRPr="00B45ABE">
        <w:rPr>
          <w:color w:val="000000"/>
          <w:szCs w:val="22"/>
        </w:rPr>
        <w:t xml:space="preserve">significant amounts of transmission or generation infrastructure to the ISO BAA.  These larger changes will be evaluated on a case-by-case basis.  New generator interconnections are also outside the scope of this proposal and must proceed through the generator interconnection procedures (GIP).  </w:t>
      </w:r>
    </w:p>
    <w:p w14:paraId="20C616FC" w14:textId="77777777" w:rsidR="00FE19FD" w:rsidRDefault="00FE19FD" w:rsidP="00606C33">
      <w:bookmarkStart w:id="451" w:name="_Toc291675617"/>
      <w:bookmarkStart w:id="452" w:name="_Toc300573944"/>
      <w:bookmarkStart w:id="453" w:name="_Toc326763893"/>
      <w:r w:rsidRPr="00B45ABE">
        <w:t>Resource Transition Requirements</w:t>
      </w:r>
      <w:bookmarkEnd w:id="451"/>
      <w:bookmarkEnd w:id="452"/>
      <w:bookmarkEnd w:id="453"/>
    </w:p>
    <w:p w14:paraId="20C616FD" w14:textId="77777777" w:rsidR="005C0EF0" w:rsidRDefault="00FE19FD" w:rsidP="00FE19FD">
      <w:pPr>
        <w:rPr>
          <w:color w:val="000000"/>
          <w:szCs w:val="22"/>
        </w:rPr>
      </w:pPr>
      <w:r w:rsidRPr="00B45ABE">
        <w:rPr>
          <w:color w:val="000000"/>
          <w:szCs w:val="22"/>
        </w:rPr>
        <w:t>In order to qualify for consideration as a resource transition, the resource must conform to the following requirements:</w:t>
      </w:r>
    </w:p>
    <w:p w14:paraId="20C616FE" w14:textId="77777777" w:rsidR="00FE19FD" w:rsidRPr="00B45ABE" w:rsidRDefault="00FE19FD" w:rsidP="00FE19FD">
      <w:pPr>
        <w:rPr>
          <w:color w:val="000000"/>
          <w:szCs w:val="22"/>
        </w:rPr>
      </w:pPr>
      <w:r w:rsidRPr="00B45ABE">
        <w:rPr>
          <w:color w:val="000000"/>
          <w:szCs w:val="22"/>
        </w:rPr>
        <w:t xml:space="preserve">  </w:t>
      </w:r>
      <w:r>
        <w:rPr>
          <w:color w:val="000000"/>
          <w:szCs w:val="22"/>
        </w:rPr>
        <w:br/>
      </w:r>
    </w:p>
    <w:p w14:paraId="20C616FF" w14:textId="77777777" w:rsidR="00FE19FD" w:rsidRPr="00B45ABE" w:rsidRDefault="00FE19FD" w:rsidP="00E15230">
      <w:pPr>
        <w:pStyle w:val="ListParagraph"/>
        <w:numPr>
          <w:ilvl w:val="0"/>
          <w:numId w:val="14"/>
        </w:numPr>
        <w:spacing w:before="120" w:after="0"/>
        <w:jc w:val="left"/>
        <w:rPr>
          <w:color w:val="000000"/>
          <w:szCs w:val="22"/>
        </w:rPr>
      </w:pPr>
      <w:r w:rsidRPr="00B45ABE">
        <w:rPr>
          <w:b/>
          <w:color w:val="000000"/>
          <w:szCs w:val="22"/>
        </w:rPr>
        <w:t>Eligibility for the resource transition process may be triggered solely by an existing substation reconfiguration at the BAA boundary</w:t>
      </w:r>
      <w:r w:rsidRPr="00B45ABE">
        <w:rPr>
          <w:color w:val="000000"/>
          <w:szCs w:val="22"/>
        </w:rPr>
        <w:t>.  Substation reconfigurations with a BAA boundary change can result from: (a) a change of ownership of buses or bays, (b) a change of BAA designations of buses or bays, or (c) the addition of buses or bays</w:t>
      </w:r>
      <w:r>
        <w:rPr>
          <w:color w:val="000000"/>
          <w:szCs w:val="22"/>
        </w:rPr>
        <w:t xml:space="preserve"> at that existing substation</w:t>
      </w:r>
      <w:r w:rsidRPr="00B45ABE">
        <w:rPr>
          <w:color w:val="000000"/>
          <w:szCs w:val="22"/>
        </w:rPr>
        <w:t xml:space="preserve">.  </w:t>
      </w:r>
      <w:r>
        <w:rPr>
          <w:color w:val="000000"/>
          <w:szCs w:val="22"/>
        </w:rPr>
        <w:t>R</w:t>
      </w:r>
      <w:r w:rsidRPr="00B45ABE">
        <w:rPr>
          <w:color w:val="000000"/>
          <w:szCs w:val="22"/>
        </w:rPr>
        <w:t xml:space="preserve">econfigurations to existing transmission lines </w:t>
      </w:r>
      <w:r>
        <w:rPr>
          <w:color w:val="000000"/>
          <w:szCs w:val="22"/>
        </w:rPr>
        <w:t xml:space="preserve">related to (a), (b), or (c) </w:t>
      </w:r>
      <w:r w:rsidRPr="00B45ABE">
        <w:rPr>
          <w:color w:val="000000"/>
          <w:szCs w:val="22"/>
        </w:rPr>
        <w:t>are allowed since they may be required in order to physically change the existing BAA boundary, as long as they have an insignificant effect on the system impedance and they effectively do not change the flow patterns from the existing ISO boundary towards the main ISO system. Such changes can be accomplished with concurrence from all involved parties</w:t>
      </w:r>
      <w:r>
        <w:rPr>
          <w:color w:val="000000"/>
          <w:szCs w:val="22"/>
        </w:rPr>
        <w:t>, and are formalized in revisions to the ICAOA between the affected BAs</w:t>
      </w:r>
      <w:r w:rsidRPr="00B45ABE">
        <w:rPr>
          <w:color w:val="000000"/>
          <w:szCs w:val="22"/>
        </w:rPr>
        <w:t>.</w:t>
      </w:r>
      <w:r>
        <w:rPr>
          <w:color w:val="000000"/>
          <w:szCs w:val="22"/>
        </w:rPr>
        <w:t xml:space="preserve"> </w:t>
      </w:r>
      <w:r w:rsidRPr="00B45ABE">
        <w:rPr>
          <w:color w:val="000000"/>
          <w:szCs w:val="22"/>
        </w:rPr>
        <w:br/>
      </w:r>
    </w:p>
    <w:p w14:paraId="20C61700" w14:textId="77777777" w:rsidR="00FE19FD" w:rsidRPr="00B45ABE" w:rsidRDefault="00FE19FD" w:rsidP="00E15230">
      <w:pPr>
        <w:pStyle w:val="ListParagraph"/>
        <w:numPr>
          <w:ilvl w:val="0"/>
          <w:numId w:val="14"/>
        </w:numPr>
        <w:spacing w:before="120" w:after="0"/>
        <w:jc w:val="left"/>
        <w:rPr>
          <w:color w:val="000000"/>
          <w:szCs w:val="22"/>
        </w:rPr>
      </w:pPr>
      <w:r w:rsidRPr="00B45ABE">
        <w:rPr>
          <w:b/>
          <w:color w:val="000000"/>
          <w:szCs w:val="22"/>
        </w:rPr>
        <w:t xml:space="preserve">Resources affected by BAA boundary changes that involve load transferring in or out of the ISO BAA are not eligible for the resource transition process.  </w:t>
      </w:r>
      <w:r w:rsidRPr="00B45ABE">
        <w:rPr>
          <w:color w:val="000000"/>
          <w:szCs w:val="22"/>
        </w:rPr>
        <w:t xml:space="preserve">BAA boundary changes to the transmission configuration that add load (currently outside ISO control area) or remove load (currently inside ISO control area) are not eligible for a resource transition.  </w:t>
      </w:r>
      <w:r w:rsidRPr="00B45ABE">
        <w:rPr>
          <w:color w:val="000000"/>
          <w:szCs w:val="22"/>
        </w:rPr>
        <w:br/>
      </w:r>
    </w:p>
    <w:p w14:paraId="20C61701" w14:textId="77777777" w:rsidR="00FE19FD" w:rsidRPr="00B45ABE" w:rsidRDefault="00FE19FD" w:rsidP="00E15230">
      <w:pPr>
        <w:pStyle w:val="ListParagraph"/>
        <w:numPr>
          <w:ilvl w:val="0"/>
          <w:numId w:val="14"/>
        </w:numPr>
        <w:spacing w:before="120" w:after="0"/>
        <w:jc w:val="left"/>
      </w:pPr>
      <w:r w:rsidRPr="00B45ABE">
        <w:rPr>
          <w:b/>
          <w:color w:val="000000"/>
          <w:szCs w:val="22"/>
        </w:rPr>
        <w:lastRenderedPageBreak/>
        <w:t xml:space="preserve">The </w:t>
      </w:r>
      <w:r>
        <w:rPr>
          <w:b/>
          <w:color w:val="000000"/>
          <w:szCs w:val="22"/>
        </w:rPr>
        <w:t xml:space="preserve">transitioning </w:t>
      </w:r>
      <w:r w:rsidRPr="00B45ABE">
        <w:rPr>
          <w:b/>
          <w:color w:val="000000"/>
          <w:szCs w:val="22"/>
        </w:rPr>
        <w:t xml:space="preserve">resource </w:t>
      </w:r>
      <w:r>
        <w:rPr>
          <w:b/>
          <w:color w:val="000000"/>
          <w:szCs w:val="22"/>
        </w:rPr>
        <w:t>must have verifiable contribution to historical net import data used for determining RA import capability on the associated intertie</w:t>
      </w:r>
      <w:r w:rsidRPr="00B45ABE">
        <w:rPr>
          <w:color w:val="000000"/>
          <w:szCs w:val="22"/>
        </w:rPr>
        <w:t xml:space="preserve">.  If the existing resource transitioning into the ISO control area desires deliverability beyond the historical level established as described above, it needs to apply for such additional deliverability by entering the GIP queue as a new interconnection. </w:t>
      </w:r>
    </w:p>
    <w:p w14:paraId="20C61702" w14:textId="77777777" w:rsidR="00FE19FD" w:rsidRPr="00B45ABE" w:rsidRDefault="00FE19FD" w:rsidP="00FE19FD">
      <w:pPr>
        <w:rPr>
          <w:b/>
          <w:color w:val="000000"/>
          <w:szCs w:val="22"/>
        </w:rPr>
      </w:pPr>
    </w:p>
    <w:p w14:paraId="20C61703" w14:textId="77777777" w:rsidR="00FE19FD" w:rsidRDefault="00FE19FD" w:rsidP="00606C33">
      <w:bookmarkStart w:id="454" w:name="_Toc291675618"/>
      <w:bookmarkStart w:id="455" w:name="_Toc300573945"/>
      <w:bookmarkStart w:id="456" w:name="_Toc326763894"/>
      <w:r>
        <w:t>Submission of</w:t>
      </w:r>
      <w:r w:rsidRPr="00B45ABE">
        <w:t xml:space="preserve"> Resource Transition </w:t>
      </w:r>
      <w:r>
        <w:t>Requests</w:t>
      </w:r>
      <w:bookmarkEnd w:id="454"/>
      <w:bookmarkEnd w:id="455"/>
      <w:bookmarkEnd w:id="456"/>
    </w:p>
    <w:p w14:paraId="20C61704" w14:textId="77777777" w:rsidR="00FE19FD" w:rsidRPr="00B45ABE" w:rsidRDefault="00FE19FD" w:rsidP="00FE19FD">
      <w:pPr>
        <w:rPr>
          <w:color w:val="000000"/>
          <w:szCs w:val="22"/>
        </w:rPr>
      </w:pPr>
      <w:r>
        <w:rPr>
          <w:color w:val="000000"/>
          <w:szCs w:val="22"/>
        </w:rPr>
        <w:t xml:space="preserve">The owner of a transitioning resource must submit a request to the ISO for the initial allocation of RA </w:t>
      </w:r>
      <w:r w:rsidRPr="00B45ABE">
        <w:rPr>
          <w:color w:val="000000"/>
          <w:szCs w:val="22"/>
        </w:rPr>
        <w:t xml:space="preserve">deliverability under Section </w:t>
      </w:r>
      <w:r>
        <w:rPr>
          <w:color w:val="000000"/>
          <w:szCs w:val="22"/>
        </w:rPr>
        <w:t>5.1.3.6 in conjunction with a pending or completed amendment to the ICAOA reflecting the boundary change.  The resource owner</w:t>
      </w:r>
      <w:r w:rsidRPr="00B45ABE">
        <w:rPr>
          <w:color w:val="000000"/>
          <w:szCs w:val="22"/>
        </w:rPr>
        <w:t xml:space="preserve"> must also provide supporting information regarding the physical configuration of the boundary change, the timing of the change and other documentation</w:t>
      </w:r>
      <w:r>
        <w:rPr>
          <w:color w:val="000000"/>
          <w:szCs w:val="22"/>
        </w:rPr>
        <w:t xml:space="preserve"> relevant to the boundary change</w:t>
      </w:r>
      <w:r w:rsidRPr="00B45ABE">
        <w:rPr>
          <w:color w:val="000000"/>
          <w:szCs w:val="22"/>
        </w:rPr>
        <w:t>.</w:t>
      </w:r>
      <w:r>
        <w:rPr>
          <w:color w:val="000000"/>
          <w:szCs w:val="22"/>
        </w:rPr>
        <w:t xml:space="preserve">  The ISO will not evaluate the request until the necessary amendment to the ICAOA has been executed.  </w:t>
      </w:r>
    </w:p>
    <w:p w14:paraId="20C61705" w14:textId="77777777" w:rsidR="00FE19FD" w:rsidRPr="00B45ABE" w:rsidRDefault="00FE19FD" w:rsidP="00FE19FD">
      <w:pPr>
        <w:spacing w:before="240" w:after="240"/>
      </w:pPr>
      <w:r w:rsidRPr="00B45ABE">
        <w:t xml:space="preserve">In order for the BAA boundary change and the resource transition to be taken into account in the ISO’s annual net qualifying capacity (NQC) process, either the transition must have already occurred by June 15 of the transition year, or the BAs involved in the boundary change must have executed the relevant revisions to their ICAOA by June 15 and that agreement must specify an </w:t>
      </w:r>
      <w:r>
        <w:t>implementation</w:t>
      </w:r>
      <w:r w:rsidRPr="00B45ABE">
        <w:t xml:space="preserve"> date prior to January 1 of the upcoming RA compliance year.</w:t>
      </w:r>
      <w:r>
        <w:t xml:space="preserve"> </w:t>
      </w:r>
      <w:r w:rsidRPr="00B45ABE">
        <w:t xml:space="preserve"> If none of these requirements are met, the ISO will perform the RA Import Allocation without taking account of the boundary change and resource transition. </w:t>
      </w:r>
      <w:r>
        <w:t xml:space="preserve"> </w:t>
      </w:r>
      <w:r w:rsidRPr="00B45ABE">
        <w:t xml:space="preserve">Accordingly, a transitioning resource would have </w:t>
      </w:r>
      <w:r>
        <w:t>no transitioning deliverability</w:t>
      </w:r>
      <w:r w:rsidRPr="00B45ABE">
        <w:t xml:space="preserve"> for the upcoming RA year, and the RA import capacity on the associated intertie would not be reduced to reflect the resource transition. </w:t>
      </w:r>
      <w:r>
        <w:t xml:space="preserve"> </w:t>
      </w:r>
      <w:r w:rsidRPr="00B45ABE">
        <w:t xml:space="preserve">In such a case, if the transitioning resource wishes to obtain </w:t>
      </w:r>
      <w:r>
        <w:t>RA deliverability</w:t>
      </w:r>
      <w:r w:rsidRPr="00B45ABE">
        <w:t xml:space="preserve"> either for the remainder of the year in which the transition occurs or for the upcoming RA compliance year, it may do so only through a bilateral import capability transfer as detailed in ISO tariff section 40.4.6.2.2.  </w:t>
      </w:r>
      <w:r>
        <w:t xml:space="preserve">See </w:t>
      </w:r>
      <w:r w:rsidRPr="00FE1F54">
        <w:t>Section</w:t>
      </w:r>
      <w:r w:rsidRPr="00B45ABE">
        <w:t xml:space="preserve"> </w:t>
      </w:r>
      <w:r>
        <w:t>5.1.3.6</w:t>
      </w:r>
      <w:r w:rsidRPr="00B45ABE">
        <w:t>.</w:t>
      </w:r>
      <w:r>
        <w:t>6</w:t>
      </w:r>
      <w:r w:rsidRPr="00B45ABE">
        <w:t xml:space="preserve"> </w:t>
      </w:r>
      <w:r>
        <w:t xml:space="preserve">for information on timing and </w:t>
      </w:r>
      <w:r w:rsidRPr="00B45ABE">
        <w:t>bilateral import capability transfer</w:t>
      </w:r>
      <w:r>
        <w:t xml:space="preserve">s.  </w:t>
      </w:r>
    </w:p>
    <w:p w14:paraId="20C61706" w14:textId="77777777" w:rsidR="00FE19FD" w:rsidRDefault="00FE19FD" w:rsidP="00606C33">
      <w:bookmarkStart w:id="457" w:name="_Toc291675619"/>
      <w:bookmarkStart w:id="458" w:name="_Toc300573946"/>
      <w:bookmarkStart w:id="459" w:name="_Toc326763895"/>
      <w:r w:rsidRPr="00B45ABE">
        <w:t>Contract Requirements</w:t>
      </w:r>
      <w:bookmarkEnd w:id="457"/>
      <w:bookmarkEnd w:id="458"/>
      <w:bookmarkEnd w:id="459"/>
    </w:p>
    <w:p w14:paraId="20C61707" w14:textId="77777777" w:rsidR="00FE19FD" w:rsidRDefault="00FE19FD" w:rsidP="00FE19FD">
      <w:pPr>
        <w:rPr>
          <w:color w:val="000000"/>
          <w:szCs w:val="22"/>
        </w:rPr>
      </w:pPr>
      <w:r w:rsidRPr="00B45ABE">
        <w:rPr>
          <w:color w:val="000000"/>
          <w:szCs w:val="22"/>
        </w:rPr>
        <w:t>In addition to the ICAOA amendment, transitioning resources must enter into an Interconnection Agreement, a Participating Generator Agreement (PGA), and a Metering Services Agreement (MSA) with the ISO</w:t>
      </w:r>
      <w:r>
        <w:rPr>
          <w:color w:val="000000"/>
          <w:szCs w:val="22"/>
        </w:rPr>
        <w:t xml:space="preserve"> in order to be considered in the NQC process in accordance with other provisions in this </w:t>
      </w:r>
      <w:r w:rsidRPr="00916BE5">
        <w:rPr>
          <w:color w:val="000000"/>
          <w:szCs w:val="22"/>
        </w:rPr>
        <w:t>BPM</w:t>
      </w:r>
      <w:r w:rsidRPr="00B45ABE">
        <w:rPr>
          <w:color w:val="000000"/>
          <w:szCs w:val="22"/>
        </w:rPr>
        <w:t xml:space="preserve">. </w:t>
      </w:r>
      <w:r>
        <w:rPr>
          <w:color w:val="000000"/>
          <w:szCs w:val="22"/>
        </w:rPr>
        <w:t xml:space="preserve"> These contracts are required before the transition can be implemented and are </w:t>
      </w:r>
      <w:r w:rsidRPr="00B45ABE">
        <w:rPr>
          <w:color w:val="000000"/>
          <w:szCs w:val="22"/>
        </w:rPr>
        <w:t xml:space="preserve">a prerequisite to </w:t>
      </w:r>
      <w:r>
        <w:rPr>
          <w:color w:val="000000"/>
          <w:szCs w:val="22"/>
        </w:rPr>
        <w:t xml:space="preserve">the ability of LSEs to </w:t>
      </w:r>
      <w:r w:rsidRPr="00B45ABE">
        <w:rPr>
          <w:color w:val="000000"/>
          <w:szCs w:val="22"/>
        </w:rPr>
        <w:t>count the transitioning resource in the month</w:t>
      </w:r>
      <w:r>
        <w:rPr>
          <w:color w:val="000000"/>
          <w:szCs w:val="22"/>
        </w:rPr>
        <w:t>-</w:t>
      </w:r>
      <w:r w:rsidRPr="00B45ABE">
        <w:rPr>
          <w:color w:val="000000"/>
          <w:szCs w:val="22"/>
        </w:rPr>
        <w:t>ahead RA process as described below.</w:t>
      </w:r>
      <w:r>
        <w:rPr>
          <w:color w:val="000000"/>
          <w:szCs w:val="22"/>
        </w:rPr>
        <w:t xml:space="preserve">  However, the execution of t</w:t>
      </w:r>
      <w:r w:rsidRPr="00B45ABE">
        <w:rPr>
          <w:color w:val="000000"/>
          <w:szCs w:val="22"/>
        </w:rPr>
        <w:t xml:space="preserve">hese contracts </w:t>
      </w:r>
      <w:r>
        <w:rPr>
          <w:color w:val="000000"/>
          <w:szCs w:val="22"/>
        </w:rPr>
        <w:t>is</w:t>
      </w:r>
      <w:r w:rsidRPr="00B45ABE">
        <w:rPr>
          <w:color w:val="000000"/>
          <w:szCs w:val="22"/>
        </w:rPr>
        <w:t xml:space="preserve"> </w:t>
      </w:r>
      <w:r>
        <w:rPr>
          <w:color w:val="000000"/>
          <w:szCs w:val="22"/>
        </w:rPr>
        <w:t xml:space="preserve">not required by the June 15 deadline for the transitioning resource to be given RA deliverability in this process if the resource is scheduled to transition after that date but before the beginning of the next RA compliance year; for that purpose the executed ICAOA revisions are sufficient. </w:t>
      </w:r>
    </w:p>
    <w:p w14:paraId="20C61708" w14:textId="77777777" w:rsidR="00FE19FD" w:rsidRPr="00B45ABE" w:rsidRDefault="00FE19FD" w:rsidP="00FE19FD">
      <w:pPr>
        <w:rPr>
          <w:color w:val="000000"/>
          <w:szCs w:val="22"/>
        </w:rPr>
      </w:pPr>
    </w:p>
    <w:p w14:paraId="20C61709" w14:textId="77777777" w:rsidR="00FE19FD" w:rsidRDefault="00FE19FD" w:rsidP="00606C33">
      <w:bookmarkStart w:id="460" w:name="_Toc291675620"/>
      <w:bookmarkStart w:id="461" w:name="_Toc300573947"/>
      <w:bookmarkStart w:id="462" w:name="_Toc326763896"/>
      <w:r w:rsidRPr="00B45ABE">
        <w:t>Establishing Deliverability for Resource Transitions</w:t>
      </w:r>
      <w:bookmarkEnd w:id="460"/>
      <w:bookmarkEnd w:id="461"/>
      <w:bookmarkEnd w:id="462"/>
    </w:p>
    <w:p w14:paraId="20C6170A" w14:textId="77777777" w:rsidR="00FE19FD" w:rsidRPr="00B45ABE" w:rsidRDefault="00FE19FD" w:rsidP="00FE19FD">
      <w:pPr>
        <w:rPr>
          <w:color w:val="000000"/>
          <w:szCs w:val="22"/>
        </w:rPr>
      </w:pPr>
      <w:r w:rsidRPr="00B45ABE">
        <w:rPr>
          <w:color w:val="000000"/>
          <w:szCs w:val="22"/>
        </w:rPr>
        <w:t xml:space="preserve">Under the resource transition process, the ISO will perform an initial allocation of deliverability to the transitioning resource, which will then be subject to the Net Qualifying Capacity (NQC) tariff provisions in Section 40.4.6.1.  Thus, transitioning resources will be </w:t>
      </w:r>
      <w:r w:rsidRPr="00B45ABE">
        <w:rPr>
          <w:color w:val="000000"/>
          <w:szCs w:val="22"/>
        </w:rPr>
        <w:lastRenderedPageBreak/>
        <w:t>subject to the ISO’s annual deliverability study analysis and process for establishing the Net Qualifying Capacity for internal generation resources.</w:t>
      </w:r>
    </w:p>
    <w:p w14:paraId="20C6170B" w14:textId="77777777" w:rsidR="00FE19FD" w:rsidRDefault="00FE19FD" w:rsidP="00FE19FD">
      <w:pPr>
        <w:rPr>
          <w:color w:val="000000"/>
          <w:szCs w:val="22"/>
        </w:rPr>
      </w:pPr>
      <w:r w:rsidRPr="00B45ABE">
        <w:rPr>
          <w:color w:val="000000"/>
          <w:szCs w:val="22"/>
        </w:rPr>
        <w:t xml:space="preserve">Eligible resources must demonstrate clear historical </w:t>
      </w:r>
      <w:r>
        <w:rPr>
          <w:color w:val="000000"/>
          <w:szCs w:val="22"/>
        </w:rPr>
        <w:t xml:space="preserve">import </w:t>
      </w:r>
      <w:r w:rsidRPr="00B45ABE">
        <w:rPr>
          <w:color w:val="000000"/>
          <w:szCs w:val="22"/>
        </w:rPr>
        <w:t xml:space="preserve">deliveries </w:t>
      </w:r>
      <w:r>
        <w:rPr>
          <w:color w:val="000000"/>
          <w:szCs w:val="22"/>
        </w:rPr>
        <w:t>during the RA import deliverability assessment hours</w:t>
      </w:r>
      <w:r w:rsidRPr="00B45ABE">
        <w:rPr>
          <w:color w:val="000000"/>
          <w:szCs w:val="22"/>
        </w:rPr>
        <w:t>.  Two years of historical data</w:t>
      </w:r>
      <w:r>
        <w:rPr>
          <w:color w:val="000000"/>
          <w:szCs w:val="22"/>
        </w:rPr>
        <w:t>,</w:t>
      </w:r>
      <w:r w:rsidRPr="00B45ABE">
        <w:rPr>
          <w:color w:val="000000"/>
          <w:szCs w:val="22"/>
        </w:rPr>
        <w:t xml:space="preserve"> </w:t>
      </w:r>
      <w:r>
        <w:rPr>
          <w:color w:val="000000"/>
          <w:szCs w:val="22"/>
        </w:rPr>
        <w:t xml:space="preserve">which the ISO will identify each year, must be provided by the owner of the transitioning resource. The historical data </w:t>
      </w:r>
      <w:r w:rsidRPr="00B45ABE">
        <w:rPr>
          <w:color w:val="000000"/>
          <w:szCs w:val="22"/>
        </w:rPr>
        <w:t>will be used in the assessment</w:t>
      </w:r>
      <w:r>
        <w:rPr>
          <w:color w:val="000000"/>
          <w:szCs w:val="22"/>
        </w:rPr>
        <w:t>, consistent with the ISO’s methodology for the RA import deliverability assessment</w:t>
      </w:r>
      <w:r w:rsidRPr="00B45ABE">
        <w:rPr>
          <w:color w:val="000000"/>
          <w:szCs w:val="22"/>
        </w:rPr>
        <w:t>.</w:t>
      </w:r>
      <w:r>
        <w:rPr>
          <w:color w:val="000000"/>
          <w:szCs w:val="22"/>
        </w:rPr>
        <w:t xml:space="preserve"> </w:t>
      </w:r>
      <w:r w:rsidRPr="00B45ABE">
        <w:rPr>
          <w:color w:val="000000"/>
          <w:szCs w:val="22"/>
        </w:rPr>
        <w:t xml:space="preserve">To determine the amount of the resource’s capacity to which deliverability will be assigned, the ISO will conduct an assessment of historical deliveries based on (1) </w:t>
      </w:r>
      <w:r>
        <w:rPr>
          <w:color w:val="000000"/>
          <w:szCs w:val="22"/>
        </w:rPr>
        <w:t>e-</w:t>
      </w:r>
      <w:r w:rsidRPr="00B45ABE">
        <w:rPr>
          <w:color w:val="000000"/>
          <w:szCs w:val="22"/>
        </w:rPr>
        <w:t xml:space="preserve">tags </w:t>
      </w:r>
      <w:r>
        <w:rPr>
          <w:color w:val="000000"/>
          <w:szCs w:val="22"/>
        </w:rPr>
        <w:t xml:space="preserve">showing the resource as source of imports into the ISO </w:t>
      </w:r>
      <w:r w:rsidRPr="00B45ABE">
        <w:rPr>
          <w:color w:val="000000"/>
          <w:szCs w:val="22"/>
        </w:rPr>
        <w:t xml:space="preserve">and </w:t>
      </w:r>
      <w:r>
        <w:rPr>
          <w:color w:val="000000"/>
          <w:szCs w:val="22"/>
        </w:rPr>
        <w:t xml:space="preserve">the resource’s </w:t>
      </w:r>
      <w:r w:rsidRPr="00B45ABE">
        <w:rPr>
          <w:color w:val="000000"/>
          <w:szCs w:val="22"/>
        </w:rPr>
        <w:t xml:space="preserve">metered output data, or (2) if </w:t>
      </w:r>
      <w:r>
        <w:rPr>
          <w:color w:val="000000"/>
          <w:szCs w:val="22"/>
        </w:rPr>
        <w:t>e-</w:t>
      </w:r>
      <w:r w:rsidRPr="00B45ABE">
        <w:rPr>
          <w:color w:val="000000"/>
          <w:szCs w:val="22"/>
        </w:rPr>
        <w:t xml:space="preserve">tags are not available or clear, the power purchase agreement (PPA) </w:t>
      </w:r>
      <w:r>
        <w:rPr>
          <w:color w:val="000000"/>
          <w:szCs w:val="22"/>
        </w:rPr>
        <w:t>between the resource and an LSE serving load inside the ISO BAA</w:t>
      </w:r>
      <w:r w:rsidRPr="00B45ABE">
        <w:rPr>
          <w:color w:val="000000"/>
          <w:szCs w:val="22"/>
        </w:rPr>
        <w:t xml:space="preserve"> and </w:t>
      </w:r>
      <w:r>
        <w:rPr>
          <w:color w:val="000000"/>
          <w:szCs w:val="22"/>
        </w:rPr>
        <w:t xml:space="preserve">the resource’s </w:t>
      </w:r>
      <w:r w:rsidRPr="00B45ABE">
        <w:rPr>
          <w:color w:val="000000"/>
          <w:szCs w:val="22"/>
        </w:rPr>
        <w:t xml:space="preserve">metered output data. The amount of energy delivered by the resource into the ISO grid during the deliverability hours used to establish RA </w:t>
      </w:r>
      <w:r>
        <w:rPr>
          <w:color w:val="000000"/>
          <w:szCs w:val="22"/>
        </w:rPr>
        <w:t xml:space="preserve">import </w:t>
      </w:r>
      <w:r w:rsidRPr="00B45ABE">
        <w:rPr>
          <w:color w:val="000000"/>
          <w:szCs w:val="22"/>
        </w:rPr>
        <w:t xml:space="preserve">deliverability will determine the amount of the resource’s capacity that qualifies for deliverability status under this proposal.    </w:t>
      </w:r>
    </w:p>
    <w:p w14:paraId="20C6170D" w14:textId="77777777" w:rsidR="00FE19FD" w:rsidRDefault="00FE19FD" w:rsidP="00606C33">
      <w:bookmarkStart w:id="463" w:name="_Toc291675621"/>
      <w:bookmarkStart w:id="464" w:name="_Toc300573948"/>
      <w:bookmarkStart w:id="465" w:name="_Toc326763897"/>
      <w:r w:rsidRPr="00B45ABE">
        <w:t>Adjustment to</w:t>
      </w:r>
      <w:r>
        <w:t xml:space="preserve"> Intertie RA Capacity</w:t>
      </w:r>
      <w:bookmarkEnd w:id="463"/>
      <w:bookmarkEnd w:id="464"/>
      <w:bookmarkEnd w:id="465"/>
      <w:r w:rsidRPr="00B45ABE">
        <w:t xml:space="preserve">   </w:t>
      </w:r>
    </w:p>
    <w:p w14:paraId="20C6170E" w14:textId="77777777" w:rsidR="00FE19FD" w:rsidRDefault="00FE19FD" w:rsidP="00FE19FD">
      <w:pPr>
        <w:tabs>
          <w:tab w:val="left" w:pos="6750"/>
        </w:tabs>
        <w:spacing w:before="240" w:after="240"/>
        <w:rPr>
          <w:color w:val="000000"/>
          <w:szCs w:val="22"/>
        </w:rPr>
      </w:pPr>
      <w:r w:rsidRPr="00B45ABE">
        <w:rPr>
          <w:color w:val="000000"/>
          <w:szCs w:val="22"/>
        </w:rPr>
        <w:t>For the first year after the resource transitions into the ISO BAA, the maximum RA import capacity on the associated intertie will be decreased by the same amount of deliverability given to the transitioned resource</w:t>
      </w:r>
      <w:r>
        <w:rPr>
          <w:color w:val="000000"/>
          <w:szCs w:val="22"/>
        </w:rPr>
        <w:t>s</w:t>
      </w:r>
      <w:r w:rsidRPr="00B45ABE">
        <w:rPr>
          <w:color w:val="000000"/>
          <w:szCs w:val="22"/>
        </w:rPr>
        <w:t xml:space="preserve">.  </w:t>
      </w:r>
      <w:r w:rsidRPr="00CA5853">
        <w:rPr>
          <w:color w:val="000000"/>
          <w:szCs w:val="22"/>
        </w:rPr>
        <w:t>In subsequent years a new maximum RA import capacity will be developed for the intertie based on the established MIC methodology.</w:t>
      </w:r>
      <w:r w:rsidRPr="00B45ABE">
        <w:rPr>
          <w:color w:val="000000"/>
          <w:szCs w:val="22"/>
        </w:rPr>
        <w:t xml:space="preserve"> </w:t>
      </w:r>
    </w:p>
    <w:p w14:paraId="20C6170F" w14:textId="77777777" w:rsidR="00FE19FD" w:rsidRDefault="00FE19FD" w:rsidP="00606C33">
      <w:bookmarkStart w:id="466" w:name="_Toc291675622"/>
      <w:bookmarkStart w:id="467" w:name="_Toc300573949"/>
      <w:bookmarkStart w:id="468" w:name="_Toc326763898"/>
      <w:r>
        <w:t>Timing of Resource Transitions</w:t>
      </w:r>
      <w:bookmarkEnd w:id="466"/>
      <w:bookmarkEnd w:id="467"/>
      <w:bookmarkEnd w:id="468"/>
      <w:r w:rsidRPr="00B45ABE">
        <w:t xml:space="preserve">   </w:t>
      </w:r>
    </w:p>
    <w:p w14:paraId="20C61710" w14:textId="77777777" w:rsidR="00FE19FD" w:rsidRDefault="00FE19FD" w:rsidP="00FE19FD">
      <w:pPr>
        <w:tabs>
          <w:tab w:val="left" w:pos="6750"/>
        </w:tabs>
        <w:spacing w:before="240" w:after="240"/>
        <w:rPr>
          <w:color w:val="000000"/>
          <w:szCs w:val="22"/>
        </w:rPr>
      </w:pPr>
      <w:r>
        <w:rPr>
          <w:color w:val="000000"/>
          <w:szCs w:val="22"/>
        </w:rPr>
        <w:t xml:space="preserve">Once a request is submitted, the timing of a resource transition depends on the date of the executed ICAOA and the date of the physical boundary change.  </w:t>
      </w:r>
      <w:r w:rsidRPr="00601F8B">
        <w:rPr>
          <w:color w:val="000000"/>
          <w:szCs w:val="22"/>
        </w:rPr>
        <w:t xml:space="preserve">The initial deliverability assessment </w:t>
      </w:r>
      <w:r>
        <w:rPr>
          <w:color w:val="000000"/>
          <w:szCs w:val="22"/>
        </w:rPr>
        <w:t xml:space="preserve">for all transitioning resources </w:t>
      </w:r>
      <w:r w:rsidRPr="00601F8B">
        <w:rPr>
          <w:color w:val="000000"/>
          <w:szCs w:val="22"/>
        </w:rPr>
        <w:t xml:space="preserve">is done </w:t>
      </w:r>
      <w:r>
        <w:rPr>
          <w:color w:val="000000"/>
          <w:szCs w:val="22"/>
        </w:rPr>
        <w:t xml:space="preserve">once a year </w:t>
      </w:r>
      <w:r w:rsidRPr="00601F8B">
        <w:rPr>
          <w:color w:val="000000"/>
          <w:szCs w:val="22"/>
        </w:rPr>
        <w:t xml:space="preserve">at the same time as the RA Import Allocations are given out for the next compliance year. </w:t>
      </w:r>
      <w:r>
        <w:rPr>
          <w:color w:val="000000"/>
          <w:szCs w:val="22"/>
        </w:rPr>
        <w:t xml:space="preserve">Three </w:t>
      </w:r>
      <w:r w:rsidRPr="009533D5">
        <w:rPr>
          <w:color w:val="000000"/>
          <w:szCs w:val="22"/>
        </w:rPr>
        <w:t>illustrative resource transition scenarios</w:t>
      </w:r>
      <w:r>
        <w:rPr>
          <w:color w:val="000000"/>
          <w:szCs w:val="22"/>
        </w:rPr>
        <w:t xml:space="preserve"> are shown in Table 1 below.  </w:t>
      </w:r>
    </w:p>
    <w:p w14:paraId="20C61711" w14:textId="77777777" w:rsidR="00FE19FD" w:rsidRPr="009533D5" w:rsidRDefault="00FE19FD" w:rsidP="00E15230">
      <w:pPr>
        <w:pStyle w:val="ListParagraph"/>
        <w:numPr>
          <w:ilvl w:val="0"/>
          <w:numId w:val="15"/>
        </w:numPr>
        <w:tabs>
          <w:tab w:val="left" w:pos="1440"/>
          <w:tab w:val="left" w:pos="6750"/>
        </w:tabs>
        <w:spacing w:before="240" w:after="240"/>
        <w:jc w:val="left"/>
        <w:rPr>
          <w:color w:val="000000"/>
          <w:szCs w:val="22"/>
        </w:rPr>
      </w:pPr>
      <w:r w:rsidRPr="009533D5">
        <w:rPr>
          <w:color w:val="000000"/>
          <w:szCs w:val="22"/>
        </w:rPr>
        <w:t>Table 1, Line 1:  In order for the BAA boundary change and the resource transition to be taken into account in the ISO’s annual NQC process</w:t>
      </w:r>
      <w:r>
        <w:rPr>
          <w:color w:val="000000"/>
          <w:szCs w:val="22"/>
        </w:rPr>
        <w:t xml:space="preserve"> and RA Import Allocation process</w:t>
      </w:r>
      <w:r w:rsidRPr="009533D5">
        <w:rPr>
          <w:color w:val="000000"/>
          <w:szCs w:val="22"/>
        </w:rPr>
        <w:t xml:space="preserve">, either the transition must have already occurred by June 15 of the transition year, or the </w:t>
      </w:r>
      <w:r w:rsidRPr="00DD749D">
        <w:rPr>
          <w:color w:val="000000"/>
          <w:szCs w:val="22"/>
        </w:rPr>
        <w:t>BAs</w:t>
      </w:r>
      <w:r w:rsidRPr="009533D5">
        <w:rPr>
          <w:color w:val="000000"/>
          <w:szCs w:val="22"/>
        </w:rPr>
        <w:t xml:space="preserve"> involved in the boundary change must have executed the relevant revisions to their ICAOA by June 15 and that agreement must specify an effective date prior to January 1 of the upcoming RA compliance year.  </w:t>
      </w:r>
      <w:r>
        <w:rPr>
          <w:color w:val="000000"/>
          <w:szCs w:val="22"/>
        </w:rPr>
        <w:br/>
      </w:r>
    </w:p>
    <w:p w14:paraId="20C61712" w14:textId="77777777" w:rsidR="003908FD" w:rsidRDefault="00FE19FD" w:rsidP="00E15230">
      <w:pPr>
        <w:pStyle w:val="ListParagraph"/>
        <w:numPr>
          <w:ilvl w:val="0"/>
          <w:numId w:val="15"/>
        </w:numPr>
        <w:tabs>
          <w:tab w:val="left" w:pos="1440"/>
        </w:tabs>
        <w:spacing w:before="240" w:after="240"/>
        <w:jc w:val="left"/>
        <w:rPr>
          <w:color w:val="000000"/>
          <w:szCs w:val="22"/>
        </w:rPr>
      </w:pPr>
      <w:r w:rsidRPr="009533D5">
        <w:rPr>
          <w:color w:val="000000"/>
          <w:szCs w:val="22"/>
        </w:rPr>
        <w:t xml:space="preserve">Table 1, Lines 2, 3:  If none of these requirements are met, the ISO will perform the RA Import Allocation without taking account of the boundary change and resource transition. This means that the transitioning resource would have </w:t>
      </w:r>
      <w:r>
        <w:rPr>
          <w:color w:val="000000"/>
          <w:szCs w:val="22"/>
        </w:rPr>
        <w:t>no transitioning deliverability</w:t>
      </w:r>
      <w:r w:rsidRPr="009533D5">
        <w:rPr>
          <w:color w:val="000000"/>
          <w:szCs w:val="22"/>
        </w:rPr>
        <w:t xml:space="preserve"> for the upcoming RA year, and the RA import capacity on the associated intertie would not be reduced to reflect the resource transition.  In such a case, if the transitioning resource wishes to obtain a positive NQC value either for the remainder of the year in which the transition occurs or for the upcoming RA compliance year, it may do so </w:t>
      </w:r>
      <w:r>
        <w:t>by obtaining interim deliverability from imports</w:t>
      </w:r>
      <w:r w:rsidRPr="009533D5">
        <w:rPr>
          <w:color w:val="000000"/>
          <w:szCs w:val="22"/>
        </w:rPr>
        <w:t xml:space="preserve"> through a bilateral import capability transfer as detailed in ISO tariff section 40.4.6.2.2.   </w:t>
      </w:r>
    </w:p>
    <w:p w14:paraId="20C61713" w14:textId="77777777" w:rsidR="003908FD" w:rsidRPr="0083269F" w:rsidRDefault="003908FD" w:rsidP="00622D1B">
      <w:pPr>
        <w:pStyle w:val="Heading6"/>
        <w:numPr>
          <w:ilvl w:val="0"/>
          <w:numId w:val="0"/>
        </w:numPr>
        <w:ind w:left="2232"/>
      </w:pPr>
      <w:bookmarkStart w:id="469" w:name="_Toc300573950"/>
      <w:bookmarkStart w:id="470" w:name="_Toc326763899"/>
      <w:bookmarkStart w:id="471" w:name="_Toc369088135"/>
      <w:bookmarkStart w:id="472" w:name="_Toc397496505"/>
      <w:bookmarkStart w:id="473" w:name="_Toc233778696"/>
      <w:r w:rsidRPr="0083269F">
        <w:rPr>
          <w:bCs/>
          <w:sz w:val="26"/>
          <w:szCs w:val="26"/>
        </w:rPr>
        <w:lastRenderedPageBreak/>
        <w:t>Table 1</w:t>
      </w:r>
      <w:r w:rsidRPr="0083269F">
        <w:t xml:space="preserve"> </w:t>
      </w:r>
      <w:r w:rsidRPr="0083269F">
        <w:rPr>
          <w:bCs/>
          <w:sz w:val="26"/>
          <w:szCs w:val="26"/>
        </w:rPr>
        <w:t>Illustrative Resource Transition Timing Scenarios</w:t>
      </w:r>
      <w:bookmarkEnd w:id="469"/>
      <w:bookmarkEnd w:id="470"/>
      <w:bookmarkEnd w:id="471"/>
      <w:bookmarkEnd w:id="472"/>
      <w:bookmarkEnd w:id="473"/>
      <w:r w:rsidRPr="0083269F">
        <w:t xml:space="preserve">  </w:t>
      </w:r>
    </w:p>
    <w:tbl>
      <w:tblPr>
        <w:tblW w:w="7420" w:type="dxa"/>
        <w:jc w:val="center"/>
        <w:tblCellMar>
          <w:left w:w="0" w:type="dxa"/>
          <w:right w:w="0" w:type="dxa"/>
        </w:tblCellMar>
        <w:tblLook w:val="04A0" w:firstRow="1" w:lastRow="0" w:firstColumn="1" w:lastColumn="0" w:noHBand="0" w:noVBand="1"/>
      </w:tblPr>
      <w:tblGrid>
        <w:gridCol w:w="683"/>
        <w:gridCol w:w="1136"/>
        <w:gridCol w:w="1412"/>
        <w:gridCol w:w="1540"/>
        <w:gridCol w:w="1226"/>
        <w:gridCol w:w="1423"/>
      </w:tblGrid>
      <w:tr w:rsidR="00FE19FD" w:rsidRPr="00FE1F54" w14:paraId="20C61716" w14:textId="77777777" w:rsidTr="00FA1BA8">
        <w:trPr>
          <w:trHeight w:val="1199"/>
          <w:jc w:val="center"/>
        </w:trPr>
        <w:tc>
          <w:tcPr>
            <w:tcW w:w="7420" w:type="dxa"/>
            <w:gridSpan w:val="6"/>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14" w14:textId="77777777" w:rsidR="00FE19FD" w:rsidRPr="00ED2FA8" w:rsidRDefault="00FE19FD" w:rsidP="005C0EF0">
            <w:pPr>
              <w:tabs>
                <w:tab w:val="left" w:pos="6750"/>
              </w:tabs>
              <w:spacing w:before="240" w:after="240"/>
              <w:jc w:val="center"/>
              <w:rPr>
                <w:b/>
                <w:bCs/>
                <w:color w:val="000000"/>
                <w:sz w:val="26"/>
                <w:szCs w:val="26"/>
              </w:rPr>
            </w:pPr>
            <w:r w:rsidRPr="00ED2FA8">
              <w:rPr>
                <w:b/>
                <w:bCs/>
                <w:color w:val="000000"/>
                <w:sz w:val="26"/>
                <w:szCs w:val="26"/>
              </w:rPr>
              <w:t>Table 1</w:t>
            </w:r>
          </w:p>
          <w:p w14:paraId="20C61715" w14:textId="77777777" w:rsidR="00FE19FD" w:rsidRPr="00FE1F54" w:rsidRDefault="00FE19FD" w:rsidP="005C0EF0">
            <w:pPr>
              <w:tabs>
                <w:tab w:val="left" w:pos="6750"/>
              </w:tabs>
              <w:spacing w:before="240" w:after="240"/>
              <w:jc w:val="center"/>
              <w:rPr>
                <w:b/>
                <w:bCs/>
                <w:color w:val="000000"/>
                <w:szCs w:val="22"/>
              </w:rPr>
            </w:pPr>
            <w:r w:rsidRPr="00ED2FA8">
              <w:rPr>
                <w:b/>
                <w:bCs/>
                <w:color w:val="000000"/>
                <w:sz w:val="26"/>
                <w:szCs w:val="26"/>
              </w:rPr>
              <w:t xml:space="preserve">Illustrative Resource Transition </w:t>
            </w:r>
            <w:r>
              <w:rPr>
                <w:b/>
                <w:bCs/>
                <w:color w:val="000000"/>
                <w:sz w:val="26"/>
                <w:szCs w:val="26"/>
              </w:rPr>
              <w:t xml:space="preserve">Timing </w:t>
            </w:r>
            <w:r w:rsidRPr="00ED2FA8">
              <w:rPr>
                <w:b/>
                <w:bCs/>
                <w:color w:val="000000"/>
                <w:sz w:val="26"/>
                <w:szCs w:val="26"/>
              </w:rPr>
              <w:t>Scenarios</w:t>
            </w:r>
          </w:p>
        </w:tc>
      </w:tr>
      <w:tr w:rsidR="00D81956" w:rsidRPr="00FE1F54" w14:paraId="20C6171D" w14:textId="77777777" w:rsidTr="0010023D">
        <w:trPr>
          <w:trHeight w:val="1557"/>
          <w:jc w:val="center"/>
        </w:trPr>
        <w:tc>
          <w:tcPr>
            <w:tcW w:w="683"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17" w14:textId="77777777" w:rsidR="00FE19FD" w:rsidRPr="00FE1F54" w:rsidRDefault="00FE19FD" w:rsidP="005C0EF0">
            <w:pPr>
              <w:tabs>
                <w:tab w:val="left" w:pos="6750"/>
              </w:tabs>
              <w:spacing w:before="240" w:after="240"/>
              <w:jc w:val="center"/>
              <w:rPr>
                <w:color w:val="000000"/>
                <w:szCs w:val="22"/>
              </w:rPr>
            </w:pPr>
            <w:r w:rsidRPr="00FE1F54">
              <w:rPr>
                <w:b/>
                <w:bCs/>
                <w:color w:val="000000"/>
                <w:szCs w:val="22"/>
              </w:rPr>
              <w:t>No.</w:t>
            </w:r>
          </w:p>
        </w:tc>
        <w:tc>
          <w:tcPr>
            <w:tcW w:w="1136"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18" w14:textId="77777777" w:rsidR="00FE19FD" w:rsidRDefault="00FE19FD" w:rsidP="005C0EF0">
            <w:pPr>
              <w:tabs>
                <w:tab w:val="left" w:pos="6750"/>
              </w:tabs>
              <w:spacing w:before="240" w:after="240"/>
              <w:jc w:val="center"/>
              <w:rPr>
                <w:color w:val="000000"/>
                <w:szCs w:val="22"/>
              </w:rPr>
            </w:pPr>
            <w:r>
              <w:rPr>
                <w:b/>
                <w:bCs/>
                <w:color w:val="000000"/>
                <w:szCs w:val="22"/>
              </w:rPr>
              <w:t>ICAOA</w:t>
            </w:r>
            <w:r w:rsidRPr="00FE1F54">
              <w:rPr>
                <w:b/>
                <w:bCs/>
                <w:color w:val="000000"/>
                <w:szCs w:val="22"/>
              </w:rPr>
              <w:t xml:space="preserve"> </w:t>
            </w:r>
            <w:r>
              <w:rPr>
                <w:b/>
                <w:bCs/>
                <w:color w:val="000000"/>
                <w:szCs w:val="22"/>
              </w:rPr>
              <w:t>Submitted to ISO</w:t>
            </w:r>
          </w:p>
        </w:tc>
        <w:tc>
          <w:tcPr>
            <w:tcW w:w="1412"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19" w14:textId="77777777" w:rsidR="00FE19FD" w:rsidRPr="00FE1F54" w:rsidRDefault="00FE19FD" w:rsidP="005C0EF0">
            <w:pPr>
              <w:tabs>
                <w:tab w:val="left" w:pos="6750"/>
              </w:tabs>
              <w:spacing w:before="240" w:after="240"/>
              <w:jc w:val="center"/>
              <w:rPr>
                <w:color w:val="000000"/>
                <w:szCs w:val="22"/>
              </w:rPr>
            </w:pPr>
            <w:r w:rsidRPr="00FE1F54">
              <w:rPr>
                <w:b/>
                <w:bCs/>
                <w:color w:val="000000"/>
                <w:szCs w:val="22"/>
              </w:rPr>
              <w:t>Physical Boundary Change Occurs</w:t>
            </w:r>
          </w:p>
        </w:tc>
        <w:tc>
          <w:tcPr>
            <w:tcW w:w="1540"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1A" w14:textId="77777777" w:rsidR="00FE19FD" w:rsidRPr="00FE1F54" w:rsidRDefault="00FE19FD" w:rsidP="005C0EF0">
            <w:pPr>
              <w:tabs>
                <w:tab w:val="left" w:pos="6750"/>
              </w:tabs>
              <w:spacing w:before="240" w:after="240"/>
              <w:jc w:val="center"/>
              <w:rPr>
                <w:color w:val="000000"/>
                <w:szCs w:val="22"/>
              </w:rPr>
            </w:pPr>
            <w:r>
              <w:rPr>
                <w:b/>
                <w:bCs/>
                <w:color w:val="000000"/>
                <w:szCs w:val="22"/>
              </w:rPr>
              <w:t xml:space="preserve">Possible </w:t>
            </w:r>
            <w:r w:rsidRPr="00FE1F54">
              <w:rPr>
                <w:b/>
                <w:bCs/>
                <w:color w:val="000000"/>
                <w:szCs w:val="22"/>
              </w:rPr>
              <w:t>Bilateral Transfer</w:t>
            </w:r>
            <w:r>
              <w:rPr>
                <w:b/>
                <w:bCs/>
                <w:color w:val="000000"/>
                <w:szCs w:val="22"/>
              </w:rPr>
              <w:t xml:space="preserve"> of RA Import Capacity</w:t>
            </w:r>
          </w:p>
        </w:tc>
        <w:tc>
          <w:tcPr>
            <w:tcW w:w="1226"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1B" w14:textId="77777777" w:rsidR="00FE19FD" w:rsidRPr="00FE1F54" w:rsidRDefault="00FE19FD" w:rsidP="005C0EF0">
            <w:pPr>
              <w:tabs>
                <w:tab w:val="left" w:pos="6750"/>
              </w:tabs>
              <w:spacing w:before="240" w:after="240"/>
              <w:jc w:val="center"/>
              <w:rPr>
                <w:color w:val="000000"/>
                <w:szCs w:val="22"/>
              </w:rPr>
            </w:pPr>
            <w:r w:rsidRPr="00FE1F54">
              <w:rPr>
                <w:b/>
                <w:bCs/>
                <w:color w:val="000000"/>
                <w:szCs w:val="22"/>
              </w:rPr>
              <w:t>Eligible for NQC as Resource Transition</w:t>
            </w:r>
          </w:p>
        </w:tc>
        <w:tc>
          <w:tcPr>
            <w:tcW w:w="1423"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1C" w14:textId="77777777" w:rsidR="00FE19FD" w:rsidRPr="00FE1F54" w:rsidRDefault="00FE19FD" w:rsidP="005C0EF0">
            <w:pPr>
              <w:tabs>
                <w:tab w:val="left" w:pos="6750"/>
              </w:tabs>
              <w:spacing w:before="240" w:after="240"/>
              <w:jc w:val="center"/>
              <w:rPr>
                <w:color w:val="000000"/>
                <w:szCs w:val="22"/>
              </w:rPr>
            </w:pPr>
            <w:r>
              <w:rPr>
                <w:b/>
                <w:bCs/>
                <w:color w:val="000000"/>
                <w:szCs w:val="22"/>
              </w:rPr>
              <w:t xml:space="preserve">Historical </w:t>
            </w:r>
            <w:r w:rsidRPr="00FE1F54">
              <w:rPr>
                <w:b/>
                <w:bCs/>
                <w:color w:val="000000"/>
                <w:szCs w:val="22"/>
              </w:rPr>
              <w:t>Data</w:t>
            </w:r>
            <w:r>
              <w:rPr>
                <w:b/>
                <w:bCs/>
                <w:color w:val="000000"/>
                <w:szCs w:val="22"/>
              </w:rPr>
              <w:t xml:space="preserve"> Used</w:t>
            </w:r>
          </w:p>
        </w:tc>
      </w:tr>
      <w:tr w:rsidR="00D81956" w:rsidRPr="00FE1F54" w14:paraId="20C61724" w14:textId="77777777" w:rsidTr="0010023D">
        <w:trPr>
          <w:trHeight w:val="681"/>
          <w:jc w:val="center"/>
        </w:trPr>
        <w:tc>
          <w:tcPr>
            <w:tcW w:w="683"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1E" w14:textId="77777777" w:rsidR="00FE19FD" w:rsidRPr="00FE1F54" w:rsidRDefault="00FE19FD" w:rsidP="005C0EF0">
            <w:pPr>
              <w:tabs>
                <w:tab w:val="left" w:pos="6750"/>
              </w:tabs>
              <w:spacing w:before="240" w:after="240"/>
              <w:jc w:val="center"/>
              <w:rPr>
                <w:color w:val="000000"/>
                <w:szCs w:val="22"/>
              </w:rPr>
            </w:pPr>
            <w:r>
              <w:rPr>
                <w:color w:val="000000"/>
                <w:szCs w:val="22"/>
              </w:rPr>
              <w:t>1</w:t>
            </w:r>
          </w:p>
        </w:tc>
        <w:tc>
          <w:tcPr>
            <w:tcW w:w="1136"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1F"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May 2011</w:t>
            </w:r>
          </w:p>
        </w:tc>
        <w:tc>
          <w:tcPr>
            <w:tcW w:w="1412"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0"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Nov 2011</w:t>
            </w:r>
          </w:p>
        </w:tc>
        <w:tc>
          <w:tcPr>
            <w:tcW w:w="1540"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1"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Nov-Dec 2011</w:t>
            </w:r>
          </w:p>
        </w:tc>
        <w:tc>
          <w:tcPr>
            <w:tcW w:w="1226"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2"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2012</w:t>
            </w:r>
          </w:p>
        </w:tc>
        <w:tc>
          <w:tcPr>
            <w:tcW w:w="1423"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3"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2009</w:t>
            </w:r>
            <w:r>
              <w:rPr>
                <w:color w:val="000000"/>
                <w:szCs w:val="22"/>
              </w:rPr>
              <w:t xml:space="preserve"> &amp; 20</w:t>
            </w:r>
            <w:r w:rsidRPr="00FE1F54">
              <w:rPr>
                <w:color w:val="000000"/>
                <w:szCs w:val="22"/>
              </w:rPr>
              <w:t>10</w:t>
            </w:r>
          </w:p>
        </w:tc>
      </w:tr>
      <w:tr w:rsidR="00D81956" w:rsidRPr="00FE1F54" w14:paraId="20C6172B" w14:textId="77777777" w:rsidTr="0010023D">
        <w:trPr>
          <w:trHeight w:val="681"/>
          <w:jc w:val="center"/>
        </w:trPr>
        <w:tc>
          <w:tcPr>
            <w:tcW w:w="683"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5" w14:textId="77777777" w:rsidR="00FE19FD" w:rsidRPr="00FE1F54" w:rsidRDefault="00FE19FD" w:rsidP="005C0EF0">
            <w:pPr>
              <w:tabs>
                <w:tab w:val="left" w:pos="6750"/>
              </w:tabs>
              <w:spacing w:before="240" w:after="240"/>
              <w:jc w:val="center"/>
              <w:rPr>
                <w:color w:val="000000"/>
                <w:szCs w:val="22"/>
              </w:rPr>
            </w:pPr>
            <w:r>
              <w:rPr>
                <w:color w:val="000000"/>
                <w:szCs w:val="22"/>
              </w:rPr>
              <w:t>2</w:t>
            </w:r>
          </w:p>
        </w:tc>
        <w:tc>
          <w:tcPr>
            <w:tcW w:w="1136"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6"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May 2011</w:t>
            </w:r>
          </w:p>
        </w:tc>
        <w:tc>
          <w:tcPr>
            <w:tcW w:w="1412"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7"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Feb 2012</w:t>
            </w:r>
          </w:p>
        </w:tc>
        <w:tc>
          <w:tcPr>
            <w:tcW w:w="1540"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8"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Feb-Dec 2012</w:t>
            </w:r>
          </w:p>
        </w:tc>
        <w:tc>
          <w:tcPr>
            <w:tcW w:w="1226"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9"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2013</w:t>
            </w:r>
          </w:p>
        </w:tc>
        <w:tc>
          <w:tcPr>
            <w:tcW w:w="1423"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A"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2010</w:t>
            </w:r>
            <w:r>
              <w:rPr>
                <w:color w:val="000000"/>
                <w:szCs w:val="22"/>
              </w:rPr>
              <w:t xml:space="preserve"> &amp;</w:t>
            </w:r>
            <w:r w:rsidRPr="00FE1F54">
              <w:rPr>
                <w:color w:val="000000"/>
                <w:szCs w:val="22"/>
              </w:rPr>
              <w:t xml:space="preserve"> </w:t>
            </w:r>
            <w:r>
              <w:rPr>
                <w:color w:val="000000"/>
                <w:szCs w:val="22"/>
              </w:rPr>
              <w:t>20</w:t>
            </w:r>
            <w:r w:rsidRPr="00FE1F54">
              <w:rPr>
                <w:color w:val="000000"/>
                <w:szCs w:val="22"/>
              </w:rPr>
              <w:t>11</w:t>
            </w:r>
          </w:p>
        </w:tc>
      </w:tr>
      <w:tr w:rsidR="00D81956" w:rsidRPr="00FE1F54" w14:paraId="20C61732" w14:textId="77777777" w:rsidTr="0010023D">
        <w:trPr>
          <w:trHeight w:val="681"/>
          <w:jc w:val="center"/>
        </w:trPr>
        <w:tc>
          <w:tcPr>
            <w:tcW w:w="683"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C"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3</w:t>
            </w:r>
          </w:p>
        </w:tc>
        <w:tc>
          <w:tcPr>
            <w:tcW w:w="1136"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D"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Sep 2011</w:t>
            </w:r>
          </w:p>
        </w:tc>
        <w:tc>
          <w:tcPr>
            <w:tcW w:w="1412"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E"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Aug 2012</w:t>
            </w:r>
          </w:p>
        </w:tc>
        <w:tc>
          <w:tcPr>
            <w:tcW w:w="1540"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2F"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Aug-Dec 2012</w:t>
            </w:r>
          </w:p>
        </w:tc>
        <w:tc>
          <w:tcPr>
            <w:tcW w:w="1226"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30"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2013</w:t>
            </w:r>
          </w:p>
        </w:tc>
        <w:tc>
          <w:tcPr>
            <w:tcW w:w="1423" w:type="dxa"/>
            <w:tcBorders>
              <w:top w:val="single" w:sz="4" w:space="0" w:color="000000"/>
              <w:left w:val="single" w:sz="4" w:space="0" w:color="000000"/>
              <w:bottom w:val="single" w:sz="4" w:space="0" w:color="000000"/>
              <w:right w:val="single" w:sz="4" w:space="0" w:color="000000"/>
            </w:tcBorders>
            <w:tcMar>
              <w:top w:w="15" w:type="dxa"/>
              <w:left w:w="15" w:type="dxa"/>
              <w:bottom w:w="0" w:type="dxa"/>
              <w:right w:w="15" w:type="dxa"/>
            </w:tcMar>
            <w:vAlign w:val="center"/>
            <w:hideMark/>
          </w:tcPr>
          <w:p w14:paraId="20C61731" w14:textId="77777777" w:rsidR="00FE19FD" w:rsidRPr="00FE1F54" w:rsidRDefault="00FE19FD" w:rsidP="005C0EF0">
            <w:pPr>
              <w:tabs>
                <w:tab w:val="left" w:pos="6750"/>
              </w:tabs>
              <w:spacing w:before="240" w:after="240"/>
              <w:jc w:val="center"/>
              <w:rPr>
                <w:color w:val="000000"/>
                <w:szCs w:val="22"/>
              </w:rPr>
            </w:pPr>
            <w:r w:rsidRPr="00FE1F54">
              <w:rPr>
                <w:color w:val="000000"/>
                <w:szCs w:val="22"/>
              </w:rPr>
              <w:t>2010</w:t>
            </w:r>
            <w:r>
              <w:rPr>
                <w:color w:val="000000"/>
                <w:szCs w:val="22"/>
              </w:rPr>
              <w:t xml:space="preserve"> &amp;</w:t>
            </w:r>
            <w:r w:rsidRPr="00FE1F54">
              <w:rPr>
                <w:color w:val="000000"/>
                <w:szCs w:val="22"/>
              </w:rPr>
              <w:t xml:space="preserve"> </w:t>
            </w:r>
            <w:r>
              <w:rPr>
                <w:color w:val="000000"/>
                <w:szCs w:val="22"/>
              </w:rPr>
              <w:t>20</w:t>
            </w:r>
            <w:r w:rsidRPr="00FE1F54">
              <w:rPr>
                <w:color w:val="000000"/>
                <w:szCs w:val="22"/>
              </w:rPr>
              <w:t>11</w:t>
            </w:r>
          </w:p>
        </w:tc>
      </w:tr>
    </w:tbl>
    <w:p w14:paraId="20C61733" w14:textId="7EFD3B7D" w:rsidR="00FE19FD" w:rsidRDefault="00FE19FD" w:rsidP="00D93EAB">
      <w:pPr>
        <w:pStyle w:val="ParaText"/>
        <w:rPr>
          <w:rFonts w:cs="Arial"/>
          <w:szCs w:val="22"/>
        </w:rPr>
      </w:pPr>
    </w:p>
    <w:p w14:paraId="2968C634" w14:textId="77777777" w:rsidR="0006680D" w:rsidRPr="00B45ABE" w:rsidRDefault="0006680D" w:rsidP="0006680D">
      <w:pPr>
        <w:spacing w:line="300" w:lineRule="auto"/>
        <w:rPr>
          <w:color w:val="000000"/>
          <w:szCs w:val="22"/>
        </w:rPr>
      </w:pPr>
      <w:r w:rsidRPr="00B45ABE">
        <w:rPr>
          <w:color w:val="000000"/>
          <w:szCs w:val="22"/>
        </w:rPr>
        <w:t>The purpose of th</w:t>
      </w:r>
      <w:r>
        <w:rPr>
          <w:color w:val="000000"/>
          <w:szCs w:val="22"/>
        </w:rPr>
        <w:t>e following</w:t>
      </w:r>
      <w:r w:rsidRPr="00B45ABE">
        <w:rPr>
          <w:color w:val="000000"/>
          <w:szCs w:val="22"/>
        </w:rPr>
        <w:t xml:space="preserve"> section is to establish </w:t>
      </w:r>
      <w:r>
        <w:rPr>
          <w:color w:val="000000"/>
          <w:szCs w:val="22"/>
        </w:rPr>
        <w:t>a potential</w:t>
      </w:r>
      <w:r w:rsidRPr="00B45ABE">
        <w:rPr>
          <w:color w:val="000000"/>
          <w:szCs w:val="22"/>
        </w:rPr>
        <w:t xml:space="preserve"> </w:t>
      </w:r>
      <w:r>
        <w:rPr>
          <w:color w:val="000000"/>
          <w:szCs w:val="22"/>
        </w:rPr>
        <w:t xml:space="preserve">Maximum Import Capability (MIC) increase at a certain intertie </w:t>
      </w:r>
      <w:r w:rsidRPr="00B45ABE">
        <w:t xml:space="preserve">when </w:t>
      </w:r>
      <w:r>
        <w:t xml:space="preserve">an existing fully deliverable or partially deliverable </w:t>
      </w:r>
      <w:r w:rsidRPr="00B45ABE">
        <w:t xml:space="preserve">resource transitions from </w:t>
      </w:r>
      <w:r>
        <w:t xml:space="preserve">inside </w:t>
      </w:r>
      <w:r w:rsidRPr="00B45ABE">
        <w:t xml:space="preserve">to </w:t>
      </w:r>
      <w:r>
        <w:t>outside</w:t>
      </w:r>
      <w:r w:rsidRPr="00B45ABE">
        <w:t xml:space="preserve"> the ISO balancing authority area (“BAA”) due to a change to the ISO BAA boundary. This section </w:t>
      </w:r>
      <w:r>
        <w:t xml:space="preserve">also </w:t>
      </w:r>
      <w:r w:rsidRPr="00B45ABE">
        <w:t xml:space="preserve">describes the </w:t>
      </w:r>
      <w:r w:rsidRPr="00B45ABE">
        <w:rPr>
          <w:color w:val="000000"/>
          <w:szCs w:val="22"/>
        </w:rPr>
        <w:t xml:space="preserve">conditions under which a </w:t>
      </w:r>
      <w:r>
        <w:rPr>
          <w:color w:val="000000"/>
          <w:szCs w:val="22"/>
        </w:rPr>
        <w:t xml:space="preserve">load serving entity (LSE) with a valid existing and on-going Resource Adequacy (RA) contract with such a transitioning resource </w:t>
      </w:r>
      <w:r w:rsidRPr="00B45ABE">
        <w:rPr>
          <w:color w:val="000000"/>
          <w:szCs w:val="22"/>
        </w:rPr>
        <w:t xml:space="preserve">may be eligible </w:t>
      </w:r>
      <w:r>
        <w:rPr>
          <w:color w:val="000000"/>
          <w:szCs w:val="22"/>
        </w:rPr>
        <w:t>to secure such increase to MIC as Pre-RA Import Commitment or New Use Import Commitment, given they meet all other Tariff and BPM requirements.</w:t>
      </w:r>
      <w:r w:rsidRPr="00B45ABE">
        <w:rPr>
          <w:color w:val="000000"/>
          <w:szCs w:val="22"/>
        </w:rPr>
        <w:t xml:space="preserve">  </w:t>
      </w:r>
    </w:p>
    <w:p w14:paraId="33887117" w14:textId="77777777" w:rsidR="0006680D" w:rsidRDefault="0006680D" w:rsidP="00E15230">
      <w:pPr>
        <w:pStyle w:val="ParaText"/>
        <w:numPr>
          <w:ilvl w:val="0"/>
          <w:numId w:val="70"/>
        </w:numPr>
        <w:spacing w:after="120"/>
        <w:rPr>
          <w:color w:val="000000"/>
          <w:szCs w:val="22"/>
        </w:rPr>
      </w:pPr>
      <w:r>
        <w:rPr>
          <w:color w:val="000000"/>
          <w:szCs w:val="22"/>
        </w:rPr>
        <w:t xml:space="preserve">The existing fully deliverable or partially deliverable resource will lose its ISO deliverability status due to the change in the </w:t>
      </w:r>
      <w:r w:rsidRPr="005C40EE">
        <w:rPr>
          <w:color w:val="000000"/>
          <w:szCs w:val="22"/>
        </w:rPr>
        <w:t>ISO BAA boundary</w:t>
      </w:r>
      <w:r>
        <w:rPr>
          <w:color w:val="000000"/>
          <w:szCs w:val="22"/>
        </w:rPr>
        <w:t xml:space="preserve">. </w:t>
      </w:r>
      <w:r w:rsidRPr="005C40EE">
        <w:rPr>
          <w:color w:val="000000"/>
          <w:szCs w:val="22"/>
        </w:rPr>
        <w:t xml:space="preserve"> </w:t>
      </w:r>
    </w:p>
    <w:p w14:paraId="14673BAD" w14:textId="77777777" w:rsidR="0006680D" w:rsidRDefault="0006680D" w:rsidP="00E15230">
      <w:pPr>
        <w:pStyle w:val="ParaText"/>
        <w:numPr>
          <w:ilvl w:val="0"/>
          <w:numId w:val="70"/>
        </w:numPr>
        <w:spacing w:after="120"/>
        <w:rPr>
          <w:color w:val="000000"/>
          <w:szCs w:val="22"/>
        </w:rPr>
      </w:pPr>
      <w:r>
        <w:rPr>
          <w:color w:val="000000"/>
          <w:szCs w:val="22"/>
        </w:rPr>
        <w:t xml:space="preserve">At the request of the resource owner that is losing its deliverability status, the ISO may increase MIC (deliverability for imports) </w:t>
      </w:r>
      <w:r w:rsidRPr="00EF3EEE">
        <w:rPr>
          <w:color w:val="000000"/>
          <w:szCs w:val="22"/>
        </w:rPr>
        <w:t>at the new ISO BAA metered scheduling point where the resource’s energy was previously flowing to serve ISO load so that the</w:t>
      </w:r>
      <w:r>
        <w:rPr>
          <w:color w:val="000000"/>
          <w:szCs w:val="22"/>
        </w:rPr>
        <w:t xml:space="preserve"> owner is able to schedule such resource, given the resource will continue to be scheduled to load inside the ISO BAA. The increase to MIC at the new scheduling point may not exceed the transfer capability for such scheduling point and it will be commensurate with the loss of internal deliverability up to and not exceeding the qualifying capacity for the existing deliverable part of the departing resource.</w:t>
      </w:r>
    </w:p>
    <w:p w14:paraId="6891734C" w14:textId="76CA028B" w:rsidR="00725CB5" w:rsidRDefault="00725CB5" w:rsidP="00725CB5">
      <w:pPr>
        <w:pStyle w:val="ParaText"/>
        <w:numPr>
          <w:ilvl w:val="0"/>
          <w:numId w:val="70"/>
        </w:numPr>
        <w:spacing w:after="120"/>
        <w:rPr>
          <w:color w:val="000000"/>
          <w:szCs w:val="22"/>
        </w:rPr>
      </w:pPr>
      <w:r>
        <w:rPr>
          <w:color w:val="000000"/>
          <w:szCs w:val="22"/>
        </w:rPr>
        <w:lastRenderedPageBreak/>
        <w:t xml:space="preserve">Load serving entities (LSEs) that have an existing and on-going RA contract with the </w:t>
      </w:r>
      <w:r w:rsidRPr="00725CB5">
        <w:rPr>
          <w:color w:val="000000"/>
          <w:szCs w:val="22"/>
        </w:rPr>
        <w:t>departing full capacity or partial capacity resource may submit a request to secure the increase in MIC as NUIC. The LSE should make the request in the same process used by owners of Remaining Import Capability (RIC) in the current RA year. The requesting LSE has first priority on the new MIC going into the upcoming RA year. Grant of the request is contingent on</w:t>
      </w:r>
      <w:r>
        <w:rPr>
          <w:color w:val="000000"/>
          <w:szCs w:val="22"/>
        </w:rPr>
        <w:t xml:space="preserve"> the contract, resource, and LSE meeting all other conditions under the section 6.1.3.8 below. The LSE may also submit and be able to receive Pre-RA Import Commitment status if applicable.</w:t>
      </w:r>
    </w:p>
    <w:p w14:paraId="75C28635" w14:textId="77777777" w:rsidR="0006680D" w:rsidRPr="00931A11" w:rsidRDefault="0006680D" w:rsidP="00E15230">
      <w:pPr>
        <w:pStyle w:val="ParaText"/>
        <w:numPr>
          <w:ilvl w:val="0"/>
          <w:numId w:val="70"/>
        </w:numPr>
        <w:spacing w:after="120"/>
        <w:rPr>
          <w:color w:val="000000"/>
          <w:szCs w:val="22"/>
        </w:rPr>
      </w:pPr>
      <w:r>
        <w:rPr>
          <w:color w:val="000000"/>
          <w:szCs w:val="22"/>
        </w:rPr>
        <w:t xml:space="preserve">For future RA contracts that do not exist at the time of the transition, the LSEs must first receive and hold MIC as RIC at the appropriate scheduling point before being able to use them for New Use Import Commitment status. </w:t>
      </w:r>
    </w:p>
    <w:p w14:paraId="684EC3E5" w14:textId="77777777" w:rsidR="0022752E" w:rsidRPr="0022752E" w:rsidRDefault="0022752E" w:rsidP="0022752E">
      <w:pPr>
        <w:pStyle w:val="ParaText"/>
        <w:rPr>
          <w:rFonts w:cs="Arial"/>
          <w:szCs w:val="22"/>
        </w:rPr>
      </w:pPr>
    </w:p>
    <w:p w14:paraId="30BE1D61" w14:textId="091990B2" w:rsidR="0022752E" w:rsidRPr="0022752E" w:rsidRDefault="0022752E" w:rsidP="00E15230">
      <w:pPr>
        <w:pStyle w:val="Heading4"/>
        <w:numPr>
          <w:ilvl w:val="3"/>
          <w:numId w:val="67"/>
        </w:numPr>
      </w:pPr>
      <w:bookmarkStart w:id="474" w:name="_Toc233778697"/>
      <w:r w:rsidRPr="0022752E">
        <w:t>Requirements for New Use Import Commitments in order to reserve Remaining Import Capability at the branch group level</w:t>
      </w:r>
      <w:bookmarkEnd w:id="474"/>
    </w:p>
    <w:p w14:paraId="0879EF61" w14:textId="77777777" w:rsidR="0022752E" w:rsidRPr="0022752E" w:rsidRDefault="0022752E" w:rsidP="0022752E">
      <w:pPr>
        <w:spacing w:after="240" w:line="300" w:lineRule="auto"/>
        <w:rPr>
          <w:rFonts w:cs="Arial"/>
          <w:szCs w:val="22"/>
        </w:rPr>
      </w:pPr>
      <w:r w:rsidRPr="0022752E">
        <w:rPr>
          <w:rFonts w:cs="Arial"/>
          <w:szCs w:val="22"/>
        </w:rPr>
        <w:t>LSEs may reserve import allocations, received only as Remaining Import Capability, they currently held for the entire applicable RA year, at the branch group level through RA contracts (New Use Import Commitments) for an undetermined length of time, however if the individual LSEs future year Load Share Quantity falls below the previous year(s) total reserved amount, then the LSE will be limited to that future year Load Share Quantity.</w:t>
      </w:r>
    </w:p>
    <w:p w14:paraId="48E1073F" w14:textId="77777777" w:rsidR="0022752E" w:rsidRPr="0022752E" w:rsidRDefault="0022752E" w:rsidP="0022752E">
      <w:pPr>
        <w:spacing w:after="240" w:line="300" w:lineRule="auto"/>
        <w:rPr>
          <w:rFonts w:cs="Arial"/>
          <w:szCs w:val="22"/>
        </w:rPr>
      </w:pPr>
      <w:r w:rsidRPr="0022752E">
        <w:rPr>
          <w:rFonts w:cs="Arial"/>
          <w:szCs w:val="22"/>
        </w:rPr>
        <w:t>In order to assure that each LSE has a chance of reserving MIC at any given branch group and to also assure that an LSE does not have an indefinite reservation on a certain branch group LSEs cannot change the contract used for reserving Remaining Import Capability with a new contract or an extension of the same contract without going through the yearly Remaining Import Capability allocation first.</w:t>
      </w:r>
    </w:p>
    <w:p w14:paraId="7BDFDFC3" w14:textId="77777777" w:rsidR="0022752E" w:rsidRPr="0022752E" w:rsidRDefault="0022752E" w:rsidP="0022752E">
      <w:pPr>
        <w:spacing w:after="240" w:line="300" w:lineRule="auto"/>
        <w:rPr>
          <w:rFonts w:cs="Arial"/>
          <w:szCs w:val="22"/>
        </w:rPr>
      </w:pPr>
      <w:r w:rsidRPr="0022752E">
        <w:rPr>
          <w:rFonts w:cs="Arial"/>
          <w:szCs w:val="22"/>
        </w:rPr>
        <w:t>An extension of an old contract (Pre-RA Import Commitment or New Use Import Commitment) is treated as a new contract and must meet any new (future) Tariff and BPM requirements in order to achieve a new reservation based on its own merits.</w:t>
      </w:r>
    </w:p>
    <w:p w14:paraId="569840E9" w14:textId="77777777" w:rsidR="0022752E" w:rsidRPr="0022752E" w:rsidRDefault="0022752E" w:rsidP="0022752E">
      <w:pPr>
        <w:spacing w:after="240" w:line="300" w:lineRule="auto"/>
        <w:rPr>
          <w:rFonts w:cs="Arial"/>
          <w:szCs w:val="22"/>
        </w:rPr>
      </w:pPr>
      <w:r w:rsidRPr="0022752E">
        <w:rPr>
          <w:rFonts w:cs="Arial"/>
          <w:szCs w:val="22"/>
        </w:rPr>
        <w:t>Evergreen contracts are not allowed to reserve New Use Import Commitments. To reserve New Use Import Commitments, the RA contract must have a specific end date and must be communicated to the CAISO in the year ahead template.</w:t>
      </w:r>
    </w:p>
    <w:p w14:paraId="29FF1B43" w14:textId="77777777" w:rsidR="0022752E" w:rsidRPr="0022752E" w:rsidRDefault="0022752E" w:rsidP="0022752E">
      <w:pPr>
        <w:spacing w:after="240" w:line="300" w:lineRule="auto"/>
        <w:rPr>
          <w:rFonts w:cs="Arial"/>
          <w:szCs w:val="22"/>
        </w:rPr>
      </w:pPr>
      <w:r w:rsidRPr="0022752E">
        <w:rPr>
          <w:rFonts w:cs="Arial"/>
          <w:szCs w:val="22"/>
        </w:rPr>
        <w:t>In order to maintain the reservation on the branch group, the RA contract used for reservation must be active in the next RA year and must be included in the year ahead template submitted to the CAISO.</w:t>
      </w:r>
    </w:p>
    <w:p w14:paraId="3AC5B367" w14:textId="77777777" w:rsidR="0022752E" w:rsidRPr="0022752E" w:rsidRDefault="0022752E" w:rsidP="0022752E">
      <w:pPr>
        <w:spacing w:after="240" w:line="300" w:lineRule="auto"/>
        <w:rPr>
          <w:rFonts w:cs="Arial"/>
          <w:szCs w:val="22"/>
        </w:rPr>
      </w:pPr>
      <w:r w:rsidRPr="0022752E">
        <w:rPr>
          <w:rFonts w:cs="Arial"/>
          <w:szCs w:val="22"/>
        </w:rPr>
        <w:lastRenderedPageBreak/>
        <w:t>LSEs must provide the CAISO with contract priority curtailment order and preference before import allocations are given out for the next RA year – curtailment preference may be for part of the contract – if the LSE intends to keep and show the RA contract for the next RA Year – or it can be for the curtailment of the entire contract if, for example, the LSE intends to sell or dispose of the contract.</w:t>
      </w:r>
    </w:p>
    <w:p w14:paraId="4D805CFF" w14:textId="77777777" w:rsidR="0022752E" w:rsidRPr="0022752E" w:rsidRDefault="0022752E" w:rsidP="0022752E">
      <w:pPr>
        <w:spacing w:after="240" w:line="300" w:lineRule="auto"/>
        <w:rPr>
          <w:rFonts w:cs="Arial"/>
          <w:szCs w:val="22"/>
        </w:rPr>
      </w:pPr>
      <w:r w:rsidRPr="0022752E">
        <w:rPr>
          <w:rFonts w:cs="Arial"/>
          <w:szCs w:val="22"/>
        </w:rPr>
        <w:t>Maximum 75% of LSEs’ year ahead total import allocation (as communicated by the CAISO per step 7) can be reserved at the branch group level with multi-year applicable contracts signed by May 15th of the applicable RA year (coincides with July RA showings) and they must be communicated to the CAISO by submitting the required template per dates specified herein.</w:t>
      </w:r>
      <w:r w:rsidRPr="0022752E">
        <w:t xml:space="preserve"> The total import allocation </w:t>
      </w:r>
      <w:r w:rsidRPr="0022752E">
        <w:rPr>
          <w:rFonts w:cs="Arial"/>
          <w:szCs w:val="22"/>
        </w:rPr>
        <w:t>representing the sum of Existing Contract Import Capability, Pre-RA Import Commitment Capability, New Use Import Commitment Capability and Remaining Import Capability as communicated by the CAISO per step 7. The total locked up amounts for each LSE represents the sum of all their Existing Contract Import Capability, Pre-RA Import Commitment Capability and New Use Import Commitment Capability.</w:t>
      </w:r>
    </w:p>
    <w:p w14:paraId="507C6FAA" w14:textId="38804EFA" w:rsidR="0022752E" w:rsidRPr="0022752E" w:rsidRDefault="0022752E" w:rsidP="0022752E">
      <w:pPr>
        <w:spacing w:after="240" w:line="300" w:lineRule="auto"/>
        <w:rPr>
          <w:rFonts w:cs="Arial"/>
          <w:szCs w:val="22"/>
        </w:rPr>
      </w:pPr>
      <w:r w:rsidRPr="0022752E">
        <w:rPr>
          <w:rFonts w:cs="Arial"/>
          <w:szCs w:val="22"/>
        </w:rPr>
        <w:t>The CAISO would like to ensure that capacity built outside California to support CAISO load will be available and accessible to California on the same basis as RA capacity in the CAISO balancing area is available to the CAISO. New contracts used to lock MIC allocations to branch group associated with source specified import resources (either resource specific or an aggregation of specific resources) must be either Pseudo-Tie Generating Units</w:t>
      </w:r>
      <w:r w:rsidR="004A67A7">
        <w:rPr>
          <w:rFonts w:cs="Arial"/>
          <w:szCs w:val="22"/>
        </w:rPr>
        <w:t>,</w:t>
      </w:r>
      <w:r w:rsidRPr="0022752E">
        <w:rPr>
          <w:rFonts w:cs="Arial"/>
          <w:szCs w:val="22"/>
        </w:rPr>
        <w:t xml:space="preserve"> Dynamic Resource-Specific System Resources</w:t>
      </w:r>
      <w:r w:rsidR="004A67A7" w:rsidRPr="008302B4">
        <w:rPr>
          <w:rFonts w:cs="Arial"/>
          <w:szCs w:val="22"/>
        </w:rPr>
        <w:t>, or Generating Units connected to the CAISO Controlled Grid while subject to CAISO Appendix DD 8.9.1 (b) and (c)</w:t>
      </w:r>
      <w:r w:rsidR="004A67A7" w:rsidRPr="0022752E">
        <w:rPr>
          <w:rFonts w:cs="Arial"/>
          <w:szCs w:val="22"/>
        </w:rPr>
        <w:t xml:space="preserve"> </w:t>
      </w:r>
      <w:r w:rsidRPr="0022752E">
        <w:rPr>
          <w:rFonts w:cs="Arial"/>
          <w:szCs w:val="22"/>
        </w:rPr>
        <w:t xml:space="preserve"> as defined under the CAISO Tariff.</w:t>
      </w:r>
    </w:p>
    <w:p w14:paraId="50D49C1B" w14:textId="77777777" w:rsidR="0022752E" w:rsidRPr="0022752E" w:rsidRDefault="0022752E" w:rsidP="0022752E">
      <w:pPr>
        <w:spacing w:after="240" w:line="300" w:lineRule="auto"/>
        <w:rPr>
          <w:rFonts w:cs="Arial"/>
          <w:szCs w:val="22"/>
        </w:rPr>
      </w:pPr>
      <w:r w:rsidRPr="0022752E">
        <w:rPr>
          <w:rFonts w:cs="Arial"/>
          <w:szCs w:val="22"/>
        </w:rPr>
        <w:t>In order to qualify for any one year reservation the RA contract has to span a minimum of 3 summer months (between June-September).  For years when the contract drops below the minimum summer months requirement the RA import allocations can still be received through the annual allocation process, however the LSE will not have a reservation or pre-assignment at the respective branch group.</w:t>
      </w:r>
    </w:p>
    <w:p w14:paraId="07759F5D" w14:textId="77777777" w:rsidR="0022752E" w:rsidRPr="0022752E" w:rsidRDefault="0022752E" w:rsidP="0022752E">
      <w:pPr>
        <w:spacing w:after="240" w:line="300" w:lineRule="auto"/>
        <w:rPr>
          <w:rFonts w:cs="Arial"/>
          <w:szCs w:val="22"/>
        </w:rPr>
      </w:pPr>
      <w:r w:rsidRPr="0022752E">
        <w:rPr>
          <w:rFonts w:cs="Arial"/>
          <w:szCs w:val="22"/>
        </w:rPr>
        <w:t>If the specific resource or the aggregation of specific resources have variable Qualifying Capacity values between months, then the month with the highest total QC value by branch group will represent the reserved amount. These values must be included in the year ahead template submitted to the CAISO.</w:t>
      </w:r>
    </w:p>
    <w:p w14:paraId="466F674F" w14:textId="77777777" w:rsidR="0022752E" w:rsidRPr="0022752E" w:rsidRDefault="0022752E" w:rsidP="0022752E">
      <w:pPr>
        <w:spacing w:after="240" w:line="300" w:lineRule="auto"/>
        <w:rPr>
          <w:rFonts w:cs="Arial"/>
          <w:szCs w:val="22"/>
        </w:rPr>
      </w:pPr>
      <w:r w:rsidRPr="0022752E">
        <w:rPr>
          <w:rFonts w:cs="Arial"/>
          <w:szCs w:val="22"/>
        </w:rPr>
        <w:t>Example - LSE A has 3 contracts at the same branch group:</w:t>
      </w:r>
    </w:p>
    <w:tbl>
      <w:tblPr>
        <w:tblStyle w:val="PlainTable2"/>
        <w:tblW w:w="8319" w:type="dxa"/>
        <w:tblLayout w:type="fixed"/>
        <w:tblLook w:val="04A0" w:firstRow="1" w:lastRow="0" w:firstColumn="1" w:lastColumn="0" w:noHBand="0" w:noVBand="1"/>
      </w:tblPr>
      <w:tblGrid>
        <w:gridCol w:w="720"/>
        <w:gridCol w:w="634"/>
        <w:gridCol w:w="634"/>
        <w:gridCol w:w="634"/>
        <w:gridCol w:w="633"/>
        <w:gridCol w:w="633"/>
        <w:gridCol w:w="633"/>
        <w:gridCol w:w="633"/>
        <w:gridCol w:w="633"/>
        <w:gridCol w:w="633"/>
        <w:gridCol w:w="633"/>
        <w:gridCol w:w="633"/>
        <w:gridCol w:w="633"/>
      </w:tblGrid>
      <w:tr w:rsidR="0022752E" w:rsidRPr="0022752E" w14:paraId="55D25D84" w14:textId="77777777" w:rsidTr="0017221A">
        <w:trPr>
          <w:cnfStyle w:val="100000000000" w:firstRow="1" w:lastRow="0" w:firstColumn="0" w:lastColumn="0" w:oddVBand="0" w:evenVBand="0" w:oddHBand="0" w:evenHBand="0" w:firstRowFirstColumn="0" w:firstRowLastColumn="0" w:lastRowFirstColumn="0" w:lastRowLastColumn="0"/>
          <w:trHeight w:val="470"/>
        </w:trPr>
        <w:tc>
          <w:tcPr>
            <w:cnfStyle w:val="001000000000" w:firstRow="0" w:lastRow="0" w:firstColumn="1" w:lastColumn="0" w:oddVBand="0" w:evenVBand="0" w:oddHBand="0" w:evenHBand="0" w:firstRowFirstColumn="0" w:firstRowLastColumn="0" w:lastRowFirstColumn="0" w:lastRowLastColumn="0"/>
            <w:tcW w:w="720" w:type="dxa"/>
            <w:noWrap/>
            <w:vAlign w:val="center"/>
          </w:tcPr>
          <w:p w14:paraId="3ADB2834" w14:textId="77777777" w:rsidR="0022752E" w:rsidRPr="0022752E" w:rsidRDefault="0022752E" w:rsidP="0022752E">
            <w:pPr>
              <w:spacing w:after="240" w:line="300" w:lineRule="auto"/>
              <w:rPr>
                <w:rFonts w:cs="Arial"/>
                <w:sz w:val="16"/>
                <w:szCs w:val="16"/>
              </w:rPr>
            </w:pPr>
            <w:r w:rsidRPr="0022752E">
              <w:rPr>
                <w:rFonts w:cs="Arial"/>
                <w:sz w:val="16"/>
                <w:szCs w:val="16"/>
              </w:rPr>
              <w:t>Month</w:t>
            </w:r>
          </w:p>
        </w:tc>
        <w:tc>
          <w:tcPr>
            <w:tcW w:w="634" w:type="dxa"/>
            <w:noWrap/>
            <w:vAlign w:val="center"/>
          </w:tcPr>
          <w:p w14:paraId="04A218F4"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Jan.</w:t>
            </w:r>
          </w:p>
        </w:tc>
        <w:tc>
          <w:tcPr>
            <w:tcW w:w="634" w:type="dxa"/>
            <w:noWrap/>
            <w:vAlign w:val="center"/>
          </w:tcPr>
          <w:p w14:paraId="59A3F5BF"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Feb,</w:t>
            </w:r>
          </w:p>
        </w:tc>
        <w:tc>
          <w:tcPr>
            <w:tcW w:w="634" w:type="dxa"/>
            <w:noWrap/>
            <w:vAlign w:val="center"/>
          </w:tcPr>
          <w:p w14:paraId="02178791"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Mar.</w:t>
            </w:r>
          </w:p>
        </w:tc>
        <w:tc>
          <w:tcPr>
            <w:tcW w:w="633" w:type="dxa"/>
            <w:noWrap/>
            <w:vAlign w:val="center"/>
          </w:tcPr>
          <w:p w14:paraId="5BB87DB9"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Apr.</w:t>
            </w:r>
          </w:p>
        </w:tc>
        <w:tc>
          <w:tcPr>
            <w:tcW w:w="633" w:type="dxa"/>
            <w:noWrap/>
            <w:vAlign w:val="center"/>
          </w:tcPr>
          <w:p w14:paraId="4FBBF6F4"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May</w:t>
            </w:r>
          </w:p>
        </w:tc>
        <w:tc>
          <w:tcPr>
            <w:tcW w:w="633" w:type="dxa"/>
            <w:noWrap/>
            <w:vAlign w:val="center"/>
          </w:tcPr>
          <w:p w14:paraId="78FDC9D3"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June</w:t>
            </w:r>
          </w:p>
        </w:tc>
        <w:tc>
          <w:tcPr>
            <w:tcW w:w="633" w:type="dxa"/>
            <w:noWrap/>
            <w:vAlign w:val="center"/>
          </w:tcPr>
          <w:p w14:paraId="3B34A607"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July</w:t>
            </w:r>
          </w:p>
        </w:tc>
        <w:tc>
          <w:tcPr>
            <w:tcW w:w="633" w:type="dxa"/>
            <w:noWrap/>
            <w:vAlign w:val="center"/>
          </w:tcPr>
          <w:p w14:paraId="6DD2367A"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Aug.</w:t>
            </w:r>
          </w:p>
        </w:tc>
        <w:tc>
          <w:tcPr>
            <w:tcW w:w="633" w:type="dxa"/>
            <w:noWrap/>
            <w:vAlign w:val="center"/>
          </w:tcPr>
          <w:p w14:paraId="3480E1A7"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Sept,</w:t>
            </w:r>
          </w:p>
        </w:tc>
        <w:tc>
          <w:tcPr>
            <w:tcW w:w="633" w:type="dxa"/>
            <w:noWrap/>
            <w:vAlign w:val="center"/>
          </w:tcPr>
          <w:p w14:paraId="4F5D9CE8"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Oct.</w:t>
            </w:r>
          </w:p>
        </w:tc>
        <w:tc>
          <w:tcPr>
            <w:tcW w:w="633" w:type="dxa"/>
            <w:noWrap/>
            <w:vAlign w:val="center"/>
          </w:tcPr>
          <w:p w14:paraId="555956EF"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Nov.</w:t>
            </w:r>
          </w:p>
        </w:tc>
        <w:tc>
          <w:tcPr>
            <w:tcW w:w="633" w:type="dxa"/>
            <w:noWrap/>
            <w:vAlign w:val="center"/>
          </w:tcPr>
          <w:p w14:paraId="5F68E2D1" w14:textId="77777777" w:rsidR="0022752E" w:rsidRPr="0022752E" w:rsidRDefault="0022752E" w:rsidP="0022752E">
            <w:pPr>
              <w:spacing w:after="240" w:line="300" w:lineRule="auto"/>
              <w:cnfStyle w:val="100000000000" w:firstRow="1"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Dec.</w:t>
            </w:r>
          </w:p>
        </w:tc>
      </w:tr>
      <w:tr w:rsidR="0022752E" w:rsidRPr="0022752E" w14:paraId="7E034D7B" w14:textId="77777777" w:rsidTr="0017221A">
        <w:trPr>
          <w:cnfStyle w:val="000000100000" w:firstRow="0" w:lastRow="0" w:firstColumn="0" w:lastColumn="0" w:oddVBand="0" w:evenVBand="0" w:oddHBand="1" w:evenHBand="0" w:firstRowFirstColumn="0" w:firstRowLastColumn="0" w:lastRowFirstColumn="0" w:lastRowLastColumn="0"/>
          <w:trHeight w:val="470"/>
        </w:trPr>
        <w:tc>
          <w:tcPr>
            <w:cnfStyle w:val="001000000000" w:firstRow="0" w:lastRow="0" w:firstColumn="1" w:lastColumn="0" w:oddVBand="0" w:evenVBand="0" w:oddHBand="0" w:evenHBand="0" w:firstRowFirstColumn="0" w:firstRowLastColumn="0" w:lastRowFirstColumn="0" w:lastRowLastColumn="0"/>
            <w:tcW w:w="720" w:type="dxa"/>
            <w:noWrap/>
            <w:vAlign w:val="center"/>
            <w:hideMark/>
          </w:tcPr>
          <w:p w14:paraId="025A78E2" w14:textId="77777777" w:rsidR="0022752E" w:rsidRPr="0022752E" w:rsidRDefault="0022752E" w:rsidP="0022752E">
            <w:pPr>
              <w:spacing w:after="240" w:line="300" w:lineRule="auto"/>
              <w:rPr>
                <w:rFonts w:cs="Arial"/>
                <w:sz w:val="16"/>
                <w:szCs w:val="16"/>
              </w:rPr>
            </w:pPr>
            <w:r w:rsidRPr="0022752E">
              <w:rPr>
                <w:rFonts w:cs="Arial"/>
                <w:sz w:val="16"/>
                <w:szCs w:val="16"/>
              </w:rPr>
              <w:t>Res. 1</w:t>
            </w:r>
          </w:p>
        </w:tc>
        <w:tc>
          <w:tcPr>
            <w:tcW w:w="634" w:type="dxa"/>
            <w:noWrap/>
            <w:vAlign w:val="center"/>
            <w:hideMark/>
          </w:tcPr>
          <w:p w14:paraId="63DC271A"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8.61</w:t>
            </w:r>
          </w:p>
        </w:tc>
        <w:tc>
          <w:tcPr>
            <w:tcW w:w="634" w:type="dxa"/>
            <w:noWrap/>
            <w:vAlign w:val="center"/>
            <w:hideMark/>
          </w:tcPr>
          <w:p w14:paraId="0FD508B6"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7.38</w:t>
            </w:r>
          </w:p>
        </w:tc>
        <w:tc>
          <w:tcPr>
            <w:tcW w:w="634" w:type="dxa"/>
            <w:noWrap/>
            <w:vAlign w:val="center"/>
            <w:hideMark/>
          </w:tcPr>
          <w:p w14:paraId="7ABBE6AF"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17.22</w:t>
            </w:r>
          </w:p>
        </w:tc>
        <w:tc>
          <w:tcPr>
            <w:tcW w:w="633" w:type="dxa"/>
            <w:noWrap/>
            <w:vAlign w:val="center"/>
            <w:hideMark/>
          </w:tcPr>
          <w:p w14:paraId="158DCD19"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15.38</w:t>
            </w:r>
          </w:p>
        </w:tc>
        <w:tc>
          <w:tcPr>
            <w:tcW w:w="633" w:type="dxa"/>
            <w:noWrap/>
            <w:vAlign w:val="center"/>
            <w:hideMark/>
          </w:tcPr>
          <w:p w14:paraId="7C0205EE"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15.38</w:t>
            </w:r>
          </w:p>
        </w:tc>
        <w:tc>
          <w:tcPr>
            <w:tcW w:w="633" w:type="dxa"/>
            <w:noWrap/>
            <w:vAlign w:val="center"/>
            <w:hideMark/>
          </w:tcPr>
          <w:p w14:paraId="74AA7118"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20.30</w:t>
            </w:r>
          </w:p>
        </w:tc>
        <w:tc>
          <w:tcPr>
            <w:tcW w:w="633" w:type="dxa"/>
            <w:noWrap/>
            <w:vAlign w:val="center"/>
            <w:hideMark/>
          </w:tcPr>
          <w:p w14:paraId="49C1ACD0"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14.15</w:t>
            </w:r>
          </w:p>
        </w:tc>
        <w:tc>
          <w:tcPr>
            <w:tcW w:w="633" w:type="dxa"/>
            <w:noWrap/>
            <w:vAlign w:val="center"/>
            <w:hideMark/>
          </w:tcPr>
          <w:p w14:paraId="260F9496"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12.92</w:t>
            </w:r>
          </w:p>
        </w:tc>
        <w:tc>
          <w:tcPr>
            <w:tcW w:w="633" w:type="dxa"/>
            <w:noWrap/>
            <w:vAlign w:val="center"/>
            <w:hideMark/>
          </w:tcPr>
          <w:p w14:paraId="3EC3FCFC"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9.23</w:t>
            </w:r>
          </w:p>
        </w:tc>
        <w:tc>
          <w:tcPr>
            <w:tcW w:w="633" w:type="dxa"/>
            <w:noWrap/>
            <w:vAlign w:val="center"/>
            <w:hideMark/>
          </w:tcPr>
          <w:p w14:paraId="7FCD15C0"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4.92</w:t>
            </w:r>
          </w:p>
        </w:tc>
        <w:tc>
          <w:tcPr>
            <w:tcW w:w="633" w:type="dxa"/>
            <w:noWrap/>
            <w:vAlign w:val="center"/>
            <w:hideMark/>
          </w:tcPr>
          <w:p w14:paraId="79C86E84"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7.38</w:t>
            </w:r>
          </w:p>
        </w:tc>
        <w:tc>
          <w:tcPr>
            <w:tcW w:w="633" w:type="dxa"/>
            <w:noWrap/>
            <w:vAlign w:val="center"/>
            <w:hideMark/>
          </w:tcPr>
          <w:p w14:paraId="1944C341"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8.00</w:t>
            </w:r>
          </w:p>
        </w:tc>
      </w:tr>
      <w:tr w:rsidR="0022752E" w:rsidRPr="0022752E" w14:paraId="5E7F64E2" w14:textId="77777777" w:rsidTr="0017221A">
        <w:trPr>
          <w:trHeight w:val="470"/>
        </w:trPr>
        <w:tc>
          <w:tcPr>
            <w:cnfStyle w:val="001000000000" w:firstRow="0" w:lastRow="0" w:firstColumn="1" w:lastColumn="0" w:oddVBand="0" w:evenVBand="0" w:oddHBand="0" w:evenHBand="0" w:firstRowFirstColumn="0" w:firstRowLastColumn="0" w:lastRowFirstColumn="0" w:lastRowLastColumn="0"/>
            <w:tcW w:w="720" w:type="dxa"/>
            <w:noWrap/>
            <w:vAlign w:val="center"/>
          </w:tcPr>
          <w:p w14:paraId="5FC062B7" w14:textId="77777777" w:rsidR="0022752E" w:rsidRPr="0022752E" w:rsidRDefault="0022752E" w:rsidP="0022752E">
            <w:pPr>
              <w:spacing w:after="240" w:line="300" w:lineRule="auto"/>
              <w:rPr>
                <w:rFonts w:cs="Arial"/>
                <w:sz w:val="16"/>
                <w:szCs w:val="16"/>
              </w:rPr>
            </w:pPr>
            <w:r w:rsidRPr="0022752E">
              <w:rPr>
                <w:rFonts w:cs="Arial"/>
                <w:sz w:val="16"/>
                <w:szCs w:val="16"/>
              </w:rPr>
              <w:lastRenderedPageBreak/>
              <w:t>Res. 2</w:t>
            </w:r>
          </w:p>
        </w:tc>
        <w:tc>
          <w:tcPr>
            <w:tcW w:w="634" w:type="dxa"/>
            <w:noWrap/>
            <w:vAlign w:val="center"/>
          </w:tcPr>
          <w:p w14:paraId="7297EA35"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0.00</w:t>
            </w:r>
          </w:p>
        </w:tc>
        <w:tc>
          <w:tcPr>
            <w:tcW w:w="634" w:type="dxa"/>
            <w:noWrap/>
            <w:vAlign w:val="center"/>
          </w:tcPr>
          <w:p w14:paraId="4900EA64"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1.00</w:t>
            </w:r>
          </w:p>
        </w:tc>
        <w:tc>
          <w:tcPr>
            <w:tcW w:w="634" w:type="dxa"/>
            <w:noWrap/>
            <w:vAlign w:val="center"/>
          </w:tcPr>
          <w:p w14:paraId="432CD0F9"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2.00</w:t>
            </w:r>
          </w:p>
        </w:tc>
        <w:tc>
          <w:tcPr>
            <w:tcW w:w="633" w:type="dxa"/>
            <w:noWrap/>
            <w:vAlign w:val="center"/>
          </w:tcPr>
          <w:p w14:paraId="2959C7B6"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3.00</w:t>
            </w:r>
          </w:p>
        </w:tc>
        <w:tc>
          <w:tcPr>
            <w:tcW w:w="633" w:type="dxa"/>
            <w:noWrap/>
            <w:vAlign w:val="center"/>
          </w:tcPr>
          <w:p w14:paraId="744F5021"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5.00</w:t>
            </w:r>
          </w:p>
        </w:tc>
        <w:tc>
          <w:tcPr>
            <w:tcW w:w="633" w:type="dxa"/>
            <w:noWrap/>
            <w:vAlign w:val="center"/>
          </w:tcPr>
          <w:p w14:paraId="21C1F8FA"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6.00</w:t>
            </w:r>
          </w:p>
        </w:tc>
        <w:tc>
          <w:tcPr>
            <w:tcW w:w="633" w:type="dxa"/>
            <w:noWrap/>
            <w:vAlign w:val="center"/>
          </w:tcPr>
          <w:p w14:paraId="29795362"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6.00</w:t>
            </w:r>
          </w:p>
        </w:tc>
        <w:tc>
          <w:tcPr>
            <w:tcW w:w="633" w:type="dxa"/>
            <w:noWrap/>
            <w:vAlign w:val="center"/>
          </w:tcPr>
          <w:p w14:paraId="2E8091CC"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5.00</w:t>
            </w:r>
          </w:p>
        </w:tc>
        <w:tc>
          <w:tcPr>
            <w:tcW w:w="633" w:type="dxa"/>
            <w:noWrap/>
            <w:vAlign w:val="center"/>
          </w:tcPr>
          <w:p w14:paraId="1566059F"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3.00</w:t>
            </w:r>
          </w:p>
        </w:tc>
        <w:tc>
          <w:tcPr>
            <w:tcW w:w="633" w:type="dxa"/>
            <w:noWrap/>
            <w:vAlign w:val="center"/>
          </w:tcPr>
          <w:p w14:paraId="05F25552"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2.00</w:t>
            </w:r>
          </w:p>
        </w:tc>
        <w:tc>
          <w:tcPr>
            <w:tcW w:w="633" w:type="dxa"/>
            <w:noWrap/>
            <w:vAlign w:val="center"/>
          </w:tcPr>
          <w:p w14:paraId="3CBFD2E0"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1.00</w:t>
            </w:r>
          </w:p>
        </w:tc>
        <w:tc>
          <w:tcPr>
            <w:tcW w:w="633" w:type="dxa"/>
            <w:noWrap/>
            <w:vAlign w:val="center"/>
          </w:tcPr>
          <w:p w14:paraId="2609BC09"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0.00</w:t>
            </w:r>
          </w:p>
        </w:tc>
      </w:tr>
      <w:tr w:rsidR="0022752E" w:rsidRPr="0022752E" w14:paraId="072C3BD9" w14:textId="77777777" w:rsidTr="0017221A">
        <w:trPr>
          <w:cnfStyle w:val="000000100000" w:firstRow="0" w:lastRow="0" w:firstColumn="0" w:lastColumn="0" w:oddVBand="0" w:evenVBand="0" w:oddHBand="1" w:evenHBand="0" w:firstRowFirstColumn="0" w:firstRowLastColumn="0" w:lastRowFirstColumn="0" w:lastRowLastColumn="0"/>
          <w:trHeight w:val="470"/>
        </w:trPr>
        <w:tc>
          <w:tcPr>
            <w:cnfStyle w:val="001000000000" w:firstRow="0" w:lastRow="0" w:firstColumn="1" w:lastColumn="0" w:oddVBand="0" w:evenVBand="0" w:oddHBand="0" w:evenHBand="0" w:firstRowFirstColumn="0" w:firstRowLastColumn="0" w:lastRowFirstColumn="0" w:lastRowLastColumn="0"/>
            <w:tcW w:w="720" w:type="dxa"/>
            <w:noWrap/>
            <w:vAlign w:val="center"/>
          </w:tcPr>
          <w:p w14:paraId="584E141B" w14:textId="77777777" w:rsidR="0022752E" w:rsidRPr="0022752E" w:rsidRDefault="0022752E" w:rsidP="0022752E">
            <w:pPr>
              <w:spacing w:after="240" w:line="300" w:lineRule="auto"/>
              <w:rPr>
                <w:rFonts w:cs="Arial"/>
                <w:sz w:val="16"/>
                <w:szCs w:val="16"/>
              </w:rPr>
            </w:pPr>
            <w:r w:rsidRPr="0022752E">
              <w:rPr>
                <w:rFonts w:cs="Arial"/>
                <w:sz w:val="16"/>
                <w:szCs w:val="16"/>
              </w:rPr>
              <w:t>Res. 3</w:t>
            </w:r>
          </w:p>
        </w:tc>
        <w:tc>
          <w:tcPr>
            <w:tcW w:w="634" w:type="dxa"/>
            <w:noWrap/>
            <w:vAlign w:val="center"/>
          </w:tcPr>
          <w:p w14:paraId="46664020"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8.30</w:t>
            </w:r>
          </w:p>
        </w:tc>
        <w:tc>
          <w:tcPr>
            <w:tcW w:w="634" w:type="dxa"/>
            <w:noWrap/>
            <w:vAlign w:val="center"/>
          </w:tcPr>
          <w:p w14:paraId="5BB6F02D"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10.30</w:t>
            </w:r>
          </w:p>
        </w:tc>
        <w:tc>
          <w:tcPr>
            <w:tcW w:w="634" w:type="dxa"/>
            <w:noWrap/>
            <w:vAlign w:val="center"/>
          </w:tcPr>
          <w:p w14:paraId="1428E569"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10.50</w:t>
            </w:r>
          </w:p>
        </w:tc>
        <w:tc>
          <w:tcPr>
            <w:tcW w:w="633" w:type="dxa"/>
            <w:noWrap/>
            <w:vAlign w:val="center"/>
          </w:tcPr>
          <w:p w14:paraId="7FF5B8AB"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15.3</w:t>
            </w:r>
          </w:p>
        </w:tc>
        <w:tc>
          <w:tcPr>
            <w:tcW w:w="633" w:type="dxa"/>
            <w:noWrap/>
            <w:vAlign w:val="center"/>
          </w:tcPr>
          <w:p w14:paraId="10BA7BEC"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15.3</w:t>
            </w:r>
          </w:p>
        </w:tc>
        <w:tc>
          <w:tcPr>
            <w:tcW w:w="633" w:type="dxa"/>
            <w:noWrap/>
            <w:vAlign w:val="center"/>
          </w:tcPr>
          <w:p w14:paraId="5D30D3B1"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8.50</w:t>
            </w:r>
          </w:p>
        </w:tc>
        <w:tc>
          <w:tcPr>
            <w:tcW w:w="633" w:type="dxa"/>
            <w:noWrap/>
            <w:vAlign w:val="center"/>
          </w:tcPr>
          <w:p w14:paraId="353607AA"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8.50</w:t>
            </w:r>
          </w:p>
        </w:tc>
        <w:tc>
          <w:tcPr>
            <w:tcW w:w="633" w:type="dxa"/>
            <w:noWrap/>
            <w:vAlign w:val="center"/>
          </w:tcPr>
          <w:p w14:paraId="74D0E0D7"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7.50</w:t>
            </w:r>
          </w:p>
        </w:tc>
        <w:tc>
          <w:tcPr>
            <w:tcW w:w="633" w:type="dxa"/>
            <w:noWrap/>
            <w:vAlign w:val="center"/>
          </w:tcPr>
          <w:p w14:paraId="0C4EA161"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6.50</w:t>
            </w:r>
          </w:p>
        </w:tc>
        <w:tc>
          <w:tcPr>
            <w:tcW w:w="633" w:type="dxa"/>
            <w:noWrap/>
            <w:vAlign w:val="center"/>
          </w:tcPr>
          <w:p w14:paraId="3F91B0B9"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5.00</w:t>
            </w:r>
          </w:p>
        </w:tc>
        <w:tc>
          <w:tcPr>
            <w:tcW w:w="633" w:type="dxa"/>
            <w:noWrap/>
            <w:vAlign w:val="center"/>
          </w:tcPr>
          <w:p w14:paraId="533582AC"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4.00</w:t>
            </w:r>
          </w:p>
        </w:tc>
        <w:tc>
          <w:tcPr>
            <w:tcW w:w="633" w:type="dxa"/>
            <w:noWrap/>
            <w:vAlign w:val="center"/>
          </w:tcPr>
          <w:p w14:paraId="46E2D5AE" w14:textId="77777777" w:rsidR="0022752E" w:rsidRPr="0022752E" w:rsidRDefault="0022752E" w:rsidP="0022752E">
            <w:pPr>
              <w:spacing w:after="240" w:line="300" w:lineRule="auto"/>
              <w:cnfStyle w:val="000000100000" w:firstRow="0" w:lastRow="0" w:firstColumn="0" w:lastColumn="0" w:oddVBand="0" w:evenVBand="0" w:oddHBand="1" w:evenHBand="0" w:firstRowFirstColumn="0" w:firstRowLastColumn="0" w:lastRowFirstColumn="0" w:lastRowLastColumn="0"/>
              <w:rPr>
                <w:rFonts w:cs="Arial"/>
                <w:sz w:val="16"/>
                <w:szCs w:val="16"/>
              </w:rPr>
            </w:pPr>
            <w:r w:rsidRPr="0022752E">
              <w:rPr>
                <w:rFonts w:cs="Arial"/>
                <w:sz w:val="16"/>
                <w:szCs w:val="16"/>
              </w:rPr>
              <w:t>2.00</w:t>
            </w:r>
          </w:p>
        </w:tc>
      </w:tr>
      <w:tr w:rsidR="0022752E" w:rsidRPr="0022752E" w14:paraId="694221A5" w14:textId="77777777" w:rsidTr="0017221A">
        <w:trPr>
          <w:trHeight w:val="470"/>
        </w:trPr>
        <w:tc>
          <w:tcPr>
            <w:cnfStyle w:val="001000000000" w:firstRow="0" w:lastRow="0" w:firstColumn="1" w:lastColumn="0" w:oddVBand="0" w:evenVBand="0" w:oddHBand="0" w:evenHBand="0" w:firstRowFirstColumn="0" w:firstRowLastColumn="0" w:lastRowFirstColumn="0" w:lastRowLastColumn="0"/>
            <w:tcW w:w="720" w:type="dxa"/>
            <w:noWrap/>
            <w:vAlign w:val="center"/>
          </w:tcPr>
          <w:p w14:paraId="470099D2" w14:textId="77777777" w:rsidR="0022752E" w:rsidRPr="0022752E" w:rsidRDefault="0022752E" w:rsidP="0022752E">
            <w:pPr>
              <w:spacing w:after="240" w:line="300" w:lineRule="auto"/>
              <w:rPr>
                <w:rFonts w:cs="Arial"/>
                <w:sz w:val="16"/>
                <w:szCs w:val="16"/>
              </w:rPr>
            </w:pPr>
            <w:r w:rsidRPr="0022752E">
              <w:rPr>
                <w:rFonts w:cs="Arial"/>
                <w:sz w:val="16"/>
                <w:szCs w:val="16"/>
              </w:rPr>
              <w:t>Total</w:t>
            </w:r>
          </w:p>
        </w:tc>
        <w:tc>
          <w:tcPr>
            <w:tcW w:w="634" w:type="dxa"/>
            <w:noWrap/>
            <w:vAlign w:val="center"/>
          </w:tcPr>
          <w:p w14:paraId="7D19EAA5"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16.91</w:t>
            </w:r>
          </w:p>
        </w:tc>
        <w:tc>
          <w:tcPr>
            <w:tcW w:w="634" w:type="dxa"/>
            <w:noWrap/>
            <w:vAlign w:val="center"/>
          </w:tcPr>
          <w:p w14:paraId="664BC894"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18.68</w:t>
            </w:r>
          </w:p>
        </w:tc>
        <w:tc>
          <w:tcPr>
            <w:tcW w:w="634" w:type="dxa"/>
            <w:noWrap/>
            <w:vAlign w:val="center"/>
          </w:tcPr>
          <w:p w14:paraId="045AD3B9"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29.72</w:t>
            </w:r>
          </w:p>
        </w:tc>
        <w:tc>
          <w:tcPr>
            <w:tcW w:w="633" w:type="dxa"/>
            <w:noWrap/>
            <w:vAlign w:val="center"/>
          </w:tcPr>
          <w:p w14:paraId="2B7920A6"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33.68</w:t>
            </w:r>
          </w:p>
        </w:tc>
        <w:tc>
          <w:tcPr>
            <w:tcW w:w="633" w:type="dxa"/>
            <w:noWrap/>
            <w:vAlign w:val="center"/>
          </w:tcPr>
          <w:p w14:paraId="60E63BDF"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35.68</w:t>
            </w:r>
          </w:p>
        </w:tc>
        <w:tc>
          <w:tcPr>
            <w:tcW w:w="633" w:type="dxa"/>
            <w:noWrap/>
            <w:vAlign w:val="center"/>
          </w:tcPr>
          <w:p w14:paraId="7B93C35C"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34.80</w:t>
            </w:r>
          </w:p>
        </w:tc>
        <w:tc>
          <w:tcPr>
            <w:tcW w:w="633" w:type="dxa"/>
            <w:noWrap/>
            <w:vAlign w:val="center"/>
          </w:tcPr>
          <w:p w14:paraId="6EBA8918"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28.65</w:t>
            </w:r>
          </w:p>
        </w:tc>
        <w:tc>
          <w:tcPr>
            <w:tcW w:w="633" w:type="dxa"/>
            <w:noWrap/>
            <w:vAlign w:val="center"/>
          </w:tcPr>
          <w:p w14:paraId="052A547C"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25.42</w:t>
            </w:r>
          </w:p>
        </w:tc>
        <w:tc>
          <w:tcPr>
            <w:tcW w:w="633" w:type="dxa"/>
            <w:noWrap/>
            <w:vAlign w:val="center"/>
          </w:tcPr>
          <w:p w14:paraId="43F7C8C7"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18.73</w:t>
            </w:r>
          </w:p>
        </w:tc>
        <w:tc>
          <w:tcPr>
            <w:tcW w:w="633" w:type="dxa"/>
            <w:noWrap/>
            <w:vAlign w:val="center"/>
          </w:tcPr>
          <w:p w14:paraId="13DE48D2"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11.92</w:t>
            </w:r>
          </w:p>
        </w:tc>
        <w:tc>
          <w:tcPr>
            <w:tcW w:w="633" w:type="dxa"/>
            <w:noWrap/>
            <w:vAlign w:val="center"/>
          </w:tcPr>
          <w:p w14:paraId="519C618D"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12.38</w:t>
            </w:r>
          </w:p>
        </w:tc>
        <w:tc>
          <w:tcPr>
            <w:tcW w:w="633" w:type="dxa"/>
            <w:noWrap/>
            <w:vAlign w:val="center"/>
          </w:tcPr>
          <w:p w14:paraId="77574013" w14:textId="77777777" w:rsidR="0022752E" w:rsidRPr="0022752E" w:rsidRDefault="0022752E" w:rsidP="0022752E">
            <w:pPr>
              <w:spacing w:after="240" w:line="300" w:lineRule="auto"/>
              <w:cnfStyle w:val="000000000000" w:firstRow="0" w:lastRow="0" w:firstColumn="0" w:lastColumn="0" w:oddVBand="0" w:evenVBand="0" w:oddHBand="0" w:evenHBand="0" w:firstRowFirstColumn="0" w:firstRowLastColumn="0" w:lastRowFirstColumn="0" w:lastRowLastColumn="0"/>
              <w:rPr>
                <w:rFonts w:cs="Arial"/>
                <w:sz w:val="16"/>
                <w:szCs w:val="16"/>
              </w:rPr>
            </w:pPr>
            <w:r w:rsidRPr="0022752E">
              <w:rPr>
                <w:rFonts w:cs="Arial"/>
                <w:sz w:val="16"/>
                <w:szCs w:val="16"/>
              </w:rPr>
              <w:t>10.0</w:t>
            </w:r>
          </w:p>
        </w:tc>
      </w:tr>
    </w:tbl>
    <w:p w14:paraId="2911A3D0" w14:textId="77777777" w:rsidR="0022752E" w:rsidRPr="0022752E" w:rsidRDefault="0022752E" w:rsidP="0022752E">
      <w:pPr>
        <w:spacing w:after="240" w:line="300" w:lineRule="auto"/>
        <w:rPr>
          <w:rFonts w:cs="Arial"/>
          <w:sz w:val="16"/>
          <w:szCs w:val="16"/>
        </w:rPr>
      </w:pPr>
    </w:p>
    <w:p w14:paraId="24C6397B" w14:textId="77777777" w:rsidR="0022752E" w:rsidRPr="0022752E" w:rsidRDefault="0022752E" w:rsidP="0022752E">
      <w:pPr>
        <w:spacing w:after="240" w:line="300" w:lineRule="auto"/>
        <w:rPr>
          <w:rFonts w:cs="Arial"/>
          <w:szCs w:val="22"/>
        </w:rPr>
      </w:pPr>
      <w:r w:rsidRPr="0022752E">
        <w:rPr>
          <w:rFonts w:cs="Arial"/>
          <w:szCs w:val="22"/>
        </w:rPr>
        <w:t>MIC allocation reservation for this branch group will be 35.68 MW for the next RA Year.</w:t>
      </w:r>
    </w:p>
    <w:p w14:paraId="6397F222" w14:textId="77777777" w:rsidR="0022752E" w:rsidRPr="0022752E" w:rsidRDefault="0022752E" w:rsidP="0022752E">
      <w:pPr>
        <w:spacing w:after="240" w:line="300" w:lineRule="auto"/>
        <w:rPr>
          <w:rFonts w:cs="Arial"/>
          <w:szCs w:val="22"/>
        </w:rPr>
      </w:pPr>
      <w:r w:rsidRPr="0022752E">
        <w:rPr>
          <w:rFonts w:cs="Arial"/>
          <w:szCs w:val="22"/>
        </w:rPr>
        <w:t>In order to avoid excessively high off-peak contracts that would reserve MIC allocations over the entire year, each LSEs reserved amount per branch group (scheduling point) is limited to 120% of the highest summer monthly value.  Additional MWs may be obtained through the regular allocation process, without reservation or through trading.</w:t>
      </w:r>
    </w:p>
    <w:p w14:paraId="38198229" w14:textId="5E8F5AE8" w:rsidR="00F505C0" w:rsidRPr="003516C9" w:rsidRDefault="00F505C0" w:rsidP="00F505C0">
      <w:pPr>
        <w:spacing w:after="240" w:line="300" w:lineRule="auto"/>
        <w:rPr>
          <w:rFonts w:cs="Arial"/>
          <w:szCs w:val="22"/>
        </w:rPr>
      </w:pPr>
      <w:r w:rsidRPr="003516C9">
        <w:rPr>
          <w:rFonts w:cs="Arial"/>
          <w:szCs w:val="22"/>
        </w:rPr>
        <w:t>Once a year during the month of June, the CAISO processes requests from Load Serving Entities to recognize a RA import contract as a New Use Import Commitment.  Such requests must be made using the New Use Import Commitment template applicable to the next RA year.</w:t>
      </w:r>
    </w:p>
    <w:p w14:paraId="45A3342A" w14:textId="77777777" w:rsidR="00F505C0" w:rsidRPr="003516C9" w:rsidRDefault="00F505C0" w:rsidP="00F505C0">
      <w:pPr>
        <w:spacing w:after="240" w:line="300" w:lineRule="auto"/>
        <w:rPr>
          <w:rFonts w:cs="Arial"/>
          <w:szCs w:val="22"/>
        </w:rPr>
      </w:pPr>
      <w:r w:rsidRPr="003516C9">
        <w:rPr>
          <w:rFonts w:cs="Arial"/>
          <w:szCs w:val="22"/>
        </w:rPr>
        <w:t>This annual process begins with the CAISO publishing a market notice containing details about the applicable New Use Import Commitment template, form of submittal, timelines, and other appropriate details that LSEs must follow. This step in the process is done after May 15 (representing the last day to sign New Use Import Commitments applicable for allocation under step 4b in the next RA year) and before July 1 (the day when step one data of the next RA year needs to be published to the CAISO website). For details see Exhibit A-3 below.</w:t>
      </w:r>
    </w:p>
    <w:p w14:paraId="2114FDDC" w14:textId="77777777" w:rsidR="00F505C0" w:rsidRPr="003516C9" w:rsidRDefault="00F505C0" w:rsidP="00F505C0">
      <w:pPr>
        <w:spacing w:after="240" w:line="300" w:lineRule="auto"/>
        <w:rPr>
          <w:rFonts w:cs="Arial"/>
          <w:szCs w:val="22"/>
        </w:rPr>
      </w:pPr>
      <w:r w:rsidRPr="003516C9">
        <w:rPr>
          <w:rFonts w:cs="Arial"/>
          <w:szCs w:val="22"/>
        </w:rPr>
        <w:t>By submitting the New Use Import Commitment template the LSE attests that they have a fully valid (signed, unaltered and in good standing) RA import contract that meets all the requirements herein.</w:t>
      </w:r>
    </w:p>
    <w:p w14:paraId="3D5BA927" w14:textId="77777777" w:rsidR="00F505C0" w:rsidRPr="003516C9" w:rsidRDefault="00F505C0" w:rsidP="00F505C0">
      <w:pPr>
        <w:spacing w:after="240" w:line="300" w:lineRule="auto"/>
        <w:rPr>
          <w:rFonts w:cs="Arial"/>
          <w:szCs w:val="22"/>
        </w:rPr>
      </w:pPr>
      <w:r w:rsidRPr="003516C9">
        <w:rPr>
          <w:rFonts w:cs="Arial"/>
          <w:szCs w:val="22"/>
        </w:rPr>
        <w:t>Templates must be submitted for all New Use Import Commitments that an LSE wants an allocation for under step 4b for the next RA year, regardless of if the contract (or part of the contract) has received New Use Import Commitment in the previous year.  Note</w:t>
      </w:r>
      <w:r>
        <w:rPr>
          <w:rFonts w:cs="Arial"/>
          <w:szCs w:val="22"/>
        </w:rPr>
        <w:t>:</w:t>
      </w:r>
      <w:r w:rsidRPr="003516C9">
        <w:rPr>
          <w:rFonts w:cs="Arial"/>
          <w:szCs w:val="22"/>
        </w:rPr>
        <w:t xml:space="preserve"> the attestation at the bottom of page 1 of the New Use Import Commitment template has a check box to indicate the request pertains to a new contract or part of an old contract that did not receive New Use Import Commitment status in the previous year. LSEs must submit one template per contract or two templates for the same contract if an “additional” amount is requested that did not receive New Use Import Commitment status in the previous RA year.</w:t>
      </w:r>
    </w:p>
    <w:p w14:paraId="00751AE8" w14:textId="77777777" w:rsidR="00F505C0" w:rsidRPr="003516C9" w:rsidRDefault="00F505C0" w:rsidP="00F505C0">
      <w:pPr>
        <w:spacing w:after="240" w:line="300" w:lineRule="auto"/>
        <w:rPr>
          <w:rFonts w:cs="Arial"/>
          <w:szCs w:val="22"/>
        </w:rPr>
      </w:pPr>
      <w:r w:rsidRPr="003516C9">
        <w:rPr>
          <w:rFonts w:cs="Arial"/>
          <w:szCs w:val="22"/>
        </w:rPr>
        <w:t xml:space="preserve">When submitting the New Use Import Commitment template for a new contract (or part of an old contract that did not receive New Use Import Commitment status in the previous </w:t>
      </w:r>
      <w:r w:rsidRPr="003516C9">
        <w:rPr>
          <w:rFonts w:cs="Arial"/>
          <w:szCs w:val="22"/>
        </w:rPr>
        <w:lastRenderedPageBreak/>
        <w:t xml:space="preserve">year) the template confirms the LSE’s intention to reserve import allocations at the branch group level under step 4b starting in the next RA year, for the length of the contract, of Remaining Import Capability (RIC) received for the current RA year.  Since the LSE-by-LSE RA import allocation is done once a year for the entire next RA year, the current holder of RIC must show that currently it holds and has held such allocations for all 12 months of the current RA year when New Use Import Commitments templates are submitted and processed. This requirement is in place in order to prevent multiple LSEs that hold the same RIC across different months of the year, from submitting duplicate requests of New Use Import Commitments for the following RA year. </w:t>
      </w:r>
    </w:p>
    <w:p w14:paraId="2795F2AD" w14:textId="77777777" w:rsidR="00F505C0" w:rsidRPr="003516C9" w:rsidRDefault="00F505C0" w:rsidP="00F505C0">
      <w:pPr>
        <w:spacing w:after="240" w:line="300" w:lineRule="auto"/>
        <w:rPr>
          <w:rFonts w:cs="Arial"/>
          <w:szCs w:val="22"/>
        </w:rPr>
      </w:pPr>
      <w:r w:rsidRPr="003516C9">
        <w:rPr>
          <w:rFonts w:cs="Arial"/>
          <w:szCs w:val="22"/>
        </w:rPr>
        <w:t>To process New Use Import Commitment requests for the next RA year, the CAISO will consider import allocations received as Remaining Import Capability for the current RA year “held” if one of the following is satisfied:</w:t>
      </w:r>
    </w:p>
    <w:p w14:paraId="3E8B99C3" w14:textId="77777777" w:rsidR="00F505C0" w:rsidRPr="00187CD7" w:rsidRDefault="00F505C0" w:rsidP="00E15230">
      <w:pPr>
        <w:pStyle w:val="ListParagraph"/>
        <w:numPr>
          <w:ilvl w:val="3"/>
          <w:numId w:val="17"/>
        </w:numPr>
        <w:spacing w:after="240" w:line="300" w:lineRule="auto"/>
        <w:ind w:left="360"/>
        <w:rPr>
          <w:rFonts w:cs="Arial"/>
          <w:szCs w:val="22"/>
        </w:rPr>
      </w:pPr>
      <w:r w:rsidRPr="00187CD7">
        <w:rPr>
          <w:rFonts w:cs="Arial"/>
          <w:szCs w:val="22"/>
        </w:rPr>
        <w:t>The LSE has received import allocations as RIC for the current RA year at the branch group requested, and at the time of processing, the LSE is listed as the owner of such allocation for 12 months of the current RA year in Customer Interface for Resource Adequacy (CIRA).</w:t>
      </w:r>
    </w:p>
    <w:p w14:paraId="0C9694B0" w14:textId="77777777" w:rsidR="00F505C0" w:rsidRPr="00187CD7" w:rsidRDefault="00F505C0" w:rsidP="00E15230">
      <w:pPr>
        <w:pStyle w:val="ListParagraph"/>
        <w:numPr>
          <w:ilvl w:val="3"/>
          <w:numId w:val="17"/>
        </w:numPr>
        <w:spacing w:after="240" w:line="300" w:lineRule="auto"/>
        <w:ind w:left="360"/>
        <w:rPr>
          <w:rFonts w:cs="Arial"/>
          <w:szCs w:val="22"/>
        </w:rPr>
      </w:pPr>
      <w:r w:rsidRPr="00187CD7">
        <w:rPr>
          <w:rFonts w:cs="Arial"/>
          <w:szCs w:val="22"/>
        </w:rPr>
        <w:t>The LSE has purchased import allocations, originally given to another LSE as RIC, for the entire current RA year at the branch group requested, and at the time of processing, the LSE is listed as the owner of such allocation for 12 months of the current RA year in CIRA. The CAISO will utilize the “transaction of import capability” as much as possible directly from CIRA, however at times (especially when the selling LSE has received import capability for multiple reasons – not just RIC), the requesting LSE will be asked to provide proof that they purchased RIC and not some other type of import capability from the seller.</w:t>
      </w:r>
    </w:p>
    <w:p w14:paraId="07D2E0A2" w14:textId="77777777" w:rsidR="00F505C0" w:rsidRPr="00187CD7" w:rsidRDefault="00F505C0" w:rsidP="00E15230">
      <w:pPr>
        <w:pStyle w:val="ListParagraph"/>
        <w:numPr>
          <w:ilvl w:val="3"/>
          <w:numId w:val="17"/>
        </w:numPr>
        <w:spacing w:after="240" w:line="300" w:lineRule="auto"/>
        <w:ind w:left="360"/>
        <w:rPr>
          <w:rFonts w:cs="Arial"/>
          <w:szCs w:val="22"/>
        </w:rPr>
      </w:pPr>
      <w:r w:rsidRPr="00187CD7">
        <w:rPr>
          <w:rFonts w:cs="Arial"/>
          <w:szCs w:val="22"/>
        </w:rPr>
        <w:t xml:space="preserve">The LSE has received and/or purchased import allocations as RIC for the current RA year at the branch group requested, and at the time of processing, there are multiple LSEs listed in CIRA as owners/users of such allocations across the 12 months of the current RA year. In such case the requestor LSE must provide a written agreement among all the parties to such transaction, which designates one LSE (the requestor) as the owner of these rights for the purpose of applying for a New Use Import Commitments status. The usage of the same import allocations (temporary MIC transfer), originally received as RIC, by other LSEs for some or all months of the current RA year to support an RA </w:t>
      </w:r>
      <w:r>
        <w:rPr>
          <w:rFonts w:cs="Arial"/>
          <w:szCs w:val="22"/>
        </w:rPr>
        <w:t>i</w:t>
      </w:r>
      <w:r w:rsidRPr="00187CD7">
        <w:rPr>
          <w:rFonts w:cs="Arial"/>
          <w:szCs w:val="22"/>
        </w:rPr>
        <w:t>mport (on a temporarily basis or for a subset of months), is not meant to transfer ownership and does not impact the holding LSE’s (requestor) ability to submit for and receive New Use Import Commitment status. Such temporary MIC transfers will take place in CIRA as normal.</w:t>
      </w:r>
    </w:p>
    <w:p w14:paraId="5730E302" w14:textId="40005F46" w:rsidR="0022752E" w:rsidRPr="0022752E" w:rsidRDefault="00F505C0" w:rsidP="00F505C0">
      <w:pPr>
        <w:spacing w:after="240" w:line="300" w:lineRule="auto"/>
        <w:rPr>
          <w:rFonts w:cs="Arial"/>
          <w:szCs w:val="22"/>
        </w:rPr>
      </w:pPr>
      <w:r w:rsidRPr="003516C9">
        <w:rPr>
          <w:rFonts w:cs="Arial"/>
          <w:szCs w:val="22"/>
        </w:rPr>
        <w:t xml:space="preserve">Note: the import allocations received as RIC for the current RA year, used to determine New Use Import Commitment status for next RA year, may be sold to third parties after </w:t>
      </w:r>
      <w:r w:rsidRPr="003516C9">
        <w:rPr>
          <w:rFonts w:cs="Arial"/>
          <w:szCs w:val="22"/>
        </w:rPr>
        <w:lastRenderedPageBreak/>
        <w:t>July 1 of the current RA year because LSEs can no longer submit and the CAISO cannot process any New Use Import Commitments requests for the next RA year.</w:t>
      </w:r>
    </w:p>
    <w:p w14:paraId="0981A9B5" w14:textId="77777777" w:rsidR="0022752E" w:rsidRPr="000F456B" w:rsidRDefault="0022752E" w:rsidP="00E15230">
      <w:pPr>
        <w:keepNext/>
        <w:numPr>
          <w:ilvl w:val="3"/>
          <w:numId w:val="19"/>
        </w:numPr>
        <w:tabs>
          <w:tab w:val="left" w:pos="1800"/>
        </w:tabs>
        <w:spacing w:before="120"/>
        <w:ind w:left="1710" w:hanging="1710"/>
        <w:contextualSpacing/>
        <w:outlineLvl w:val="3"/>
        <w:rPr>
          <w:sz w:val="28"/>
          <w:szCs w:val="28"/>
        </w:rPr>
      </w:pPr>
      <w:bookmarkStart w:id="475" w:name="_Toc233778698"/>
      <w:r w:rsidRPr="000F456B">
        <w:rPr>
          <w:sz w:val="28"/>
          <w:szCs w:val="28"/>
        </w:rPr>
        <w:t>Methodology for allocating Remaining Import Capability (RIC)</w:t>
      </w:r>
      <w:bookmarkEnd w:id="475"/>
    </w:p>
    <w:p w14:paraId="4E584065" w14:textId="77777777" w:rsidR="0022752E" w:rsidRPr="0022752E" w:rsidRDefault="0022752E" w:rsidP="0022752E">
      <w:pPr>
        <w:spacing w:after="240" w:line="300" w:lineRule="auto"/>
        <w:rPr>
          <w:rFonts w:cs="Arial"/>
          <w:szCs w:val="22"/>
        </w:rPr>
      </w:pPr>
      <w:r w:rsidRPr="0022752E">
        <w:rPr>
          <w:rFonts w:cs="Arial"/>
          <w:szCs w:val="22"/>
        </w:rPr>
        <w:t>Under Step 5 of the Maximum Import Capability allocation process, after eliminating LSEs serving load within the CAISO Balancing Authority Area that have received Existing Contract Import Capability, Pre-RA Import Commitment Capability and New Use Import Commitment Capability under Steps 3 and 4, that are equal or exceed the Load Serving Entity’s Load Share Quantity; first calculate the gross Remaining Import Capability by subtracting the sum of the MWs assigned to excluded LSE from the Total Import Capability:</w:t>
      </w:r>
    </w:p>
    <w:p w14:paraId="2AAB5303" w14:textId="77777777" w:rsidR="0022752E" w:rsidRPr="0022752E" w:rsidRDefault="0022752E" w:rsidP="0022752E">
      <w:pPr>
        <w:spacing w:after="240" w:line="300" w:lineRule="auto"/>
        <w:rPr>
          <w:rFonts w:cs="Arial"/>
          <w:szCs w:val="22"/>
        </w:rPr>
      </w:pPr>
      <w:r w:rsidRPr="0022752E">
        <w:rPr>
          <w:rFonts w:cs="Arial"/>
          <w:szCs w:val="22"/>
        </w:rPr>
        <w:t>Gross RIC=TIC-∑ (MWs assigned to non-eligible LSEs).</w:t>
      </w:r>
    </w:p>
    <w:p w14:paraId="099C5849" w14:textId="77777777" w:rsidR="0022752E" w:rsidRPr="0022752E" w:rsidRDefault="0022752E" w:rsidP="0022752E">
      <w:pPr>
        <w:spacing w:after="240" w:line="300" w:lineRule="auto"/>
        <w:rPr>
          <w:rFonts w:cs="Arial"/>
          <w:szCs w:val="22"/>
        </w:rPr>
      </w:pPr>
      <w:r w:rsidRPr="0022752E">
        <w:rPr>
          <w:rFonts w:cs="Arial"/>
          <w:szCs w:val="22"/>
        </w:rPr>
        <w:t>Second, calculate the share of gross RIC on a load share ratio among the remaining eligible LSEs.</w:t>
      </w:r>
    </w:p>
    <w:p w14:paraId="4DF392DA" w14:textId="77777777" w:rsidR="0022752E" w:rsidRPr="0022752E" w:rsidRDefault="0022752E" w:rsidP="0022752E">
      <w:pPr>
        <w:spacing w:after="240" w:line="300" w:lineRule="auto"/>
        <w:rPr>
          <w:rFonts w:cs="Arial"/>
          <w:szCs w:val="22"/>
        </w:rPr>
      </w:pPr>
      <w:r w:rsidRPr="0022752E">
        <w:rPr>
          <w:rFonts w:cs="Arial"/>
          <w:szCs w:val="22"/>
        </w:rPr>
        <w:t>Any Load Serving Entity with MIC allocation from Steps 3 &amp; 4 higher than or equal to its gross RIC share will also be excluded from further allocation of RIC.</w:t>
      </w:r>
    </w:p>
    <w:p w14:paraId="1455A717" w14:textId="77777777" w:rsidR="0022752E" w:rsidRPr="0022752E" w:rsidRDefault="0022752E" w:rsidP="0022752E">
      <w:pPr>
        <w:spacing w:after="240" w:line="300" w:lineRule="auto"/>
        <w:rPr>
          <w:rFonts w:cs="Arial"/>
          <w:szCs w:val="22"/>
        </w:rPr>
      </w:pPr>
      <w:r w:rsidRPr="0022752E">
        <w:rPr>
          <w:rFonts w:cs="Arial"/>
          <w:szCs w:val="22"/>
        </w:rPr>
        <w:t>Redo each one of the calculations above until there are no excluded LSEs.</w:t>
      </w:r>
    </w:p>
    <w:p w14:paraId="34F7D46E" w14:textId="77777777" w:rsidR="0022752E" w:rsidRPr="0022752E" w:rsidRDefault="0022752E" w:rsidP="0022752E">
      <w:pPr>
        <w:spacing w:after="240" w:line="300" w:lineRule="auto"/>
        <w:rPr>
          <w:rFonts w:cs="Arial"/>
          <w:szCs w:val="22"/>
        </w:rPr>
      </w:pPr>
      <w:r w:rsidRPr="0022752E">
        <w:rPr>
          <w:rFonts w:cs="Arial"/>
          <w:szCs w:val="22"/>
        </w:rPr>
        <w:t>Each remaining eligible LSE will have its RIC calculated by subtracting its total of MIC allocations under steps 3 &amp; 4 from its share of gross RIC.</w:t>
      </w:r>
    </w:p>
    <w:p w14:paraId="229D46D8" w14:textId="77777777" w:rsidR="0022752E" w:rsidRPr="0022752E" w:rsidRDefault="0022752E" w:rsidP="0022752E">
      <w:pPr>
        <w:spacing w:after="240" w:line="300" w:lineRule="auto"/>
        <w:rPr>
          <w:rFonts w:cs="Arial"/>
          <w:szCs w:val="22"/>
        </w:rPr>
      </w:pPr>
      <w:r w:rsidRPr="0022752E">
        <w:rPr>
          <w:rFonts w:cs="Arial"/>
          <w:szCs w:val="22"/>
        </w:rPr>
        <w:t>LSEs share of RIC=LSE share of gross RIC-∑ (MIC allocations under steps3 &amp; 4).</w:t>
      </w:r>
    </w:p>
    <w:p w14:paraId="06B39FDE" w14:textId="77777777" w:rsidR="0022752E" w:rsidRPr="0022752E" w:rsidRDefault="0022752E" w:rsidP="0022752E">
      <w:pPr>
        <w:spacing w:after="240" w:line="300" w:lineRule="auto"/>
        <w:rPr>
          <w:rFonts w:cs="Arial"/>
          <w:szCs w:val="22"/>
        </w:rPr>
      </w:pPr>
      <w:r w:rsidRPr="0022752E">
        <w:rPr>
          <w:rFonts w:cs="Arial"/>
          <w:szCs w:val="22"/>
        </w:rPr>
        <w:t>Example – Remaining Import Capability allocation methodology:</w:t>
      </w:r>
    </w:p>
    <w:tbl>
      <w:tblPr>
        <w:tblStyle w:val="TableGrid"/>
        <w:tblW w:w="9242" w:type="dxa"/>
        <w:jc w:val="center"/>
        <w:tblLook w:val="04A0" w:firstRow="1" w:lastRow="0" w:firstColumn="1" w:lastColumn="0" w:noHBand="0" w:noVBand="1"/>
      </w:tblPr>
      <w:tblGrid>
        <w:gridCol w:w="564"/>
        <w:gridCol w:w="637"/>
        <w:gridCol w:w="630"/>
        <w:gridCol w:w="1295"/>
        <w:gridCol w:w="1174"/>
        <w:gridCol w:w="1441"/>
        <w:gridCol w:w="1305"/>
        <w:gridCol w:w="904"/>
        <w:gridCol w:w="1292"/>
      </w:tblGrid>
      <w:tr w:rsidR="0022752E" w:rsidRPr="0022752E" w14:paraId="717A019F" w14:textId="77777777" w:rsidTr="0017221A">
        <w:trPr>
          <w:jc w:val="center"/>
        </w:trPr>
        <w:tc>
          <w:tcPr>
            <w:tcW w:w="587" w:type="dxa"/>
            <w:vAlign w:val="center"/>
          </w:tcPr>
          <w:p w14:paraId="3408C17E"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TIC = 500</w:t>
            </w:r>
          </w:p>
        </w:tc>
        <w:tc>
          <w:tcPr>
            <w:tcW w:w="649" w:type="dxa"/>
            <w:vAlign w:val="center"/>
          </w:tcPr>
          <w:p w14:paraId="4EF3E14E"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Load share ratio</w:t>
            </w:r>
          </w:p>
        </w:tc>
        <w:tc>
          <w:tcPr>
            <w:tcW w:w="642" w:type="dxa"/>
            <w:vAlign w:val="center"/>
          </w:tcPr>
          <w:p w14:paraId="7D1741B4"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Steps     3 &amp; 4</w:t>
            </w:r>
          </w:p>
        </w:tc>
        <w:tc>
          <w:tcPr>
            <w:tcW w:w="1314" w:type="dxa"/>
            <w:vAlign w:val="center"/>
          </w:tcPr>
          <w:p w14:paraId="00408477"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Load share quantity</w:t>
            </w:r>
          </w:p>
        </w:tc>
        <w:tc>
          <w:tcPr>
            <w:tcW w:w="1194" w:type="dxa"/>
            <w:vAlign w:val="center"/>
          </w:tcPr>
          <w:p w14:paraId="46267643"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Load Share after step 4</w:t>
            </w:r>
          </w:p>
        </w:tc>
        <w:tc>
          <w:tcPr>
            <w:tcW w:w="1459" w:type="dxa"/>
            <w:vAlign w:val="center"/>
          </w:tcPr>
          <w:p w14:paraId="4C93C88C"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Gross RIC share</w:t>
            </w:r>
          </w:p>
        </w:tc>
        <w:tc>
          <w:tcPr>
            <w:tcW w:w="1345" w:type="dxa"/>
            <w:vAlign w:val="center"/>
          </w:tcPr>
          <w:p w14:paraId="5C8193C6"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RIC assignment</w:t>
            </w:r>
          </w:p>
        </w:tc>
        <w:tc>
          <w:tcPr>
            <w:tcW w:w="905" w:type="dxa"/>
            <w:vAlign w:val="center"/>
          </w:tcPr>
          <w:p w14:paraId="720F08DD"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Actual allocation MW</w:t>
            </w:r>
          </w:p>
        </w:tc>
        <w:tc>
          <w:tcPr>
            <w:tcW w:w="1147" w:type="dxa"/>
            <w:vAlign w:val="center"/>
          </w:tcPr>
          <w:p w14:paraId="45D402BE"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Effective allocation</w:t>
            </w:r>
          </w:p>
        </w:tc>
      </w:tr>
      <w:tr w:rsidR="0022752E" w:rsidRPr="0022752E" w14:paraId="43E6644C" w14:textId="77777777" w:rsidTr="0017221A">
        <w:trPr>
          <w:jc w:val="center"/>
        </w:trPr>
        <w:tc>
          <w:tcPr>
            <w:tcW w:w="587" w:type="dxa"/>
            <w:vAlign w:val="center"/>
          </w:tcPr>
          <w:p w14:paraId="709D1F5A"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LSE 1</w:t>
            </w:r>
          </w:p>
        </w:tc>
        <w:tc>
          <w:tcPr>
            <w:tcW w:w="649" w:type="dxa"/>
            <w:vAlign w:val="center"/>
          </w:tcPr>
          <w:p w14:paraId="56C8C3CB"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53</w:t>
            </w:r>
          </w:p>
        </w:tc>
        <w:tc>
          <w:tcPr>
            <w:tcW w:w="642" w:type="dxa"/>
            <w:vAlign w:val="center"/>
          </w:tcPr>
          <w:p w14:paraId="6F0C2593"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15</w:t>
            </w:r>
          </w:p>
        </w:tc>
        <w:tc>
          <w:tcPr>
            <w:tcW w:w="1314" w:type="dxa"/>
            <w:vAlign w:val="center"/>
          </w:tcPr>
          <w:p w14:paraId="400A68A5"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500*.53=265</w:t>
            </w:r>
          </w:p>
        </w:tc>
        <w:tc>
          <w:tcPr>
            <w:tcW w:w="1194" w:type="dxa"/>
            <w:vAlign w:val="center"/>
          </w:tcPr>
          <w:p w14:paraId="6A5D5FAD"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.53/.98=.54</w:t>
            </w:r>
          </w:p>
        </w:tc>
        <w:tc>
          <w:tcPr>
            <w:tcW w:w="1459" w:type="dxa"/>
            <w:vAlign w:val="center"/>
          </w:tcPr>
          <w:p w14:paraId="1B2C529B"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400*.54=216.3</w:t>
            </w:r>
          </w:p>
        </w:tc>
        <w:tc>
          <w:tcPr>
            <w:tcW w:w="1345" w:type="dxa"/>
            <w:vAlign w:val="center"/>
          </w:tcPr>
          <w:p w14:paraId="0E69C739"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216-15=201.3</w:t>
            </w:r>
          </w:p>
        </w:tc>
        <w:tc>
          <w:tcPr>
            <w:tcW w:w="905" w:type="dxa"/>
            <w:vAlign w:val="center"/>
          </w:tcPr>
          <w:p w14:paraId="0B0C910E"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216.3</w:t>
            </w:r>
          </w:p>
        </w:tc>
        <w:tc>
          <w:tcPr>
            <w:tcW w:w="1147" w:type="dxa"/>
            <w:vAlign w:val="center"/>
          </w:tcPr>
          <w:p w14:paraId="7C25742A"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216.3/265=.82</w:t>
            </w:r>
          </w:p>
        </w:tc>
      </w:tr>
      <w:tr w:rsidR="0022752E" w:rsidRPr="0022752E" w14:paraId="754172E0" w14:textId="77777777" w:rsidTr="0017221A">
        <w:trPr>
          <w:jc w:val="center"/>
        </w:trPr>
        <w:tc>
          <w:tcPr>
            <w:tcW w:w="587" w:type="dxa"/>
            <w:vAlign w:val="center"/>
          </w:tcPr>
          <w:p w14:paraId="78A286F5"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LSE 2</w:t>
            </w:r>
          </w:p>
        </w:tc>
        <w:tc>
          <w:tcPr>
            <w:tcW w:w="649" w:type="dxa"/>
            <w:vAlign w:val="center"/>
          </w:tcPr>
          <w:p w14:paraId="0E204C8F"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40</w:t>
            </w:r>
          </w:p>
        </w:tc>
        <w:tc>
          <w:tcPr>
            <w:tcW w:w="642" w:type="dxa"/>
            <w:vAlign w:val="center"/>
          </w:tcPr>
          <w:p w14:paraId="0825BEA1"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75</w:t>
            </w:r>
          </w:p>
        </w:tc>
        <w:tc>
          <w:tcPr>
            <w:tcW w:w="1314" w:type="dxa"/>
            <w:vAlign w:val="center"/>
          </w:tcPr>
          <w:p w14:paraId="2B0ECE34"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500*.40=200</w:t>
            </w:r>
          </w:p>
        </w:tc>
        <w:tc>
          <w:tcPr>
            <w:tcW w:w="1194" w:type="dxa"/>
            <w:vAlign w:val="center"/>
          </w:tcPr>
          <w:p w14:paraId="72095EB4"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.40/.98=.41</w:t>
            </w:r>
          </w:p>
        </w:tc>
        <w:tc>
          <w:tcPr>
            <w:tcW w:w="1459" w:type="dxa"/>
            <w:vAlign w:val="center"/>
          </w:tcPr>
          <w:p w14:paraId="6C8319F9"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400*.41=163.3</w:t>
            </w:r>
          </w:p>
        </w:tc>
        <w:tc>
          <w:tcPr>
            <w:tcW w:w="1345" w:type="dxa"/>
            <w:vAlign w:val="center"/>
          </w:tcPr>
          <w:p w14:paraId="7C884596"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163.3-75=88.3</w:t>
            </w:r>
          </w:p>
        </w:tc>
        <w:tc>
          <w:tcPr>
            <w:tcW w:w="905" w:type="dxa"/>
            <w:vAlign w:val="center"/>
          </w:tcPr>
          <w:p w14:paraId="12E28D7F"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163.3</w:t>
            </w:r>
          </w:p>
        </w:tc>
        <w:tc>
          <w:tcPr>
            <w:tcW w:w="1147" w:type="dxa"/>
            <w:vAlign w:val="center"/>
          </w:tcPr>
          <w:p w14:paraId="185AFA4F"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163.3/200=.82</w:t>
            </w:r>
          </w:p>
        </w:tc>
      </w:tr>
      <w:tr w:rsidR="0022752E" w:rsidRPr="0022752E" w14:paraId="2DDBBBE0" w14:textId="77777777" w:rsidTr="0017221A">
        <w:trPr>
          <w:jc w:val="center"/>
        </w:trPr>
        <w:tc>
          <w:tcPr>
            <w:tcW w:w="587" w:type="dxa"/>
            <w:vAlign w:val="center"/>
          </w:tcPr>
          <w:p w14:paraId="6AE0F4D5"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LSE 3</w:t>
            </w:r>
          </w:p>
        </w:tc>
        <w:tc>
          <w:tcPr>
            <w:tcW w:w="649" w:type="dxa"/>
            <w:vAlign w:val="center"/>
          </w:tcPr>
          <w:p w14:paraId="531D7A27"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5</w:t>
            </w:r>
          </w:p>
        </w:tc>
        <w:tc>
          <w:tcPr>
            <w:tcW w:w="642" w:type="dxa"/>
            <w:vAlign w:val="center"/>
          </w:tcPr>
          <w:p w14:paraId="2CE3FDDD"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10</w:t>
            </w:r>
          </w:p>
        </w:tc>
        <w:tc>
          <w:tcPr>
            <w:tcW w:w="1314" w:type="dxa"/>
            <w:vAlign w:val="center"/>
          </w:tcPr>
          <w:p w14:paraId="418EDD01"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500*.05=25</w:t>
            </w:r>
          </w:p>
        </w:tc>
        <w:tc>
          <w:tcPr>
            <w:tcW w:w="1194" w:type="dxa"/>
            <w:vAlign w:val="center"/>
          </w:tcPr>
          <w:p w14:paraId="20C14169"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.05/.98=.05</w:t>
            </w:r>
          </w:p>
        </w:tc>
        <w:tc>
          <w:tcPr>
            <w:tcW w:w="1459" w:type="dxa"/>
            <w:vAlign w:val="center"/>
          </w:tcPr>
          <w:p w14:paraId="30F72F03"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400*.05=20.4</w:t>
            </w:r>
          </w:p>
        </w:tc>
        <w:tc>
          <w:tcPr>
            <w:tcW w:w="1345" w:type="dxa"/>
            <w:vAlign w:val="center"/>
          </w:tcPr>
          <w:p w14:paraId="15D36613"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20.4-10=10.4</w:t>
            </w:r>
          </w:p>
        </w:tc>
        <w:tc>
          <w:tcPr>
            <w:tcW w:w="905" w:type="dxa"/>
            <w:vAlign w:val="center"/>
          </w:tcPr>
          <w:p w14:paraId="69FFB487"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20.4</w:t>
            </w:r>
          </w:p>
        </w:tc>
        <w:tc>
          <w:tcPr>
            <w:tcW w:w="1147" w:type="dxa"/>
            <w:vAlign w:val="center"/>
          </w:tcPr>
          <w:p w14:paraId="11BD7FC7"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20.4/25=.82</w:t>
            </w:r>
          </w:p>
        </w:tc>
      </w:tr>
      <w:tr w:rsidR="0022752E" w:rsidRPr="0022752E" w14:paraId="5BCB9854" w14:textId="77777777" w:rsidTr="0017221A">
        <w:trPr>
          <w:jc w:val="center"/>
        </w:trPr>
        <w:tc>
          <w:tcPr>
            <w:tcW w:w="587" w:type="dxa"/>
            <w:vAlign w:val="center"/>
          </w:tcPr>
          <w:p w14:paraId="61C35E42"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LSE 4</w:t>
            </w:r>
          </w:p>
        </w:tc>
        <w:tc>
          <w:tcPr>
            <w:tcW w:w="649" w:type="dxa"/>
            <w:vAlign w:val="center"/>
          </w:tcPr>
          <w:p w14:paraId="1F03FAAC"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2</w:t>
            </w:r>
          </w:p>
        </w:tc>
        <w:tc>
          <w:tcPr>
            <w:tcW w:w="642" w:type="dxa"/>
            <w:vAlign w:val="center"/>
          </w:tcPr>
          <w:p w14:paraId="76B45326"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100</w:t>
            </w:r>
          </w:p>
        </w:tc>
        <w:tc>
          <w:tcPr>
            <w:tcW w:w="1314" w:type="dxa"/>
            <w:vAlign w:val="center"/>
          </w:tcPr>
          <w:p w14:paraId="7EE6E19F"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500*.02=10</w:t>
            </w:r>
          </w:p>
        </w:tc>
        <w:tc>
          <w:tcPr>
            <w:tcW w:w="1194" w:type="dxa"/>
            <w:vAlign w:val="center"/>
          </w:tcPr>
          <w:p w14:paraId="7A6A84AC"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w:t>
            </w:r>
          </w:p>
        </w:tc>
        <w:tc>
          <w:tcPr>
            <w:tcW w:w="1459" w:type="dxa"/>
            <w:vAlign w:val="center"/>
          </w:tcPr>
          <w:p w14:paraId="6370BAAF"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w:t>
            </w:r>
          </w:p>
        </w:tc>
        <w:tc>
          <w:tcPr>
            <w:tcW w:w="1345" w:type="dxa"/>
            <w:vAlign w:val="center"/>
          </w:tcPr>
          <w:p w14:paraId="76B6C3AE"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w:t>
            </w:r>
          </w:p>
        </w:tc>
        <w:tc>
          <w:tcPr>
            <w:tcW w:w="905" w:type="dxa"/>
            <w:vAlign w:val="center"/>
          </w:tcPr>
          <w:p w14:paraId="5C7DF0EE"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100</w:t>
            </w:r>
          </w:p>
        </w:tc>
        <w:tc>
          <w:tcPr>
            <w:tcW w:w="1147" w:type="dxa"/>
            <w:vAlign w:val="center"/>
          </w:tcPr>
          <w:p w14:paraId="6690CB13" w14:textId="77777777" w:rsidR="0022752E" w:rsidRPr="0022752E" w:rsidRDefault="0022752E" w:rsidP="0022752E">
            <w:pPr>
              <w:tabs>
                <w:tab w:val="left" w:pos="240"/>
              </w:tabs>
              <w:spacing w:after="0" w:line="276" w:lineRule="auto"/>
              <w:ind w:left="-115" w:right="-115"/>
              <w:jc w:val="center"/>
              <w:rPr>
                <w:rFonts w:ascii="Calibri" w:eastAsia="Calibri" w:hAnsi="Calibri" w:cs="Calibri"/>
                <w:color w:val="000000"/>
                <w:sz w:val="20"/>
                <w:u w:color="000000"/>
                <w:bdr w:val="nil"/>
                <w14:textOutline w14:w="0" w14:cap="flat" w14:cmpd="sng" w14:algn="ctr">
                  <w14:noFill/>
                  <w14:prstDash w14:val="solid"/>
                  <w14:bevel/>
                </w14:textOutline>
              </w:rPr>
            </w:pPr>
            <w:r w:rsidRPr="0022752E">
              <w:rPr>
                <w:rFonts w:ascii="Calibri" w:eastAsia="Calibri" w:hAnsi="Calibri" w:cs="Calibri"/>
                <w:color w:val="000000"/>
                <w:sz w:val="20"/>
                <w:u w:color="000000"/>
                <w:bdr w:val="nil"/>
                <w14:textOutline w14:w="0" w14:cap="flat" w14:cmpd="sng" w14:algn="ctr">
                  <w14:noFill/>
                  <w14:prstDash w14:val="solid"/>
                  <w14:bevel/>
                </w14:textOutline>
              </w:rPr>
              <w:t>100/10=10</w:t>
            </w:r>
          </w:p>
        </w:tc>
      </w:tr>
    </w:tbl>
    <w:p w14:paraId="5D64185F" w14:textId="77777777" w:rsidR="0022752E" w:rsidRDefault="0022752E" w:rsidP="00D93EAB">
      <w:pPr>
        <w:pStyle w:val="ParaText"/>
        <w:rPr>
          <w:rFonts w:cs="Arial"/>
          <w:szCs w:val="22"/>
        </w:rPr>
      </w:pPr>
    </w:p>
    <w:p w14:paraId="3E5FB5B1" w14:textId="77777777" w:rsidR="0019675D" w:rsidRPr="0019675D" w:rsidRDefault="0019675D" w:rsidP="002A07EB">
      <w:pPr>
        <w:pStyle w:val="Heading4"/>
      </w:pPr>
      <w:bookmarkStart w:id="476" w:name="_Toc212784136"/>
      <w:bookmarkStart w:id="477" w:name="_Toc233778699"/>
      <w:r w:rsidRPr="0019675D">
        <w:lastRenderedPageBreak/>
        <w:t>Net Qualifying Capacity Limitations for Full Capacity Deliverability Status Mixed-Fuel Resources</w:t>
      </w:r>
      <w:bookmarkEnd w:id="476"/>
      <w:bookmarkEnd w:id="477"/>
    </w:p>
    <w:p w14:paraId="78CA2BC7" w14:textId="29E1638C" w:rsidR="0019675D" w:rsidRDefault="0019675D" w:rsidP="0019675D">
      <w:pPr>
        <w:pStyle w:val="ParaText"/>
        <w:rPr>
          <w:bCs/>
          <w:szCs w:val="22"/>
        </w:rPr>
      </w:pPr>
      <w:r>
        <w:rPr>
          <w:bCs/>
          <w:szCs w:val="22"/>
        </w:rPr>
        <w:t xml:space="preserve">Generally, the Net Qualifying Capacity (NQC) for projects with Full Capacity Deliverability Status (FCDS) is equal to the Qualifying Capacity (QC).  However, even where the CAISO has found all resources within a Mixed-Fuel Resource (MFR) to be fully deliverable, in practice the NQC cannot equal the QC for all the component resources, so they may not all be able to </w:t>
      </w:r>
      <w:r w:rsidRPr="002A07EB">
        <w:rPr>
          <w:bCs/>
          <w:szCs w:val="22"/>
        </w:rPr>
        <w:t>be listed in the NQC list as</w:t>
      </w:r>
      <w:r w:rsidRPr="0019675D">
        <w:rPr>
          <w:bCs/>
          <w:szCs w:val="22"/>
        </w:rPr>
        <w:t xml:space="preserve"> FCDS</w:t>
      </w:r>
      <w:r>
        <w:rPr>
          <w:bCs/>
          <w:szCs w:val="22"/>
        </w:rPr>
        <w:t xml:space="preserve"> in a given year due to the combination of: (1) differences between the CAISO Deliverability Assessment Methodology dispatch </w:t>
      </w:r>
      <w:r w:rsidRPr="0019675D">
        <w:rPr>
          <w:bCs/>
          <w:szCs w:val="22"/>
        </w:rPr>
        <w:t xml:space="preserve">assumptions </w:t>
      </w:r>
      <w:r w:rsidRPr="002A07EB">
        <w:rPr>
          <w:bCs/>
          <w:szCs w:val="22"/>
        </w:rPr>
        <w:t>and the QC received from the Local Regulatory Agency</w:t>
      </w:r>
      <w:r>
        <w:rPr>
          <w:bCs/>
          <w:szCs w:val="22"/>
        </w:rPr>
        <w:t xml:space="preserve"> for different resource types; and (2) Interconnection Service Capacity (ISC) limitations.</w:t>
      </w:r>
    </w:p>
    <w:p w14:paraId="7EFE6162" w14:textId="77777777" w:rsidR="0019675D" w:rsidRDefault="0019675D" w:rsidP="0019675D">
      <w:pPr>
        <w:pStyle w:val="ParaText"/>
        <w:rPr>
          <w:bCs/>
          <w:szCs w:val="22"/>
        </w:rPr>
      </w:pPr>
      <w:r>
        <w:rPr>
          <w:bCs/>
          <w:szCs w:val="22"/>
        </w:rPr>
        <w:t>This can occur most frequently with MFRs having both energy storage and solar or wind components.  The CAISO Deliverability Assessment methodology assumptions may assume a combined MW study number that is below the ISC, and if the MFR is found to be deliverable under those assumptions, both the MFR overall and each component resource would receive FCDS.</w:t>
      </w:r>
    </w:p>
    <w:p w14:paraId="7FEAE29C" w14:textId="77777777" w:rsidR="0019675D" w:rsidRDefault="0019675D" w:rsidP="0019675D">
      <w:pPr>
        <w:pStyle w:val="ParaText"/>
        <w:rPr>
          <w:bCs/>
          <w:szCs w:val="22"/>
        </w:rPr>
      </w:pPr>
      <w:r>
        <w:rPr>
          <w:bCs/>
          <w:szCs w:val="22"/>
        </w:rPr>
        <w:t>However, once the resource reaches Commercial Operation and will be added to the Net Qualifying Capacity List, the combined QCs for the MFR component resources may total more than the ISC.  Those resources cannot all be listed as FCDS, because the combined NQCs cannot exceed the ISC.</w:t>
      </w:r>
    </w:p>
    <w:p w14:paraId="71047E2B" w14:textId="77777777" w:rsidR="0019675D" w:rsidRDefault="0019675D" w:rsidP="0019675D">
      <w:pPr>
        <w:pStyle w:val="ParaText"/>
        <w:rPr>
          <w:bCs/>
          <w:szCs w:val="22"/>
        </w:rPr>
      </w:pPr>
      <w:r>
        <w:rPr>
          <w:bCs/>
          <w:szCs w:val="22"/>
        </w:rPr>
        <w:t>In those situations, the CAISO will work with the Scheduling Coordinator to determine the Deliverability Status and NQC for the different MFR resources.  The CAISO will assign FCDS to one resource (the current “default” assumption for the storage capacity, since it counts for a relatively high QC value that is constant each month).</w:t>
      </w:r>
    </w:p>
    <w:p w14:paraId="54692F6E" w14:textId="77777777" w:rsidR="0019675D" w:rsidRDefault="0019675D" w:rsidP="0019675D">
      <w:pPr>
        <w:pStyle w:val="ParaText"/>
        <w:rPr>
          <w:bCs/>
          <w:szCs w:val="22"/>
        </w:rPr>
      </w:pPr>
      <w:r>
        <w:rPr>
          <w:bCs/>
          <w:szCs w:val="22"/>
        </w:rPr>
        <w:t>The other resource (assuming two, as is most common) will have a “</w:t>
      </w:r>
      <w:r w:rsidRPr="00784B8F">
        <w:rPr>
          <w:bCs/>
          <w:szCs w:val="22"/>
        </w:rPr>
        <w:t xml:space="preserve">PD to </w:t>
      </w:r>
      <w:r>
        <w:rPr>
          <w:bCs/>
          <w:szCs w:val="22"/>
        </w:rPr>
        <w:t>(ISC – storage NQC)</w:t>
      </w:r>
      <w:r w:rsidRPr="00784B8F">
        <w:rPr>
          <w:bCs/>
          <w:szCs w:val="22"/>
        </w:rPr>
        <w:t xml:space="preserve"> MWs</w:t>
      </w:r>
      <w:r>
        <w:rPr>
          <w:bCs/>
          <w:szCs w:val="22"/>
        </w:rPr>
        <w:t>” deliverability status, and the NQC each month will be the lower of the resource QC and the PD maximum</w:t>
      </w:r>
      <w:r w:rsidRPr="00784B8F">
        <w:rPr>
          <w:bCs/>
          <w:szCs w:val="22"/>
        </w:rPr>
        <w:t xml:space="preserve">. </w:t>
      </w:r>
      <w:r>
        <w:rPr>
          <w:bCs/>
          <w:szCs w:val="22"/>
        </w:rPr>
        <w:t xml:space="preserve">  The CAISO will note i</w:t>
      </w:r>
      <w:r w:rsidRPr="00784B8F">
        <w:rPr>
          <w:bCs/>
          <w:szCs w:val="22"/>
        </w:rPr>
        <w:t xml:space="preserve">n the Comments that the resource is actually FCDS </w:t>
      </w:r>
      <w:r>
        <w:rPr>
          <w:bCs/>
          <w:szCs w:val="22"/>
        </w:rPr>
        <w:t xml:space="preserve">but </w:t>
      </w:r>
      <w:r w:rsidRPr="00784B8F">
        <w:rPr>
          <w:bCs/>
          <w:szCs w:val="22"/>
        </w:rPr>
        <w:t xml:space="preserve">limited </w:t>
      </w:r>
      <w:r>
        <w:rPr>
          <w:bCs/>
          <w:szCs w:val="22"/>
        </w:rPr>
        <w:t>the ISC (or POI) maximum.</w:t>
      </w:r>
    </w:p>
    <w:p w14:paraId="624D79E2" w14:textId="77777777" w:rsidR="0019675D" w:rsidRDefault="0019675D" w:rsidP="0019675D">
      <w:pPr>
        <w:pStyle w:val="ParaText"/>
        <w:rPr>
          <w:bCs/>
          <w:szCs w:val="22"/>
        </w:rPr>
      </w:pPr>
      <w:r>
        <w:rPr>
          <w:bCs/>
          <w:szCs w:val="22"/>
        </w:rPr>
        <w:t>If the Scheduling Coordinator wants a MFR resource component with QC values that vary monthly to be the FCDS resource, then the CAISO will calculate the remaining ISC for the other (typically storage) resource using the highest monthly value for the first resource, limiting the QC available for the PCDS resource for every month at that lower level.</w:t>
      </w:r>
    </w:p>
    <w:p w14:paraId="5149B4A8" w14:textId="77777777" w:rsidR="0019675D" w:rsidRDefault="0019675D" w:rsidP="0019675D">
      <w:pPr>
        <w:pStyle w:val="ParaText"/>
        <w:rPr>
          <w:ins w:id="478" w:author="Bogen, Melanie" w:date="2026-10-08T09:05:00Z" w16du:dateUtc="2026-10-08T16:05:00Z"/>
          <w:bCs/>
          <w:szCs w:val="22"/>
        </w:rPr>
      </w:pPr>
      <w:r>
        <w:rPr>
          <w:bCs/>
          <w:szCs w:val="22"/>
        </w:rPr>
        <w:t>If the CAISO or Local Regulatory Authority resource counting rules change in the future such that the combined NQC of both MFR component resources would not exceed the ISC in any month, then both resources could be listed as FCDS in the NQC List.</w:t>
      </w:r>
    </w:p>
    <w:p w14:paraId="35C9A489" w14:textId="47F0BC06" w:rsidR="00914091" w:rsidRPr="00914091" w:rsidRDefault="00914091" w:rsidP="00914091">
      <w:pPr>
        <w:pStyle w:val="Heading4"/>
        <w:rPr>
          <w:ins w:id="479" w:author="Bogen, Melanie" w:date="2026-10-08T09:05:00Z" w16du:dateUtc="2026-10-08T16:05:00Z"/>
        </w:rPr>
        <w:pPrChange w:id="480" w:author="Bogen, Melanie" w:date="2026-10-08T09:06:00Z" w16du:dateUtc="2026-10-08T16:06:00Z">
          <w:pPr>
            <w:pStyle w:val="ParaText"/>
          </w:pPr>
        </w:pPrChange>
      </w:pPr>
      <w:ins w:id="481" w:author="Bogen, Melanie" w:date="2026-10-08T09:05:00Z" w16du:dateUtc="2026-10-08T16:05:00Z">
        <w:r w:rsidRPr="00914091">
          <w:lastRenderedPageBreak/>
          <w:t xml:space="preserve"> </w:t>
        </w:r>
      </w:ins>
    </w:p>
    <w:p w14:paraId="2064E680" w14:textId="7F8E1C18" w:rsidR="00914091" w:rsidRDefault="00914091" w:rsidP="00914091">
      <w:pPr>
        <w:pStyle w:val="Heading4"/>
        <w:rPr>
          <w:ins w:id="482" w:author="Bogen, Melanie" w:date="2026-10-08T09:10:00Z" w16du:dateUtc="2026-10-08T16:10:00Z"/>
        </w:rPr>
      </w:pPr>
      <w:ins w:id="483" w:author="Bogen, Melanie" w:date="2026-10-08T09:06:00Z" w16du:dateUtc="2026-10-08T16:06:00Z">
        <w:r w:rsidRPr="00914091">
          <w:t>Maximum Import Capability and its allocation procedure due to retirement of a CAISO Branch Group/Scheduling Point</w:t>
        </w:r>
      </w:ins>
    </w:p>
    <w:p w14:paraId="1A52D52C" w14:textId="77777777" w:rsidR="00914091" w:rsidRPr="00914091" w:rsidRDefault="00914091" w:rsidP="00914091">
      <w:pPr>
        <w:rPr>
          <w:ins w:id="484" w:author="Bogen, Melanie" w:date="2026-10-08T09:06:00Z" w16du:dateUtc="2026-10-08T16:06:00Z"/>
        </w:rPr>
        <w:pPrChange w:id="485" w:author="Bogen, Melanie" w:date="2026-10-08T09:10:00Z" w16du:dateUtc="2026-10-08T16:10:00Z">
          <w:pPr>
            <w:pStyle w:val="Heading4"/>
          </w:pPr>
        </w:pPrChange>
      </w:pPr>
    </w:p>
    <w:p w14:paraId="407EF19B" w14:textId="77777777" w:rsidR="00914091" w:rsidRPr="00FC55FA" w:rsidRDefault="00914091" w:rsidP="00FC55FA">
      <w:pPr>
        <w:spacing w:after="240" w:line="300" w:lineRule="auto"/>
        <w:rPr>
          <w:ins w:id="486" w:author="Bogen, Melanie" w:date="2026-10-08T09:07:00Z" w16du:dateUtc="2026-10-08T16:07:00Z"/>
          <w:rFonts w:cs="Arial"/>
          <w:b/>
          <w:bCs/>
          <w:u w:val="single"/>
        </w:rPr>
      </w:pPr>
      <w:ins w:id="487" w:author="Bogen, Melanie" w:date="2026-10-08T09:07:00Z" w16du:dateUtc="2026-10-08T16:07:00Z">
        <w:r w:rsidRPr="00FC55FA">
          <w:rPr>
            <w:rFonts w:cs="Arial"/>
            <w:b/>
            <w:bCs/>
            <w:u w:val="single"/>
          </w:rPr>
          <w:t xml:space="preserve">Full year transfer of Remaining Import Capability  </w:t>
        </w:r>
      </w:ins>
    </w:p>
    <w:p w14:paraId="61079994" w14:textId="77777777" w:rsidR="00914091" w:rsidRPr="00914091" w:rsidRDefault="00914091" w:rsidP="00FC55FA">
      <w:pPr>
        <w:spacing w:after="240" w:line="300" w:lineRule="auto"/>
        <w:rPr>
          <w:ins w:id="488" w:author="Bogen, Melanie" w:date="2026-10-08T09:07:00Z" w16du:dateUtc="2026-10-08T16:07:00Z"/>
          <w:rFonts w:cs="Arial"/>
        </w:rPr>
      </w:pPr>
      <w:ins w:id="489" w:author="Bogen, Melanie" w:date="2026-10-08T09:07:00Z" w16du:dateUtc="2026-10-08T16:07:00Z">
        <w:r w:rsidRPr="00914091">
          <w:rPr>
            <w:rFonts w:cs="Arial"/>
          </w:rPr>
          <w:t>The CAISO will endeavor to retain the historical Maximum Import Capability (MIC) achieved by schedules on the retiring Branch Group (BG)/Scheduling Point (SP).  During the retiring year and going forward, any Remaining Import Capability (RIC) on these BG/SP will be moved/added to one or more specific other BGs/SPs, not to exceed their individual Operating Transfer Capability (OTC) and selected based on CAISOs best knowledge of the system, future contractual needs and close proximity to where current schedules arrive/enter the CAISO Balancing Authority Area (BAA).</w:t>
        </w:r>
      </w:ins>
    </w:p>
    <w:p w14:paraId="1E5D5AC1" w14:textId="77777777" w:rsidR="00914091" w:rsidRPr="00914091" w:rsidRDefault="00914091" w:rsidP="00FC55FA">
      <w:pPr>
        <w:spacing w:after="240" w:line="300" w:lineRule="auto"/>
        <w:rPr>
          <w:ins w:id="490" w:author="Bogen, Melanie" w:date="2026-10-08T09:07:00Z" w16du:dateUtc="2026-10-08T16:07:00Z"/>
          <w:rFonts w:cs="Arial"/>
        </w:rPr>
      </w:pPr>
      <w:ins w:id="491" w:author="Bogen, Melanie" w:date="2026-10-08T09:07:00Z" w16du:dateUtc="2026-10-08T16:07:00Z">
        <w:r w:rsidRPr="00914091">
          <w:rPr>
            <w:rFonts w:cs="Arial"/>
          </w:rPr>
          <w:t>The process of moving RIC is done before step 1 of the MIC allocation process, and it is done for the entire next RA year regardless of the month and day when the BG/SP retires.</w:t>
        </w:r>
      </w:ins>
    </w:p>
    <w:p w14:paraId="13B03075" w14:textId="4D3533F1" w:rsidR="00914091" w:rsidRPr="00FC55FA" w:rsidRDefault="00914091" w:rsidP="00FC55FA">
      <w:pPr>
        <w:spacing w:after="240" w:line="300" w:lineRule="auto"/>
        <w:rPr>
          <w:ins w:id="492" w:author="Bogen, Melanie" w:date="2026-10-08T09:07:00Z" w16du:dateUtc="2026-10-08T16:07:00Z"/>
          <w:rFonts w:cs="Arial"/>
          <w:b/>
          <w:bCs/>
          <w:u w:val="single"/>
        </w:rPr>
      </w:pPr>
      <w:ins w:id="493" w:author="Bogen, Melanie" w:date="2026-10-08T09:07:00Z" w16du:dateUtc="2026-10-08T16:07:00Z">
        <w:r w:rsidRPr="00FC55FA">
          <w:rPr>
            <w:rFonts w:cs="Arial"/>
            <w:b/>
            <w:bCs/>
            <w:u w:val="single"/>
          </w:rPr>
          <w:t>Load Serving Entities submission and initial full year assignment of contractual data</w:t>
        </w:r>
      </w:ins>
    </w:p>
    <w:p w14:paraId="693FA7C8" w14:textId="77777777" w:rsidR="00914091" w:rsidRPr="00914091" w:rsidRDefault="00914091" w:rsidP="00FC55FA">
      <w:pPr>
        <w:spacing w:after="240" w:line="300" w:lineRule="auto"/>
        <w:rPr>
          <w:ins w:id="494" w:author="Bogen, Melanie" w:date="2026-10-08T09:07:00Z" w16du:dateUtc="2026-10-08T16:07:00Z"/>
          <w:rFonts w:cs="Arial"/>
        </w:rPr>
      </w:pPr>
      <w:ins w:id="495" w:author="Bogen, Melanie" w:date="2026-10-08T09:07:00Z" w16du:dateUtc="2026-10-08T16:07:00Z">
        <w:r w:rsidRPr="00914091">
          <w:rPr>
            <w:rFonts w:cs="Arial"/>
          </w:rPr>
          <w:t>LSEs with existing Transmission Ownership Rights (TORs), Existing Transmission Contracts (ETCs), Pre-RA Import Commitments (Pre-RA ICs) or New Use Import Commitments (NUICs) that expire before or at the same time as the scheduling rights on the expiring BG/SP will be assigned import capability at the same retiring location.</w:t>
        </w:r>
      </w:ins>
    </w:p>
    <w:p w14:paraId="12A8BA13" w14:textId="77777777" w:rsidR="00914091" w:rsidRPr="00914091" w:rsidRDefault="00914091" w:rsidP="00FC55FA">
      <w:pPr>
        <w:spacing w:after="240" w:line="300" w:lineRule="auto"/>
        <w:rPr>
          <w:ins w:id="496" w:author="Bogen, Melanie" w:date="2026-10-08T09:07:00Z" w16du:dateUtc="2026-10-08T16:07:00Z"/>
          <w:rFonts w:cs="Arial"/>
        </w:rPr>
      </w:pPr>
      <w:ins w:id="497" w:author="Bogen, Melanie" w:date="2026-10-08T09:07:00Z" w16du:dateUtc="2026-10-08T16:07:00Z">
        <w:r w:rsidRPr="00914091">
          <w:rPr>
            <w:rFonts w:cs="Arial"/>
          </w:rPr>
          <w:t xml:space="preserve">LSEs with existing </w:t>
        </w:r>
        <w:proofErr w:type="gramStart"/>
        <w:r w:rsidRPr="00914091">
          <w:rPr>
            <w:rFonts w:cs="Arial"/>
          </w:rPr>
          <w:t>Pre-RA ICs</w:t>
        </w:r>
        <w:proofErr w:type="gramEnd"/>
        <w:r w:rsidRPr="00914091">
          <w:rPr>
            <w:rFonts w:cs="Arial"/>
          </w:rPr>
          <w:t xml:space="preserve"> or NUICs that expire after the scheduling rights on the retiring BG/SP will be assigned import capability at any other BG/SP of their choice, given it does not exceed the OTC. The newly chosen BG/SP must be the BG/SP where the old contract is being moved to after the retirement of the existing BG/SP. </w:t>
        </w:r>
      </w:ins>
    </w:p>
    <w:p w14:paraId="3D3296F4" w14:textId="77777777" w:rsidR="00914091" w:rsidRPr="00914091" w:rsidRDefault="00914091" w:rsidP="00FC55FA">
      <w:pPr>
        <w:spacing w:after="240" w:line="300" w:lineRule="auto"/>
        <w:rPr>
          <w:ins w:id="498" w:author="Bogen, Melanie" w:date="2026-10-08T09:07:00Z" w16du:dateUtc="2026-10-08T16:07:00Z"/>
          <w:rFonts w:cs="Arial"/>
        </w:rPr>
      </w:pPr>
      <w:ins w:id="499" w:author="Bogen, Melanie" w:date="2026-10-08T09:07:00Z" w16du:dateUtc="2026-10-08T16:07:00Z">
        <w:r w:rsidRPr="00914091">
          <w:rPr>
            <w:rFonts w:cs="Arial"/>
          </w:rPr>
          <w:t xml:space="preserve">LSEs who currently (the year before the BG/SP retirement year) own RIC on the retiring BG/SP can ask to lock new NUIC at any other BG/SP of their choice, given it does not exceed the OTC. The newly chosen BG/SP must be the BG/SP where the new NUIC will be moved to after the retirement of the existing BG/SP. </w:t>
        </w:r>
      </w:ins>
    </w:p>
    <w:p w14:paraId="1FA69AFB" w14:textId="77777777" w:rsidR="00914091" w:rsidRPr="00FC55FA" w:rsidRDefault="00914091" w:rsidP="00FC55FA">
      <w:pPr>
        <w:spacing w:after="240" w:line="300" w:lineRule="auto"/>
        <w:rPr>
          <w:ins w:id="500" w:author="Bogen, Melanie" w:date="2026-10-08T09:07:00Z" w16du:dateUtc="2026-10-08T16:07:00Z"/>
          <w:rFonts w:cs="Arial"/>
          <w:b/>
          <w:bCs/>
          <w:u w:val="single"/>
        </w:rPr>
      </w:pPr>
      <w:ins w:id="501" w:author="Bogen, Melanie" w:date="2026-10-08T09:07:00Z" w16du:dateUtc="2026-10-08T16:07:00Z">
        <w:r w:rsidRPr="00FC55FA">
          <w:rPr>
            <w:rFonts w:cs="Arial"/>
            <w:b/>
            <w:bCs/>
            <w:u w:val="single"/>
          </w:rPr>
          <w:t>Monthly use and transfer of import allocations due to contractual requirements</w:t>
        </w:r>
      </w:ins>
    </w:p>
    <w:p w14:paraId="55945431" w14:textId="77777777" w:rsidR="00914091" w:rsidRPr="00914091" w:rsidRDefault="00914091" w:rsidP="00FC55FA">
      <w:pPr>
        <w:spacing w:after="240" w:line="300" w:lineRule="auto"/>
        <w:rPr>
          <w:ins w:id="502" w:author="Bogen, Melanie" w:date="2026-10-08T09:07:00Z" w16du:dateUtc="2026-10-08T16:07:00Z"/>
          <w:rFonts w:cs="Arial"/>
        </w:rPr>
      </w:pPr>
      <w:ins w:id="503" w:author="Bogen, Melanie" w:date="2026-10-08T09:07:00Z" w16du:dateUtc="2026-10-08T16:07:00Z">
        <w:r w:rsidRPr="00914091">
          <w:rPr>
            <w:rFonts w:cs="Arial"/>
          </w:rPr>
          <w:t xml:space="preserve">LSEs impacted by intra-year retirement of a BG/SP that need to be able to schedule their RA resources both on the expiring BG/SP for one or more months and on the new BG/SP of their choice for one or more months must request a partial year transfer from their new BG/SP assignment back to the retiring BG/SP for a number of months. </w:t>
        </w:r>
      </w:ins>
    </w:p>
    <w:p w14:paraId="366EC0CE" w14:textId="77777777" w:rsidR="00914091" w:rsidRPr="00914091" w:rsidRDefault="00914091" w:rsidP="00FC55FA">
      <w:pPr>
        <w:spacing w:after="240" w:line="300" w:lineRule="auto"/>
        <w:rPr>
          <w:ins w:id="504" w:author="Bogen, Melanie" w:date="2026-10-08T09:07:00Z" w16du:dateUtc="2026-10-08T16:07:00Z"/>
          <w:rFonts w:cs="Arial"/>
        </w:rPr>
      </w:pPr>
    </w:p>
    <w:p w14:paraId="3ED05178" w14:textId="51E772FB" w:rsidR="00914091" w:rsidRPr="00914091" w:rsidRDefault="00914091" w:rsidP="00FC55FA">
      <w:pPr>
        <w:spacing w:after="240" w:line="300" w:lineRule="auto"/>
        <w:rPr>
          <w:rFonts w:cs="Arial"/>
        </w:rPr>
      </w:pPr>
      <w:ins w:id="505" w:author="Bogen, Melanie" w:date="2026-10-08T09:07:00Z" w16du:dateUtc="2026-10-08T16:07:00Z">
        <w:r w:rsidRPr="00914091">
          <w:rPr>
            <w:rFonts w:cs="Arial"/>
          </w:rPr>
          <w:t xml:space="preserve">The request must be submitted to CAISO after the annual Import Allocation process is complete (i.e. after step 13) and before the year ahead showings due </w:t>
        </w:r>
        <w:proofErr w:type="gramStart"/>
        <w:r w:rsidRPr="00914091">
          <w:rPr>
            <w:rFonts w:cs="Arial"/>
          </w:rPr>
          <w:t>date</w:t>
        </w:r>
        <w:proofErr w:type="gramEnd"/>
        <w:r w:rsidRPr="00914091">
          <w:rPr>
            <w:rFonts w:cs="Arial"/>
          </w:rPr>
          <w:t xml:space="preserve"> (i.e. last business day in October). The LSE requesting the partial year transfer must submit this request via CIDI and note in the ticket the MW, Months, and Interties they want to transfer their Import Capability from and to.</w:t>
        </w:r>
      </w:ins>
    </w:p>
    <w:p w14:paraId="7F910568" w14:textId="77777777" w:rsidR="0019675D" w:rsidRDefault="0019675D" w:rsidP="00D93EAB">
      <w:pPr>
        <w:pStyle w:val="ParaText"/>
        <w:rPr>
          <w:rFonts w:cs="Arial"/>
          <w:szCs w:val="22"/>
        </w:rPr>
      </w:pPr>
    </w:p>
    <w:p w14:paraId="20C61734" w14:textId="77777777" w:rsidR="00D60BA3" w:rsidRPr="00386DA2" w:rsidRDefault="00D60BA3" w:rsidP="00794878">
      <w:pPr>
        <w:pStyle w:val="Heading2"/>
        <w:spacing w:before="0" w:after="180"/>
        <w:rPr>
          <w:i/>
          <w:sz w:val="30"/>
          <w:szCs w:val="30"/>
        </w:rPr>
      </w:pPr>
      <w:bookmarkStart w:id="506" w:name="_Toc271708140"/>
      <w:bookmarkStart w:id="507" w:name="_Toc249939618"/>
      <w:bookmarkStart w:id="508" w:name="_Toc289356209"/>
      <w:bookmarkStart w:id="509" w:name="_Toc295820448"/>
      <w:bookmarkStart w:id="510" w:name="_Toc295820924"/>
      <w:bookmarkStart w:id="511" w:name="_Toc300573951"/>
      <w:bookmarkStart w:id="512" w:name="_Toc326763900"/>
      <w:bookmarkStart w:id="513" w:name="_Toc369088136"/>
      <w:bookmarkStart w:id="514" w:name="_Toc397496506"/>
      <w:bookmarkStart w:id="515" w:name="_Toc233778700"/>
      <w:r w:rsidRPr="00386DA2">
        <w:rPr>
          <w:i/>
          <w:sz w:val="30"/>
          <w:szCs w:val="30"/>
        </w:rPr>
        <w:t>Net Qualifying Capacity Report</w:t>
      </w:r>
      <w:bookmarkEnd w:id="506"/>
      <w:bookmarkEnd w:id="507"/>
      <w:bookmarkEnd w:id="508"/>
      <w:bookmarkEnd w:id="509"/>
      <w:bookmarkEnd w:id="510"/>
      <w:bookmarkEnd w:id="511"/>
      <w:bookmarkEnd w:id="512"/>
      <w:bookmarkEnd w:id="513"/>
      <w:bookmarkEnd w:id="514"/>
      <w:bookmarkEnd w:id="515"/>
    </w:p>
    <w:p w14:paraId="20C61735" w14:textId="77777777" w:rsidR="00D60BA3" w:rsidRPr="003C3F6F" w:rsidRDefault="00A64958" w:rsidP="003C3F6F">
      <w:pPr>
        <w:pStyle w:val="ParaText"/>
        <w:spacing w:before="60" w:after="120"/>
        <w:rPr>
          <w:rFonts w:cs="Arial"/>
        </w:rPr>
      </w:pPr>
      <w:r>
        <w:rPr>
          <w:rFonts w:cs="Arial"/>
        </w:rPr>
        <w:t>ISO</w:t>
      </w:r>
      <w:r w:rsidR="00D60BA3" w:rsidRPr="003C3F6F">
        <w:rPr>
          <w:rFonts w:cs="Arial"/>
        </w:rPr>
        <w:t xml:space="preserve"> Tariff Section 40.4.2 </w:t>
      </w:r>
    </w:p>
    <w:p w14:paraId="20C61736" w14:textId="77777777" w:rsidR="00D60BA3" w:rsidRDefault="00A64958" w:rsidP="00973ECB">
      <w:pPr>
        <w:pStyle w:val="ParaText"/>
        <w:rPr>
          <w:rFonts w:cs="Arial"/>
          <w:szCs w:val="22"/>
        </w:rPr>
      </w:pPr>
      <w:r>
        <w:rPr>
          <w:rFonts w:cs="Arial"/>
          <w:szCs w:val="22"/>
        </w:rPr>
        <w:t>ISO</w:t>
      </w:r>
      <w:r w:rsidR="00D60BA3">
        <w:rPr>
          <w:rFonts w:cs="Arial"/>
          <w:szCs w:val="22"/>
        </w:rPr>
        <w:t xml:space="preserve"> produces a listing setting forth the NQC of all Participating Generators</w:t>
      </w:r>
      <w:r w:rsidR="00666BD8">
        <w:rPr>
          <w:rFonts w:cs="Arial"/>
          <w:szCs w:val="22"/>
        </w:rPr>
        <w:t>,</w:t>
      </w:r>
      <w:r w:rsidR="00D60BA3">
        <w:rPr>
          <w:rFonts w:cs="Arial"/>
          <w:szCs w:val="22"/>
        </w:rPr>
        <w:t xml:space="preserve"> other Generating Units</w:t>
      </w:r>
      <w:r w:rsidR="00666BD8">
        <w:rPr>
          <w:rFonts w:cs="Arial"/>
          <w:szCs w:val="22"/>
        </w:rPr>
        <w:t xml:space="preserve"> and generating units under construction</w:t>
      </w:r>
      <w:r w:rsidR="00D60BA3">
        <w:rPr>
          <w:rFonts w:cs="Arial"/>
          <w:szCs w:val="22"/>
        </w:rPr>
        <w:t xml:space="preserve"> that request inclusion through their respective SCs</w:t>
      </w:r>
      <w:r w:rsidR="00F9697B">
        <w:rPr>
          <w:rFonts w:cs="Arial"/>
          <w:szCs w:val="22"/>
        </w:rPr>
        <w:t xml:space="preserve">.  </w:t>
      </w:r>
      <w:r w:rsidR="00D60BA3">
        <w:rPr>
          <w:rFonts w:cs="Arial"/>
          <w:szCs w:val="22"/>
        </w:rPr>
        <w:t xml:space="preserve">The values in this Net Qualifying Capacity </w:t>
      </w:r>
      <w:r w:rsidR="00771E8D">
        <w:rPr>
          <w:rFonts w:cs="Arial"/>
          <w:szCs w:val="22"/>
        </w:rPr>
        <w:t>(NQC) r</w:t>
      </w:r>
      <w:r w:rsidR="00D60BA3">
        <w:rPr>
          <w:rFonts w:cs="Arial"/>
          <w:szCs w:val="22"/>
        </w:rPr>
        <w:t xml:space="preserve">eport are used by </w:t>
      </w:r>
      <w:r>
        <w:rPr>
          <w:rFonts w:cs="Arial"/>
          <w:szCs w:val="22"/>
        </w:rPr>
        <w:t>ISO</w:t>
      </w:r>
      <w:r w:rsidR="00D60BA3">
        <w:rPr>
          <w:rFonts w:cs="Arial"/>
          <w:szCs w:val="22"/>
        </w:rPr>
        <w:t xml:space="preserve"> for: </w:t>
      </w:r>
    </w:p>
    <w:p w14:paraId="20C61737" w14:textId="77777777" w:rsidR="00D60BA3" w:rsidRDefault="00D60BA3" w:rsidP="00973ECB">
      <w:pPr>
        <w:pStyle w:val="Bullet1"/>
        <w:rPr>
          <w:rFonts w:cs="Arial"/>
          <w:szCs w:val="22"/>
        </w:rPr>
      </w:pPr>
      <w:r>
        <w:rPr>
          <w:rFonts w:cs="Arial"/>
          <w:szCs w:val="22"/>
        </w:rPr>
        <w:t>Deliverability studies</w:t>
      </w:r>
    </w:p>
    <w:p w14:paraId="20C61738" w14:textId="77777777" w:rsidR="00D60BA3" w:rsidRDefault="00D60BA3" w:rsidP="00973ECB">
      <w:pPr>
        <w:pStyle w:val="Bullet1"/>
        <w:rPr>
          <w:rFonts w:cs="Arial"/>
          <w:szCs w:val="22"/>
        </w:rPr>
      </w:pPr>
      <w:r>
        <w:rPr>
          <w:rFonts w:cs="Arial"/>
          <w:szCs w:val="22"/>
        </w:rPr>
        <w:t>Local capacity studies</w:t>
      </w:r>
    </w:p>
    <w:p w14:paraId="20C61739" w14:textId="59BC382B" w:rsidR="00666BD8" w:rsidRPr="00DC08F1" w:rsidRDefault="00D60BA3" w:rsidP="009014B1">
      <w:pPr>
        <w:pStyle w:val="Bullet1"/>
        <w:rPr>
          <w:rFonts w:cs="Arial"/>
          <w:szCs w:val="22"/>
        </w:rPr>
      </w:pPr>
      <w:r>
        <w:rPr>
          <w:rFonts w:cs="Arial"/>
          <w:szCs w:val="22"/>
        </w:rPr>
        <w:t>Validation of LSE</w:t>
      </w:r>
      <w:r w:rsidR="00A1436C">
        <w:rPr>
          <w:rFonts w:cs="Arial"/>
          <w:szCs w:val="22"/>
        </w:rPr>
        <w:t xml:space="preserve"> and CPE</w:t>
      </w:r>
      <w:r>
        <w:rPr>
          <w:rFonts w:cs="Arial"/>
          <w:szCs w:val="22"/>
        </w:rPr>
        <w:t xml:space="preserve"> Resource Adequacy Plans</w:t>
      </w:r>
    </w:p>
    <w:p w14:paraId="20C6173A" w14:textId="77777777" w:rsidR="00D60BA3" w:rsidRDefault="00D60BA3" w:rsidP="00666BD8">
      <w:pPr>
        <w:pStyle w:val="Bullet1"/>
        <w:rPr>
          <w:rFonts w:cs="Arial"/>
          <w:szCs w:val="22"/>
        </w:rPr>
      </w:pPr>
      <w:r w:rsidRPr="00666BD8">
        <w:rPr>
          <w:rFonts w:cs="Arial"/>
          <w:szCs w:val="22"/>
        </w:rPr>
        <w:t>Validation of Supply Plans</w:t>
      </w:r>
    </w:p>
    <w:p w14:paraId="20C6173B" w14:textId="77777777" w:rsidR="00DC08F1" w:rsidRDefault="00DC08F1" w:rsidP="00DC08F1">
      <w:pPr>
        <w:pStyle w:val="ListParagraph"/>
        <w:rPr>
          <w:rFonts w:cs="Arial"/>
          <w:szCs w:val="22"/>
        </w:rPr>
      </w:pPr>
    </w:p>
    <w:p w14:paraId="20C6173C" w14:textId="77777777" w:rsidR="00DC08F1" w:rsidRPr="00666BD8" w:rsidRDefault="00DC08F1" w:rsidP="00DC08F1">
      <w:pPr>
        <w:pStyle w:val="Bullet1"/>
        <w:numPr>
          <w:ilvl w:val="0"/>
          <w:numId w:val="0"/>
        </w:numPr>
        <w:rPr>
          <w:rFonts w:cs="Arial"/>
          <w:szCs w:val="22"/>
        </w:rPr>
      </w:pPr>
      <w:r>
        <w:rPr>
          <w:rFonts w:cs="Arial"/>
          <w:szCs w:val="22"/>
        </w:rPr>
        <w:t xml:space="preserve">The NQC report is posted on reliability requirements website. </w:t>
      </w:r>
    </w:p>
    <w:p w14:paraId="20C6173D" w14:textId="739A7B65" w:rsidR="00D60BA3" w:rsidRDefault="00D60BA3" w:rsidP="00973ECB">
      <w:pPr>
        <w:pStyle w:val="ParaText"/>
        <w:rPr>
          <w:rFonts w:cs="Arial"/>
        </w:rPr>
      </w:pPr>
      <w:r>
        <w:rPr>
          <w:rFonts w:cs="Arial"/>
        </w:rPr>
        <w:t xml:space="preserve">The posted </w:t>
      </w:r>
      <w:r w:rsidR="00771E8D">
        <w:rPr>
          <w:rFonts w:cs="Arial"/>
        </w:rPr>
        <w:t>NQC r</w:t>
      </w:r>
      <w:r>
        <w:rPr>
          <w:rFonts w:cs="Arial"/>
        </w:rPr>
        <w:t xml:space="preserve">eport is updated, </w:t>
      </w:r>
      <w:r w:rsidRPr="00C10931">
        <w:rPr>
          <w:rFonts w:cs="Arial"/>
        </w:rPr>
        <w:t>if necessary, by the 20</w:t>
      </w:r>
      <w:r w:rsidRPr="00C10931">
        <w:rPr>
          <w:rFonts w:cs="Arial"/>
          <w:vertAlign w:val="superscript"/>
        </w:rPr>
        <w:t>th</w:t>
      </w:r>
      <w:r w:rsidRPr="00C10931">
        <w:rPr>
          <w:rFonts w:cs="Arial"/>
        </w:rPr>
        <w:t xml:space="preserve"> of each month</w:t>
      </w:r>
      <w:r w:rsidR="00640505">
        <w:rPr>
          <w:rFonts w:cs="Arial"/>
        </w:rPr>
        <w:t xml:space="preserve"> or first Business Day thereafter</w:t>
      </w:r>
      <w:r w:rsidR="00F9697B">
        <w:rPr>
          <w:rFonts w:cs="Arial"/>
        </w:rPr>
        <w:t xml:space="preserve">.  </w:t>
      </w:r>
      <w:r>
        <w:rPr>
          <w:rFonts w:cs="Arial"/>
        </w:rPr>
        <w:t>Howeve</w:t>
      </w:r>
      <w:r w:rsidR="00771E8D">
        <w:rPr>
          <w:rFonts w:cs="Arial"/>
        </w:rPr>
        <w:t>r, the NQC r</w:t>
      </w:r>
      <w:r>
        <w:rPr>
          <w:rFonts w:cs="Arial"/>
        </w:rPr>
        <w:t xml:space="preserve">eport </w:t>
      </w:r>
      <w:r w:rsidR="00771E8D">
        <w:rPr>
          <w:rFonts w:cs="Arial"/>
        </w:rPr>
        <w:t>posted in June of each year</w:t>
      </w:r>
      <w:r>
        <w:rPr>
          <w:rFonts w:cs="Arial"/>
        </w:rPr>
        <w:t xml:space="preserve"> as set forth in a</w:t>
      </w:r>
      <w:r w:rsidR="009014B1">
        <w:rPr>
          <w:rFonts w:cs="Arial"/>
        </w:rPr>
        <w:t>n</w:t>
      </w:r>
      <w:r>
        <w:rPr>
          <w:rFonts w:cs="Arial"/>
        </w:rPr>
        <w:t xml:space="preserve"> </w:t>
      </w:r>
      <w:r w:rsidR="00A64958">
        <w:rPr>
          <w:rFonts w:cs="Arial"/>
        </w:rPr>
        <w:t>ISO</w:t>
      </w:r>
      <w:r>
        <w:rPr>
          <w:rFonts w:cs="Arial"/>
        </w:rPr>
        <w:t xml:space="preserve"> Market </w:t>
      </w:r>
      <w:r w:rsidR="00EE2647">
        <w:rPr>
          <w:rFonts w:cs="Arial"/>
        </w:rPr>
        <w:t>Notice</w:t>
      </w:r>
      <w:r>
        <w:rPr>
          <w:rFonts w:cs="Arial"/>
        </w:rPr>
        <w:t xml:space="preserve"> is deemed the “a</w:t>
      </w:r>
      <w:r w:rsidR="00771E8D">
        <w:rPr>
          <w:rFonts w:cs="Arial"/>
        </w:rPr>
        <w:t>nnual” NQC r</w:t>
      </w:r>
      <w:r>
        <w:rPr>
          <w:rFonts w:cs="Arial"/>
        </w:rPr>
        <w:t xml:space="preserve">eport </w:t>
      </w:r>
      <w:r w:rsidR="00771E8D">
        <w:rPr>
          <w:rFonts w:cs="Arial"/>
        </w:rPr>
        <w:t xml:space="preserve">for purposes of Section 40.4.2 of </w:t>
      </w:r>
      <w:r>
        <w:rPr>
          <w:rFonts w:cs="Arial"/>
        </w:rPr>
        <w:t xml:space="preserve">the </w:t>
      </w:r>
      <w:r w:rsidR="00A64958">
        <w:rPr>
          <w:rFonts w:cs="Arial"/>
        </w:rPr>
        <w:t>ISO</w:t>
      </w:r>
      <w:r>
        <w:rPr>
          <w:rFonts w:cs="Arial"/>
        </w:rPr>
        <w:t xml:space="preserve"> Tariff</w:t>
      </w:r>
      <w:r w:rsidR="00F9697B">
        <w:rPr>
          <w:rFonts w:cs="Arial"/>
        </w:rPr>
        <w:t xml:space="preserve">.  </w:t>
      </w:r>
      <w:r>
        <w:rPr>
          <w:rFonts w:cs="Arial"/>
        </w:rPr>
        <w:t>This annual N</w:t>
      </w:r>
      <w:r w:rsidR="00771E8D">
        <w:rPr>
          <w:rFonts w:cs="Arial"/>
        </w:rPr>
        <w:t>QC r</w:t>
      </w:r>
      <w:r>
        <w:rPr>
          <w:rFonts w:cs="Arial"/>
        </w:rPr>
        <w:t>eport, once posted, identifies the Net Qualifying Capacity of listed resources for the next RA Compliance Year</w:t>
      </w:r>
      <w:r w:rsidR="00F9697B">
        <w:rPr>
          <w:rFonts w:cs="Arial"/>
        </w:rPr>
        <w:t xml:space="preserve">.  </w:t>
      </w:r>
      <w:r>
        <w:rPr>
          <w:rFonts w:cs="Arial"/>
        </w:rPr>
        <w:t>The CPUC utilizes this annual report NQC to establish Resource Adequacy for the entire following RA Compliance Year</w:t>
      </w:r>
      <w:r w:rsidR="00F9697B">
        <w:rPr>
          <w:rFonts w:cs="Arial"/>
        </w:rPr>
        <w:t xml:space="preserve">.  </w:t>
      </w:r>
      <w:r>
        <w:rPr>
          <w:rFonts w:cs="Arial"/>
        </w:rPr>
        <w:t xml:space="preserve"> Subsequent changes to NQC by the </w:t>
      </w:r>
      <w:r w:rsidR="00A64958">
        <w:rPr>
          <w:rFonts w:cs="Arial"/>
        </w:rPr>
        <w:t>ISO</w:t>
      </w:r>
      <w:r>
        <w:rPr>
          <w:rFonts w:cs="Arial"/>
        </w:rPr>
        <w:t xml:space="preserve"> will not reduce the Net Qualifying Capacity of a resource listed in the annual Net Qualifying Capacity Report for purposes of the reporting obligations during the next </w:t>
      </w:r>
      <w:r w:rsidR="00640505">
        <w:rPr>
          <w:rFonts w:cs="Arial"/>
        </w:rPr>
        <w:t xml:space="preserve">RA </w:t>
      </w:r>
      <w:r>
        <w:rPr>
          <w:rFonts w:cs="Arial"/>
        </w:rPr>
        <w:t>Compliance Year</w:t>
      </w:r>
      <w:r w:rsidR="00F9697B">
        <w:rPr>
          <w:rFonts w:cs="Arial"/>
        </w:rPr>
        <w:t xml:space="preserve">.  </w:t>
      </w:r>
      <w:r>
        <w:rPr>
          <w:rFonts w:cs="Arial"/>
        </w:rPr>
        <w:t xml:space="preserve">However, changes submitted to the </w:t>
      </w:r>
      <w:r w:rsidR="00A64958">
        <w:rPr>
          <w:rFonts w:cs="Arial"/>
        </w:rPr>
        <w:t>ISO</w:t>
      </w:r>
      <w:r>
        <w:rPr>
          <w:rFonts w:cs="Arial"/>
        </w:rPr>
        <w:t xml:space="preserve"> in QC that increase NQC at any time may be reflected in the N</w:t>
      </w:r>
      <w:r w:rsidR="00640505">
        <w:rPr>
          <w:rFonts w:cs="Arial"/>
        </w:rPr>
        <w:t>QC r</w:t>
      </w:r>
      <w:r>
        <w:rPr>
          <w:rFonts w:cs="Arial"/>
        </w:rPr>
        <w:t>eport and the additional capacity included in Resource Adequacy Plans of LSEs</w:t>
      </w:r>
      <w:r w:rsidR="00A1436C">
        <w:rPr>
          <w:rFonts w:cs="Arial"/>
        </w:rPr>
        <w:t>, CPEs</w:t>
      </w:r>
      <w:r>
        <w:rPr>
          <w:rFonts w:cs="Arial"/>
        </w:rPr>
        <w:t xml:space="preserve"> and the resource’s Supply Plan</w:t>
      </w:r>
      <w:r w:rsidR="00F9697B">
        <w:rPr>
          <w:rFonts w:cs="Arial"/>
        </w:rPr>
        <w:t xml:space="preserve">.  </w:t>
      </w:r>
      <w:r>
        <w:rPr>
          <w:rFonts w:cs="Arial"/>
        </w:rPr>
        <w:t xml:space="preserve"> Changes in QC submitted to the </w:t>
      </w:r>
      <w:r w:rsidR="00A64958">
        <w:rPr>
          <w:rFonts w:cs="Arial"/>
        </w:rPr>
        <w:t>ISO</w:t>
      </w:r>
      <w:r>
        <w:rPr>
          <w:rFonts w:cs="Arial"/>
        </w:rPr>
        <w:t xml:space="preserve"> that decrease NQC due to the effects of unit aggregation or changes in QF status will be </w:t>
      </w:r>
      <w:r w:rsidR="00640505">
        <w:rPr>
          <w:rFonts w:cs="Arial"/>
        </w:rPr>
        <w:t>document</w:t>
      </w:r>
      <w:r w:rsidR="003E6D17">
        <w:rPr>
          <w:rFonts w:cs="Arial"/>
        </w:rPr>
        <w:t>ed</w:t>
      </w:r>
      <w:r w:rsidR="00640505">
        <w:rPr>
          <w:rFonts w:cs="Arial"/>
        </w:rPr>
        <w:t xml:space="preserve"> and incorporated into the next annual NQC report</w:t>
      </w:r>
      <w:r w:rsidR="00F9697B">
        <w:rPr>
          <w:rFonts w:cs="Arial"/>
        </w:rPr>
        <w:t xml:space="preserve">.  </w:t>
      </w:r>
    </w:p>
    <w:p w14:paraId="20C6173E" w14:textId="77777777" w:rsidR="00D60BA3" w:rsidRDefault="00D60BA3" w:rsidP="00973ECB">
      <w:pPr>
        <w:pStyle w:val="ParaText"/>
        <w:rPr>
          <w:rFonts w:cs="Arial"/>
        </w:rPr>
      </w:pPr>
      <w:r>
        <w:rPr>
          <w:rFonts w:cs="Arial"/>
        </w:rPr>
        <w:t xml:space="preserve">Any change proposed to be made to a Net Qualifying Capacity value specified in a prior </w:t>
      </w:r>
      <w:r w:rsidR="00640505">
        <w:rPr>
          <w:rFonts w:cs="Arial"/>
        </w:rPr>
        <w:t>annual Net Qualifying Capacity r</w:t>
      </w:r>
      <w:r>
        <w:rPr>
          <w:rFonts w:cs="Arial"/>
        </w:rPr>
        <w:t xml:space="preserve">eport shall be explained, and any test results or analyses </w:t>
      </w:r>
      <w:r>
        <w:rPr>
          <w:rFonts w:cs="Arial"/>
        </w:rPr>
        <w:lastRenderedPageBreak/>
        <w:t>und</w:t>
      </w:r>
      <w:r w:rsidR="00640505">
        <w:rPr>
          <w:rFonts w:cs="Arial"/>
        </w:rPr>
        <w:t>erlying the change provided to</w:t>
      </w:r>
      <w:r>
        <w:rPr>
          <w:rFonts w:cs="Arial"/>
        </w:rPr>
        <w:t xml:space="preserve"> the affected resource at least fifteen (15) calendar days prior to the posting on the </w:t>
      </w:r>
      <w:r w:rsidR="00A64958">
        <w:rPr>
          <w:rFonts w:cs="Arial"/>
        </w:rPr>
        <w:t>ISO</w:t>
      </w:r>
      <w:r>
        <w:rPr>
          <w:rFonts w:cs="Arial"/>
        </w:rPr>
        <w:t xml:space="preserve"> Website of the next annual N</w:t>
      </w:r>
      <w:r w:rsidR="00640505">
        <w:rPr>
          <w:rFonts w:cs="Arial"/>
        </w:rPr>
        <w:t>QC r</w:t>
      </w:r>
      <w:r>
        <w:rPr>
          <w:rFonts w:cs="Arial"/>
        </w:rPr>
        <w:t>eport</w:t>
      </w:r>
      <w:r w:rsidR="00F9697B">
        <w:rPr>
          <w:rFonts w:cs="Arial"/>
        </w:rPr>
        <w:t xml:space="preserve">.  </w:t>
      </w:r>
    </w:p>
    <w:p w14:paraId="20C6173F" w14:textId="77777777" w:rsidR="00666BD8" w:rsidRDefault="00666BD8" w:rsidP="00973ECB">
      <w:pPr>
        <w:pStyle w:val="ParaText"/>
        <w:rPr>
          <w:rFonts w:cs="Arial"/>
        </w:rPr>
      </w:pPr>
      <w:r>
        <w:rPr>
          <w:rFonts w:cs="Arial"/>
        </w:rPr>
        <w:t xml:space="preserve">The under construction list is </w:t>
      </w:r>
      <w:r w:rsidR="000014D8">
        <w:rPr>
          <w:rFonts w:cs="Arial"/>
        </w:rPr>
        <w:t>updated</w:t>
      </w:r>
      <w:r>
        <w:rPr>
          <w:rFonts w:cs="Arial"/>
        </w:rPr>
        <w:t xml:space="preserve"> once during the year</w:t>
      </w:r>
      <w:r w:rsidR="00505FBF">
        <w:rPr>
          <w:rFonts w:cs="Arial"/>
        </w:rPr>
        <w:t xml:space="preserve"> on the </w:t>
      </w:r>
      <w:r w:rsidR="00BC04B6">
        <w:rPr>
          <w:rFonts w:cs="Arial"/>
        </w:rPr>
        <w:t>rel</w:t>
      </w:r>
      <w:r w:rsidR="00505FBF">
        <w:rPr>
          <w:rFonts w:cs="Arial"/>
        </w:rPr>
        <w:t>i</w:t>
      </w:r>
      <w:r w:rsidR="00BC04B6">
        <w:rPr>
          <w:rFonts w:cs="Arial"/>
        </w:rPr>
        <w:t>ability requirements website</w:t>
      </w:r>
      <w:r>
        <w:rPr>
          <w:rFonts w:cs="Arial"/>
        </w:rPr>
        <w:t xml:space="preserve"> for the following trade year. The SC for the resource has to submit a request through CIDI to get the resource listed on the under construction list.</w:t>
      </w:r>
      <w:r w:rsidR="000014D8">
        <w:rPr>
          <w:rFonts w:cs="Arial"/>
        </w:rPr>
        <w:t xml:space="preserve"> All requests must be submitted before the final </w:t>
      </w:r>
      <w:r w:rsidR="000005C5">
        <w:rPr>
          <w:rFonts w:cs="Arial"/>
        </w:rPr>
        <w:t xml:space="preserve">Annual </w:t>
      </w:r>
      <w:r w:rsidR="000014D8">
        <w:rPr>
          <w:rFonts w:cs="Arial"/>
        </w:rPr>
        <w:t>NQC list is posted.</w:t>
      </w:r>
      <w:r>
        <w:rPr>
          <w:rFonts w:cs="Arial"/>
        </w:rPr>
        <w:t xml:space="preserve">  Resources listed on the under construc</w:t>
      </w:r>
      <w:r w:rsidR="00BC04B6">
        <w:rPr>
          <w:rFonts w:cs="Arial"/>
        </w:rPr>
        <w:t>tion list can only be used for A</w:t>
      </w:r>
      <w:r>
        <w:rPr>
          <w:rFonts w:cs="Arial"/>
        </w:rPr>
        <w:t>nnual RA showings.  SCs must submit a CIDI ticket to get the resource listed on the under construction tab.</w:t>
      </w:r>
      <w:r w:rsidR="00BC04B6">
        <w:rPr>
          <w:rFonts w:cs="Arial"/>
        </w:rPr>
        <w:t xml:space="preserve"> </w:t>
      </w:r>
      <w:r w:rsidR="00BC04B6" w:rsidRPr="00BC04B6">
        <w:rPr>
          <w:rFonts w:cs="Arial"/>
        </w:rPr>
        <w:t>NQC values for resources listed on this tab are not final and are subject to change based on the status of transmission upgrades, Unit Capability a</w:t>
      </w:r>
      <w:r w:rsidR="00BC04B6">
        <w:rPr>
          <w:rFonts w:cs="Arial"/>
        </w:rPr>
        <w:t>t time of commercial operation</w:t>
      </w:r>
      <w:r w:rsidR="00BC04B6" w:rsidRPr="00BC04B6">
        <w:rPr>
          <w:rFonts w:cs="Arial"/>
        </w:rPr>
        <w:t xml:space="preserve">, and declaration of </w:t>
      </w:r>
      <w:r w:rsidR="00BC04B6">
        <w:rPr>
          <w:rFonts w:cs="Arial"/>
        </w:rPr>
        <w:t>commercial operation.</w:t>
      </w:r>
    </w:p>
    <w:p w14:paraId="20C61740" w14:textId="77777777" w:rsidR="001F32B0" w:rsidRPr="00B6252A" w:rsidRDefault="00DD6301" w:rsidP="00794878">
      <w:pPr>
        <w:pStyle w:val="Heading3"/>
      </w:pPr>
      <w:bookmarkStart w:id="516" w:name="_Toc271708141"/>
      <w:bookmarkStart w:id="517" w:name="_Toc249939619"/>
      <w:bookmarkStart w:id="518" w:name="_Toc289356210"/>
      <w:bookmarkStart w:id="519" w:name="_Toc295820449"/>
      <w:bookmarkStart w:id="520" w:name="_Toc295820925"/>
      <w:bookmarkStart w:id="521" w:name="_Toc300573952"/>
      <w:bookmarkStart w:id="522" w:name="_Toc326763901"/>
      <w:bookmarkStart w:id="523" w:name="_Toc369088137"/>
      <w:bookmarkStart w:id="524" w:name="_Toc397496507"/>
      <w:bookmarkStart w:id="525" w:name="_Toc233778701"/>
      <w:r w:rsidRPr="00B6252A">
        <w:t>NQC values for New Resource Adequacy Capacity</w:t>
      </w:r>
      <w:bookmarkEnd w:id="516"/>
      <w:bookmarkEnd w:id="517"/>
      <w:bookmarkEnd w:id="518"/>
      <w:bookmarkEnd w:id="519"/>
      <w:bookmarkEnd w:id="520"/>
      <w:bookmarkEnd w:id="521"/>
      <w:bookmarkEnd w:id="522"/>
      <w:bookmarkEnd w:id="523"/>
      <w:bookmarkEnd w:id="524"/>
      <w:bookmarkEnd w:id="525"/>
    </w:p>
    <w:p w14:paraId="20C61741" w14:textId="77777777" w:rsidR="00FF3A31" w:rsidRPr="00F946C0" w:rsidRDefault="009A22DE" w:rsidP="009A22DE">
      <w:pPr>
        <w:autoSpaceDE w:val="0"/>
        <w:autoSpaceDN w:val="0"/>
        <w:adjustRightInd w:val="0"/>
        <w:spacing w:after="240" w:line="300" w:lineRule="auto"/>
        <w:rPr>
          <w:color w:val="000000"/>
          <w:szCs w:val="22"/>
        </w:rPr>
      </w:pPr>
      <w:r w:rsidRPr="008E46E2">
        <w:rPr>
          <w:color w:val="000000"/>
          <w:szCs w:val="22"/>
        </w:rPr>
        <w:t xml:space="preserve">The purpose of this section is to define the conditions under which new Resource Adequacy Resources (or existing </w:t>
      </w:r>
      <w:r w:rsidR="00BF585F" w:rsidRPr="008E46E2">
        <w:rPr>
          <w:color w:val="000000"/>
          <w:szCs w:val="22"/>
        </w:rPr>
        <w:t xml:space="preserve">RA </w:t>
      </w:r>
      <w:r w:rsidRPr="008E46E2">
        <w:rPr>
          <w:color w:val="000000"/>
          <w:szCs w:val="22"/>
        </w:rPr>
        <w:t xml:space="preserve">resources adding capacity) </w:t>
      </w:r>
      <w:r w:rsidR="00BF585F" w:rsidRPr="008E46E2">
        <w:rPr>
          <w:color w:val="000000"/>
          <w:szCs w:val="22"/>
        </w:rPr>
        <w:t xml:space="preserve">that are </w:t>
      </w:r>
      <w:r w:rsidRPr="008E46E2">
        <w:rPr>
          <w:color w:val="000000"/>
          <w:szCs w:val="22"/>
        </w:rPr>
        <w:t>not yet in service may be included</w:t>
      </w:r>
      <w:r w:rsidRPr="00FF3A31">
        <w:rPr>
          <w:color w:val="000000"/>
          <w:szCs w:val="22"/>
        </w:rPr>
        <w:t xml:space="preserve"> in the annual Net Qualifying Capacity Report</w:t>
      </w:r>
      <w:r w:rsidR="00F9697B" w:rsidRPr="00FF3A31">
        <w:rPr>
          <w:color w:val="000000"/>
          <w:szCs w:val="22"/>
        </w:rPr>
        <w:t xml:space="preserve">.  </w:t>
      </w:r>
      <w:r w:rsidRPr="00FF3A31">
        <w:rPr>
          <w:color w:val="000000"/>
          <w:szCs w:val="22"/>
        </w:rPr>
        <w:t>Inclusion in the annual NQC Report is required in order for the capacity to be properly validated in a Resource Adequacy Plan or a Supply Plan</w:t>
      </w:r>
      <w:r w:rsidR="00F9697B" w:rsidRPr="00F946C0">
        <w:rPr>
          <w:color w:val="000000"/>
          <w:szCs w:val="22"/>
        </w:rPr>
        <w:t xml:space="preserve">.  </w:t>
      </w:r>
    </w:p>
    <w:p w14:paraId="20C61742" w14:textId="4EA13621" w:rsidR="00091E9C" w:rsidRDefault="00A64958" w:rsidP="00973ECB">
      <w:pPr>
        <w:pStyle w:val="ParaText"/>
        <w:rPr>
          <w:rFonts w:cs="Arial"/>
          <w:szCs w:val="22"/>
        </w:rPr>
      </w:pPr>
      <w:r w:rsidRPr="00F946C0">
        <w:rPr>
          <w:color w:val="000000"/>
          <w:szCs w:val="22"/>
        </w:rPr>
        <w:t>ISO</w:t>
      </w:r>
      <w:r w:rsidR="009A22DE" w:rsidRPr="00F946C0">
        <w:rPr>
          <w:color w:val="000000"/>
          <w:szCs w:val="22"/>
        </w:rPr>
        <w:t xml:space="preserve"> Tariff Section 40.4.3(4) </w:t>
      </w:r>
      <w:r w:rsidR="00FF3A31" w:rsidRPr="00F946C0">
        <w:rPr>
          <w:color w:val="000000"/>
          <w:szCs w:val="22"/>
        </w:rPr>
        <w:t>states that the ISO determines Net Qualifying Capacity based on “</w:t>
      </w:r>
      <w:r w:rsidR="00FF3A31" w:rsidRPr="0020477A">
        <w:rPr>
          <w:szCs w:val="22"/>
        </w:rPr>
        <w:t xml:space="preserve">the criteria for Qualifying Capacity established by the CPUC, relevant Local Regulatory Authority, or federal agency and provided to the CAISO.”  </w:t>
      </w:r>
      <w:r w:rsidR="00563015" w:rsidRPr="00FF3A31">
        <w:rPr>
          <w:color w:val="000000"/>
          <w:szCs w:val="22"/>
        </w:rPr>
        <w:t xml:space="preserve">Section </w:t>
      </w:r>
      <w:r w:rsidR="00BF585F" w:rsidRPr="00FF3A31">
        <w:rPr>
          <w:color w:val="000000"/>
          <w:szCs w:val="22"/>
        </w:rPr>
        <w:t xml:space="preserve">4.2 of </w:t>
      </w:r>
      <w:r w:rsidR="009A22DE" w:rsidRPr="00FF3A31">
        <w:rPr>
          <w:color w:val="000000"/>
          <w:szCs w:val="22"/>
        </w:rPr>
        <w:t xml:space="preserve">CPUC Decision </w:t>
      </w:r>
      <w:r w:rsidR="00563015" w:rsidRPr="00FF3A31">
        <w:rPr>
          <w:color w:val="000000"/>
          <w:szCs w:val="22"/>
        </w:rPr>
        <w:t>09-06-028</w:t>
      </w:r>
      <w:r w:rsidR="003762DF" w:rsidRPr="00FF3A31">
        <w:rPr>
          <w:color w:val="000000"/>
          <w:szCs w:val="22"/>
        </w:rPr>
        <w:t xml:space="preserve"> </w:t>
      </w:r>
      <w:r w:rsidR="00FF3A31" w:rsidRPr="00FF3A31">
        <w:rPr>
          <w:color w:val="000000"/>
          <w:szCs w:val="22"/>
        </w:rPr>
        <w:t>(</w:t>
      </w:r>
      <w:r w:rsidR="00BF585F" w:rsidRPr="00FF3A31">
        <w:rPr>
          <w:color w:val="000000"/>
          <w:szCs w:val="22"/>
        </w:rPr>
        <w:t xml:space="preserve">issued </w:t>
      </w:r>
      <w:r w:rsidR="00563015" w:rsidRPr="00FF3A31">
        <w:rPr>
          <w:color w:val="000000"/>
          <w:szCs w:val="22"/>
        </w:rPr>
        <w:t>June 22, 2009</w:t>
      </w:r>
      <w:r w:rsidR="00FF3A31" w:rsidRPr="00FF3A31">
        <w:rPr>
          <w:color w:val="000000"/>
          <w:szCs w:val="22"/>
        </w:rPr>
        <w:t>)</w:t>
      </w:r>
      <w:r w:rsidR="008E46E2" w:rsidRPr="00FF3A31">
        <w:rPr>
          <w:color w:val="000000"/>
          <w:szCs w:val="22"/>
        </w:rPr>
        <w:t xml:space="preserve"> </w:t>
      </w:r>
      <w:r w:rsidR="00FF3A31" w:rsidRPr="00FF3A31">
        <w:rPr>
          <w:color w:val="000000"/>
          <w:szCs w:val="22"/>
        </w:rPr>
        <w:t xml:space="preserve">and </w:t>
      </w:r>
      <w:r w:rsidR="00FF3A31" w:rsidRPr="00FF3A31">
        <w:rPr>
          <w:rFonts w:cs="Arial"/>
          <w:szCs w:val="22"/>
        </w:rPr>
        <w:t>Section 7 of CPUC Decision 13-06-024 (issued July 3, 2013) together establish a rule for CPUC</w:t>
      </w:r>
      <w:r w:rsidR="00FF3A31">
        <w:rPr>
          <w:rFonts w:cs="Arial"/>
          <w:szCs w:val="22"/>
        </w:rPr>
        <w:t xml:space="preserve">-regulated LSEs </w:t>
      </w:r>
      <w:r w:rsidR="00A1436C">
        <w:rPr>
          <w:rFonts w:cs="Arial"/>
          <w:szCs w:val="22"/>
        </w:rPr>
        <w:t xml:space="preserve">and CPEs </w:t>
      </w:r>
      <w:r w:rsidR="00FF3A31">
        <w:rPr>
          <w:rFonts w:cs="Arial"/>
          <w:szCs w:val="22"/>
        </w:rPr>
        <w:t xml:space="preserve">that resources under construction </w:t>
      </w:r>
      <w:r w:rsidR="00FF3A31" w:rsidRPr="00FF3A31">
        <w:rPr>
          <w:rFonts w:cs="Arial"/>
          <w:szCs w:val="22"/>
        </w:rPr>
        <w:t>at the time of the year-ahead filing</w:t>
      </w:r>
      <w:r w:rsidR="00FF3A31">
        <w:rPr>
          <w:rFonts w:cs="Arial"/>
          <w:szCs w:val="22"/>
        </w:rPr>
        <w:t xml:space="preserve"> may </w:t>
      </w:r>
      <w:r w:rsidR="00F946C0">
        <w:rPr>
          <w:rFonts w:cs="Arial"/>
          <w:szCs w:val="22"/>
        </w:rPr>
        <w:t xml:space="preserve">be </w:t>
      </w:r>
      <w:r w:rsidR="00FF3A31">
        <w:rPr>
          <w:rFonts w:cs="Arial"/>
          <w:szCs w:val="22"/>
        </w:rPr>
        <w:t>shown as meeting year-ahead local RA obligations</w:t>
      </w:r>
      <w:r w:rsidR="00F946C0">
        <w:rPr>
          <w:rFonts w:cs="Arial"/>
          <w:szCs w:val="22"/>
        </w:rPr>
        <w:t xml:space="preserve"> and the LSE</w:t>
      </w:r>
      <w:r w:rsidR="00A1436C">
        <w:rPr>
          <w:rFonts w:cs="Arial"/>
          <w:szCs w:val="22"/>
        </w:rPr>
        <w:t xml:space="preserve"> or the CPE</w:t>
      </w:r>
      <w:r w:rsidR="00F946C0">
        <w:rPr>
          <w:rFonts w:cs="Arial"/>
          <w:szCs w:val="22"/>
        </w:rPr>
        <w:t xml:space="preserve"> must show replacement capacity in month-ahead RA showings for any months of the year where the resource is not yet operational.</w:t>
      </w:r>
    </w:p>
    <w:p w14:paraId="20C61743" w14:textId="0BF1F625" w:rsidR="001F32B0" w:rsidRDefault="009A22DE" w:rsidP="00973ECB">
      <w:pPr>
        <w:pStyle w:val="ParaText"/>
        <w:rPr>
          <w:rFonts w:cs="Arial"/>
        </w:rPr>
      </w:pPr>
      <w:r w:rsidRPr="009A22DE">
        <w:rPr>
          <w:rFonts w:cs="Arial"/>
          <w:szCs w:val="22"/>
        </w:rPr>
        <w:t xml:space="preserve">To the extent an LSE </w:t>
      </w:r>
      <w:r w:rsidR="00A1436C">
        <w:rPr>
          <w:rFonts w:cs="Arial"/>
          <w:szCs w:val="22"/>
        </w:rPr>
        <w:t xml:space="preserve">or CPE </w:t>
      </w:r>
      <w:r w:rsidRPr="009A22DE">
        <w:rPr>
          <w:rFonts w:cs="Arial"/>
          <w:szCs w:val="22"/>
        </w:rPr>
        <w:t xml:space="preserve">purchased capacity </w:t>
      </w:r>
      <w:r w:rsidR="00BF585F">
        <w:rPr>
          <w:rFonts w:cs="Arial"/>
          <w:szCs w:val="22"/>
        </w:rPr>
        <w:t xml:space="preserve">that is under construction </w:t>
      </w:r>
      <w:r w:rsidRPr="009A22DE">
        <w:rPr>
          <w:rFonts w:cs="Arial"/>
          <w:szCs w:val="22"/>
        </w:rPr>
        <w:t>and the capacity fails to</w:t>
      </w:r>
      <w:r w:rsidRPr="009A22DE">
        <w:rPr>
          <w:rFonts w:cs="Arial"/>
          <w:color w:val="0000FF"/>
          <w:szCs w:val="22"/>
        </w:rPr>
        <w:t> </w:t>
      </w:r>
      <w:r w:rsidRPr="009A22DE">
        <w:rPr>
          <w:rFonts w:cs="Arial"/>
          <w:szCs w:val="22"/>
        </w:rPr>
        <w:t xml:space="preserve">achieve commercial operation as planned, the resource will not be validated and its capacity will not be considered by the </w:t>
      </w:r>
      <w:r w:rsidR="00A64958">
        <w:rPr>
          <w:rFonts w:cs="Arial"/>
          <w:szCs w:val="22"/>
        </w:rPr>
        <w:t>ISO</w:t>
      </w:r>
      <w:r w:rsidRPr="009A22DE">
        <w:rPr>
          <w:rFonts w:cs="Arial"/>
          <w:szCs w:val="22"/>
        </w:rPr>
        <w:t xml:space="preserve"> in its assessment of </w:t>
      </w:r>
      <w:r w:rsidR="00091E9C">
        <w:rPr>
          <w:rFonts w:cs="Arial"/>
          <w:szCs w:val="22"/>
        </w:rPr>
        <w:t xml:space="preserve">month-ahead </w:t>
      </w:r>
      <w:r w:rsidRPr="009A22DE">
        <w:rPr>
          <w:rFonts w:cs="Arial"/>
          <w:szCs w:val="22"/>
        </w:rPr>
        <w:t>RA Resources needed to satisfy Reliability Criteria</w:t>
      </w:r>
      <w:r w:rsidR="00F9697B">
        <w:rPr>
          <w:rFonts w:cs="Arial"/>
          <w:szCs w:val="22"/>
        </w:rPr>
        <w:t xml:space="preserve">.  </w:t>
      </w:r>
      <w:r w:rsidR="004B7258">
        <w:rPr>
          <w:rFonts w:cs="Arial"/>
          <w:szCs w:val="22"/>
        </w:rPr>
        <w:t xml:space="preserve">This could </w:t>
      </w:r>
      <w:r w:rsidRPr="009A22DE">
        <w:rPr>
          <w:rFonts w:cs="Arial"/>
          <w:szCs w:val="22"/>
        </w:rPr>
        <w:t xml:space="preserve">result in the procurement of capacity by the </w:t>
      </w:r>
      <w:r w:rsidR="00A64958">
        <w:rPr>
          <w:rFonts w:cs="Arial"/>
          <w:szCs w:val="22"/>
        </w:rPr>
        <w:t>ISO</w:t>
      </w:r>
      <w:r w:rsidR="00D51EE4">
        <w:rPr>
          <w:rFonts w:cs="Arial"/>
          <w:szCs w:val="22"/>
        </w:rPr>
        <w:t xml:space="preserve"> under the Capacity Procurement Mechanism</w:t>
      </w:r>
      <w:r w:rsidRPr="009A22DE">
        <w:rPr>
          <w:rFonts w:cs="Arial"/>
          <w:szCs w:val="22"/>
        </w:rPr>
        <w:t>, subject to applicable cost allocation rules.</w:t>
      </w:r>
    </w:p>
    <w:p w14:paraId="20C61744" w14:textId="77777777" w:rsidR="00D60BA3" w:rsidRPr="00386DA2" w:rsidRDefault="00D60BA3" w:rsidP="00794878">
      <w:pPr>
        <w:pStyle w:val="Heading2"/>
        <w:spacing w:before="0" w:after="180"/>
        <w:rPr>
          <w:i/>
          <w:sz w:val="30"/>
          <w:szCs w:val="30"/>
        </w:rPr>
      </w:pPr>
      <w:bookmarkStart w:id="526" w:name="_Toc271708142"/>
      <w:bookmarkStart w:id="527" w:name="_Toc249939620"/>
      <w:bookmarkStart w:id="528" w:name="_Toc289356211"/>
      <w:bookmarkStart w:id="529" w:name="_Toc295820450"/>
      <w:bookmarkStart w:id="530" w:name="_Toc295820926"/>
      <w:bookmarkStart w:id="531" w:name="_Toc300573953"/>
      <w:bookmarkStart w:id="532" w:name="_Toc326763902"/>
      <w:bookmarkStart w:id="533" w:name="_Toc369088138"/>
      <w:bookmarkStart w:id="534" w:name="_Toc397496508"/>
      <w:bookmarkStart w:id="535" w:name="_Toc233778702"/>
      <w:r w:rsidRPr="00386DA2">
        <w:rPr>
          <w:i/>
          <w:sz w:val="30"/>
          <w:szCs w:val="30"/>
        </w:rPr>
        <w:t>Disputes</w:t>
      </w:r>
      <w:bookmarkEnd w:id="526"/>
      <w:bookmarkEnd w:id="527"/>
      <w:bookmarkEnd w:id="528"/>
      <w:bookmarkEnd w:id="529"/>
      <w:bookmarkEnd w:id="530"/>
      <w:bookmarkEnd w:id="531"/>
      <w:bookmarkEnd w:id="532"/>
      <w:bookmarkEnd w:id="533"/>
      <w:bookmarkEnd w:id="534"/>
      <w:bookmarkEnd w:id="535"/>
    </w:p>
    <w:p w14:paraId="20C61745" w14:textId="77777777" w:rsidR="00956CE1" w:rsidRDefault="00D60BA3" w:rsidP="00973ECB">
      <w:pPr>
        <w:pStyle w:val="ParaText"/>
        <w:rPr>
          <w:rFonts w:cs="Arial"/>
          <w:szCs w:val="22"/>
        </w:rPr>
      </w:pPr>
      <w:r>
        <w:rPr>
          <w:rFonts w:cs="Arial"/>
          <w:szCs w:val="22"/>
        </w:rPr>
        <w:t xml:space="preserve">Any disputes as to </w:t>
      </w:r>
      <w:r w:rsidR="00A64958">
        <w:rPr>
          <w:rFonts w:cs="Arial"/>
          <w:szCs w:val="22"/>
        </w:rPr>
        <w:t>ISO</w:t>
      </w:r>
      <w:r>
        <w:rPr>
          <w:rFonts w:cs="Arial"/>
          <w:szCs w:val="22"/>
        </w:rPr>
        <w:t xml:space="preserve">’s determination of NQC are ultimately subject to </w:t>
      </w:r>
      <w:r w:rsidR="00A64958">
        <w:rPr>
          <w:rFonts w:cs="Arial"/>
          <w:szCs w:val="22"/>
        </w:rPr>
        <w:t>ISO</w:t>
      </w:r>
      <w:r>
        <w:rPr>
          <w:rFonts w:cs="Arial"/>
          <w:szCs w:val="22"/>
        </w:rPr>
        <w:t xml:space="preserve"> ADR Procedures</w:t>
      </w:r>
      <w:r w:rsidR="00F9697B">
        <w:rPr>
          <w:rFonts w:cs="Arial"/>
          <w:szCs w:val="22"/>
        </w:rPr>
        <w:t xml:space="preserve">.  </w:t>
      </w:r>
      <w:r>
        <w:rPr>
          <w:rFonts w:cs="Arial"/>
          <w:szCs w:val="22"/>
        </w:rPr>
        <w:t>Timing is of the essence in submitting disputes as NQC values are used immediately and extensively with regard to maintaining system reliability.</w:t>
      </w:r>
    </w:p>
    <w:p w14:paraId="20C61746" w14:textId="77777777" w:rsidR="00956CE1" w:rsidRDefault="00956CE1">
      <w:pPr>
        <w:spacing w:after="0"/>
        <w:jc w:val="left"/>
        <w:rPr>
          <w:rFonts w:cs="Arial"/>
          <w:szCs w:val="22"/>
        </w:rPr>
      </w:pPr>
      <w:r>
        <w:rPr>
          <w:rFonts w:cs="Arial"/>
          <w:szCs w:val="22"/>
        </w:rPr>
        <w:lastRenderedPageBreak/>
        <w:br w:type="page"/>
      </w:r>
    </w:p>
    <w:p w14:paraId="20C61747" w14:textId="77777777" w:rsidR="00184F59" w:rsidRPr="003E71C2" w:rsidRDefault="005349C2" w:rsidP="00794878">
      <w:pPr>
        <w:pStyle w:val="Heading1"/>
        <w:spacing w:before="0" w:after="180"/>
        <w:ind w:left="180" w:hanging="180"/>
        <w:rPr>
          <w:sz w:val="34"/>
          <w:szCs w:val="34"/>
        </w:rPr>
      </w:pPr>
      <w:bookmarkStart w:id="536" w:name="b1"/>
      <w:bookmarkStart w:id="537" w:name="_6._Bidding_and"/>
      <w:bookmarkStart w:id="538" w:name="_Toc271708143"/>
      <w:bookmarkStart w:id="539" w:name="_Toc249939621"/>
      <w:bookmarkStart w:id="540" w:name="_Toc289356212"/>
      <w:bookmarkStart w:id="541" w:name="_Toc295820451"/>
      <w:bookmarkStart w:id="542" w:name="_Toc295820927"/>
      <w:bookmarkStart w:id="543" w:name="_Toc300573954"/>
      <w:bookmarkStart w:id="544" w:name="_Toc326763903"/>
      <w:bookmarkStart w:id="545" w:name="_Toc369088139"/>
      <w:bookmarkStart w:id="546" w:name="_Toc397496509"/>
      <w:bookmarkStart w:id="547" w:name="_Toc233778703"/>
      <w:bookmarkEnd w:id="536"/>
      <w:bookmarkEnd w:id="537"/>
      <w:r w:rsidRPr="003E71C2">
        <w:rPr>
          <w:sz w:val="34"/>
          <w:szCs w:val="34"/>
        </w:rPr>
        <w:lastRenderedPageBreak/>
        <w:t>Bidding and Scheduling Obligations</w:t>
      </w:r>
      <w:bookmarkEnd w:id="538"/>
      <w:bookmarkEnd w:id="539"/>
      <w:bookmarkEnd w:id="540"/>
      <w:bookmarkEnd w:id="541"/>
      <w:bookmarkEnd w:id="542"/>
      <w:bookmarkEnd w:id="543"/>
      <w:bookmarkEnd w:id="544"/>
      <w:bookmarkEnd w:id="545"/>
      <w:bookmarkEnd w:id="546"/>
      <w:bookmarkEnd w:id="547"/>
      <w:r w:rsidR="00184F59" w:rsidRPr="003E71C2">
        <w:rPr>
          <w:sz w:val="34"/>
          <w:szCs w:val="34"/>
        </w:rPr>
        <w:t xml:space="preserve"> </w:t>
      </w:r>
    </w:p>
    <w:p w14:paraId="20C61748" w14:textId="77777777" w:rsidR="00184F59" w:rsidRDefault="00184F59" w:rsidP="00973ECB">
      <w:pPr>
        <w:pStyle w:val="ParaText"/>
        <w:rPr>
          <w:rFonts w:cs="Arial"/>
        </w:rPr>
      </w:pPr>
      <w:r>
        <w:rPr>
          <w:rFonts w:cs="Arial"/>
        </w:rPr>
        <w:t xml:space="preserve">Welcome to the </w:t>
      </w:r>
      <w:r w:rsidR="005349C2">
        <w:rPr>
          <w:rFonts w:cs="Arial"/>
          <w:i/>
          <w:iCs/>
        </w:rPr>
        <w:t>Bidding and Scheduling Obligations</w:t>
      </w:r>
      <w:r>
        <w:rPr>
          <w:rFonts w:cs="Arial"/>
        </w:rPr>
        <w:t xml:space="preserve"> section of the </w:t>
      </w:r>
      <w:r>
        <w:rPr>
          <w:rFonts w:cs="Arial"/>
          <w:i/>
          <w:iCs/>
        </w:rPr>
        <w:t>BPM for Reliability Requirements</w:t>
      </w:r>
      <w:r w:rsidR="00F9697B">
        <w:rPr>
          <w:rFonts w:cs="Arial"/>
        </w:rPr>
        <w:t xml:space="preserve">.  </w:t>
      </w:r>
      <w:r>
        <w:rPr>
          <w:rFonts w:cs="Arial"/>
        </w:rPr>
        <w:t xml:space="preserve">In this section you will find the following information: </w:t>
      </w:r>
    </w:p>
    <w:p w14:paraId="20C61749" w14:textId="1C984DD1" w:rsidR="00184F59" w:rsidRDefault="00184F59" w:rsidP="00E15230">
      <w:pPr>
        <w:numPr>
          <w:ilvl w:val="0"/>
          <w:numId w:val="39"/>
        </w:numPr>
        <w:rPr>
          <w:rFonts w:cs="Arial"/>
        </w:rPr>
      </w:pPr>
      <w:r>
        <w:rPr>
          <w:rFonts w:cs="Arial"/>
        </w:rPr>
        <w:t xml:space="preserve">A description of the </w:t>
      </w:r>
      <w:r w:rsidR="005349C2">
        <w:rPr>
          <w:rFonts w:cs="Arial"/>
        </w:rPr>
        <w:t xml:space="preserve">bidding and scheduling obligations </w:t>
      </w:r>
      <w:r>
        <w:rPr>
          <w:rFonts w:cs="Arial"/>
        </w:rPr>
        <w:t xml:space="preserve">for Resource Adequacy </w:t>
      </w:r>
      <w:r w:rsidR="005349C2">
        <w:rPr>
          <w:rFonts w:cs="Arial"/>
        </w:rPr>
        <w:t xml:space="preserve">Capacity </w:t>
      </w:r>
      <w:r>
        <w:rPr>
          <w:rFonts w:cs="Arial"/>
        </w:rPr>
        <w:t xml:space="preserve">procured by a LSE </w:t>
      </w:r>
      <w:r w:rsidR="00A1436C">
        <w:rPr>
          <w:rFonts w:cs="Arial"/>
        </w:rPr>
        <w:t>or CPE</w:t>
      </w:r>
      <w:r>
        <w:rPr>
          <w:rFonts w:cs="Arial"/>
        </w:rPr>
        <w:t xml:space="preserve"> </w:t>
      </w:r>
    </w:p>
    <w:p w14:paraId="20C6174B" w14:textId="77777777" w:rsidR="00184F59" w:rsidRDefault="00184F59" w:rsidP="00E15230">
      <w:pPr>
        <w:numPr>
          <w:ilvl w:val="0"/>
          <w:numId w:val="39"/>
        </w:numPr>
        <w:rPr>
          <w:rFonts w:cs="Arial"/>
        </w:rPr>
      </w:pPr>
      <w:r>
        <w:rPr>
          <w:rFonts w:cs="Arial"/>
        </w:rPr>
        <w:t xml:space="preserve">A description of the </w:t>
      </w:r>
      <w:r w:rsidR="005349C2">
        <w:rPr>
          <w:rFonts w:cs="Arial"/>
        </w:rPr>
        <w:t xml:space="preserve">bidding and scheduling obligations </w:t>
      </w:r>
      <w:r>
        <w:rPr>
          <w:rFonts w:cs="Arial"/>
        </w:rPr>
        <w:t xml:space="preserve">for Resource Adequacy </w:t>
      </w:r>
      <w:r w:rsidR="005349C2">
        <w:rPr>
          <w:rFonts w:cs="Arial"/>
        </w:rPr>
        <w:t xml:space="preserve">Capacity </w:t>
      </w:r>
      <w:r>
        <w:rPr>
          <w:rFonts w:cs="Arial"/>
        </w:rPr>
        <w:t xml:space="preserve">procured by a Load-following Metered Subsystem </w:t>
      </w:r>
    </w:p>
    <w:p w14:paraId="20C6174C" w14:textId="4938D0CD" w:rsidR="00BE1AAB" w:rsidRPr="00A64D66" w:rsidRDefault="00BE1AAB" w:rsidP="00E15230">
      <w:pPr>
        <w:numPr>
          <w:ilvl w:val="0"/>
          <w:numId w:val="39"/>
        </w:numPr>
        <w:rPr>
          <w:rFonts w:cs="Arial"/>
        </w:rPr>
      </w:pPr>
      <w:r w:rsidRPr="00D518CF">
        <w:t>A description of the bidding and scheduling obligations for Flexible Resource Adequacy Capacity procured by Load Serving Entities</w:t>
      </w:r>
      <w:r w:rsidR="00A1436C">
        <w:t xml:space="preserve"> or CPE</w:t>
      </w:r>
    </w:p>
    <w:p w14:paraId="20C6174D" w14:textId="77777777" w:rsidR="00BE1AAB" w:rsidRDefault="00BE1AAB" w:rsidP="004534AE">
      <w:pPr>
        <w:ind w:left="360"/>
        <w:rPr>
          <w:rFonts w:cs="Arial"/>
        </w:rPr>
      </w:pPr>
    </w:p>
    <w:p w14:paraId="20C6174E" w14:textId="0742CFD6" w:rsidR="00184F59" w:rsidRPr="00184F59" w:rsidRDefault="005349C2" w:rsidP="00794878">
      <w:pPr>
        <w:pStyle w:val="Heading2"/>
        <w:spacing w:before="0" w:after="180"/>
        <w:rPr>
          <w:i/>
          <w:sz w:val="30"/>
          <w:szCs w:val="30"/>
        </w:rPr>
      </w:pPr>
      <w:bookmarkStart w:id="548" w:name="_Toc271708144"/>
      <w:bookmarkStart w:id="549" w:name="_Toc249939622"/>
      <w:bookmarkStart w:id="550" w:name="_Toc289356213"/>
      <w:bookmarkStart w:id="551" w:name="_Toc295820452"/>
      <w:bookmarkStart w:id="552" w:name="_Toc295820928"/>
      <w:bookmarkStart w:id="553" w:name="_Toc300573955"/>
      <w:bookmarkStart w:id="554" w:name="_Toc326763904"/>
      <w:bookmarkStart w:id="555" w:name="_Toc369088140"/>
      <w:bookmarkStart w:id="556" w:name="_Toc397496510"/>
      <w:bookmarkStart w:id="557" w:name="_Toc233778704"/>
      <w:r>
        <w:rPr>
          <w:i/>
          <w:sz w:val="30"/>
          <w:szCs w:val="30"/>
        </w:rPr>
        <w:t xml:space="preserve">Resource Adequacy Capacity procured by </w:t>
      </w:r>
      <w:r w:rsidR="00184F59" w:rsidRPr="00184F59">
        <w:rPr>
          <w:i/>
          <w:sz w:val="30"/>
          <w:szCs w:val="30"/>
        </w:rPr>
        <w:t>LSE</w:t>
      </w:r>
      <w:r>
        <w:rPr>
          <w:i/>
          <w:sz w:val="30"/>
          <w:szCs w:val="30"/>
        </w:rPr>
        <w:t>s</w:t>
      </w:r>
      <w:bookmarkEnd w:id="548"/>
      <w:bookmarkEnd w:id="549"/>
      <w:bookmarkEnd w:id="550"/>
      <w:bookmarkEnd w:id="551"/>
      <w:bookmarkEnd w:id="552"/>
      <w:bookmarkEnd w:id="553"/>
      <w:bookmarkEnd w:id="554"/>
      <w:bookmarkEnd w:id="555"/>
      <w:bookmarkEnd w:id="556"/>
      <w:r w:rsidR="00A1436C">
        <w:rPr>
          <w:i/>
          <w:sz w:val="30"/>
          <w:szCs w:val="30"/>
        </w:rPr>
        <w:t xml:space="preserve"> and CPEs</w:t>
      </w:r>
      <w:bookmarkEnd w:id="557"/>
      <w:r w:rsidR="00184F59" w:rsidRPr="00184F59">
        <w:rPr>
          <w:i/>
          <w:sz w:val="30"/>
          <w:szCs w:val="30"/>
        </w:rPr>
        <w:t xml:space="preserve"> </w:t>
      </w:r>
    </w:p>
    <w:p w14:paraId="20C6174F" w14:textId="77777777" w:rsidR="00BB6951" w:rsidRDefault="00A64958" w:rsidP="003C3F6F">
      <w:pPr>
        <w:pStyle w:val="ParaText"/>
        <w:spacing w:before="60" w:after="120"/>
        <w:rPr>
          <w:rFonts w:cs="Arial"/>
        </w:rPr>
      </w:pPr>
      <w:r>
        <w:rPr>
          <w:rFonts w:cs="Arial"/>
        </w:rPr>
        <w:t>ISO</w:t>
      </w:r>
      <w:r w:rsidR="00BB6951">
        <w:rPr>
          <w:rFonts w:cs="Arial"/>
        </w:rPr>
        <w:t xml:space="preserve"> Tariff Sections 40.6.1, 37.2.4</w:t>
      </w:r>
    </w:p>
    <w:p w14:paraId="20C61750" w14:textId="164F839D" w:rsidR="003908FD" w:rsidRDefault="00BB6951" w:rsidP="006518F0">
      <w:pPr>
        <w:pStyle w:val="ParaText"/>
        <w:jc w:val="left"/>
      </w:pPr>
      <w:r>
        <w:t>Scheduling Coordinators representing Resource Adequacy Capacity</w:t>
      </w:r>
      <w:r w:rsidR="005349C2">
        <w:t xml:space="preserve"> procured by LSEs</w:t>
      </w:r>
      <w:r w:rsidR="00A1436C">
        <w:t xml:space="preserve"> or CPEs</w:t>
      </w:r>
      <w:r>
        <w:t xml:space="preserve"> must make the Resource Adequacy Capacity listed in the Scheduling Coordinator’s monthly Supply Plan available to the </w:t>
      </w:r>
      <w:r w:rsidR="00A64958">
        <w:t>ISO</w:t>
      </w:r>
      <w:r>
        <w:t xml:space="preserve"> in a manner consistent with the specific availability obligations of different types of resources according to </w:t>
      </w:r>
      <w:r w:rsidR="002D6C7D">
        <w:t>the scheduling</w:t>
      </w:r>
      <w:r>
        <w:t xml:space="preserve"> and bidding rules described in the following sections</w:t>
      </w:r>
      <w:r w:rsidR="00F9697B">
        <w:t xml:space="preserve">.  </w:t>
      </w:r>
      <w:r>
        <w:t xml:space="preserve">In addition, </w:t>
      </w:r>
      <w:r w:rsidR="00A64958">
        <w:rPr>
          <w:bCs/>
          <w:szCs w:val="22"/>
        </w:rPr>
        <w:t>ISO</w:t>
      </w:r>
      <w:r>
        <w:rPr>
          <w:bCs/>
          <w:szCs w:val="22"/>
        </w:rPr>
        <w:t xml:space="preserve"> Tariff Section 37.2.4</w:t>
      </w:r>
      <w:r w:rsidR="00A61923">
        <w:rPr>
          <w:bCs/>
          <w:szCs w:val="22"/>
        </w:rPr>
        <w:t xml:space="preserve"> requires a</w:t>
      </w:r>
      <w:r>
        <w:rPr>
          <w:bCs/>
          <w:i/>
          <w:szCs w:val="22"/>
        </w:rPr>
        <w:t xml:space="preserve"> </w:t>
      </w:r>
      <w:r w:rsidRPr="00130BD4">
        <w:rPr>
          <w:bCs/>
          <w:szCs w:val="22"/>
        </w:rPr>
        <w:t xml:space="preserve">Resource Adequacy Resource </w:t>
      </w:r>
      <w:r w:rsidR="00A61923">
        <w:rPr>
          <w:bCs/>
          <w:szCs w:val="22"/>
        </w:rPr>
        <w:t xml:space="preserve">to remain </w:t>
      </w:r>
      <w:r w:rsidRPr="00130BD4">
        <w:rPr>
          <w:bCs/>
          <w:szCs w:val="22"/>
        </w:rPr>
        <w:t>online in a manner consistent with a DAM or RUC commitment or Real-Time Dispatch Instruction, whether through a submitted Bid or Default Energy Bid, unless a</w:t>
      </w:r>
      <w:r w:rsidR="00E230E8">
        <w:rPr>
          <w:bCs/>
          <w:szCs w:val="22"/>
        </w:rPr>
        <w:t>n</w:t>
      </w:r>
      <w:r w:rsidRPr="00130BD4">
        <w:rPr>
          <w:bCs/>
          <w:szCs w:val="22"/>
        </w:rPr>
        <w:t xml:space="preserve"> Outage prevents the Generating Unit from being available</w:t>
      </w:r>
      <w:r w:rsidR="00F9697B">
        <w:rPr>
          <w:bCs/>
          <w:szCs w:val="22"/>
        </w:rPr>
        <w:t xml:space="preserve">. </w:t>
      </w:r>
      <w:r w:rsidR="006518F0">
        <w:rPr>
          <w:bCs/>
          <w:szCs w:val="22"/>
        </w:rPr>
        <w:t xml:space="preserve">The following table provides a summary of the </w:t>
      </w:r>
      <w:r w:rsidR="006518F0">
        <w:t>scheduling and bidding rules for RA Capacity.</w:t>
      </w:r>
    </w:p>
    <w:p w14:paraId="20C61751" w14:textId="77777777" w:rsidR="003908FD" w:rsidRDefault="003908FD">
      <w:pPr>
        <w:spacing w:after="0"/>
        <w:jc w:val="left"/>
      </w:pPr>
      <w:r>
        <w:br w:type="page"/>
      </w:r>
    </w:p>
    <w:p w14:paraId="20C61752" w14:textId="77777777" w:rsidR="00184F59" w:rsidRPr="003908FD" w:rsidRDefault="006518F0" w:rsidP="003908FD">
      <w:pPr>
        <w:pStyle w:val="Heading3"/>
      </w:pPr>
      <w:bookmarkStart w:id="558" w:name="_Toc300573956"/>
      <w:bookmarkStart w:id="559" w:name="_Toc326763905"/>
      <w:bookmarkStart w:id="560" w:name="_Toc369088141"/>
      <w:bookmarkStart w:id="561" w:name="_Toc397496511"/>
      <w:bookmarkStart w:id="562" w:name="_Toc233778705"/>
      <w:r w:rsidRPr="003908FD">
        <w:lastRenderedPageBreak/>
        <w:t>Summary of Bidding Requirements for Resources Providing RA Capacity</w:t>
      </w:r>
      <w:bookmarkEnd w:id="558"/>
      <w:bookmarkEnd w:id="559"/>
      <w:bookmarkEnd w:id="560"/>
      <w:bookmarkEnd w:id="561"/>
      <w:bookmarkEnd w:id="562"/>
    </w:p>
    <w:tbl>
      <w:tblPr>
        <w:tblW w:w="999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20"/>
        <w:gridCol w:w="2400"/>
        <w:gridCol w:w="2400"/>
        <w:gridCol w:w="2400"/>
        <w:gridCol w:w="1170"/>
      </w:tblGrid>
      <w:tr w:rsidR="006518F0" w14:paraId="20C61756" w14:textId="77777777" w:rsidTr="008B2769">
        <w:trPr>
          <w:trHeight w:val="80"/>
          <w:tblHeader/>
          <w:jc w:val="center"/>
        </w:trPr>
        <w:tc>
          <w:tcPr>
            <w:tcW w:w="1620" w:type="dxa"/>
            <w:vMerge w:val="restart"/>
          </w:tcPr>
          <w:p w14:paraId="20C61753" w14:textId="77777777" w:rsidR="006518F0" w:rsidRPr="00681169" w:rsidRDefault="006518F0" w:rsidP="00681169">
            <w:pPr>
              <w:spacing w:before="60" w:after="60"/>
              <w:jc w:val="center"/>
              <w:rPr>
                <w:rFonts w:cs="Arial"/>
                <w:b/>
                <w:sz w:val="20"/>
              </w:rPr>
            </w:pPr>
          </w:p>
          <w:p w14:paraId="20C61754" w14:textId="77777777" w:rsidR="006518F0" w:rsidRPr="00681169" w:rsidRDefault="006518F0" w:rsidP="00681169">
            <w:pPr>
              <w:spacing w:before="60" w:after="60"/>
              <w:jc w:val="center"/>
              <w:rPr>
                <w:rFonts w:cs="Arial"/>
                <w:b/>
                <w:sz w:val="20"/>
              </w:rPr>
            </w:pPr>
            <w:r w:rsidRPr="00681169">
              <w:rPr>
                <w:rFonts w:cs="Arial"/>
                <w:b/>
                <w:sz w:val="20"/>
              </w:rPr>
              <w:t>Resource Type</w:t>
            </w:r>
          </w:p>
        </w:tc>
        <w:tc>
          <w:tcPr>
            <w:tcW w:w="8370" w:type="dxa"/>
            <w:gridSpan w:val="4"/>
            <w:tcBorders>
              <w:bottom w:val="single" w:sz="4" w:space="0" w:color="auto"/>
            </w:tcBorders>
          </w:tcPr>
          <w:p w14:paraId="20C61755" w14:textId="77777777" w:rsidR="006518F0" w:rsidRPr="00681169" w:rsidRDefault="006518F0" w:rsidP="00681169">
            <w:pPr>
              <w:spacing w:before="60" w:after="60"/>
              <w:jc w:val="center"/>
              <w:rPr>
                <w:rFonts w:cs="Arial"/>
                <w:b/>
                <w:sz w:val="20"/>
              </w:rPr>
            </w:pPr>
            <w:r w:rsidRPr="00681169">
              <w:rPr>
                <w:rFonts w:cs="Arial"/>
                <w:b/>
                <w:sz w:val="20"/>
              </w:rPr>
              <w:t>Bidding Requirements</w:t>
            </w:r>
          </w:p>
        </w:tc>
      </w:tr>
      <w:tr w:rsidR="006518F0" w14:paraId="20C6175C" w14:textId="77777777" w:rsidTr="008B2769">
        <w:trPr>
          <w:tblHeader/>
          <w:jc w:val="center"/>
        </w:trPr>
        <w:tc>
          <w:tcPr>
            <w:tcW w:w="1620" w:type="dxa"/>
            <w:vMerge/>
            <w:tcBorders>
              <w:right w:val="single" w:sz="4" w:space="0" w:color="auto"/>
            </w:tcBorders>
          </w:tcPr>
          <w:p w14:paraId="20C61757" w14:textId="77777777" w:rsidR="006518F0" w:rsidRPr="00681169" w:rsidRDefault="006518F0" w:rsidP="00681169">
            <w:pPr>
              <w:spacing w:before="60" w:after="60"/>
              <w:rPr>
                <w:rFonts w:cs="Arial"/>
                <w:sz w:val="20"/>
              </w:rPr>
            </w:pPr>
          </w:p>
        </w:tc>
        <w:tc>
          <w:tcPr>
            <w:tcW w:w="2400" w:type="dxa"/>
            <w:tcBorders>
              <w:top w:val="single" w:sz="4" w:space="0" w:color="auto"/>
              <w:left w:val="single" w:sz="4" w:space="0" w:color="auto"/>
              <w:bottom w:val="single" w:sz="4" w:space="0" w:color="auto"/>
              <w:right w:val="single" w:sz="4" w:space="0" w:color="auto"/>
            </w:tcBorders>
          </w:tcPr>
          <w:p w14:paraId="20C61758" w14:textId="77777777" w:rsidR="006518F0" w:rsidRPr="00681169" w:rsidRDefault="006518F0" w:rsidP="00681169">
            <w:pPr>
              <w:spacing w:before="60" w:after="60"/>
              <w:jc w:val="center"/>
              <w:rPr>
                <w:rFonts w:cs="Arial"/>
                <w:b/>
                <w:sz w:val="20"/>
              </w:rPr>
            </w:pPr>
            <w:r w:rsidRPr="00681169">
              <w:rPr>
                <w:rFonts w:cs="Arial"/>
                <w:b/>
                <w:sz w:val="20"/>
              </w:rPr>
              <w:t>IFM</w:t>
            </w:r>
          </w:p>
        </w:tc>
        <w:tc>
          <w:tcPr>
            <w:tcW w:w="2400" w:type="dxa"/>
            <w:tcBorders>
              <w:top w:val="single" w:sz="4" w:space="0" w:color="auto"/>
              <w:left w:val="single" w:sz="4" w:space="0" w:color="auto"/>
              <w:bottom w:val="single" w:sz="4" w:space="0" w:color="auto"/>
              <w:right w:val="single" w:sz="4" w:space="0" w:color="auto"/>
            </w:tcBorders>
          </w:tcPr>
          <w:p w14:paraId="20C61759" w14:textId="77777777" w:rsidR="006518F0" w:rsidRPr="00681169" w:rsidRDefault="006518F0" w:rsidP="00681169">
            <w:pPr>
              <w:spacing w:before="60" w:after="60"/>
              <w:jc w:val="center"/>
              <w:rPr>
                <w:rFonts w:cs="Arial"/>
                <w:b/>
                <w:sz w:val="20"/>
              </w:rPr>
            </w:pPr>
            <w:r w:rsidRPr="00681169">
              <w:rPr>
                <w:rFonts w:cs="Arial"/>
                <w:b/>
                <w:sz w:val="20"/>
              </w:rPr>
              <w:t>RUC</w:t>
            </w:r>
          </w:p>
        </w:tc>
        <w:tc>
          <w:tcPr>
            <w:tcW w:w="2400" w:type="dxa"/>
            <w:tcBorders>
              <w:top w:val="single" w:sz="4" w:space="0" w:color="auto"/>
              <w:left w:val="single" w:sz="4" w:space="0" w:color="auto"/>
              <w:bottom w:val="single" w:sz="4" w:space="0" w:color="auto"/>
              <w:right w:val="single" w:sz="4" w:space="0" w:color="auto"/>
            </w:tcBorders>
          </w:tcPr>
          <w:p w14:paraId="20C6175A" w14:textId="77777777" w:rsidR="006518F0" w:rsidRPr="00681169" w:rsidRDefault="006518F0" w:rsidP="00681169">
            <w:pPr>
              <w:spacing w:before="60" w:after="60"/>
              <w:jc w:val="center"/>
              <w:rPr>
                <w:rFonts w:cs="Arial"/>
                <w:b/>
                <w:sz w:val="20"/>
              </w:rPr>
            </w:pPr>
            <w:r w:rsidRPr="00681169">
              <w:rPr>
                <w:rFonts w:cs="Arial"/>
                <w:b/>
                <w:sz w:val="20"/>
              </w:rPr>
              <w:t xml:space="preserve">RTM </w:t>
            </w:r>
          </w:p>
        </w:tc>
        <w:tc>
          <w:tcPr>
            <w:tcW w:w="1170" w:type="dxa"/>
            <w:tcBorders>
              <w:top w:val="single" w:sz="4" w:space="0" w:color="auto"/>
              <w:left w:val="single" w:sz="4" w:space="0" w:color="auto"/>
              <w:bottom w:val="single" w:sz="4" w:space="0" w:color="auto"/>
              <w:right w:val="single" w:sz="4" w:space="0" w:color="auto"/>
            </w:tcBorders>
          </w:tcPr>
          <w:p w14:paraId="20C6175B" w14:textId="77777777" w:rsidR="006518F0" w:rsidRPr="00681169" w:rsidRDefault="00A64958" w:rsidP="00681169">
            <w:pPr>
              <w:spacing w:before="60" w:after="60"/>
              <w:jc w:val="center"/>
              <w:rPr>
                <w:rFonts w:cs="Arial"/>
                <w:b/>
                <w:sz w:val="20"/>
              </w:rPr>
            </w:pPr>
            <w:r>
              <w:rPr>
                <w:rFonts w:cs="Arial"/>
                <w:b/>
                <w:sz w:val="20"/>
              </w:rPr>
              <w:t>ISO</w:t>
            </w:r>
            <w:r w:rsidR="006518F0" w:rsidRPr="00681169">
              <w:rPr>
                <w:rFonts w:cs="Arial"/>
                <w:b/>
                <w:sz w:val="20"/>
              </w:rPr>
              <w:t xml:space="preserve"> Inserts Required Bids</w:t>
            </w:r>
            <w:r w:rsidR="00A61923">
              <w:rPr>
                <w:rFonts w:cs="Arial"/>
                <w:b/>
                <w:sz w:val="20"/>
                <w:vertAlign w:val="superscript"/>
              </w:rPr>
              <w:t>1</w:t>
            </w:r>
            <w:r w:rsidR="006518F0" w:rsidRPr="00681169">
              <w:rPr>
                <w:rFonts w:cs="Arial"/>
                <w:b/>
                <w:sz w:val="20"/>
              </w:rPr>
              <w:t xml:space="preserve"> </w:t>
            </w:r>
          </w:p>
        </w:tc>
      </w:tr>
      <w:tr w:rsidR="006518F0" w14:paraId="20C61764" w14:textId="77777777" w:rsidTr="008B2769">
        <w:trPr>
          <w:jc w:val="center"/>
        </w:trPr>
        <w:tc>
          <w:tcPr>
            <w:tcW w:w="1620" w:type="dxa"/>
            <w:vAlign w:val="center"/>
          </w:tcPr>
          <w:p w14:paraId="20C6175D" w14:textId="77777777" w:rsidR="006518F0" w:rsidRDefault="006518F0" w:rsidP="00681169">
            <w:pPr>
              <w:spacing w:before="60" w:after="60"/>
              <w:jc w:val="left"/>
              <w:rPr>
                <w:rFonts w:cs="Arial"/>
                <w:sz w:val="20"/>
              </w:rPr>
            </w:pPr>
            <w:r w:rsidRPr="00681169">
              <w:rPr>
                <w:rFonts w:cs="Arial"/>
                <w:sz w:val="20"/>
              </w:rPr>
              <w:t>Generating Units</w:t>
            </w:r>
          </w:p>
          <w:p w14:paraId="20C6175E" w14:textId="77777777" w:rsidR="00AD64CC" w:rsidRPr="00681169" w:rsidRDefault="00AD64CC" w:rsidP="00681169">
            <w:pPr>
              <w:spacing w:before="60" w:after="60"/>
              <w:jc w:val="left"/>
              <w:rPr>
                <w:rFonts w:cs="Arial"/>
                <w:sz w:val="20"/>
              </w:rPr>
            </w:pPr>
            <w:r>
              <w:rPr>
                <w:rFonts w:cs="Arial"/>
                <w:sz w:val="20"/>
              </w:rPr>
              <w:t>Including Pseudo Ties</w:t>
            </w:r>
          </w:p>
          <w:p w14:paraId="20C6175F" w14:textId="77777777" w:rsidR="006518F0" w:rsidRPr="00681169" w:rsidRDefault="006518F0" w:rsidP="00681169">
            <w:pPr>
              <w:spacing w:before="60" w:after="60"/>
              <w:jc w:val="left"/>
              <w:rPr>
                <w:rFonts w:cs="Arial"/>
                <w:sz w:val="20"/>
              </w:rPr>
            </w:pPr>
            <w:r w:rsidRPr="00681169">
              <w:rPr>
                <w:rFonts w:cs="Arial"/>
                <w:sz w:val="20"/>
              </w:rPr>
              <w:t>(other than Use-Limited Resources)</w:t>
            </w:r>
          </w:p>
        </w:tc>
        <w:tc>
          <w:tcPr>
            <w:tcW w:w="2400" w:type="dxa"/>
            <w:tcBorders>
              <w:top w:val="single" w:sz="4" w:space="0" w:color="auto"/>
            </w:tcBorders>
            <w:vAlign w:val="center"/>
          </w:tcPr>
          <w:p w14:paraId="20C61760" w14:textId="755B269F" w:rsidR="006518F0" w:rsidRPr="00681169" w:rsidRDefault="006518F0" w:rsidP="00681169">
            <w:pPr>
              <w:spacing w:before="60" w:after="60"/>
              <w:jc w:val="left"/>
              <w:rPr>
                <w:rFonts w:cs="Arial"/>
                <w:sz w:val="20"/>
              </w:rPr>
            </w:pPr>
            <w:r w:rsidRPr="00681169">
              <w:rPr>
                <w:rFonts w:cs="Arial"/>
                <w:sz w:val="20"/>
              </w:rPr>
              <w:t>Economic Bids or Self-Schedules are to be submitted for all RA Capacity for all hours</w:t>
            </w:r>
            <w:r w:rsidR="002A2AC7" w:rsidRPr="00681169">
              <w:rPr>
                <w:rFonts w:cs="Arial"/>
                <w:sz w:val="20"/>
              </w:rPr>
              <w:t xml:space="preserve"> of the month the resource</w:t>
            </w:r>
            <w:r w:rsidR="00F8291D" w:rsidRPr="00681169">
              <w:rPr>
                <w:rFonts w:cs="Arial"/>
                <w:sz w:val="20"/>
              </w:rPr>
              <w:t xml:space="preserve"> is physically available</w:t>
            </w:r>
            <w:r w:rsidRPr="00681169">
              <w:rPr>
                <w:rFonts w:cs="Arial"/>
                <w:sz w:val="20"/>
              </w:rPr>
              <w:t xml:space="preserve"> (</w:t>
            </w:r>
            <w:r w:rsidR="00A64958">
              <w:rPr>
                <w:rFonts w:cs="Arial"/>
                <w:sz w:val="20"/>
              </w:rPr>
              <w:t>ISO</w:t>
            </w:r>
            <w:r w:rsidRPr="00681169">
              <w:rPr>
                <w:rFonts w:cs="Arial"/>
                <w:sz w:val="20"/>
              </w:rPr>
              <w:t xml:space="preserve"> Tariff 40.6.1).</w:t>
            </w:r>
            <w:r w:rsidR="00A26EB3">
              <w:rPr>
                <w:rFonts w:cs="Arial"/>
                <w:sz w:val="20"/>
              </w:rPr>
              <w:t xml:space="preserve"> RA resources that meet their energy must-offer obligation by submitting an Economic Bid must submit Bids for IRU and IRD for the range of RA Capacity covered by that Economic Bid for energy.</w:t>
            </w:r>
          </w:p>
        </w:tc>
        <w:tc>
          <w:tcPr>
            <w:tcW w:w="2400" w:type="dxa"/>
            <w:tcBorders>
              <w:top w:val="single" w:sz="4" w:space="0" w:color="auto"/>
            </w:tcBorders>
            <w:vAlign w:val="center"/>
          </w:tcPr>
          <w:p w14:paraId="2C5D22DE" w14:textId="13A48BF8" w:rsidR="006518F0" w:rsidRDefault="006518F0" w:rsidP="00681169">
            <w:pPr>
              <w:spacing w:before="60" w:after="60"/>
              <w:jc w:val="left"/>
              <w:rPr>
                <w:rFonts w:cs="Arial"/>
                <w:sz w:val="20"/>
              </w:rPr>
            </w:pPr>
          </w:p>
          <w:p w14:paraId="69553003" w14:textId="77777777" w:rsidR="00A26EB3" w:rsidRDefault="00A26EB3" w:rsidP="00681169">
            <w:pPr>
              <w:spacing w:before="60" w:after="60"/>
              <w:jc w:val="left"/>
              <w:rPr>
                <w:rFonts w:cs="Arial"/>
                <w:sz w:val="20"/>
              </w:rPr>
            </w:pPr>
            <w:r>
              <w:rPr>
                <w:rFonts w:cs="Arial"/>
                <w:sz w:val="20"/>
              </w:rPr>
              <w:t>Resource Adequacy resources must submit RUC Availability Bids for RCU for the amount of their Resource Adequacy Capacity that is eligible for a RUC Award under Section 31.5.5.3 and is within the Energy Bid range of the Energy Bid Curve.</w:t>
            </w:r>
          </w:p>
          <w:p w14:paraId="50BC231D" w14:textId="77777777" w:rsidR="00A26EB3" w:rsidRDefault="00A26EB3" w:rsidP="00681169">
            <w:pPr>
              <w:spacing w:before="60" w:after="60"/>
              <w:jc w:val="left"/>
              <w:rPr>
                <w:rFonts w:cs="Arial"/>
                <w:sz w:val="20"/>
              </w:rPr>
            </w:pPr>
          </w:p>
          <w:p w14:paraId="20C61761" w14:textId="2A9FC1D7" w:rsidR="00A26EB3" w:rsidRPr="00681169" w:rsidRDefault="00A26EB3" w:rsidP="00681169">
            <w:pPr>
              <w:spacing w:before="60" w:after="60"/>
              <w:jc w:val="left"/>
              <w:rPr>
                <w:rFonts w:cs="Arial"/>
                <w:sz w:val="20"/>
              </w:rPr>
            </w:pPr>
            <w:r>
              <w:rPr>
                <w:rFonts w:cs="Arial"/>
                <w:sz w:val="20"/>
              </w:rPr>
              <w:t>(ISO Tariff 40.6.1).</w:t>
            </w:r>
          </w:p>
        </w:tc>
        <w:tc>
          <w:tcPr>
            <w:tcW w:w="2400" w:type="dxa"/>
            <w:tcBorders>
              <w:top w:val="single" w:sz="4" w:space="0" w:color="auto"/>
            </w:tcBorders>
            <w:vAlign w:val="center"/>
          </w:tcPr>
          <w:p w14:paraId="20C61762" w14:textId="03E00AE1" w:rsidR="006518F0" w:rsidRPr="00681169" w:rsidRDefault="006518F0" w:rsidP="00D55783">
            <w:pPr>
              <w:spacing w:before="60" w:after="60"/>
              <w:jc w:val="left"/>
              <w:rPr>
                <w:rFonts w:cs="Arial"/>
                <w:sz w:val="20"/>
              </w:rPr>
            </w:pPr>
            <w:r w:rsidRPr="00681169">
              <w:rPr>
                <w:rFonts w:cs="Arial"/>
                <w:sz w:val="20"/>
              </w:rPr>
              <w:t>Economic Bids or Self-Schedules are to be submitted for any remaining RA Capacity from resources scheduled in IFM or RUC</w:t>
            </w:r>
            <w:r w:rsidR="00F9697B">
              <w:rPr>
                <w:rFonts w:cs="Arial"/>
                <w:sz w:val="20"/>
              </w:rPr>
              <w:t xml:space="preserve">.  </w:t>
            </w:r>
            <w:r w:rsidRPr="00681169">
              <w:rPr>
                <w:rFonts w:cs="Arial"/>
                <w:sz w:val="20"/>
              </w:rPr>
              <w:t>Economic Bids or Self-Schedules are to be submitted for all RA Capacity from Short-Start Units not scheduled in IFM (</w:t>
            </w:r>
            <w:r w:rsidR="00A64958">
              <w:rPr>
                <w:rFonts w:cs="Arial"/>
                <w:sz w:val="20"/>
              </w:rPr>
              <w:t>ISO</w:t>
            </w:r>
            <w:r w:rsidRPr="00681169">
              <w:rPr>
                <w:rFonts w:cs="Arial"/>
                <w:sz w:val="20"/>
              </w:rPr>
              <w:t xml:space="preserve"> Tariff 40.6.2).</w:t>
            </w:r>
            <w:r w:rsidR="00A61923">
              <w:rPr>
                <w:rFonts w:cs="Arial"/>
                <w:sz w:val="20"/>
              </w:rPr>
              <w:t xml:space="preserve"> </w:t>
            </w:r>
            <w:r w:rsidR="00A61923" w:rsidRPr="00D112FB">
              <w:rPr>
                <w:rFonts w:cs="Arial"/>
                <w:sz w:val="20"/>
              </w:rPr>
              <w:t>No RTM obligation for Long-Start or Extremely Long-Start units</w:t>
            </w:r>
            <w:r w:rsidR="00A61923">
              <w:rPr>
                <w:rFonts w:cs="Arial"/>
                <w:sz w:val="20"/>
              </w:rPr>
              <w:t xml:space="preserve"> if not scheduled in IFM</w:t>
            </w:r>
            <w:r w:rsidR="00A61923" w:rsidRPr="00D112FB">
              <w:rPr>
                <w:rFonts w:cs="Arial"/>
                <w:sz w:val="20"/>
              </w:rPr>
              <w:t>. (ISO Tariff, Section 40.6.2(c&amp;d)).</w:t>
            </w:r>
          </w:p>
        </w:tc>
        <w:tc>
          <w:tcPr>
            <w:tcW w:w="1170" w:type="dxa"/>
            <w:tcBorders>
              <w:top w:val="single" w:sz="4" w:space="0" w:color="auto"/>
            </w:tcBorders>
            <w:vAlign w:val="center"/>
          </w:tcPr>
          <w:p w14:paraId="20C61763" w14:textId="77777777" w:rsidR="006518F0" w:rsidRPr="00681169" w:rsidRDefault="006518F0" w:rsidP="00681169">
            <w:pPr>
              <w:spacing w:before="60" w:after="60"/>
              <w:jc w:val="center"/>
              <w:rPr>
                <w:rFonts w:cs="Arial"/>
                <w:sz w:val="20"/>
              </w:rPr>
            </w:pPr>
            <w:r w:rsidRPr="00681169">
              <w:rPr>
                <w:rFonts w:cs="Arial"/>
                <w:sz w:val="20"/>
              </w:rPr>
              <w:t xml:space="preserve">Yes </w:t>
            </w:r>
          </w:p>
        </w:tc>
      </w:tr>
      <w:tr w:rsidR="006518F0" w:rsidRPr="00681169" w14:paraId="20C6176C" w14:textId="77777777" w:rsidTr="00FA1BA8">
        <w:trPr>
          <w:jc w:val="center"/>
        </w:trPr>
        <w:tc>
          <w:tcPr>
            <w:tcW w:w="1620" w:type="dxa"/>
            <w:vAlign w:val="center"/>
          </w:tcPr>
          <w:p w14:paraId="20C61765" w14:textId="77777777" w:rsidR="006E4F6B" w:rsidRDefault="006518F0" w:rsidP="00681169">
            <w:pPr>
              <w:spacing w:before="60" w:after="60"/>
              <w:jc w:val="left"/>
              <w:rPr>
                <w:rFonts w:cs="Arial"/>
                <w:sz w:val="20"/>
              </w:rPr>
            </w:pPr>
            <w:r w:rsidRPr="00681169">
              <w:rPr>
                <w:rFonts w:cs="Arial"/>
                <w:sz w:val="20"/>
              </w:rPr>
              <w:t>Dynamic</w:t>
            </w:r>
            <w:r w:rsidR="006E4F6B">
              <w:rPr>
                <w:rFonts w:cs="Arial"/>
                <w:sz w:val="20"/>
              </w:rPr>
              <w:t>,</w:t>
            </w:r>
            <w:r w:rsidRPr="00681169">
              <w:rPr>
                <w:rFonts w:cs="Arial"/>
                <w:sz w:val="20"/>
              </w:rPr>
              <w:t xml:space="preserve"> </w:t>
            </w:r>
          </w:p>
          <w:p w14:paraId="20C61766" w14:textId="77777777" w:rsidR="006518F0" w:rsidRPr="00681169" w:rsidRDefault="006518F0" w:rsidP="00681169">
            <w:pPr>
              <w:spacing w:before="60" w:after="60"/>
              <w:jc w:val="left"/>
              <w:rPr>
                <w:rFonts w:cs="Arial"/>
                <w:sz w:val="20"/>
              </w:rPr>
            </w:pPr>
            <w:r w:rsidRPr="00681169">
              <w:rPr>
                <w:rFonts w:cs="Arial"/>
                <w:sz w:val="20"/>
              </w:rPr>
              <w:t>Resource-Specific System Resources</w:t>
            </w:r>
          </w:p>
          <w:p w14:paraId="20C61767" w14:textId="77777777" w:rsidR="006518F0" w:rsidRPr="00681169" w:rsidRDefault="006518F0" w:rsidP="00681169">
            <w:pPr>
              <w:spacing w:before="60" w:after="60"/>
              <w:jc w:val="left"/>
              <w:rPr>
                <w:rFonts w:cs="Arial"/>
                <w:sz w:val="20"/>
              </w:rPr>
            </w:pPr>
            <w:r w:rsidRPr="00681169">
              <w:rPr>
                <w:rFonts w:cs="Arial"/>
                <w:sz w:val="20"/>
              </w:rPr>
              <w:t>(other than Use-Limited Resources)</w:t>
            </w:r>
          </w:p>
        </w:tc>
        <w:tc>
          <w:tcPr>
            <w:tcW w:w="2400" w:type="dxa"/>
            <w:vAlign w:val="center"/>
          </w:tcPr>
          <w:p w14:paraId="20C61768" w14:textId="77777777" w:rsidR="006518F0" w:rsidRPr="00681169" w:rsidRDefault="006518F0" w:rsidP="00681169">
            <w:pPr>
              <w:spacing w:before="60" w:after="60"/>
              <w:jc w:val="left"/>
              <w:rPr>
                <w:rFonts w:cs="Arial"/>
                <w:sz w:val="20"/>
              </w:rPr>
            </w:pPr>
            <w:r w:rsidRPr="00681169">
              <w:rPr>
                <w:rFonts w:cs="Arial"/>
                <w:sz w:val="20"/>
              </w:rPr>
              <w:t>Same bidding requirement as above (</w:t>
            </w:r>
            <w:r w:rsidR="00A64958">
              <w:rPr>
                <w:rFonts w:cs="Arial"/>
                <w:sz w:val="20"/>
              </w:rPr>
              <w:t>ISO</w:t>
            </w:r>
            <w:r w:rsidRPr="00681169">
              <w:rPr>
                <w:rFonts w:cs="Arial"/>
                <w:sz w:val="20"/>
              </w:rPr>
              <w:t xml:space="preserve"> Tariff 40.6.1).</w:t>
            </w:r>
          </w:p>
        </w:tc>
        <w:tc>
          <w:tcPr>
            <w:tcW w:w="2400" w:type="dxa"/>
            <w:vAlign w:val="center"/>
          </w:tcPr>
          <w:p w14:paraId="20C61769" w14:textId="77777777" w:rsidR="006518F0" w:rsidRPr="00681169" w:rsidRDefault="006518F0" w:rsidP="00681169">
            <w:pPr>
              <w:spacing w:before="60" w:after="60"/>
              <w:jc w:val="left"/>
              <w:rPr>
                <w:rFonts w:cs="Arial"/>
                <w:sz w:val="20"/>
              </w:rPr>
            </w:pPr>
            <w:r w:rsidRPr="00681169">
              <w:rPr>
                <w:rFonts w:cs="Arial"/>
                <w:sz w:val="20"/>
              </w:rPr>
              <w:t>Same bidding requirement as above (</w:t>
            </w:r>
            <w:r w:rsidR="00A64958">
              <w:rPr>
                <w:rFonts w:cs="Arial"/>
                <w:sz w:val="20"/>
              </w:rPr>
              <w:t>ISO</w:t>
            </w:r>
            <w:r w:rsidRPr="00681169">
              <w:rPr>
                <w:rFonts w:cs="Arial"/>
                <w:sz w:val="20"/>
              </w:rPr>
              <w:t xml:space="preserve"> Tariff 40.6.1).</w:t>
            </w:r>
          </w:p>
        </w:tc>
        <w:tc>
          <w:tcPr>
            <w:tcW w:w="2400" w:type="dxa"/>
            <w:vAlign w:val="center"/>
          </w:tcPr>
          <w:p w14:paraId="20C6176A" w14:textId="77777777" w:rsidR="006518F0" w:rsidRPr="00681169" w:rsidRDefault="006518F0" w:rsidP="00681169">
            <w:pPr>
              <w:spacing w:before="60" w:after="60"/>
              <w:jc w:val="left"/>
              <w:rPr>
                <w:rFonts w:cs="Arial"/>
                <w:sz w:val="20"/>
              </w:rPr>
            </w:pPr>
            <w:r w:rsidRPr="00681169">
              <w:rPr>
                <w:rFonts w:cs="Arial"/>
                <w:sz w:val="20"/>
              </w:rPr>
              <w:t>Same bidding requirement as above (</w:t>
            </w:r>
            <w:r w:rsidR="00A64958">
              <w:rPr>
                <w:rFonts w:cs="Arial"/>
                <w:sz w:val="20"/>
              </w:rPr>
              <w:t>ISO</w:t>
            </w:r>
            <w:r w:rsidRPr="00681169">
              <w:rPr>
                <w:rFonts w:cs="Arial"/>
                <w:sz w:val="20"/>
              </w:rPr>
              <w:t xml:space="preserve"> Tariff 40.6.2, 40.6.5.1).</w:t>
            </w:r>
          </w:p>
        </w:tc>
        <w:tc>
          <w:tcPr>
            <w:tcW w:w="1170" w:type="dxa"/>
            <w:vAlign w:val="center"/>
          </w:tcPr>
          <w:p w14:paraId="20C6176B" w14:textId="7CB66E02" w:rsidR="006518F0" w:rsidRPr="00681169" w:rsidRDefault="006518F0" w:rsidP="00681169">
            <w:pPr>
              <w:spacing w:before="60" w:after="60"/>
              <w:jc w:val="center"/>
              <w:rPr>
                <w:rFonts w:cs="Arial"/>
                <w:sz w:val="20"/>
              </w:rPr>
            </w:pPr>
            <w:r w:rsidRPr="00681169">
              <w:rPr>
                <w:rFonts w:cs="Arial"/>
                <w:sz w:val="20"/>
              </w:rPr>
              <w:t>Yes</w:t>
            </w:r>
            <w:r w:rsidR="00A26EB3">
              <w:rPr>
                <w:rFonts w:cs="Arial"/>
                <w:sz w:val="20"/>
              </w:rPr>
              <w:t>*</w:t>
            </w:r>
            <w:r w:rsidRPr="00681169">
              <w:rPr>
                <w:rFonts w:cs="Arial"/>
                <w:sz w:val="20"/>
              </w:rPr>
              <w:t xml:space="preserve"> </w:t>
            </w:r>
          </w:p>
        </w:tc>
      </w:tr>
      <w:tr w:rsidR="006E4F6B" w:rsidRPr="00681169" w14:paraId="20C61773" w14:textId="77777777" w:rsidTr="00FA1BA8">
        <w:trPr>
          <w:jc w:val="center"/>
        </w:trPr>
        <w:tc>
          <w:tcPr>
            <w:tcW w:w="1620" w:type="dxa"/>
            <w:tcBorders>
              <w:top w:val="single" w:sz="4" w:space="0" w:color="auto"/>
              <w:left w:val="single" w:sz="4" w:space="0" w:color="auto"/>
              <w:bottom w:val="single" w:sz="4" w:space="0" w:color="auto"/>
              <w:right w:val="single" w:sz="4" w:space="0" w:color="auto"/>
            </w:tcBorders>
            <w:vAlign w:val="center"/>
          </w:tcPr>
          <w:p w14:paraId="20C6176D" w14:textId="77777777" w:rsidR="006E4F6B" w:rsidRDefault="006E4F6B" w:rsidP="001E149B">
            <w:pPr>
              <w:spacing w:before="60" w:after="60"/>
              <w:jc w:val="left"/>
              <w:rPr>
                <w:rFonts w:cs="Arial"/>
                <w:sz w:val="20"/>
              </w:rPr>
            </w:pPr>
            <w:r w:rsidRPr="00681169">
              <w:rPr>
                <w:rFonts w:cs="Arial"/>
                <w:sz w:val="20"/>
              </w:rPr>
              <w:t>Dynamic</w:t>
            </w:r>
            <w:r>
              <w:rPr>
                <w:rFonts w:cs="Arial"/>
                <w:sz w:val="20"/>
              </w:rPr>
              <w:t>,</w:t>
            </w:r>
          </w:p>
          <w:p w14:paraId="20C6176E" w14:textId="77777777" w:rsidR="006E4F6B" w:rsidRPr="00681169" w:rsidRDefault="006E4F6B" w:rsidP="001E149B">
            <w:pPr>
              <w:spacing w:before="60" w:after="60"/>
              <w:jc w:val="left"/>
              <w:rPr>
                <w:rFonts w:cs="Arial"/>
                <w:sz w:val="20"/>
              </w:rPr>
            </w:pPr>
            <w:r w:rsidRPr="00681169">
              <w:rPr>
                <w:rFonts w:cs="Arial"/>
                <w:sz w:val="20"/>
              </w:rPr>
              <w:t>Non-Resource-Specific System Resources</w:t>
            </w:r>
          </w:p>
        </w:tc>
        <w:tc>
          <w:tcPr>
            <w:tcW w:w="2400" w:type="dxa"/>
            <w:tcBorders>
              <w:top w:val="single" w:sz="4" w:space="0" w:color="auto"/>
              <w:left w:val="single" w:sz="4" w:space="0" w:color="auto"/>
              <w:bottom w:val="single" w:sz="4" w:space="0" w:color="auto"/>
              <w:right w:val="single" w:sz="4" w:space="0" w:color="auto"/>
            </w:tcBorders>
            <w:vAlign w:val="center"/>
          </w:tcPr>
          <w:p w14:paraId="20C6176F" w14:textId="77777777" w:rsidR="006E4F6B" w:rsidRPr="00681169" w:rsidRDefault="006E4F6B" w:rsidP="001E149B">
            <w:pPr>
              <w:spacing w:before="60" w:after="60"/>
              <w:jc w:val="left"/>
              <w:rPr>
                <w:rFonts w:cs="Arial"/>
                <w:sz w:val="20"/>
              </w:rPr>
            </w:pPr>
            <w:r w:rsidRPr="00681169">
              <w:rPr>
                <w:rFonts w:cs="Arial"/>
                <w:sz w:val="20"/>
              </w:rPr>
              <w:t>Same bidding requirement as above (</w:t>
            </w:r>
            <w:r w:rsidR="00A64958">
              <w:rPr>
                <w:rFonts w:cs="Arial"/>
                <w:sz w:val="20"/>
              </w:rPr>
              <w:t>ISO</w:t>
            </w:r>
            <w:r w:rsidRPr="00681169">
              <w:rPr>
                <w:rFonts w:cs="Arial"/>
                <w:sz w:val="20"/>
              </w:rPr>
              <w:t xml:space="preserve"> Tariff 40.6.1).</w:t>
            </w:r>
          </w:p>
        </w:tc>
        <w:tc>
          <w:tcPr>
            <w:tcW w:w="2400" w:type="dxa"/>
            <w:tcBorders>
              <w:top w:val="single" w:sz="4" w:space="0" w:color="auto"/>
              <w:left w:val="single" w:sz="4" w:space="0" w:color="auto"/>
              <w:bottom w:val="single" w:sz="4" w:space="0" w:color="auto"/>
              <w:right w:val="single" w:sz="4" w:space="0" w:color="auto"/>
            </w:tcBorders>
            <w:vAlign w:val="center"/>
          </w:tcPr>
          <w:p w14:paraId="20C61770" w14:textId="77777777" w:rsidR="006E4F6B" w:rsidRPr="00681169" w:rsidRDefault="006E4F6B" w:rsidP="001E149B">
            <w:pPr>
              <w:spacing w:before="60" w:after="60"/>
              <w:jc w:val="left"/>
              <w:rPr>
                <w:rFonts w:cs="Arial"/>
                <w:sz w:val="20"/>
              </w:rPr>
            </w:pPr>
            <w:r w:rsidRPr="00681169">
              <w:rPr>
                <w:rFonts w:cs="Arial"/>
                <w:sz w:val="20"/>
              </w:rPr>
              <w:t>Same bidding requirement as above (</w:t>
            </w:r>
            <w:r w:rsidR="00A64958">
              <w:rPr>
                <w:rFonts w:cs="Arial"/>
                <w:sz w:val="20"/>
              </w:rPr>
              <w:t>ISO</w:t>
            </w:r>
            <w:r w:rsidRPr="00681169">
              <w:rPr>
                <w:rFonts w:cs="Arial"/>
                <w:sz w:val="20"/>
              </w:rPr>
              <w:t xml:space="preserve"> Tariff 40.6.1).</w:t>
            </w:r>
          </w:p>
        </w:tc>
        <w:tc>
          <w:tcPr>
            <w:tcW w:w="2400" w:type="dxa"/>
            <w:tcBorders>
              <w:top w:val="single" w:sz="4" w:space="0" w:color="auto"/>
              <w:left w:val="single" w:sz="4" w:space="0" w:color="auto"/>
              <w:bottom w:val="single" w:sz="4" w:space="0" w:color="auto"/>
              <w:right w:val="single" w:sz="4" w:space="0" w:color="auto"/>
            </w:tcBorders>
            <w:vAlign w:val="center"/>
          </w:tcPr>
          <w:p w14:paraId="20C61771" w14:textId="77777777" w:rsidR="006E4F6B" w:rsidRPr="00681169" w:rsidRDefault="006E4F6B" w:rsidP="001E149B">
            <w:pPr>
              <w:spacing w:before="60" w:after="60"/>
              <w:jc w:val="left"/>
              <w:rPr>
                <w:rFonts w:cs="Arial"/>
                <w:sz w:val="20"/>
              </w:rPr>
            </w:pPr>
            <w:r w:rsidRPr="00681169">
              <w:rPr>
                <w:rFonts w:cs="Arial"/>
                <w:sz w:val="20"/>
              </w:rPr>
              <w:t>Same bidding requirement as above (</w:t>
            </w:r>
            <w:r w:rsidR="00A64958">
              <w:rPr>
                <w:rFonts w:cs="Arial"/>
                <w:sz w:val="20"/>
              </w:rPr>
              <w:t>ISO</w:t>
            </w:r>
            <w:r w:rsidRPr="00681169">
              <w:rPr>
                <w:rFonts w:cs="Arial"/>
                <w:sz w:val="20"/>
              </w:rPr>
              <w:t xml:space="preserve"> Tariff 40.6.2, 40.6.5.1).</w:t>
            </w:r>
          </w:p>
        </w:tc>
        <w:tc>
          <w:tcPr>
            <w:tcW w:w="1170" w:type="dxa"/>
            <w:tcBorders>
              <w:top w:val="single" w:sz="4" w:space="0" w:color="auto"/>
              <w:left w:val="single" w:sz="4" w:space="0" w:color="auto"/>
              <w:bottom w:val="single" w:sz="4" w:space="0" w:color="auto"/>
              <w:right w:val="single" w:sz="4" w:space="0" w:color="auto"/>
            </w:tcBorders>
            <w:vAlign w:val="center"/>
          </w:tcPr>
          <w:p w14:paraId="20C61772" w14:textId="57E5DD6D" w:rsidR="006E4F6B" w:rsidRPr="00681169" w:rsidRDefault="006E4F6B" w:rsidP="006E4F6B">
            <w:pPr>
              <w:spacing w:before="60" w:after="60"/>
              <w:jc w:val="center"/>
              <w:rPr>
                <w:rFonts w:cs="Arial"/>
                <w:sz w:val="20"/>
              </w:rPr>
            </w:pPr>
            <w:r w:rsidRPr="00681169">
              <w:rPr>
                <w:rFonts w:cs="Arial"/>
                <w:sz w:val="20"/>
              </w:rPr>
              <w:t>Yes</w:t>
            </w:r>
            <w:r w:rsidR="00A26EB3">
              <w:rPr>
                <w:rFonts w:cs="Arial"/>
                <w:sz w:val="20"/>
              </w:rPr>
              <w:t>*</w:t>
            </w:r>
            <w:r w:rsidRPr="00681169">
              <w:rPr>
                <w:rFonts w:cs="Arial"/>
                <w:sz w:val="20"/>
              </w:rPr>
              <w:t xml:space="preserve"> </w:t>
            </w:r>
          </w:p>
        </w:tc>
      </w:tr>
    </w:tbl>
    <w:p w14:paraId="20C61774" w14:textId="77777777" w:rsidR="00AD64CC" w:rsidRDefault="00AD64CC">
      <w:r>
        <w:br w:type="page"/>
      </w:r>
    </w:p>
    <w:tbl>
      <w:tblPr>
        <w:tblW w:w="1088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20"/>
        <w:gridCol w:w="2400"/>
        <w:gridCol w:w="2400"/>
        <w:gridCol w:w="2400"/>
        <w:gridCol w:w="2065"/>
      </w:tblGrid>
      <w:tr w:rsidR="006518F0" w:rsidRPr="00681169" w14:paraId="20C6177C" w14:textId="77777777" w:rsidTr="008332DE">
        <w:trPr>
          <w:cantSplit/>
          <w:jc w:val="center"/>
        </w:trPr>
        <w:tc>
          <w:tcPr>
            <w:tcW w:w="1620" w:type="dxa"/>
            <w:vAlign w:val="center"/>
          </w:tcPr>
          <w:p w14:paraId="20C61775" w14:textId="77777777" w:rsidR="006E4F6B" w:rsidRDefault="006518F0" w:rsidP="00681169">
            <w:pPr>
              <w:spacing w:before="60" w:after="60"/>
              <w:jc w:val="left"/>
              <w:rPr>
                <w:rFonts w:cs="Arial"/>
                <w:sz w:val="20"/>
              </w:rPr>
            </w:pPr>
            <w:r w:rsidRPr="00681169">
              <w:rPr>
                <w:rFonts w:cs="Arial"/>
                <w:sz w:val="20"/>
              </w:rPr>
              <w:lastRenderedPageBreak/>
              <w:t>Non-Dynamic</w:t>
            </w:r>
            <w:r w:rsidR="006E4F6B">
              <w:rPr>
                <w:rFonts w:cs="Arial"/>
                <w:sz w:val="20"/>
              </w:rPr>
              <w:t>,</w:t>
            </w:r>
            <w:r w:rsidRPr="00681169">
              <w:rPr>
                <w:rFonts w:cs="Arial"/>
                <w:sz w:val="20"/>
              </w:rPr>
              <w:t xml:space="preserve"> </w:t>
            </w:r>
          </w:p>
          <w:p w14:paraId="20C61776" w14:textId="77777777" w:rsidR="006518F0" w:rsidRPr="00681169" w:rsidRDefault="006518F0" w:rsidP="00681169">
            <w:pPr>
              <w:spacing w:before="60" w:after="60"/>
              <w:jc w:val="left"/>
              <w:rPr>
                <w:rFonts w:cs="Arial"/>
                <w:sz w:val="20"/>
              </w:rPr>
            </w:pPr>
            <w:r w:rsidRPr="00681169">
              <w:rPr>
                <w:rFonts w:cs="Arial"/>
                <w:sz w:val="20"/>
              </w:rPr>
              <w:t>Resource-Specific System Resources</w:t>
            </w:r>
          </w:p>
          <w:p w14:paraId="20C61777" w14:textId="77777777" w:rsidR="006518F0" w:rsidRPr="00681169" w:rsidRDefault="006518F0" w:rsidP="00681169">
            <w:pPr>
              <w:spacing w:before="60" w:after="60"/>
              <w:jc w:val="left"/>
              <w:rPr>
                <w:rFonts w:cs="Arial"/>
                <w:sz w:val="20"/>
              </w:rPr>
            </w:pPr>
            <w:r w:rsidRPr="00681169">
              <w:rPr>
                <w:rFonts w:cs="Arial"/>
                <w:sz w:val="20"/>
              </w:rPr>
              <w:t>(i.e</w:t>
            </w:r>
            <w:r w:rsidR="00F9697B">
              <w:rPr>
                <w:rFonts w:cs="Arial"/>
                <w:sz w:val="20"/>
              </w:rPr>
              <w:t xml:space="preserve">.  </w:t>
            </w:r>
            <w:r w:rsidRPr="00681169">
              <w:rPr>
                <w:rFonts w:cs="Arial"/>
                <w:sz w:val="20"/>
              </w:rPr>
              <w:t>unit-specific imports)</w:t>
            </w:r>
          </w:p>
        </w:tc>
        <w:tc>
          <w:tcPr>
            <w:tcW w:w="2400" w:type="dxa"/>
            <w:vAlign w:val="center"/>
          </w:tcPr>
          <w:p w14:paraId="20C61778" w14:textId="77777777" w:rsidR="006518F0" w:rsidRPr="00681169" w:rsidRDefault="006518F0" w:rsidP="00681169">
            <w:pPr>
              <w:spacing w:before="60" w:after="60"/>
              <w:jc w:val="left"/>
              <w:rPr>
                <w:rFonts w:cs="Arial"/>
                <w:sz w:val="20"/>
              </w:rPr>
            </w:pPr>
            <w:r w:rsidRPr="00681169">
              <w:rPr>
                <w:rFonts w:cs="Arial"/>
                <w:sz w:val="20"/>
              </w:rPr>
              <w:t>Same bidding requirement as above (</w:t>
            </w:r>
            <w:r w:rsidR="00A64958">
              <w:rPr>
                <w:rFonts w:cs="Arial"/>
                <w:sz w:val="20"/>
              </w:rPr>
              <w:t>ISO</w:t>
            </w:r>
            <w:r w:rsidRPr="00681169">
              <w:rPr>
                <w:rFonts w:cs="Arial"/>
                <w:sz w:val="20"/>
              </w:rPr>
              <w:t xml:space="preserve"> Tariff 40.6.1).</w:t>
            </w:r>
          </w:p>
        </w:tc>
        <w:tc>
          <w:tcPr>
            <w:tcW w:w="2400" w:type="dxa"/>
            <w:vAlign w:val="center"/>
          </w:tcPr>
          <w:p w14:paraId="20C61779" w14:textId="77777777" w:rsidR="006518F0" w:rsidRPr="00681169" w:rsidRDefault="006518F0" w:rsidP="00681169">
            <w:pPr>
              <w:spacing w:before="60" w:after="60"/>
              <w:jc w:val="left"/>
              <w:rPr>
                <w:rFonts w:cs="Arial"/>
                <w:sz w:val="20"/>
              </w:rPr>
            </w:pPr>
            <w:r w:rsidRPr="00681169">
              <w:rPr>
                <w:rFonts w:cs="Arial"/>
                <w:sz w:val="20"/>
              </w:rPr>
              <w:t>Same bidding requirement as above (</w:t>
            </w:r>
            <w:r w:rsidR="00A64958">
              <w:rPr>
                <w:rFonts w:cs="Arial"/>
                <w:sz w:val="20"/>
              </w:rPr>
              <w:t>ISO</w:t>
            </w:r>
            <w:r w:rsidRPr="00681169">
              <w:rPr>
                <w:rFonts w:cs="Arial"/>
                <w:sz w:val="20"/>
              </w:rPr>
              <w:t xml:space="preserve"> Tariff 40.6.1, 40.6.5).</w:t>
            </w:r>
          </w:p>
        </w:tc>
        <w:tc>
          <w:tcPr>
            <w:tcW w:w="2400" w:type="dxa"/>
            <w:vAlign w:val="center"/>
          </w:tcPr>
          <w:p w14:paraId="20C6177A" w14:textId="77777777" w:rsidR="006518F0" w:rsidRPr="00681169" w:rsidRDefault="006518F0" w:rsidP="00681169">
            <w:pPr>
              <w:spacing w:before="60" w:after="60"/>
              <w:jc w:val="left"/>
              <w:rPr>
                <w:rFonts w:cs="Arial"/>
                <w:sz w:val="20"/>
              </w:rPr>
            </w:pPr>
            <w:r w:rsidRPr="00681169">
              <w:rPr>
                <w:rFonts w:cs="Arial"/>
                <w:sz w:val="20"/>
              </w:rPr>
              <w:t>Economic Bids or Self-Schedules are to be submitted for any remaining RA Capacity from resources scheduled in IFM or RUC</w:t>
            </w:r>
            <w:r w:rsidR="00F9697B">
              <w:rPr>
                <w:rFonts w:cs="Arial"/>
                <w:sz w:val="20"/>
              </w:rPr>
              <w:t xml:space="preserve">.  </w:t>
            </w:r>
            <w:r w:rsidRPr="00681169">
              <w:rPr>
                <w:rFonts w:cs="Arial"/>
                <w:sz w:val="20"/>
              </w:rPr>
              <w:t>No RTM Bids or Self-Schedules are required for resources not scheduled in IFM or RUC (</w:t>
            </w:r>
            <w:r w:rsidR="00A64958">
              <w:rPr>
                <w:rFonts w:cs="Arial"/>
                <w:sz w:val="20"/>
              </w:rPr>
              <w:t>ISO</w:t>
            </w:r>
            <w:r w:rsidRPr="00681169">
              <w:rPr>
                <w:rFonts w:cs="Arial"/>
                <w:sz w:val="20"/>
              </w:rPr>
              <w:t xml:space="preserve"> Tariff 40.6.2).</w:t>
            </w:r>
          </w:p>
        </w:tc>
        <w:tc>
          <w:tcPr>
            <w:tcW w:w="2065" w:type="dxa"/>
            <w:vAlign w:val="center"/>
          </w:tcPr>
          <w:p w14:paraId="20C6177B" w14:textId="664C10A9" w:rsidR="006518F0" w:rsidRPr="00681169" w:rsidRDefault="006518F0" w:rsidP="00681169">
            <w:pPr>
              <w:spacing w:before="60" w:after="60"/>
              <w:jc w:val="center"/>
              <w:rPr>
                <w:rFonts w:cs="Arial"/>
                <w:sz w:val="20"/>
              </w:rPr>
            </w:pPr>
            <w:r w:rsidRPr="00681169">
              <w:rPr>
                <w:rFonts w:cs="Arial"/>
                <w:sz w:val="20"/>
              </w:rPr>
              <w:t>Yes</w:t>
            </w:r>
            <w:r w:rsidR="00A26EB3">
              <w:rPr>
                <w:rFonts w:cs="Arial"/>
                <w:sz w:val="20"/>
              </w:rPr>
              <w:t>*</w:t>
            </w:r>
            <w:r w:rsidRPr="00681169">
              <w:rPr>
                <w:rFonts w:cs="Arial"/>
                <w:sz w:val="20"/>
              </w:rPr>
              <w:t xml:space="preserve"> </w:t>
            </w:r>
          </w:p>
        </w:tc>
      </w:tr>
      <w:tr w:rsidR="00946E68" w:rsidRPr="00946E68" w14:paraId="20C6178A" w14:textId="77777777" w:rsidTr="008332DE">
        <w:trPr>
          <w:jc w:val="center"/>
        </w:trPr>
        <w:tc>
          <w:tcPr>
            <w:tcW w:w="1620" w:type="dxa"/>
            <w:vAlign w:val="center"/>
          </w:tcPr>
          <w:p w14:paraId="20C6177D" w14:textId="77777777" w:rsidR="006E4F6B" w:rsidRDefault="00EF5652" w:rsidP="00681169">
            <w:pPr>
              <w:spacing w:before="60" w:after="60"/>
              <w:jc w:val="left"/>
              <w:rPr>
                <w:rFonts w:cs="Arial"/>
                <w:sz w:val="20"/>
              </w:rPr>
            </w:pPr>
            <w:r w:rsidRPr="00681169">
              <w:rPr>
                <w:rFonts w:cs="Arial"/>
                <w:sz w:val="20"/>
              </w:rPr>
              <w:t xml:space="preserve">Non-Dynamic </w:t>
            </w:r>
            <w:r w:rsidR="006E4F6B">
              <w:rPr>
                <w:rFonts w:cs="Arial"/>
                <w:sz w:val="20"/>
              </w:rPr>
              <w:t>,</w:t>
            </w:r>
          </w:p>
          <w:p w14:paraId="20C6177E" w14:textId="77777777" w:rsidR="00EF5652" w:rsidRPr="00681169" w:rsidRDefault="00EF5652" w:rsidP="00681169">
            <w:pPr>
              <w:spacing w:before="60" w:after="60"/>
              <w:jc w:val="left"/>
              <w:rPr>
                <w:rFonts w:cs="Arial"/>
                <w:sz w:val="20"/>
              </w:rPr>
            </w:pPr>
            <w:r w:rsidRPr="00681169">
              <w:rPr>
                <w:rFonts w:cs="Arial"/>
                <w:sz w:val="20"/>
              </w:rPr>
              <w:t>Non-Resource-Specific System Resources</w:t>
            </w:r>
          </w:p>
          <w:p w14:paraId="20C6177F" w14:textId="77777777" w:rsidR="00EF5652" w:rsidRPr="00681169" w:rsidRDefault="00EF5652" w:rsidP="00681169">
            <w:pPr>
              <w:spacing w:before="60" w:after="60"/>
              <w:jc w:val="left"/>
              <w:rPr>
                <w:rFonts w:cs="Arial"/>
                <w:sz w:val="20"/>
              </w:rPr>
            </w:pPr>
            <w:r w:rsidRPr="00681169">
              <w:rPr>
                <w:rFonts w:cs="Arial"/>
                <w:sz w:val="20"/>
              </w:rPr>
              <w:t>(i.e</w:t>
            </w:r>
            <w:r w:rsidR="00F9697B">
              <w:rPr>
                <w:rFonts w:cs="Arial"/>
                <w:sz w:val="20"/>
              </w:rPr>
              <w:t xml:space="preserve">.  </w:t>
            </w:r>
            <w:r w:rsidRPr="00681169">
              <w:rPr>
                <w:rFonts w:cs="Arial"/>
                <w:sz w:val="20"/>
              </w:rPr>
              <w:t>non-unit-specific imports)</w:t>
            </w:r>
          </w:p>
        </w:tc>
        <w:tc>
          <w:tcPr>
            <w:tcW w:w="2400" w:type="dxa"/>
            <w:vAlign w:val="center"/>
          </w:tcPr>
          <w:p w14:paraId="20C61780" w14:textId="77777777" w:rsidR="00EF5652" w:rsidRPr="00681169" w:rsidRDefault="00EF5652" w:rsidP="00681169">
            <w:pPr>
              <w:spacing w:before="60" w:after="60"/>
              <w:jc w:val="left"/>
              <w:rPr>
                <w:rFonts w:cs="Arial"/>
                <w:sz w:val="20"/>
              </w:rPr>
            </w:pPr>
            <w:r w:rsidRPr="00681169">
              <w:rPr>
                <w:rFonts w:cs="Arial"/>
                <w:sz w:val="20"/>
              </w:rPr>
              <w:t>Economic Bids or Self-Schedules are to be submitted for all RA Capacity consistent with inter-temporal constraints such as multi-hour run blocks or contractual limitations (e.g</w:t>
            </w:r>
            <w:r w:rsidR="00F9697B">
              <w:rPr>
                <w:rFonts w:cs="Arial"/>
                <w:sz w:val="20"/>
              </w:rPr>
              <w:t xml:space="preserve">.  </w:t>
            </w:r>
            <w:r w:rsidRPr="00681169">
              <w:rPr>
                <w:rFonts w:cs="Arial"/>
                <w:sz w:val="20"/>
              </w:rPr>
              <w:t>6 X 16)</w:t>
            </w:r>
            <w:r w:rsidR="00F9697B">
              <w:rPr>
                <w:rFonts w:cs="Arial"/>
                <w:sz w:val="20"/>
              </w:rPr>
              <w:t xml:space="preserve">.  </w:t>
            </w:r>
            <w:r w:rsidRPr="00681169">
              <w:rPr>
                <w:rFonts w:cs="Arial"/>
                <w:sz w:val="20"/>
              </w:rPr>
              <w:t>(</w:t>
            </w:r>
            <w:r w:rsidR="00A64958">
              <w:rPr>
                <w:rFonts w:cs="Arial"/>
                <w:sz w:val="20"/>
              </w:rPr>
              <w:t>ISO</w:t>
            </w:r>
            <w:r w:rsidRPr="00681169">
              <w:rPr>
                <w:rFonts w:cs="Arial"/>
                <w:sz w:val="20"/>
              </w:rPr>
              <w:t xml:space="preserve"> Tariff 40.6.1,</w:t>
            </w:r>
            <w:r w:rsidR="00FD1FDB">
              <w:rPr>
                <w:rFonts w:cs="Arial"/>
                <w:sz w:val="20"/>
              </w:rPr>
              <w:t xml:space="preserve"> 40.6.8.1,</w:t>
            </w:r>
            <w:r w:rsidRPr="00681169">
              <w:rPr>
                <w:rFonts w:cs="Arial"/>
                <w:sz w:val="20"/>
              </w:rPr>
              <w:t xml:space="preserve"> 40.8.1.12.2).</w:t>
            </w:r>
          </w:p>
          <w:p w14:paraId="20C61781" w14:textId="77777777" w:rsidR="00EF5652" w:rsidRDefault="00EF5652" w:rsidP="00681169">
            <w:pPr>
              <w:spacing w:before="60" w:after="60"/>
              <w:jc w:val="left"/>
              <w:rPr>
                <w:rFonts w:cs="Arial"/>
                <w:sz w:val="20"/>
              </w:rPr>
            </w:pPr>
            <w:r w:rsidRPr="00681169">
              <w:rPr>
                <w:rFonts w:cs="Arial"/>
                <w:sz w:val="20"/>
              </w:rPr>
              <w:t>Economic Bids or Self-Schedules must be submitted under the Resource ID registered as an RA Resource on RA Supply Plan.</w:t>
            </w:r>
          </w:p>
          <w:p w14:paraId="20C61782" w14:textId="77777777" w:rsidR="00F94FCC" w:rsidRDefault="00F94FCC" w:rsidP="00681169">
            <w:pPr>
              <w:spacing w:before="60" w:after="60"/>
              <w:jc w:val="left"/>
              <w:rPr>
                <w:rFonts w:cs="Arial"/>
                <w:sz w:val="20"/>
              </w:rPr>
            </w:pPr>
          </w:p>
          <w:p w14:paraId="20C61783" w14:textId="77777777" w:rsidR="00F94FCC" w:rsidRPr="00681169" w:rsidRDefault="00F94FCC" w:rsidP="00F94FCC">
            <w:pPr>
              <w:spacing w:before="60" w:after="60"/>
              <w:jc w:val="left"/>
              <w:rPr>
                <w:rFonts w:cs="Arial"/>
                <w:sz w:val="20"/>
              </w:rPr>
            </w:pPr>
          </w:p>
        </w:tc>
        <w:tc>
          <w:tcPr>
            <w:tcW w:w="2400" w:type="dxa"/>
            <w:vAlign w:val="center"/>
          </w:tcPr>
          <w:p w14:paraId="20C61784" w14:textId="77777777" w:rsidR="00EF5652" w:rsidRPr="00681169" w:rsidRDefault="00EF5652" w:rsidP="00681169">
            <w:pPr>
              <w:spacing w:before="60" w:after="60"/>
              <w:jc w:val="left"/>
              <w:rPr>
                <w:rFonts w:cs="Arial"/>
                <w:sz w:val="20"/>
              </w:rPr>
            </w:pPr>
            <w:r w:rsidRPr="00681169">
              <w:rPr>
                <w:rFonts w:cs="Arial"/>
                <w:sz w:val="20"/>
              </w:rPr>
              <w:t>Same bidding requirement as above</w:t>
            </w:r>
            <w:r w:rsidR="00F9697B">
              <w:rPr>
                <w:rFonts w:cs="Arial"/>
                <w:sz w:val="20"/>
              </w:rPr>
              <w:t xml:space="preserve">.  </w:t>
            </w:r>
            <w:r w:rsidRPr="00681169">
              <w:rPr>
                <w:rFonts w:cs="Arial"/>
                <w:sz w:val="20"/>
              </w:rPr>
              <w:t>(</w:t>
            </w:r>
            <w:r w:rsidR="00A64958">
              <w:rPr>
                <w:rFonts w:cs="Arial"/>
                <w:sz w:val="20"/>
              </w:rPr>
              <w:t>ISO</w:t>
            </w:r>
            <w:r w:rsidRPr="00681169">
              <w:rPr>
                <w:rFonts w:cs="Arial"/>
                <w:sz w:val="20"/>
              </w:rPr>
              <w:t xml:space="preserve"> Tariff 40.6.1, 40.6.5).</w:t>
            </w:r>
          </w:p>
          <w:p w14:paraId="20C61785" w14:textId="77777777" w:rsidR="00EF5652" w:rsidRPr="00681169" w:rsidRDefault="00EF5652" w:rsidP="00681169">
            <w:pPr>
              <w:spacing w:before="60" w:after="60"/>
              <w:jc w:val="left"/>
              <w:rPr>
                <w:rFonts w:cs="Arial"/>
                <w:sz w:val="20"/>
              </w:rPr>
            </w:pPr>
            <w:r w:rsidRPr="00681169">
              <w:rPr>
                <w:rFonts w:cs="Arial"/>
                <w:sz w:val="20"/>
              </w:rPr>
              <w:t>RUC Availability Bids must be submitted under the Resource ID registered as an RA Resource on RA Supply Plan.</w:t>
            </w:r>
          </w:p>
        </w:tc>
        <w:tc>
          <w:tcPr>
            <w:tcW w:w="2400" w:type="dxa"/>
            <w:vAlign w:val="center"/>
          </w:tcPr>
          <w:p w14:paraId="20C61786" w14:textId="77777777" w:rsidR="00EF5652" w:rsidRDefault="00EF5652" w:rsidP="00681169">
            <w:pPr>
              <w:spacing w:before="60" w:after="60"/>
              <w:jc w:val="left"/>
              <w:rPr>
                <w:rFonts w:cs="Arial"/>
                <w:sz w:val="20"/>
              </w:rPr>
            </w:pPr>
            <w:r w:rsidRPr="00681169">
              <w:rPr>
                <w:rFonts w:cs="Arial"/>
                <w:sz w:val="20"/>
              </w:rPr>
              <w:t>Economic Bids or Self-Schedules are to be submitted for any remaining RA Capacity from resources scheduled in IFM or RUC</w:t>
            </w:r>
            <w:r w:rsidR="00F9697B">
              <w:rPr>
                <w:rFonts w:cs="Arial"/>
                <w:sz w:val="20"/>
              </w:rPr>
              <w:t xml:space="preserve">.  </w:t>
            </w:r>
            <w:r w:rsidRPr="00681169">
              <w:rPr>
                <w:rFonts w:cs="Arial"/>
                <w:sz w:val="20"/>
              </w:rPr>
              <w:t>No RTM Bids or Self-Schedules are required for resources not scheduled in IFM or RUC (</w:t>
            </w:r>
            <w:r w:rsidR="00A64958">
              <w:rPr>
                <w:rFonts w:cs="Arial"/>
                <w:sz w:val="20"/>
              </w:rPr>
              <w:t>ISO</w:t>
            </w:r>
            <w:r w:rsidRPr="00681169">
              <w:rPr>
                <w:rFonts w:cs="Arial"/>
                <w:sz w:val="20"/>
              </w:rPr>
              <w:t xml:space="preserve"> Tariff 40.6.2).</w:t>
            </w:r>
          </w:p>
          <w:p w14:paraId="20C61787" w14:textId="77777777" w:rsidR="00F94FCC" w:rsidRDefault="00F94FCC" w:rsidP="00681169">
            <w:pPr>
              <w:spacing w:before="60" w:after="60"/>
              <w:jc w:val="left"/>
              <w:rPr>
                <w:rFonts w:cs="Arial"/>
                <w:sz w:val="20"/>
              </w:rPr>
            </w:pPr>
          </w:p>
          <w:p w14:paraId="20C61788" w14:textId="77777777" w:rsidR="00F94FCC" w:rsidRPr="00681169" w:rsidRDefault="00F94FCC" w:rsidP="00F94FCC">
            <w:pPr>
              <w:spacing w:before="60" w:after="60"/>
              <w:jc w:val="left"/>
              <w:rPr>
                <w:rFonts w:cs="Arial"/>
                <w:sz w:val="20"/>
              </w:rPr>
            </w:pPr>
          </w:p>
        </w:tc>
        <w:tc>
          <w:tcPr>
            <w:tcW w:w="2065" w:type="dxa"/>
            <w:vAlign w:val="center"/>
          </w:tcPr>
          <w:p w14:paraId="20C61789" w14:textId="64439090" w:rsidR="00EF5652" w:rsidRPr="00946E68" w:rsidRDefault="00F94FCC" w:rsidP="00946E68">
            <w:pPr>
              <w:spacing w:before="60" w:after="60"/>
              <w:jc w:val="left"/>
              <w:rPr>
                <w:rFonts w:cs="Arial"/>
                <w:sz w:val="20"/>
              </w:rPr>
            </w:pPr>
            <w:r w:rsidRPr="00DD3D3D">
              <w:rPr>
                <w:rFonts w:cs="Arial"/>
                <w:sz w:val="20"/>
              </w:rPr>
              <w:t>The CAISO will submit a Generated Bid in the Day-Ahead Market for a non-Resource Specific System Resource in each RAAIM assessment hour, to the extent that the resource provides Resource Adequacy Capacity subject to the requirements of Sections 40.6.1 or 40.6.2 and does not submit an outage request or Bid for the entire amount of that Resource Adequacy Capacity</w:t>
            </w:r>
            <w:r w:rsidR="00A26EB3">
              <w:rPr>
                <w:rFonts w:cs="Arial"/>
                <w:sz w:val="20"/>
              </w:rPr>
              <w:t>*</w:t>
            </w:r>
          </w:p>
        </w:tc>
      </w:tr>
      <w:tr w:rsidR="00A61923" w:rsidRPr="00946E68" w14:paraId="20C61790" w14:textId="77777777" w:rsidTr="008332DE">
        <w:trPr>
          <w:jc w:val="center"/>
        </w:trPr>
        <w:tc>
          <w:tcPr>
            <w:tcW w:w="1620" w:type="dxa"/>
            <w:vAlign w:val="center"/>
          </w:tcPr>
          <w:p w14:paraId="20C6178B" w14:textId="77777777" w:rsidR="00A61923" w:rsidRPr="00681169" w:rsidRDefault="00A61923" w:rsidP="00A61923">
            <w:pPr>
              <w:spacing w:before="60" w:after="60"/>
              <w:jc w:val="left"/>
              <w:rPr>
                <w:rFonts w:cs="Arial"/>
                <w:sz w:val="20"/>
              </w:rPr>
            </w:pPr>
            <w:r>
              <w:rPr>
                <w:rFonts w:cs="Arial"/>
                <w:sz w:val="20"/>
              </w:rPr>
              <w:t>Use-Limited Resources</w:t>
            </w:r>
          </w:p>
        </w:tc>
        <w:tc>
          <w:tcPr>
            <w:tcW w:w="2400" w:type="dxa"/>
            <w:vAlign w:val="center"/>
          </w:tcPr>
          <w:p w14:paraId="20C6178C" w14:textId="77777777" w:rsidR="00A61923" w:rsidRPr="00681169" w:rsidRDefault="00A61923" w:rsidP="00A61923">
            <w:pPr>
              <w:spacing w:before="60" w:after="60"/>
              <w:jc w:val="left"/>
              <w:rPr>
                <w:rFonts w:cs="Arial"/>
                <w:sz w:val="20"/>
              </w:rPr>
            </w:pPr>
            <w:r w:rsidRPr="00C80EE0">
              <w:rPr>
                <w:rFonts w:cs="Arial"/>
                <w:sz w:val="20"/>
              </w:rPr>
              <w:t>Economic Bids or Self-Schedules are to be submitted for all RA Capacity for all hours of the month the resource is physically available (ISO Tariff 40.6.1).</w:t>
            </w:r>
          </w:p>
        </w:tc>
        <w:tc>
          <w:tcPr>
            <w:tcW w:w="2400" w:type="dxa"/>
            <w:vAlign w:val="center"/>
          </w:tcPr>
          <w:p w14:paraId="0496D46E" w14:textId="7DB32C28" w:rsidR="00A61923" w:rsidRDefault="00A61923" w:rsidP="00A61923">
            <w:pPr>
              <w:spacing w:before="60" w:after="60"/>
              <w:jc w:val="left"/>
              <w:rPr>
                <w:rFonts w:cs="Arial"/>
                <w:sz w:val="20"/>
              </w:rPr>
            </w:pPr>
          </w:p>
          <w:p w14:paraId="71B651A3" w14:textId="520DEE53" w:rsidR="00A26EB3" w:rsidRDefault="00A26EB3" w:rsidP="00A61923">
            <w:pPr>
              <w:spacing w:before="60" w:after="60"/>
              <w:jc w:val="left"/>
              <w:rPr>
                <w:rFonts w:cs="Arial"/>
                <w:sz w:val="20"/>
              </w:rPr>
            </w:pPr>
            <w:r w:rsidRPr="00275940">
              <w:rPr>
                <w:sz w:val="20"/>
              </w:rPr>
              <w:t>Resource Adequacy Resources must submit RUC Availability Bids for RCU</w:t>
            </w:r>
            <w:r w:rsidRPr="000B48DE">
              <w:rPr>
                <w:sz w:val="20"/>
              </w:rPr>
              <w:t xml:space="preserve"> </w:t>
            </w:r>
            <w:r w:rsidRPr="00275940">
              <w:rPr>
                <w:sz w:val="20"/>
              </w:rPr>
              <w:t>for the amount of their Resource Adequacy Capacity that is eligible for a RUC Award under Section 31.5.5.3 and is within the Energy Bid range of the Energy Bid Curve</w:t>
            </w:r>
            <w:r>
              <w:rPr>
                <w:sz w:val="20"/>
              </w:rPr>
              <w:t>.</w:t>
            </w:r>
            <w:r w:rsidRPr="00275940">
              <w:rPr>
                <w:sz w:val="20"/>
              </w:rPr>
              <w:t xml:space="preserve"> </w:t>
            </w:r>
          </w:p>
          <w:p w14:paraId="118EF1B1" w14:textId="77777777" w:rsidR="00A26EB3" w:rsidRDefault="00A26EB3" w:rsidP="00A61923">
            <w:pPr>
              <w:spacing w:before="60" w:after="60"/>
              <w:jc w:val="left"/>
              <w:rPr>
                <w:rFonts w:cs="Arial"/>
                <w:sz w:val="20"/>
              </w:rPr>
            </w:pPr>
          </w:p>
          <w:p w14:paraId="1A3D2DF9" w14:textId="77777777" w:rsidR="00A26EB3" w:rsidRPr="00275940" w:rsidRDefault="00A26EB3" w:rsidP="00A26EB3">
            <w:pPr>
              <w:spacing w:before="60" w:after="60"/>
              <w:jc w:val="left"/>
              <w:rPr>
                <w:sz w:val="20"/>
              </w:rPr>
            </w:pPr>
            <w:r w:rsidRPr="00275940">
              <w:rPr>
                <w:sz w:val="20"/>
              </w:rPr>
              <w:t xml:space="preserve">Resource Adequacy Resources eligible to provide Imbalance Reserves must submit Bids for IRU and IRD for all RA Capacity that meets its obligation pursuant to 40.6.1(1)(a) </w:t>
            </w:r>
            <w:r w:rsidRPr="00275940">
              <w:rPr>
                <w:sz w:val="20"/>
              </w:rPr>
              <w:lastRenderedPageBreak/>
              <w:t>by submitting an Economic Bid.</w:t>
            </w:r>
          </w:p>
          <w:p w14:paraId="6ED9F381" w14:textId="77777777" w:rsidR="00A26EB3" w:rsidRDefault="00A26EB3" w:rsidP="00A61923">
            <w:pPr>
              <w:spacing w:before="60" w:after="60"/>
              <w:jc w:val="left"/>
              <w:rPr>
                <w:rFonts w:cs="Arial"/>
                <w:sz w:val="20"/>
              </w:rPr>
            </w:pPr>
          </w:p>
          <w:p w14:paraId="20C6178D" w14:textId="060FFD29" w:rsidR="00A26EB3" w:rsidRPr="00681169" w:rsidRDefault="00A26EB3" w:rsidP="00A61923">
            <w:pPr>
              <w:spacing w:before="60" w:after="60"/>
              <w:jc w:val="left"/>
              <w:rPr>
                <w:rFonts w:cs="Arial"/>
                <w:sz w:val="20"/>
              </w:rPr>
            </w:pPr>
            <w:r w:rsidRPr="000B48DE">
              <w:rPr>
                <w:rFonts w:cs="Arial"/>
                <w:sz w:val="20"/>
              </w:rPr>
              <w:t>(ISO Tariff 40.6.1).</w:t>
            </w:r>
          </w:p>
        </w:tc>
        <w:tc>
          <w:tcPr>
            <w:tcW w:w="2400" w:type="dxa"/>
            <w:vAlign w:val="center"/>
          </w:tcPr>
          <w:p w14:paraId="20C6178E" w14:textId="41540BD6" w:rsidR="00A61923" w:rsidRPr="00681169" w:rsidRDefault="00A61923" w:rsidP="00D55783">
            <w:pPr>
              <w:spacing w:before="60" w:after="60"/>
              <w:jc w:val="left"/>
              <w:rPr>
                <w:rFonts w:cs="Arial"/>
                <w:sz w:val="20"/>
              </w:rPr>
            </w:pPr>
            <w:r w:rsidRPr="00C80EE0">
              <w:rPr>
                <w:rFonts w:cs="Arial"/>
                <w:sz w:val="20"/>
              </w:rPr>
              <w:lastRenderedPageBreak/>
              <w:t>Economic Bids or Self-Schedules are to be submitted for any remaining RA Capacity from resources scheduled in IFM or RUC.  Economic Bids or Self-Schedules are to be submitted for all RA Capacity from Short-Start Units not scheduled in IFM (ISO Tariff 40.6.2, 40.6.3).</w:t>
            </w:r>
          </w:p>
        </w:tc>
        <w:tc>
          <w:tcPr>
            <w:tcW w:w="2065" w:type="dxa"/>
            <w:vAlign w:val="center"/>
          </w:tcPr>
          <w:p w14:paraId="20C6178F" w14:textId="77777777" w:rsidR="00A61923" w:rsidRPr="00946E68" w:rsidRDefault="00A61923" w:rsidP="00A61923">
            <w:pPr>
              <w:spacing w:before="60" w:after="60"/>
              <w:jc w:val="left"/>
            </w:pPr>
            <w:r>
              <w:rPr>
                <w:rFonts w:cs="Arial"/>
                <w:sz w:val="20"/>
              </w:rPr>
              <w:t>No</w:t>
            </w:r>
          </w:p>
        </w:tc>
      </w:tr>
      <w:tr w:rsidR="00A61923" w:rsidRPr="00946E68" w14:paraId="20C61796" w14:textId="77777777" w:rsidTr="008332DE">
        <w:trPr>
          <w:jc w:val="center"/>
        </w:trPr>
        <w:tc>
          <w:tcPr>
            <w:tcW w:w="1620" w:type="dxa"/>
            <w:vAlign w:val="center"/>
          </w:tcPr>
          <w:p w14:paraId="20C61791" w14:textId="27EA9BF7" w:rsidR="00A61923" w:rsidRDefault="00A61923" w:rsidP="00A61923">
            <w:pPr>
              <w:spacing w:before="60" w:after="60"/>
              <w:jc w:val="left"/>
              <w:rPr>
                <w:rFonts w:cs="Arial"/>
                <w:sz w:val="20"/>
              </w:rPr>
            </w:pPr>
            <w:r>
              <w:rPr>
                <w:rFonts w:cs="Arial"/>
                <w:sz w:val="20"/>
              </w:rPr>
              <w:t>Hydro Units</w:t>
            </w:r>
            <w:r w:rsidR="00D035DD">
              <w:rPr>
                <w:rFonts w:cs="Arial"/>
                <w:sz w:val="20"/>
              </w:rPr>
              <w:t xml:space="preserve"> (without qualifying use limits</w:t>
            </w:r>
            <w:r w:rsidR="00D958DC">
              <w:rPr>
                <w:rFonts w:cs="Arial"/>
                <w:sz w:val="20"/>
              </w:rPr>
              <w:t xml:space="preserve"> that are not Run-of-River</w:t>
            </w:r>
            <w:r w:rsidR="00D035DD">
              <w:rPr>
                <w:rFonts w:cs="Arial"/>
                <w:sz w:val="20"/>
              </w:rPr>
              <w:t>)</w:t>
            </w:r>
          </w:p>
        </w:tc>
        <w:tc>
          <w:tcPr>
            <w:tcW w:w="2400" w:type="dxa"/>
            <w:vAlign w:val="center"/>
          </w:tcPr>
          <w:p w14:paraId="20C61792" w14:textId="25C7C8A5" w:rsidR="00A61923" w:rsidRPr="00C80EE0" w:rsidRDefault="00D958DC" w:rsidP="00D958DC">
            <w:pPr>
              <w:spacing w:before="60" w:after="60"/>
              <w:jc w:val="left"/>
              <w:rPr>
                <w:rFonts w:cs="Arial"/>
                <w:sz w:val="20"/>
              </w:rPr>
            </w:pPr>
            <w:r w:rsidRPr="00D958DC">
              <w:rPr>
                <w:rFonts w:cs="Arial"/>
                <w:sz w:val="20"/>
              </w:rPr>
              <w:t>Economic Bids or Self-Schedules are to be submitted for all RA Capacity for all hours of the month the resource is physically available (ISO Tariff 40.6.1).</w:t>
            </w:r>
          </w:p>
        </w:tc>
        <w:tc>
          <w:tcPr>
            <w:tcW w:w="2400" w:type="dxa"/>
            <w:vAlign w:val="center"/>
          </w:tcPr>
          <w:p w14:paraId="20C61793" w14:textId="13A2B553" w:rsidR="00A61923" w:rsidRPr="00C80EE0" w:rsidRDefault="00A61923" w:rsidP="00A61923">
            <w:pPr>
              <w:spacing w:before="60" w:after="60"/>
              <w:jc w:val="left"/>
              <w:rPr>
                <w:rFonts w:cs="Arial"/>
                <w:sz w:val="20"/>
              </w:rPr>
            </w:pPr>
            <w:r>
              <w:rPr>
                <w:rFonts w:cs="Arial"/>
                <w:sz w:val="20"/>
              </w:rPr>
              <w:t>No requirement to submit RUC Availability Bids (ISO Tariff 40.6.4.2).</w:t>
            </w:r>
          </w:p>
        </w:tc>
        <w:tc>
          <w:tcPr>
            <w:tcW w:w="2400" w:type="dxa"/>
            <w:vAlign w:val="center"/>
          </w:tcPr>
          <w:p w14:paraId="20C61794" w14:textId="35A832A6" w:rsidR="00A61923" w:rsidRPr="00C80EE0" w:rsidRDefault="00D958DC" w:rsidP="00D55783">
            <w:pPr>
              <w:spacing w:before="60" w:after="60"/>
              <w:jc w:val="left"/>
              <w:rPr>
                <w:rFonts w:cs="Arial"/>
                <w:sz w:val="20"/>
              </w:rPr>
            </w:pPr>
            <w:r w:rsidRPr="00D958DC">
              <w:rPr>
                <w:rFonts w:cs="Arial"/>
                <w:sz w:val="20"/>
              </w:rPr>
              <w:t>Economic Bids or Self-Schedules are to be submitted for any remaining RA Capacity from resources scheduled in IFM or RUC.  Economic Bids or Self-Schedules are to be submitted for all RA Capacity from Short-Start Units not scheduled in IFM (ISO Tariff 40.6.2). No RTM obligation for Long-Start or Extremely Long-Start units if not scheduled in IFM. (ISO Tariff, Section 40.6.2(c&amp;d)).</w:t>
            </w:r>
          </w:p>
        </w:tc>
        <w:tc>
          <w:tcPr>
            <w:tcW w:w="2065" w:type="dxa"/>
            <w:vAlign w:val="center"/>
          </w:tcPr>
          <w:p w14:paraId="20C61795" w14:textId="77777777" w:rsidR="00A61923" w:rsidRDefault="00A61923" w:rsidP="00A61923">
            <w:pPr>
              <w:spacing w:before="60" w:after="60"/>
              <w:jc w:val="left"/>
              <w:rPr>
                <w:rFonts w:cs="Arial"/>
                <w:sz w:val="20"/>
              </w:rPr>
            </w:pPr>
            <w:r>
              <w:rPr>
                <w:rFonts w:cs="Arial"/>
                <w:sz w:val="20"/>
              </w:rPr>
              <w:t>No</w:t>
            </w:r>
          </w:p>
        </w:tc>
      </w:tr>
      <w:tr w:rsidR="00A61923" w:rsidRPr="00946E68" w14:paraId="20C617A0" w14:textId="77777777" w:rsidTr="008332DE">
        <w:trPr>
          <w:jc w:val="center"/>
        </w:trPr>
        <w:tc>
          <w:tcPr>
            <w:tcW w:w="1620" w:type="dxa"/>
            <w:vAlign w:val="center"/>
          </w:tcPr>
          <w:p w14:paraId="20C61797" w14:textId="681F3971" w:rsidR="00A61923" w:rsidRDefault="00A61923" w:rsidP="00A61923">
            <w:pPr>
              <w:spacing w:before="60" w:after="60"/>
              <w:jc w:val="left"/>
              <w:rPr>
                <w:rFonts w:cs="Arial"/>
                <w:sz w:val="20"/>
              </w:rPr>
            </w:pPr>
            <w:r>
              <w:rPr>
                <w:rFonts w:cs="Arial"/>
                <w:sz w:val="20"/>
              </w:rPr>
              <w:t>Pumping Load</w:t>
            </w:r>
            <w:r w:rsidR="00D035DD">
              <w:rPr>
                <w:rFonts w:cs="Arial"/>
                <w:sz w:val="20"/>
              </w:rPr>
              <w:t xml:space="preserve"> (</w:t>
            </w:r>
            <w:r w:rsidR="00052800">
              <w:rPr>
                <w:rFonts w:cs="Arial"/>
                <w:sz w:val="20"/>
              </w:rPr>
              <w:t xml:space="preserve">with or </w:t>
            </w:r>
            <w:r w:rsidR="00D035DD">
              <w:rPr>
                <w:rFonts w:cs="Arial"/>
                <w:sz w:val="20"/>
              </w:rPr>
              <w:t>without qualifying use limits)</w:t>
            </w:r>
          </w:p>
        </w:tc>
        <w:tc>
          <w:tcPr>
            <w:tcW w:w="2400" w:type="dxa"/>
            <w:vAlign w:val="center"/>
          </w:tcPr>
          <w:p w14:paraId="20C61799" w14:textId="46BD607A" w:rsidR="00BD4BD5" w:rsidRDefault="00D958DC" w:rsidP="00A61923">
            <w:pPr>
              <w:spacing w:before="60" w:after="60"/>
              <w:jc w:val="left"/>
              <w:rPr>
                <w:rFonts w:cs="Arial"/>
                <w:sz w:val="20"/>
              </w:rPr>
            </w:pPr>
            <w:r w:rsidRPr="003D3FFF">
              <w:rPr>
                <w:sz w:val="20"/>
              </w:rPr>
              <w:t>Economic Bids or Self-Schedules are to be submitted for all RA Capacity for all hours of the month the resource is physically available (ISO Tariff 40.6.1).</w:t>
            </w:r>
          </w:p>
          <w:p w14:paraId="20C6179A" w14:textId="77777777" w:rsidR="00BD4BD5" w:rsidRPr="00681169" w:rsidRDefault="00BD4BD5" w:rsidP="00A61923">
            <w:pPr>
              <w:spacing w:before="60" w:after="60"/>
              <w:jc w:val="left"/>
              <w:rPr>
                <w:rFonts w:cs="Arial"/>
                <w:sz w:val="20"/>
              </w:rPr>
            </w:pPr>
            <w:r w:rsidRPr="00BD4BD5">
              <w:rPr>
                <w:rFonts w:cs="Arial"/>
                <w:sz w:val="20"/>
              </w:rPr>
              <w:t>Participating load that is pumping load shall submit Economic Bids for Energy and/or a Submission to Self-Provide Ancillary Services in the Day-Ahead Market for its Resource Adequacy Capacity that is certified to provide Non-Spinning Reserve Ancillary Service</w:t>
            </w:r>
            <w:r>
              <w:rPr>
                <w:rFonts w:cs="Arial"/>
                <w:sz w:val="20"/>
              </w:rPr>
              <w:t>.</w:t>
            </w:r>
          </w:p>
        </w:tc>
        <w:tc>
          <w:tcPr>
            <w:tcW w:w="2400" w:type="dxa"/>
            <w:vAlign w:val="center"/>
          </w:tcPr>
          <w:p w14:paraId="20C6179B" w14:textId="5A6E3BF9" w:rsidR="00A61923" w:rsidRDefault="00A61923" w:rsidP="00A61923">
            <w:pPr>
              <w:spacing w:before="60" w:after="60"/>
              <w:jc w:val="left"/>
              <w:rPr>
                <w:rFonts w:cs="Arial"/>
                <w:sz w:val="20"/>
              </w:rPr>
            </w:pPr>
            <w:r>
              <w:rPr>
                <w:rFonts w:cs="Arial"/>
                <w:sz w:val="20"/>
              </w:rPr>
              <w:t>No requirement to submit RUC Availability Bids (ISO Tariff 40.6.4.2).</w:t>
            </w:r>
          </w:p>
        </w:tc>
        <w:tc>
          <w:tcPr>
            <w:tcW w:w="2400" w:type="dxa"/>
            <w:vAlign w:val="center"/>
          </w:tcPr>
          <w:p w14:paraId="20C6179D" w14:textId="098E2741" w:rsidR="00BD4BD5" w:rsidRDefault="00D958DC" w:rsidP="00A61923">
            <w:pPr>
              <w:spacing w:before="60" w:after="60"/>
              <w:jc w:val="left"/>
              <w:rPr>
                <w:rFonts w:cs="Arial"/>
                <w:sz w:val="20"/>
              </w:rPr>
            </w:pPr>
            <w:r w:rsidRPr="00FF336F">
              <w:rPr>
                <w:sz w:val="20"/>
              </w:rPr>
              <w:t>Economic Bids or Self-Schedules are to be submitted for any remaining RA Capacity from resources scheduled in IFM or RUC.  Economic Bids or Self-Schedules are to be submitted for all RA Capacity from Short-Start Units not scheduled in IFM (ISO Tariff 40.6.2). No RTM obligation for Long-Start or Extremely Long-Start units if not scheduled in IFM. (ISO Tariff, Section 40.6.2(c&amp;d)).</w:t>
            </w:r>
          </w:p>
          <w:p w14:paraId="20C6179E" w14:textId="77777777" w:rsidR="00BD4BD5" w:rsidRPr="00681169" w:rsidRDefault="00BD4BD5" w:rsidP="00A61923">
            <w:pPr>
              <w:spacing w:before="60" w:after="60"/>
              <w:jc w:val="left"/>
              <w:rPr>
                <w:rFonts w:cs="Arial"/>
                <w:sz w:val="20"/>
              </w:rPr>
            </w:pPr>
            <w:r w:rsidRPr="00BD4BD5">
              <w:rPr>
                <w:rFonts w:cs="Arial"/>
                <w:sz w:val="20"/>
              </w:rPr>
              <w:t xml:space="preserve">Participating load that is pumping load shall </w:t>
            </w:r>
            <w:r w:rsidR="00B54FC8" w:rsidRPr="00BD4BD5">
              <w:rPr>
                <w:rFonts w:cs="Arial"/>
                <w:sz w:val="20"/>
              </w:rPr>
              <w:t>submit Economic</w:t>
            </w:r>
            <w:r w:rsidRPr="00BD4BD5">
              <w:rPr>
                <w:rFonts w:cs="Arial"/>
                <w:sz w:val="20"/>
              </w:rPr>
              <w:t xml:space="preserve"> Bids in the Real-Time Market for its Non-Spinning Reserve Capacity that receives an Ancillary Service Award in the Day-Ahead Market</w:t>
            </w:r>
            <w:r>
              <w:rPr>
                <w:rFonts w:cs="Arial"/>
                <w:sz w:val="20"/>
              </w:rPr>
              <w:t>.</w:t>
            </w:r>
          </w:p>
        </w:tc>
        <w:tc>
          <w:tcPr>
            <w:tcW w:w="2065" w:type="dxa"/>
            <w:vAlign w:val="center"/>
          </w:tcPr>
          <w:p w14:paraId="20C6179F" w14:textId="77777777" w:rsidR="00A61923" w:rsidRDefault="00A61923" w:rsidP="00A61923">
            <w:pPr>
              <w:spacing w:before="60" w:after="60"/>
              <w:jc w:val="left"/>
              <w:rPr>
                <w:rFonts w:cs="Arial"/>
                <w:sz w:val="20"/>
              </w:rPr>
            </w:pPr>
            <w:r>
              <w:rPr>
                <w:rFonts w:cs="Arial"/>
                <w:sz w:val="20"/>
              </w:rPr>
              <w:t>No</w:t>
            </w:r>
          </w:p>
        </w:tc>
      </w:tr>
      <w:tr w:rsidR="00D958DC" w:rsidRPr="00946E68" w14:paraId="20C617A6" w14:textId="77777777" w:rsidTr="00DD3D3D">
        <w:trPr>
          <w:jc w:val="center"/>
        </w:trPr>
        <w:tc>
          <w:tcPr>
            <w:tcW w:w="1620" w:type="dxa"/>
            <w:vAlign w:val="center"/>
          </w:tcPr>
          <w:p w14:paraId="20C617A1" w14:textId="3E6E8FF1" w:rsidR="00D958DC" w:rsidRDefault="00D958DC" w:rsidP="00D958DC">
            <w:pPr>
              <w:spacing w:before="60" w:after="60"/>
              <w:jc w:val="left"/>
              <w:rPr>
                <w:rFonts w:cs="Arial"/>
                <w:sz w:val="20"/>
              </w:rPr>
            </w:pPr>
            <w:r>
              <w:rPr>
                <w:rFonts w:cs="Arial"/>
                <w:sz w:val="20"/>
              </w:rPr>
              <w:t xml:space="preserve">Non-Dispatch able Resources (without </w:t>
            </w:r>
            <w:r>
              <w:rPr>
                <w:rFonts w:cs="Arial"/>
                <w:sz w:val="20"/>
              </w:rPr>
              <w:lastRenderedPageBreak/>
              <w:t>qualifying use limits)</w:t>
            </w:r>
          </w:p>
        </w:tc>
        <w:tc>
          <w:tcPr>
            <w:tcW w:w="2400" w:type="dxa"/>
            <w:vAlign w:val="center"/>
          </w:tcPr>
          <w:p w14:paraId="20C617A2" w14:textId="3BFDB013" w:rsidR="00D958DC" w:rsidRPr="00681169" w:rsidRDefault="00D958DC" w:rsidP="00D958DC">
            <w:pPr>
              <w:spacing w:before="60" w:after="60"/>
              <w:jc w:val="left"/>
              <w:rPr>
                <w:rFonts w:cs="Arial"/>
                <w:sz w:val="20"/>
              </w:rPr>
            </w:pPr>
            <w:r w:rsidRPr="003D3FFF">
              <w:rPr>
                <w:sz w:val="20"/>
              </w:rPr>
              <w:lastRenderedPageBreak/>
              <w:t xml:space="preserve">Economic Bids or Self-Schedules are to be submitted for all RA Capacity for all hours of </w:t>
            </w:r>
            <w:r w:rsidRPr="003D3FFF">
              <w:rPr>
                <w:sz w:val="20"/>
              </w:rPr>
              <w:lastRenderedPageBreak/>
              <w:t>the month the resource is physically available (ISO Tariff 40.6.1).</w:t>
            </w:r>
          </w:p>
        </w:tc>
        <w:tc>
          <w:tcPr>
            <w:tcW w:w="2400" w:type="dxa"/>
          </w:tcPr>
          <w:p w14:paraId="25422468" w14:textId="5D840163" w:rsidR="00D958DC" w:rsidRDefault="00D958DC" w:rsidP="00D958DC">
            <w:pPr>
              <w:spacing w:before="60" w:after="60"/>
              <w:jc w:val="left"/>
              <w:rPr>
                <w:sz w:val="20"/>
              </w:rPr>
            </w:pPr>
          </w:p>
          <w:p w14:paraId="640212F9" w14:textId="743D3EF6" w:rsidR="00A26EB3" w:rsidRDefault="00A26EB3" w:rsidP="00D958DC">
            <w:pPr>
              <w:spacing w:before="60" w:after="60"/>
              <w:jc w:val="left"/>
              <w:rPr>
                <w:sz w:val="20"/>
              </w:rPr>
            </w:pPr>
            <w:r w:rsidRPr="00275940">
              <w:rPr>
                <w:sz w:val="20"/>
              </w:rPr>
              <w:t xml:space="preserve">Resource Adequacy Resources must submit RUC Availability Bids for </w:t>
            </w:r>
            <w:r w:rsidRPr="00275940">
              <w:rPr>
                <w:sz w:val="20"/>
              </w:rPr>
              <w:lastRenderedPageBreak/>
              <w:t>RCU for the amount of their Resource Adequacy Capacity that is eligible for a RUC Award under Section 31.5.5.3 and is within the Energy Bid range of the Energy Bid Curve</w:t>
            </w:r>
            <w:r>
              <w:rPr>
                <w:sz w:val="20"/>
              </w:rPr>
              <w:t>.</w:t>
            </w:r>
            <w:r w:rsidRPr="000B48DE">
              <w:rPr>
                <w:sz w:val="20"/>
              </w:rPr>
              <w:t xml:space="preserve"> </w:t>
            </w:r>
          </w:p>
          <w:p w14:paraId="390556B5" w14:textId="77777777" w:rsidR="00A26EB3" w:rsidRDefault="00A26EB3" w:rsidP="00D958DC">
            <w:pPr>
              <w:spacing w:before="60" w:after="60"/>
              <w:jc w:val="left"/>
              <w:rPr>
                <w:sz w:val="20"/>
              </w:rPr>
            </w:pPr>
          </w:p>
          <w:p w14:paraId="48AF9020" w14:textId="6B9920B0" w:rsidR="00A26EB3" w:rsidRPr="00275940" w:rsidRDefault="00A26EB3" w:rsidP="00A26EB3">
            <w:pPr>
              <w:spacing w:before="60" w:after="60"/>
              <w:jc w:val="left"/>
              <w:rPr>
                <w:sz w:val="20"/>
              </w:rPr>
            </w:pPr>
            <w:r>
              <w:rPr>
                <w:rFonts w:cs="Arial"/>
                <w:sz w:val="20"/>
              </w:rPr>
              <w:t>R</w:t>
            </w:r>
            <w:r w:rsidRPr="00275940">
              <w:rPr>
                <w:sz w:val="20"/>
              </w:rPr>
              <w:t>esource Adequacy Resources eligible to provide Imbalance Reserves must submit Bids for IRU and IRD for all RA Capacity that meets its obligation pursuant to 40.6.1(1)(a) by submitting an Economic Bid.</w:t>
            </w:r>
          </w:p>
          <w:p w14:paraId="058527B0" w14:textId="77777777" w:rsidR="00A26EB3" w:rsidRDefault="00A26EB3" w:rsidP="00D958DC">
            <w:pPr>
              <w:spacing w:before="60" w:after="60"/>
              <w:jc w:val="left"/>
              <w:rPr>
                <w:rFonts w:cs="Arial"/>
                <w:sz w:val="20"/>
              </w:rPr>
            </w:pPr>
          </w:p>
          <w:p w14:paraId="20C617A3" w14:textId="0F199C78" w:rsidR="00A26EB3" w:rsidRDefault="00A26EB3" w:rsidP="00D958DC">
            <w:pPr>
              <w:spacing w:before="60" w:after="60"/>
              <w:jc w:val="left"/>
              <w:rPr>
                <w:rFonts w:cs="Arial"/>
                <w:sz w:val="20"/>
              </w:rPr>
            </w:pPr>
            <w:r w:rsidRPr="000B48DE">
              <w:rPr>
                <w:sz w:val="20"/>
              </w:rPr>
              <w:t>(ISO Tariff 40.6.1).</w:t>
            </w:r>
          </w:p>
        </w:tc>
        <w:tc>
          <w:tcPr>
            <w:tcW w:w="2400" w:type="dxa"/>
          </w:tcPr>
          <w:p w14:paraId="20C617A4" w14:textId="12F2921E" w:rsidR="00D958DC" w:rsidRPr="00681169" w:rsidRDefault="00D958DC" w:rsidP="00D55783">
            <w:pPr>
              <w:spacing w:before="60" w:after="60"/>
              <w:jc w:val="left"/>
              <w:rPr>
                <w:rFonts w:cs="Arial"/>
                <w:sz w:val="20"/>
              </w:rPr>
            </w:pPr>
            <w:r w:rsidRPr="003D3FFF">
              <w:rPr>
                <w:sz w:val="20"/>
              </w:rPr>
              <w:lastRenderedPageBreak/>
              <w:t xml:space="preserve">Economic Bids or Self-Schedules are to be submitted for any remaining RA Capacity </w:t>
            </w:r>
            <w:r w:rsidRPr="003D3FFF">
              <w:rPr>
                <w:sz w:val="20"/>
              </w:rPr>
              <w:lastRenderedPageBreak/>
              <w:t>from resources scheduled in IFM or RUC.  Economic Bids or Self-Schedules are to be submitted for all RA Capacity from Short-Start Units not scheduled in IFM (ISO Tariff 40.6.2). No RTM obligation for Long-Start or Extremely Long-Start units if not scheduled in IFM. (ISO Tariff, Section 40.6.2(c&amp;d)).</w:t>
            </w:r>
          </w:p>
        </w:tc>
        <w:tc>
          <w:tcPr>
            <w:tcW w:w="2065" w:type="dxa"/>
            <w:vAlign w:val="center"/>
          </w:tcPr>
          <w:p w14:paraId="20C617A5" w14:textId="01C00438" w:rsidR="00D958DC" w:rsidRDefault="00D958DC" w:rsidP="00D958DC">
            <w:pPr>
              <w:spacing w:before="60" w:after="60"/>
              <w:jc w:val="left"/>
              <w:rPr>
                <w:rFonts w:cs="Arial"/>
                <w:sz w:val="20"/>
              </w:rPr>
            </w:pPr>
            <w:r>
              <w:rPr>
                <w:rFonts w:cs="Arial"/>
                <w:sz w:val="20"/>
              </w:rPr>
              <w:lastRenderedPageBreak/>
              <w:t>No</w:t>
            </w:r>
          </w:p>
        </w:tc>
      </w:tr>
      <w:tr w:rsidR="00D958DC" w:rsidRPr="00946E68" w14:paraId="20C617AC" w14:textId="77777777" w:rsidTr="008332DE">
        <w:trPr>
          <w:jc w:val="center"/>
        </w:trPr>
        <w:tc>
          <w:tcPr>
            <w:tcW w:w="1620" w:type="dxa"/>
            <w:vAlign w:val="center"/>
          </w:tcPr>
          <w:p w14:paraId="20C617A7" w14:textId="74082201" w:rsidR="00D958DC" w:rsidRDefault="00D958DC" w:rsidP="00D958DC">
            <w:pPr>
              <w:spacing w:before="60" w:after="60"/>
              <w:jc w:val="left"/>
              <w:rPr>
                <w:rFonts w:cs="Arial"/>
                <w:sz w:val="20"/>
              </w:rPr>
            </w:pPr>
            <w:r>
              <w:rPr>
                <w:rFonts w:cs="Arial"/>
                <w:sz w:val="20"/>
              </w:rPr>
              <w:t>Conditionally-Available Resources and Run-of-River Resources</w:t>
            </w:r>
          </w:p>
        </w:tc>
        <w:tc>
          <w:tcPr>
            <w:tcW w:w="2400" w:type="dxa"/>
            <w:vAlign w:val="center"/>
          </w:tcPr>
          <w:p w14:paraId="20C617A8" w14:textId="77777777" w:rsidR="00D958DC" w:rsidRPr="00681169" w:rsidRDefault="00D958DC" w:rsidP="00D958DC">
            <w:pPr>
              <w:spacing w:before="60" w:after="60"/>
              <w:jc w:val="left"/>
              <w:rPr>
                <w:rFonts w:cs="Arial"/>
                <w:sz w:val="20"/>
              </w:rPr>
            </w:pPr>
            <w:r w:rsidRPr="00681169">
              <w:rPr>
                <w:rFonts w:cs="Arial"/>
                <w:sz w:val="20"/>
              </w:rPr>
              <w:t xml:space="preserve">Economic Bids or Self-Schedules are to be submitted </w:t>
            </w:r>
            <w:r>
              <w:rPr>
                <w:rFonts w:cs="Arial"/>
                <w:sz w:val="20"/>
              </w:rPr>
              <w:t>for all available energy up to RA Capacity quantity (ISO Tariff 40.6.4.1</w:t>
            </w:r>
            <w:r w:rsidRPr="00173366">
              <w:rPr>
                <w:rFonts w:cs="Arial"/>
                <w:sz w:val="20"/>
              </w:rPr>
              <w:t>).</w:t>
            </w:r>
          </w:p>
        </w:tc>
        <w:tc>
          <w:tcPr>
            <w:tcW w:w="2400" w:type="dxa"/>
            <w:vAlign w:val="center"/>
          </w:tcPr>
          <w:p w14:paraId="20C617A9" w14:textId="185B80B2" w:rsidR="00D958DC" w:rsidRDefault="00D958DC" w:rsidP="00D958DC">
            <w:pPr>
              <w:spacing w:before="60" w:after="60"/>
              <w:jc w:val="left"/>
              <w:rPr>
                <w:rFonts w:cs="Arial"/>
                <w:sz w:val="20"/>
              </w:rPr>
            </w:pPr>
            <w:r>
              <w:rPr>
                <w:rFonts w:cs="Arial"/>
                <w:sz w:val="20"/>
              </w:rPr>
              <w:t>No requirement to submit RUC Availability Bids (ISO Tariff 40.6.4.2).</w:t>
            </w:r>
          </w:p>
        </w:tc>
        <w:tc>
          <w:tcPr>
            <w:tcW w:w="2400" w:type="dxa"/>
            <w:vAlign w:val="center"/>
          </w:tcPr>
          <w:p w14:paraId="20C617AA" w14:textId="77777777" w:rsidR="00D958DC" w:rsidRPr="00681169" w:rsidRDefault="00D958DC" w:rsidP="00D958DC">
            <w:pPr>
              <w:spacing w:before="60" w:after="60"/>
              <w:jc w:val="left"/>
              <w:rPr>
                <w:rFonts w:cs="Arial"/>
                <w:sz w:val="20"/>
              </w:rPr>
            </w:pPr>
            <w:r w:rsidRPr="00681169">
              <w:rPr>
                <w:rFonts w:cs="Arial"/>
                <w:sz w:val="20"/>
              </w:rPr>
              <w:t xml:space="preserve">Economic Bids or Self-Schedules are to be submitted for </w:t>
            </w:r>
            <w:r>
              <w:rPr>
                <w:rFonts w:cs="Arial"/>
                <w:sz w:val="20"/>
              </w:rPr>
              <w:t xml:space="preserve">all available energy, up to </w:t>
            </w:r>
            <w:r w:rsidRPr="00681169">
              <w:rPr>
                <w:rFonts w:cs="Arial"/>
                <w:sz w:val="20"/>
              </w:rPr>
              <w:t xml:space="preserve">remaining RA Capacity </w:t>
            </w:r>
            <w:r>
              <w:rPr>
                <w:rFonts w:cs="Arial"/>
                <w:sz w:val="20"/>
              </w:rPr>
              <w:t>(ISO Tariff 40.6.4.1</w:t>
            </w:r>
            <w:r w:rsidRPr="00173366">
              <w:rPr>
                <w:rFonts w:cs="Arial"/>
                <w:sz w:val="20"/>
              </w:rPr>
              <w:t>).</w:t>
            </w:r>
            <w:r>
              <w:rPr>
                <w:rFonts w:cs="Arial"/>
                <w:sz w:val="20"/>
              </w:rPr>
              <w:t xml:space="preserve">  No RTM obligation for Long-Start or Extremely Long-Start units that are also Conditionally-Available Resources. (ISO Tariff, Section 40.6.2(c&amp;d))</w:t>
            </w:r>
          </w:p>
        </w:tc>
        <w:tc>
          <w:tcPr>
            <w:tcW w:w="2065" w:type="dxa"/>
            <w:vAlign w:val="center"/>
          </w:tcPr>
          <w:p w14:paraId="20C617AB" w14:textId="72A5B62D" w:rsidR="00D958DC" w:rsidRDefault="00D958DC" w:rsidP="00D958DC">
            <w:pPr>
              <w:spacing w:before="60" w:after="60"/>
              <w:jc w:val="left"/>
              <w:rPr>
                <w:rFonts w:cs="Arial"/>
                <w:sz w:val="20"/>
              </w:rPr>
            </w:pPr>
            <w:r>
              <w:rPr>
                <w:rFonts w:cs="Arial"/>
                <w:sz w:val="20"/>
              </w:rPr>
              <w:t>No</w:t>
            </w:r>
          </w:p>
        </w:tc>
      </w:tr>
    </w:tbl>
    <w:p w14:paraId="20C617AD" w14:textId="77777777" w:rsidR="006E4F6B" w:rsidRDefault="006E4F6B">
      <w:r>
        <w:br w:type="page"/>
      </w:r>
    </w:p>
    <w:tbl>
      <w:tblPr>
        <w:tblW w:w="999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620"/>
        <w:gridCol w:w="2400"/>
        <w:gridCol w:w="2400"/>
        <w:gridCol w:w="2400"/>
        <w:gridCol w:w="1170"/>
      </w:tblGrid>
      <w:tr w:rsidR="00BC7279" w:rsidRPr="00681169" w14:paraId="20C617B3" w14:textId="77777777" w:rsidTr="00FA1BA8">
        <w:trPr>
          <w:trHeight w:val="728"/>
          <w:jc w:val="center"/>
        </w:trPr>
        <w:tc>
          <w:tcPr>
            <w:tcW w:w="1620" w:type="dxa"/>
            <w:vAlign w:val="center"/>
          </w:tcPr>
          <w:p w14:paraId="20C617AE" w14:textId="77777777" w:rsidR="00BC7279" w:rsidRPr="00681169" w:rsidRDefault="00BC7279" w:rsidP="00BC7279">
            <w:pPr>
              <w:spacing w:before="60" w:after="60"/>
              <w:jc w:val="left"/>
              <w:rPr>
                <w:rFonts w:cs="Arial"/>
                <w:sz w:val="20"/>
              </w:rPr>
            </w:pPr>
            <w:r>
              <w:rPr>
                <w:rFonts w:cs="Arial"/>
                <w:sz w:val="20"/>
              </w:rPr>
              <w:lastRenderedPageBreak/>
              <w:t>Re</w:t>
            </w:r>
            <w:r w:rsidR="00A96EEF">
              <w:rPr>
                <w:rFonts w:cs="Arial"/>
                <w:sz w:val="20"/>
              </w:rPr>
              <w:t>gulatory</w:t>
            </w:r>
            <w:r>
              <w:rPr>
                <w:rFonts w:cs="Arial"/>
                <w:sz w:val="20"/>
              </w:rPr>
              <w:t xml:space="preserve"> must take generation (RMT)</w:t>
            </w:r>
          </w:p>
        </w:tc>
        <w:tc>
          <w:tcPr>
            <w:tcW w:w="2400" w:type="dxa"/>
            <w:vAlign w:val="center"/>
          </w:tcPr>
          <w:p w14:paraId="20C617AF" w14:textId="77777777" w:rsidR="00BC7279" w:rsidRPr="00681169" w:rsidRDefault="00BC7279" w:rsidP="00BC7279">
            <w:pPr>
              <w:spacing w:before="60" w:after="60"/>
              <w:jc w:val="left"/>
              <w:rPr>
                <w:rFonts w:cs="Arial"/>
                <w:sz w:val="20"/>
              </w:rPr>
            </w:pPr>
            <w:r w:rsidRPr="00681169">
              <w:rPr>
                <w:rFonts w:cs="Arial"/>
                <w:sz w:val="20"/>
              </w:rPr>
              <w:t>Economic Bids or Self-Schedules are to be submitted for all RA Capacity for all hours of the month the resource is physically available (</w:t>
            </w:r>
            <w:r>
              <w:rPr>
                <w:rFonts w:cs="Arial"/>
                <w:sz w:val="20"/>
              </w:rPr>
              <w:t>ISO</w:t>
            </w:r>
            <w:r w:rsidRPr="00681169">
              <w:rPr>
                <w:rFonts w:cs="Arial"/>
                <w:sz w:val="20"/>
              </w:rPr>
              <w:t xml:space="preserve"> Tariff 40.6.1).</w:t>
            </w:r>
          </w:p>
        </w:tc>
        <w:tc>
          <w:tcPr>
            <w:tcW w:w="2400" w:type="dxa"/>
            <w:vAlign w:val="center"/>
          </w:tcPr>
          <w:p w14:paraId="20C617B0" w14:textId="2E6D6AC0" w:rsidR="00BC7279" w:rsidRPr="00681169" w:rsidRDefault="007C28C7" w:rsidP="00BC7279">
            <w:pPr>
              <w:spacing w:before="60" w:after="60"/>
              <w:jc w:val="left"/>
              <w:rPr>
                <w:rFonts w:cs="Arial"/>
                <w:sz w:val="20"/>
              </w:rPr>
            </w:pPr>
            <w:r w:rsidRPr="00681169">
              <w:rPr>
                <w:rFonts w:cs="Arial"/>
                <w:sz w:val="20"/>
              </w:rPr>
              <w:t>No RUC Availability Bids required (</w:t>
            </w:r>
            <w:r>
              <w:rPr>
                <w:rFonts w:cs="Arial"/>
                <w:sz w:val="20"/>
              </w:rPr>
              <w:t>ISO</w:t>
            </w:r>
            <w:r w:rsidRPr="00681169">
              <w:rPr>
                <w:rFonts w:cs="Arial"/>
                <w:sz w:val="20"/>
              </w:rPr>
              <w:t xml:space="preserve"> Tariff 40.6.4.2).</w:t>
            </w:r>
          </w:p>
        </w:tc>
        <w:tc>
          <w:tcPr>
            <w:tcW w:w="2400" w:type="dxa"/>
            <w:vAlign w:val="center"/>
          </w:tcPr>
          <w:p w14:paraId="20C617B1" w14:textId="77777777" w:rsidR="00BC7279" w:rsidRPr="00681169" w:rsidRDefault="00BC7279" w:rsidP="00BC7279">
            <w:pPr>
              <w:spacing w:before="60" w:after="60"/>
              <w:jc w:val="left"/>
              <w:rPr>
                <w:rFonts w:cs="Arial"/>
                <w:sz w:val="20"/>
              </w:rPr>
            </w:pPr>
            <w:r w:rsidRPr="00681169">
              <w:rPr>
                <w:rFonts w:cs="Arial"/>
                <w:sz w:val="20"/>
              </w:rPr>
              <w:t>Economic Bids or Self-Schedules are to be submitted for any remaining RA Capacity from resources scheduled in IFM or RUC</w:t>
            </w:r>
            <w:r>
              <w:rPr>
                <w:rFonts w:cs="Arial"/>
                <w:sz w:val="20"/>
              </w:rPr>
              <w:t xml:space="preserve">.  </w:t>
            </w:r>
            <w:r w:rsidRPr="00681169">
              <w:rPr>
                <w:rFonts w:cs="Arial"/>
                <w:sz w:val="20"/>
              </w:rPr>
              <w:t>Economic Bids or Self-Schedules are to be submitted for all RA Capacity from Short-Start Units not scheduled in IFM (</w:t>
            </w:r>
            <w:r>
              <w:rPr>
                <w:rFonts w:cs="Arial"/>
                <w:sz w:val="20"/>
              </w:rPr>
              <w:t>ISO</w:t>
            </w:r>
            <w:r w:rsidRPr="00681169">
              <w:rPr>
                <w:rFonts w:cs="Arial"/>
                <w:sz w:val="20"/>
              </w:rPr>
              <w:t xml:space="preserve"> Tariff 40.6.2).</w:t>
            </w:r>
          </w:p>
        </w:tc>
        <w:tc>
          <w:tcPr>
            <w:tcW w:w="1170" w:type="dxa"/>
            <w:vAlign w:val="center"/>
          </w:tcPr>
          <w:p w14:paraId="20C617B2" w14:textId="77777777" w:rsidR="00BC7279" w:rsidRPr="00681169" w:rsidRDefault="00BC7279" w:rsidP="00BC7279">
            <w:pPr>
              <w:spacing w:before="60" w:after="60"/>
              <w:jc w:val="center"/>
              <w:rPr>
                <w:rFonts w:cs="Arial"/>
                <w:sz w:val="20"/>
              </w:rPr>
            </w:pPr>
            <w:r w:rsidRPr="00681169">
              <w:rPr>
                <w:rFonts w:cs="Arial"/>
                <w:sz w:val="20"/>
              </w:rPr>
              <w:t xml:space="preserve">No </w:t>
            </w:r>
          </w:p>
        </w:tc>
      </w:tr>
      <w:tr w:rsidR="00A96EEF" w:rsidRPr="00681169" w14:paraId="20C617BB" w14:textId="77777777" w:rsidTr="00FA1BA8">
        <w:trPr>
          <w:trHeight w:val="728"/>
          <w:jc w:val="center"/>
        </w:trPr>
        <w:tc>
          <w:tcPr>
            <w:tcW w:w="1620" w:type="dxa"/>
            <w:vAlign w:val="center"/>
          </w:tcPr>
          <w:p w14:paraId="20C617B4" w14:textId="77777777" w:rsidR="00A96EEF" w:rsidRPr="002A5883" w:rsidRDefault="00A96EEF" w:rsidP="00A96EEF">
            <w:pPr>
              <w:spacing w:before="60" w:after="60"/>
              <w:jc w:val="left"/>
              <w:rPr>
                <w:rFonts w:cs="Arial"/>
                <w:sz w:val="20"/>
              </w:rPr>
            </w:pPr>
            <w:r w:rsidRPr="00DF0BC5">
              <w:rPr>
                <w:rFonts w:cs="Arial"/>
                <w:sz w:val="20"/>
              </w:rPr>
              <w:t>Eligible intermittent resource (EIR)</w:t>
            </w:r>
          </w:p>
        </w:tc>
        <w:tc>
          <w:tcPr>
            <w:tcW w:w="2400" w:type="dxa"/>
            <w:vAlign w:val="center"/>
          </w:tcPr>
          <w:p w14:paraId="20C617B5" w14:textId="77777777" w:rsidR="00A96EEF" w:rsidRPr="00DF0BC5" w:rsidRDefault="00A96EEF" w:rsidP="00A96EEF">
            <w:pPr>
              <w:spacing w:before="60" w:after="60"/>
              <w:jc w:val="left"/>
              <w:rPr>
                <w:rFonts w:cs="Arial"/>
                <w:sz w:val="20"/>
              </w:rPr>
            </w:pPr>
            <w:r w:rsidRPr="00DF0BC5">
              <w:rPr>
                <w:rFonts w:cs="Arial"/>
                <w:sz w:val="20"/>
              </w:rPr>
              <w:t>Any Eligible Intermittent Resource that provides Resource Adequacy Capacity may, but is not required to, submit Bids in the Day-Ahead Market.</w:t>
            </w:r>
          </w:p>
          <w:p w14:paraId="20C617B6" w14:textId="77777777" w:rsidR="00A96EEF" w:rsidRPr="00DF0BC5" w:rsidRDefault="00A96EEF" w:rsidP="00A96EEF">
            <w:pPr>
              <w:spacing w:before="60" w:after="60"/>
              <w:jc w:val="left"/>
              <w:rPr>
                <w:rFonts w:cs="Arial"/>
                <w:sz w:val="20"/>
              </w:rPr>
            </w:pPr>
          </w:p>
          <w:p w14:paraId="20C617B7" w14:textId="77777777" w:rsidR="00A96EEF" w:rsidRPr="002A5883" w:rsidRDefault="00A96EEF" w:rsidP="00A96EEF">
            <w:pPr>
              <w:spacing w:before="60" w:after="60"/>
              <w:jc w:val="left"/>
              <w:rPr>
                <w:rFonts w:cs="Arial"/>
                <w:sz w:val="20"/>
              </w:rPr>
            </w:pPr>
            <w:r w:rsidRPr="00DF0BC5">
              <w:rPr>
                <w:rFonts w:cs="Arial"/>
                <w:sz w:val="20"/>
              </w:rPr>
              <w:t>(ISO Tariff, 40.6.4.1)</w:t>
            </w:r>
          </w:p>
        </w:tc>
        <w:tc>
          <w:tcPr>
            <w:tcW w:w="2400" w:type="dxa"/>
            <w:vAlign w:val="center"/>
          </w:tcPr>
          <w:p w14:paraId="20C617B8" w14:textId="7603E6AC" w:rsidR="00A96EEF" w:rsidRPr="002A5883" w:rsidRDefault="00A96EEF" w:rsidP="00A96EEF">
            <w:pPr>
              <w:spacing w:before="60" w:after="60"/>
              <w:jc w:val="left"/>
              <w:rPr>
                <w:rFonts w:cs="Arial"/>
                <w:sz w:val="20"/>
              </w:rPr>
            </w:pPr>
            <w:r w:rsidRPr="00B1131C">
              <w:rPr>
                <w:rFonts w:cs="Arial"/>
                <w:sz w:val="20"/>
              </w:rPr>
              <w:t>No RUC Availability Bids required (ISO Tariff 40.6.</w:t>
            </w:r>
            <w:r>
              <w:rPr>
                <w:rFonts w:cs="Arial"/>
                <w:sz w:val="20"/>
              </w:rPr>
              <w:t>4.2</w:t>
            </w:r>
            <w:r w:rsidRPr="00B1131C">
              <w:rPr>
                <w:rFonts w:cs="Arial"/>
                <w:sz w:val="20"/>
              </w:rPr>
              <w:t>).</w:t>
            </w:r>
          </w:p>
        </w:tc>
        <w:tc>
          <w:tcPr>
            <w:tcW w:w="2400" w:type="dxa"/>
            <w:vAlign w:val="center"/>
          </w:tcPr>
          <w:p w14:paraId="20C617B9" w14:textId="77777777" w:rsidR="00A96EEF" w:rsidRPr="002A5883" w:rsidRDefault="00A96EEF" w:rsidP="00A96EEF">
            <w:pPr>
              <w:spacing w:before="60" w:after="60"/>
              <w:jc w:val="left"/>
              <w:rPr>
                <w:rFonts w:cs="Arial"/>
                <w:sz w:val="20"/>
              </w:rPr>
            </w:pPr>
            <w:r w:rsidRPr="00B1131C">
              <w:rPr>
                <w:rFonts w:cs="Arial"/>
                <w:sz w:val="20"/>
              </w:rPr>
              <w:t>Must be available consistent with the resources forecast for RA Capacity.</w:t>
            </w:r>
          </w:p>
        </w:tc>
        <w:tc>
          <w:tcPr>
            <w:tcW w:w="1170" w:type="dxa"/>
            <w:vAlign w:val="center"/>
          </w:tcPr>
          <w:p w14:paraId="20C617BA" w14:textId="77777777" w:rsidR="00A96EEF" w:rsidRPr="00681169" w:rsidRDefault="00A96EEF" w:rsidP="00A96EEF">
            <w:pPr>
              <w:spacing w:before="60" w:after="60"/>
              <w:jc w:val="center"/>
              <w:rPr>
                <w:rFonts w:cs="Arial"/>
                <w:sz w:val="20"/>
              </w:rPr>
            </w:pPr>
            <w:r w:rsidRPr="00DF0BC5">
              <w:rPr>
                <w:rFonts w:cs="Arial"/>
                <w:sz w:val="20"/>
              </w:rPr>
              <w:t xml:space="preserve">No </w:t>
            </w:r>
          </w:p>
        </w:tc>
      </w:tr>
      <w:tr w:rsidR="00A96EEF" w:rsidRPr="00681169" w14:paraId="20C617C1" w14:textId="77777777" w:rsidTr="00FA1BA8">
        <w:trPr>
          <w:trHeight w:val="728"/>
          <w:jc w:val="center"/>
        </w:trPr>
        <w:tc>
          <w:tcPr>
            <w:tcW w:w="1620" w:type="dxa"/>
            <w:vAlign w:val="center"/>
          </w:tcPr>
          <w:p w14:paraId="20C617BC" w14:textId="77777777" w:rsidR="00A96EEF" w:rsidRPr="00681169" w:rsidRDefault="00A96EEF" w:rsidP="00A96EEF">
            <w:pPr>
              <w:spacing w:before="60" w:after="60"/>
              <w:jc w:val="left"/>
              <w:rPr>
                <w:rFonts w:cs="Arial"/>
                <w:sz w:val="20"/>
              </w:rPr>
            </w:pPr>
            <w:r w:rsidRPr="002A5883">
              <w:rPr>
                <w:rFonts w:cs="Arial"/>
                <w:sz w:val="20"/>
              </w:rPr>
              <w:t xml:space="preserve">Distributed Energy Resources (Single resource Type) </w:t>
            </w:r>
          </w:p>
        </w:tc>
        <w:tc>
          <w:tcPr>
            <w:tcW w:w="2400" w:type="dxa"/>
            <w:vAlign w:val="center"/>
          </w:tcPr>
          <w:p w14:paraId="20C617BD" w14:textId="77777777" w:rsidR="00A96EEF" w:rsidRPr="00681169" w:rsidRDefault="00A96EEF" w:rsidP="00A96EEF">
            <w:pPr>
              <w:spacing w:before="60" w:after="60"/>
              <w:jc w:val="left"/>
              <w:rPr>
                <w:rFonts w:cs="Arial"/>
                <w:sz w:val="20"/>
              </w:rPr>
            </w:pPr>
            <w:r w:rsidRPr="002A5883">
              <w:rPr>
                <w:rFonts w:cs="Arial"/>
                <w:sz w:val="20"/>
              </w:rPr>
              <w:t xml:space="preserve">Economic Bids or Self-Schedules are to be submitted for all RA Capacity for all hours of the month the resource is physically available. </w:t>
            </w:r>
          </w:p>
        </w:tc>
        <w:tc>
          <w:tcPr>
            <w:tcW w:w="2400" w:type="dxa"/>
            <w:vAlign w:val="center"/>
          </w:tcPr>
          <w:p w14:paraId="4E30DC6A" w14:textId="3197A4AB" w:rsidR="00A96EEF" w:rsidRDefault="00A96EEF" w:rsidP="00A96EEF">
            <w:pPr>
              <w:spacing w:before="60" w:after="60"/>
              <w:jc w:val="left"/>
              <w:rPr>
                <w:rFonts w:cs="Arial"/>
                <w:sz w:val="20"/>
              </w:rPr>
            </w:pPr>
          </w:p>
          <w:p w14:paraId="276AF85C" w14:textId="77777777" w:rsidR="00EF126D" w:rsidRDefault="00EF126D" w:rsidP="00A96EEF">
            <w:pPr>
              <w:spacing w:before="60" w:after="60"/>
              <w:jc w:val="left"/>
              <w:rPr>
                <w:sz w:val="20"/>
              </w:rPr>
            </w:pPr>
            <w:r w:rsidRPr="00275940">
              <w:rPr>
                <w:sz w:val="20"/>
              </w:rPr>
              <w:t xml:space="preserve">Resource Adequacy Resources must submit RUC Availability Bids for RCU for the amount of their Resource Adequacy Capacity that is eligible for a RUC Award under Section 31.5.5.3 and is within the Energy Bid range of the Energy Bid Curve.  </w:t>
            </w:r>
          </w:p>
          <w:p w14:paraId="6AD81275" w14:textId="77777777" w:rsidR="00EF126D" w:rsidRDefault="00EF126D" w:rsidP="00A96EEF">
            <w:pPr>
              <w:spacing w:before="60" w:after="60"/>
              <w:jc w:val="left"/>
              <w:rPr>
                <w:sz w:val="20"/>
              </w:rPr>
            </w:pPr>
          </w:p>
          <w:p w14:paraId="4B368028" w14:textId="77777777" w:rsidR="00EF126D" w:rsidRPr="00275940" w:rsidRDefault="00EF126D" w:rsidP="00EF126D">
            <w:pPr>
              <w:spacing w:before="60" w:after="60"/>
              <w:jc w:val="left"/>
              <w:rPr>
                <w:sz w:val="20"/>
              </w:rPr>
            </w:pPr>
            <w:r w:rsidRPr="00275940">
              <w:rPr>
                <w:sz w:val="20"/>
              </w:rPr>
              <w:t>Resource Adequacy Resources eligible to provide Imbalance Reserves must submit Bids for IRU and IRD for all RA Capacity that meets its obligation pursuant to 40.6.1(1)(a) by submitting an Economic Bid.</w:t>
            </w:r>
          </w:p>
          <w:p w14:paraId="20C617BE" w14:textId="71AF1EE0" w:rsidR="00EF126D" w:rsidRPr="00681169" w:rsidRDefault="00EF126D" w:rsidP="00A96EEF">
            <w:pPr>
              <w:spacing w:before="60" w:after="60"/>
              <w:jc w:val="left"/>
              <w:rPr>
                <w:rFonts w:cs="Arial"/>
                <w:sz w:val="20"/>
              </w:rPr>
            </w:pPr>
          </w:p>
        </w:tc>
        <w:tc>
          <w:tcPr>
            <w:tcW w:w="2400" w:type="dxa"/>
            <w:vAlign w:val="center"/>
          </w:tcPr>
          <w:p w14:paraId="20C617BF" w14:textId="77777777" w:rsidR="00A96EEF" w:rsidRPr="00681169" w:rsidRDefault="00A96EEF" w:rsidP="00A96EEF">
            <w:pPr>
              <w:spacing w:before="60" w:after="60"/>
              <w:jc w:val="left"/>
              <w:rPr>
                <w:rFonts w:cs="Arial"/>
                <w:sz w:val="20"/>
              </w:rPr>
            </w:pPr>
            <w:r w:rsidRPr="002A5883">
              <w:rPr>
                <w:rFonts w:cs="Arial"/>
                <w:sz w:val="20"/>
              </w:rPr>
              <w:t xml:space="preserve">Economic Bids or Self-Schedules are to be submitted for any remaining RA Capacity from resources scheduled in IFM or RUC. Economic Bids or Self-Schedules are to be submitted for all RA Capacity from Short-Start Units not scheduled in IFM. </w:t>
            </w:r>
          </w:p>
        </w:tc>
        <w:tc>
          <w:tcPr>
            <w:tcW w:w="1170" w:type="dxa"/>
            <w:vAlign w:val="center"/>
          </w:tcPr>
          <w:p w14:paraId="20C617C0" w14:textId="77777777" w:rsidR="00A96EEF" w:rsidRPr="00681169" w:rsidRDefault="00A96EEF" w:rsidP="00A96EEF">
            <w:pPr>
              <w:spacing w:before="60" w:after="60"/>
              <w:jc w:val="center"/>
              <w:rPr>
                <w:rFonts w:cs="Arial"/>
                <w:sz w:val="20"/>
              </w:rPr>
            </w:pPr>
            <w:r w:rsidRPr="00681169">
              <w:rPr>
                <w:rFonts w:cs="Arial"/>
                <w:sz w:val="20"/>
              </w:rPr>
              <w:t xml:space="preserve">Yes </w:t>
            </w:r>
          </w:p>
        </w:tc>
      </w:tr>
      <w:tr w:rsidR="00A96EEF" w:rsidRPr="00681169" w14:paraId="20C617C7" w14:textId="77777777" w:rsidTr="00FA1BA8">
        <w:trPr>
          <w:trHeight w:val="728"/>
          <w:jc w:val="center"/>
        </w:trPr>
        <w:tc>
          <w:tcPr>
            <w:tcW w:w="1620" w:type="dxa"/>
            <w:vAlign w:val="center"/>
          </w:tcPr>
          <w:p w14:paraId="20C617C2" w14:textId="77777777" w:rsidR="00A96EEF" w:rsidRPr="002A5883" w:rsidRDefault="00A96EEF" w:rsidP="00A96EEF">
            <w:pPr>
              <w:spacing w:before="60" w:after="60"/>
              <w:jc w:val="left"/>
              <w:rPr>
                <w:rFonts w:cs="Arial"/>
                <w:sz w:val="20"/>
              </w:rPr>
            </w:pPr>
            <w:r w:rsidRPr="002A5883">
              <w:rPr>
                <w:rFonts w:cs="Arial"/>
                <w:sz w:val="20"/>
              </w:rPr>
              <w:t xml:space="preserve">Distributed Energy Resources </w:t>
            </w:r>
          </w:p>
        </w:tc>
        <w:tc>
          <w:tcPr>
            <w:tcW w:w="2400" w:type="dxa"/>
            <w:vAlign w:val="center"/>
          </w:tcPr>
          <w:p w14:paraId="20C617C3" w14:textId="77777777" w:rsidR="00A96EEF" w:rsidRPr="002A5883" w:rsidRDefault="00A96EEF" w:rsidP="00A96EEF">
            <w:pPr>
              <w:spacing w:before="60" w:after="60"/>
              <w:jc w:val="left"/>
              <w:rPr>
                <w:rFonts w:cs="Arial"/>
                <w:sz w:val="20"/>
              </w:rPr>
            </w:pPr>
            <w:r w:rsidRPr="002A5883">
              <w:rPr>
                <w:rFonts w:cs="Arial"/>
                <w:sz w:val="20"/>
              </w:rPr>
              <w:t xml:space="preserve">Same as resources type for grid connected resource </w:t>
            </w:r>
          </w:p>
        </w:tc>
        <w:tc>
          <w:tcPr>
            <w:tcW w:w="2400" w:type="dxa"/>
            <w:vAlign w:val="center"/>
          </w:tcPr>
          <w:p w14:paraId="20C617C4" w14:textId="77777777" w:rsidR="00A96EEF" w:rsidRPr="002A5883" w:rsidRDefault="00A96EEF" w:rsidP="00A96EEF">
            <w:pPr>
              <w:spacing w:before="60" w:after="60"/>
              <w:jc w:val="left"/>
              <w:rPr>
                <w:rFonts w:cs="Arial"/>
                <w:sz w:val="20"/>
              </w:rPr>
            </w:pPr>
            <w:r w:rsidRPr="002A5883">
              <w:rPr>
                <w:rFonts w:cs="Arial"/>
                <w:sz w:val="20"/>
              </w:rPr>
              <w:t xml:space="preserve">Same as resources type for grid connected resource </w:t>
            </w:r>
          </w:p>
        </w:tc>
        <w:tc>
          <w:tcPr>
            <w:tcW w:w="2400" w:type="dxa"/>
            <w:vAlign w:val="center"/>
          </w:tcPr>
          <w:p w14:paraId="20C617C5" w14:textId="77777777" w:rsidR="00A96EEF" w:rsidRPr="002A5883" w:rsidRDefault="00A96EEF" w:rsidP="00A96EEF">
            <w:pPr>
              <w:spacing w:before="60" w:after="60"/>
              <w:jc w:val="left"/>
              <w:rPr>
                <w:rFonts w:cs="Arial"/>
                <w:sz w:val="20"/>
              </w:rPr>
            </w:pPr>
            <w:r w:rsidRPr="002A5883">
              <w:rPr>
                <w:rFonts w:cs="Arial"/>
                <w:sz w:val="20"/>
              </w:rPr>
              <w:t xml:space="preserve">Same as resources type for grid connected resource </w:t>
            </w:r>
          </w:p>
        </w:tc>
        <w:tc>
          <w:tcPr>
            <w:tcW w:w="1170" w:type="dxa"/>
            <w:vAlign w:val="center"/>
          </w:tcPr>
          <w:p w14:paraId="20C617C6" w14:textId="77777777" w:rsidR="00A96EEF" w:rsidRPr="00681169" w:rsidRDefault="00A96EEF" w:rsidP="00A96EEF">
            <w:pPr>
              <w:spacing w:before="60" w:after="60"/>
              <w:jc w:val="center"/>
              <w:rPr>
                <w:rFonts w:cs="Arial"/>
                <w:sz w:val="20"/>
              </w:rPr>
            </w:pPr>
            <w:r w:rsidRPr="002A5883">
              <w:rPr>
                <w:rFonts w:cs="Arial"/>
                <w:sz w:val="20"/>
              </w:rPr>
              <w:t xml:space="preserve">Same as resource type for grid connected resource </w:t>
            </w:r>
          </w:p>
        </w:tc>
      </w:tr>
      <w:tr w:rsidR="00A96EEF" w:rsidRPr="00681169" w14:paraId="20C617CD" w14:textId="77777777" w:rsidTr="00FA1BA8">
        <w:trPr>
          <w:trHeight w:val="728"/>
          <w:jc w:val="center"/>
        </w:trPr>
        <w:tc>
          <w:tcPr>
            <w:tcW w:w="1620" w:type="dxa"/>
            <w:vAlign w:val="center"/>
          </w:tcPr>
          <w:p w14:paraId="20C617C8" w14:textId="77777777" w:rsidR="00A96EEF" w:rsidRPr="002A5883" w:rsidRDefault="00A96EEF" w:rsidP="00A96EEF">
            <w:pPr>
              <w:spacing w:before="60" w:after="60"/>
              <w:jc w:val="left"/>
              <w:rPr>
                <w:rFonts w:cs="Arial"/>
                <w:sz w:val="20"/>
              </w:rPr>
            </w:pPr>
            <w:r w:rsidRPr="002A5883">
              <w:rPr>
                <w:rFonts w:cs="Arial"/>
                <w:sz w:val="20"/>
              </w:rPr>
              <w:lastRenderedPageBreak/>
              <w:t xml:space="preserve">Non-generator resource (Non-REM) </w:t>
            </w:r>
          </w:p>
        </w:tc>
        <w:tc>
          <w:tcPr>
            <w:tcW w:w="2400" w:type="dxa"/>
            <w:vAlign w:val="center"/>
          </w:tcPr>
          <w:p w14:paraId="20C617C9" w14:textId="77777777" w:rsidR="00A96EEF" w:rsidRPr="002A5883" w:rsidRDefault="00A96EEF" w:rsidP="00A96EEF">
            <w:pPr>
              <w:spacing w:before="60" w:after="60"/>
              <w:jc w:val="left"/>
              <w:rPr>
                <w:rFonts w:cs="Arial"/>
                <w:sz w:val="20"/>
              </w:rPr>
            </w:pPr>
            <w:r w:rsidRPr="002A5883">
              <w:rPr>
                <w:rFonts w:cs="Arial"/>
                <w:sz w:val="20"/>
              </w:rPr>
              <w:t xml:space="preserve">Economic Bids or Self-Schedules are to be submitted for all RA Capacity for all hours of the month the resource is physically available. </w:t>
            </w:r>
          </w:p>
        </w:tc>
        <w:tc>
          <w:tcPr>
            <w:tcW w:w="2400" w:type="dxa"/>
            <w:vAlign w:val="center"/>
          </w:tcPr>
          <w:p w14:paraId="54093FDE" w14:textId="6CD85787" w:rsidR="00A96EEF" w:rsidRDefault="00A96EEF" w:rsidP="00A96EEF">
            <w:pPr>
              <w:spacing w:before="60" w:after="60"/>
              <w:jc w:val="left"/>
              <w:rPr>
                <w:rFonts w:cs="Arial"/>
                <w:sz w:val="20"/>
              </w:rPr>
            </w:pPr>
          </w:p>
          <w:p w14:paraId="20C617CA" w14:textId="0D101DFE" w:rsidR="00EF126D" w:rsidRPr="002A5883" w:rsidRDefault="00EF126D" w:rsidP="00A96EEF">
            <w:pPr>
              <w:spacing w:before="60" w:after="60"/>
              <w:jc w:val="left"/>
              <w:rPr>
                <w:rFonts w:cs="Arial"/>
                <w:sz w:val="20"/>
              </w:rPr>
            </w:pPr>
            <w:r w:rsidRPr="000B48DE">
              <w:rPr>
                <w:rFonts w:cs="Arial"/>
                <w:sz w:val="20"/>
              </w:rPr>
              <w:t xml:space="preserve">Submit RUC Availability Bids for RCU and </w:t>
            </w:r>
            <w:r w:rsidRPr="00EF126D">
              <w:rPr>
                <w:rFonts w:cs="Arial"/>
                <w:sz w:val="20"/>
              </w:rPr>
              <w:t>RCD for all RA Capacity for all hours of the month the resource is physically available.</w:t>
            </w:r>
          </w:p>
        </w:tc>
        <w:tc>
          <w:tcPr>
            <w:tcW w:w="2400" w:type="dxa"/>
            <w:vAlign w:val="center"/>
          </w:tcPr>
          <w:p w14:paraId="20C617CB" w14:textId="77777777" w:rsidR="00A96EEF" w:rsidRPr="002A5883" w:rsidRDefault="00A96EEF" w:rsidP="00A96EEF">
            <w:pPr>
              <w:spacing w:before="60" w:after="60"/>
              <w:jc w:val="left"/>
              <w:rPr>
                <w:rFonts w:cs="Arial"/>
                <w:sz w:val="20"/>
              </w:rPr>
            </w:pPr>
            <w:r w:rsidRPr="002A5883">
              <w:rPr>
                <w:rFonts w:cs="Arial"/>
                <w:sz w:val="20"/>
              </w:rPr>
              <w:t xml:space="preserve">Economic Bids or Self-Schedules are to be submitted for any remaining RA Capacity from resources scheduled in IFM or RUC. Economic Bids or Self-Schedules are to be submitted for all RA Capacity not scheduled in IFM. </w:t>
            </w:r>
          </w:p>
        </w:tc>
        <w:tc>
          <w:tcPr>
            <w:tcW w:w="1170" w:type="dxa"/>
            <w:vAlign w:val="center"/>
          </w:tcPr>
          <w:p w14:paraId="20C617CC" w14:textId="77777777" w:rsidR="00A96EEF" w:rsidRPr="002A5883" w:rsidRDefault="00A96EEF" w:rsidP="00A96EEF">
            <w:pPr>
              <w:spacing w:before="60" w:after="60"/>
              <w:jc w:val="center"/>
              <w:rPr>
                <w:rFonts w:cs="Arial"/>
                <w:sz w:val="20"/>
              </w:rPr>
            </w:pPr>
            <w:r>
              <w:rPr>
                <w:rFonts w:cs="Arial"/>
                <w:sz w:val="20"/>
              </w:rPr>
              <w:t>No</w:t>
            </w:r>
          </w:p>
        </w:tc>
      </w:tr>
      <w:tr w:rsidR="00A96EEF" w:rsidRPr="00681169" w14:paraId="20C617D3" w14:textId="77777777" w:rsidTr="00FA1BA8">
        <w:trPr>
          <w:trHeight w:val="728"/>
          <w:jc w:val="center"/>
        </w:trPr>
        <w:tc>
          <w:tcPr>
            <w:tcW w:w="1620" w:type="dxa"/>
            <w:vAlign w:val="center"/>
          </w:tcPr>
          <w:p w14:paraId="20C617CE" w14:textId="77777777" w:rsidR="00A96EEF" w:rsidRPr="002A5883" w:rsidRDefault="00A96EEF" w:rsidP="00A96EEF">
            <w:pPr>
              <w:spacing w:before="60" w:after="60"/>
              <w:jc w:val="left"/>
              <w:rPr>
                <w:rFonts w:cs="Arial"/>
                <w:sz w:val="20"/>
              </w:rPr>
            </w:pPr>
            <w:r w:rsidRPr="002A5883">
              <w:rPr>
                <w:rFonts w:cs="Arial"/>
                <w:sz w:val="20"/>
              </w:rPr>
              <w:t>Non-generator resource (REM)</w:t>
            </w:r>
          </w:p>
        </w:tc>
        <w:tc>
          <w:tcPr>
            <w:tcW w:w="2400" w:type="dxa"/>
            <w:vAlign w:val="center"/>
          </w:tcPr>
          <w:p w14:paraId="20C617CF" w14:textId="77777777" w:rsidR="00A96EEF" w:rsidRPr="002A5883" w:rsidRDefault="00A96EEF" w:rsidP="00A96EEF">
            <w:pPr>
              <w:spacing w:before="60" w:after="60"/>
              <w:jc w:val="left"/>
              <w:rPr>
                <w:rFonts w:cs="Arial"/>
                <w:sz w:val="20"/>
              </w:rPr>
            </w:pPr>
            <w:r w:rsidRPr="002A5883">
              <w:rPr>
                <w:rFonts w:cs="Arial"/>
                <w:sz w:val="20"/>
              </w:rPr>
              <w:t>Economic Bids or Self-Schedules are to be submitted for all RA Capacity for regulation for all hours of the month the resource is physically available.</w:t>
            </w:r>
          </w:p>
        </w:tc>
        <w:tc>
          <w:tcPr>
            <w:tcW w:w="2400" w:type="dxa"/>
            <w:vAlign w:val="center"/>
          </w:tcPr>
          <w:p w14:paraId="20C617D0" w14:textId="6C6E1366" w:rsidR="00A96EEF" w:rsidRPr="002A5883" w:rsidRDefault="00E67856" w:rsidP="00A96EEF">
            <w:pPr>
              <w:spacing w:before="60" w:after="60"/>
              <w:jc w:val="left"/>
              <w:rPr>
                <w:rFonts w:cs="Arial"/>
                <w:sz w:val="20"/>
              </w:rPr>
            </w:pPr>
            <w:r w:rsidRPr="00E67856">
              <w:rPr>
                <w:rFonts w:cs="Arial"/>
                <w:sz w:val="20"/>
              </w:rPr>
              <w:t>No RUC Availability Bids required</w:t>
            </w:r>
          </w:p>
        </w:tc>
        <w:tc>
          <w:tcPr>
            <w:tcW w:w="2400" w:type="dxa"/>
            <w:vAlign w:val="center"/>
          </w:tcPr>
          <w:p w14:paraId="20C617D1" w14:textId="77777777" w:rsidR="00A96EEF" w:rsidRPr="002A5883" w:rsidRDefault="00A96EEF" w:rsidP="00A96EEF">
            <w:pPr>
              <w:spacing w:before="60" w:after="60"/>
              <w:jc w:val="left"/>
              <w:rPr>
                <w:rFonts w:cs="Arial"/>
                <w:sz w:val="20"/>
              </w:rPr>
            </w:pPr>
            <w:r w:rsidRPr="002A5883">
              <w:rPr>
                <w:rFonts w:cs="Arial"/>
                <w:sz w:val="20"/>
              </w:rPr>
              <w:t>Economic Bids or Self-Schedules are to be submitted for any remaining RA Capacity from resources scheduled in IFM or RUC. Economic Bids or Self-Schedules are to be submitted for all RA Capacity not scheduled in IFM.</w:t>
            </w:r>
          </w:p>
        </w:tc>
        <w:tc>
          <w:tcPr>
            <w:tcW w:w="1170" w:type="dxa"/>
            <w:vAlign w:val="center"/>
          </w:tcPr>
          <w:p w14:paraId="20C617D2" w14:textId="77777777" w:rsidR="00A96EEF" w:rsidRPr="002A5883" w:rsidRDefault="00A96EEF" w:rsidP="00A96EEF">
            <w:pPr>
              <w:spacing w:before="60" w:after="60"/>
              <w:jc w:val="center"/>
              <w:rPr>
                <w:rFonts w:cs="Arial"/>
                <w:sz w:val="20"/>
              </w:rPr>
            </w:pPr>
            <w:r>
              <w:rPr>
                <w:rFonts w:cs="Arial"/>
                <w:sz w:val="20"/>
              </w:rPr>
              <w:t>No</w:t>
            </w:r>
          </w:p>
        </w:tc>
      </w:tr>
      <w:tr w:rsidR="00A96EEF" w:rsidRPr="00681169" w14:paraId="20C617D9" w14:textId="77777777" w:rsidTr="00FA1BA8">
        <w:trPr>
          <w:trHeight w:val="728"/>
          <w:jc w:val="center"/>
        </w:trPr>
        <w:tc>
          <w:tcPr>
            <w:tcW w:w="1620" w:type="dxa"/>
            <w:vAlign w:val="center"/>
          </w:tcPr>
          <w:p w14:paraId="20C617D4" w14:textId="20C5F525" w:rsidR="00A96EEF" w:rsidRPr="002A5883" w:rsidRDefault="00A96EEF" w:rsidP="00A96EEF">
            <w:pPr>
              <w:spacing w:before="60" w:after="60"/>
              <w:jc w:val="left"/>
              <w:rPr>
                <w:rFonts w:cs="Arial"/>
                <w:sz w:val="20"/>
              </w:rPr>
            </w:pPr>
            <w:r w:rsidRPr="002A5883">
              <w:rPr>
                <w:rFonts w:cs="Arial"/>
                <w:sz w:val="20"/>
              </w:rPr>
              <w:t>Proxy Demand Resource</w:t>
            </w:r>
            <w:r w:rsidR="00BE2398" w:rsidRPr="00BE2398">
              <w:rPr>
                <w:rFonts w:cs="Arial"/>
                <w:sz w:val="20"/>
              </w:rPr>
              <w:t>, Proxy Demand Response-Load Shift Resource (Curtailment Only)</w:t>
            </w:r>
          </w:p>
        </w:tc>
        <w:tc>
          <w:tcPr>
            <w:tcW w:w="2400" w:type="dxa"/>
            <w:vAlign w:val="center"/>
          </w:tcPr>
          <w:p w14:paraId="20C617D5" w14:textId="77777777" w:rsidR="00A96EEF" w:rsidRPr="002A5883" w:rsidRDefault="00A96EEF" w:rsidP="00A96EEF">
            <w:pPr>
              <w:spacing w:before="60" w:after="60"/>
              <w:jc w:val="left"/>
              <w:rPr>
                <w:rFonts w:cs="Arial"/>
                <w:sz w:val="20"/>
              </w:rPr>
            </w:pPr>
            <w:r w:rsidRPr="002A5883">
              <w:rPr>
                <w:rFonts w:cs="Arial"/>
                <w:sz w:val="20"/>
              </w:rPr>
              <w:t xml:space="preserve">Economic Bids or Self-Schedules are to be submitted for RA Capacity that the market participant expects to be available </w:t>
            </w:r>
            <w:r>
              <w:rPr>
                <w:rFonts w:cs="Arial"/>
                <w:sz w:val="20"/>
              </w:rPr>
              <w:t>per supply p</w:t>
            </w:r>
            <w:r w:rsidRPr="002A5883">
              <w:rPr>
                <w:rFonts w:cs="Arial"/>
                <w:sz w:val="20"/>
              </w:rPr>
              <w:t>lan.</w:t>
            </w:r>
          </w:p>
        </w:tc>
        <w:tc>
          <w:tcPr>
            <w:tcW w:w="2400" w:type="dxa"/>
            <w:vAlign w:val="center"/>
          </w:tcPr>
          <w:p w14:paraId="20C617D6" w14:textId="545AA3C2" w:rsidR="00A96EEF" w:rsidRPr="002A5883" w:rsidRDefault="00A96EEF" w:rsidP="00D55783">
            <w:pPr>
              <w:spacing w:before="60" w:after="60"/>
              <w:jc w:val="left"/>
              <w:rPr>
                <w:rFonts w:cs="Arial"/>
                <w:sz w:val="20"/>
              </w:rPr>
            </w:pPr>
            <w:r w:rsidRPr="002A5883">
              <w:rPr>
                <w:rFonts w:cs="Arial"/>
                <w:sz w:val="20"/>
              </w:rPr>
              <w:t xml:space="preserve">RUC Availability Bids </w:t>
            </w:r>
            <w:r w:rsidR="00EF126D">
              <w:rPr>
                <w:rFonts w:cs="Arial"/>
                <w:sz w:val="20"/>
              </w:rPr>
              <w:t xml:space="preserve">for RCU and RCD </w:t>
            </w:r>
            <w:r w:rsidRPr="002A5883">
              <w:rPr>
                <w:rFonts w:cs="Arial"/>
                <w:sz w:val="20"/>
              </w:rPr>
              <w:t>are to be submitted for all short start RA Capacity for all hours of the month the resource is physically available. No RUC Availability Bids required for long-start RA Capacity.</w:t>
            </w:r>
          </w:p>
        </w:tc>
        <w:tc>
          <w:tcPr>
            <w:tcW w:w="2400" w:type="dxa"/>
            <w:vAlign w:val="center"/>
          </w:tcPr>
          <w:p w14:paraId="20C617D7" w14:textId="77777777" w:rsidR="00A96EEF" w:rsidRPr="002A5883" w:rsidRDefault="00A96EEF" w:rsidP="00A96EEF">
            <w:pPr>
              <w:spacing w:before="60" w:after="60"/>
              <w:jc w:val="left"/>
              <w:rPr>
                <w:rFonts w:cs="Arial"/>
                <w:sz w:val="20"/>
              </w:rPr>
            </w:pPr>
            <w:r w:rsidRPr="002A5883">
              <w:rPr>
                <w:rFonts w:cs="Arial"/>
                <w:sz w:val="20"/>
              </w:rPr>
              <w:t>Economic Bids or Self-Schedules are to be submitted for any remaining RA Capacity from resources scheduled in IFM or RUC. Economic Bids or Self-Schedules are to be submitted for all RA Capacity from Short-Start Units not scheduled in IFM.</w:t>
            </w:r>
          </w:p>
        </w:tc>
        <w:tc>
          <w:tcPr>
            <w:tcW w:w="1170" w:type="dxa"/>
            <w:vAlign w:val="center"/>
          </w:tcPr>
          <w:p w14:paraId="20C617D8" w14:textId="77777777" w:rsidR="00A96EEF" w:rsidRPr="002A5883" w:rsidRDefault="00A96EEF" w:rsidP="00A96EEF">
            <w:pPr>
              <w:spacing w:before="60" w:after="60"/>
              <w:jc w:val="center"/>
              <w:rPr>
                <w:rFonts w:cs="Arial"/>
                <w:sz w:val="20"/>
              </w:rPr>
            </w:pPr>
            <w:r w:rsidRPr="00681169">
              <w:rPr>
                <w:rFonts w:cs="Arial"/>
                <w:sz w:val="20"/>
              </w:rPr>
              <w:t>No</w:t>
            </w:r>
          </w:p>
        </w:tc>
      </w:tr>
    </w:tbl>
    <w:p w14:paraId="20C617DA" w14:textId="77777777" w:rsidR="006518F0" w:rsidRDefault="006518F0" w:rsidP="00973ECB">
      <w:pPr>
        <w:pStyle w:val="ParaText"/>
        <w:rPr>
          <w:rFonts w:cs="Arial"/>
        </w:rPr>
      </w:pPr>
    </w:p>
    <w:p w14:paraId="20C617DB" w14:textId="77777777" w:rsidR="006518F0" w:rsidRDefault="006518F0" w:rsidP="006E4F6B">
      <w:pPr>
        <w:spacing w:after="0"/>
        <w:jc w:val="left"/>
        <w:rPr>
          <w:rFonts w:cs="Arial"/>
          <w:sz w:val="20"/>
        </w:rPr>
      </w:pPr>
      <w:r>
        <w:rPr>
          <w:rFonts w:cs="Arial"/>
          <w:sz w:val="20"/>
        </w:rPr>
        <w:t>Notes in table:</w:t>
      </w:r>
    </w:p>
    <w:p w14:paraId="20C617DC" w14:textId="77777777" w:rsidR="006518F0" w:rsidRDefault="00213E77" w:rsidP="00E15230">
      <w:pPr>
        <w:numPr>
          <w:ilvl w:val="0"/>
          <w:numId w:val="7"/>
        </w:numPr>
        <w:spacing w:before="60" w:after="60"/>
        <w:jc w:val="left"/>
        <w:rPr>
          <w:rFonts w:cs="Arial"/>
          <w:sz w:val="20"/>
        </w:rPr>
      </w:pPr>
      <w:r>
        <w:rPr>
          <w:rFonts w:cs="Arial"/>
          <w:sz w:val="20"/>
        </w:rPr>
        <w:t>If “Y</w:t>
      </w:r>
      <w:r w:rsidR="00A96EEF">
        <w:rPr>
          <w:rFonts w:cs="Arial"/>
          <w:sz w:val="20"/>
        </w:rPr>
        <w:t xml:space="preserve">es,” then </w:t>
      </w:r>
      <w:r w:rsidR="00A64958">
        <w:rPr>
          <w:rFonts w:cs="Arial"/>
          <w:sz w:val="20"/>
        </w:rPr>
        <w:t>ISO</w:t>
      </w:r>
      <w:r w:rsidR="006518F0">
        <w:rPr>
          <w:rFonts w:cs="Arial"/>
          <w:sz w:val="20"/>
        </w:rPr>
        <w:t xml:space="preserve"> will insert Economic Bids and RUC Availability Bids into DAM and RTM if required amounts of RA Capacity are not offered into these markets</w:t>
      </w:r>
      <w:r w:rsidR="00F9697B">
        <w:rPr>
          <w:rFonts w:cs="Arial"/>
          <w:sz w:val="20"/>
        </w:rPr>
        <w:t>.</w:t>
      </w:r>
      <w:r w:rsidR="00A96EEF">
        <w:rPr>
          <w:rFonts w:cs="Arial"/>
          <w:sz w:val="20"/>
        </w:rPr>
        <w:t xml:space="preserve"> If “No,” then</w:t>
      </w:r>
      <w:r w:rsidR="00F9697B">
        <w:rPr>
          <w:rFonts w:cs="Arial"/>
          <w:sz w:val="20"/>
        </w:rPr>
        <w:t xml:space="preserve">  </w:t>
      </w:r>
    </w:p>
    <w:p w14:paraId="20C617DD" w14:textId="77777777" w:rsidR="006518F0" w:rsidRDefault="00A64958" w:rsidP="00E230E8">
      <w:pPr>
        <w:spacing w:before="60" w:after="60"/>
        <w:ind w:left="1080"/>
        <w:jc w:val="left"/>
        <w:rPr>
          <w:rFonts w:cs="Arial"/>
          <w:sz w:val="20"/>
        </w:rPr>
      </w:pPr>
      <w:r>
        <w:rPr>
          <w:rFonts w:cs="Arial"/>
          <w:sz w:val="20"/>
        </w:rPr>
        <w:t>ISO</w:t>
      </w:r>
      <w:r w:rsidR="006518F0">
        <w:rPr>
          <w:rFonts w:cs="Arial"/>
          <w:sz w:val="20"/>
        </w:rPr>
        <w:t xml:space="preserve"> will </w:t>
      </w:r>
      <w:r w:rsidR="006518F0" w:rsidRPr="0091220E">
        <w:rPr>
          <w:rFonts w:cs="Arial"/>
          <w:sz w:val="20"/>
          <w:u w:val="single"/>
        </w:rPr>
        <w:t>not</w:t>
      </w:r>
      <w:r w:rsidR="006518F0">
        <w:rPr>
          <w:rFonts w:cs="Arial"/>
          <w:sz w:val="20"/>
        </w:rPr>
        <w:t xml:space="preserve"> insert bids for these resources in the event that required amounts of RA capacity are not offered into the respective markets</w:t>
      </w:r>
      <w:r w:rsidR="00F9697B">
        <w:rPr>
          <w:rFonts w:cs="Arial"/>
          <w:sz w:val="20"/>
        </w:rPr>
        <w:t xml:space="preserve">.  </w:t>
      </w:r>
      <w:r w:rsidR="006518F0">
        <w:rPr>
          <w:rFonts w:cs="Arial"/>
          <w:sz w:val="20"/>
        </w:rPr>
        <w:t xml:space="preserve">An exception is that the </w:t>
      </w:r>
      <w:r>
        <w:rPr>
          <w:rFonts w:cs="Arial"/>
          <w:sz w:val="20"/>
        </w:rPr>
        <w:t>ISO</w:t>
      </w:r>
      <w:r w:rsidR="006518F0">
        <w:rPr>
          <w:rFonts w:cs="Arial"/>
          <w:sz w:val="20"/>
        </w:rPr>
        <w:t xml:space="preserve"> will insert Economic bids into the IFM and/or RTM in the event that there is a RUC Availability Bid or RUC Schedule for a resource without a corresponding Economic Bid or Self-Schedule.</w:t>
      </w:r>
    </w:p>
    <w:p w14:paraId="68D10011" w14:textId="77777777" w:rsidR="00EF126D" w:rsidRPr="00275940" w:rsidRDefault="00EF126D" w:rsidP="00EF126D">
      <w:pPr>
        <w:spacing w:before="60" w:after="60"/>
        <w:ind w:left="1080"/>
        <w:jc w:val="left"/>
        <w:rPr>
          <w:rFonts w:cs="Arial"/>
          <w:sz w:val="20"/>
        </w:rPr>
      </w:pPr>
      <w:r w:rsidRPr="000B48DE">
        <w:rPr>
          <w:rFonts w:cs="Arial"/>
          <w:sz w:val="20"/>
        </w:rPr>
        <w:t>ISO wil</w:t>
      </w:r>
      <w:r w:rsidRPr="00275940">
        <w:rPr>
          <w:rFonts w:cs="Arial"/>
          <w:sz w:val="20"/>
        </w:rPr>
        <w:t xml:space="preserve">l </w:t>
      </w:r>
      <w:r w:rsidRPr="00275940">
        <w:rPr>
          <w:rFonts w:cs="Arial"/>
          <w:sz w:val="20"/>
          <w:u w:val="single"/>
        </w:rPr>
        <w:t>no</w:t>
      </w:r>
      <w:r w:rsidRPr="00275940">
        <w:rPr>
          <w:rFonts w:cs="Arial"/>
          <w:sz w:val="20"/>
        </w:rPr>
        <w:t>t insert bids for any RA obligation that remains on an SR sourced at an EDAM SP-Tie or non-pseudo-tied TG sourced at an EDAM BAA</w:t>
      </w:r>
    </w:p>
    <w:p w14:paraId="6EBB1101" w14:textId="77777777" w:rsidR="00EF126D" w:rsidRPr="00543AC8" w:rsidRDefault="00EF126D" w:rsidP="00E230E8">
      <w:pPr>
        <w:spacing w:before="60" w:after="60"/>
        <w:ind w:left="1080"/>
        <w:jc w:val="left"/>
      </w:pPr>
    </w:p>
    <w:p w14:paraId="20C617DE" w14:textId="77777777" w:rsidR="00531B20" w:rsidRPr="00075754" w:rsidRDefault="00531B20" w:rsidP="00E15230">
      <w:pPr>
        <w:numPr>
          <w:ilvl w:val="0"/>
          <w:numId w:val="7"/>
        </w:numPr>
        <w:spacing w:before="60" w:after="60"/>
        <w:jc w:val="left"/>
      </w:pPr>
      <w:r>
        <w:rPr>
          <w:rFonts w:cs="Arial"/>
          <w:sz w:val="20"/>
        </w:rPr>
        <w:t>RAAIM assessment hours are as follows:</w:t>
      </w:r>
    </w:p>
    <w:p w14:paraId="20C617DF" w14:textId="77777777" w:rsidR="00531B20" w:rsidRPr="00075754" w:rsidRDefault="00531B20" w:rsidP="00531B20">
      <w:pPr>
        <w:spacing w:before="60" w:after="60"/>
        <w:ind w:left="1080"/>
        <w:jc w:val="left"/>
      </w:pPr>
    </w:p>
    <w:p w14:paraId="3B148EDB" w14:textId="77777777" w:rsidR="00522DCA" w:rsidRPr="00482A3C" w:rsidRDefault="00522DCA" w:rsidP="00362047">
      <w:pPr>
        <w:rPr>
          <w:rFonts w:cs="Arial"/>
          <w:sz w:val="20"/>
        </w:rPr>
      </w:pPr>
    </w:p>
    <w:p w14:paraId="0BB27DC3" w14:textId="77777777" w:rsidR="008C1DF5" w:rsidRPr="00482A3C" w:rsidRDefault="008C1DF5" w:rsidP="008C1DF5">
      <w:pPr>
        <w:pStyle w:val="Default"/>
        <w:rPr>
          <w:b/>
          <w:sz w:val="20"/>
          <w:szCs w:val="20"/>
          <w:u w:val="single"/>
        </w:rPr>
      </w:pPr>
      <w:r>
        <w:rPr>
          <w:b/>
          <w:sz w:val="20"/>
          <w:szCs w:val="20"/>
          <w:u w:val="single"/>
        </w:rPr>
        <w:lastRenderedPageBreak/>
        <w:t>2024</w:t>
      </w:r>
      <w:r w:rsidRPr="00482A3C">
        <w:rPr>
          <w:b/>
          <w:sz w:val="20"/>
          <w:szCs w:val="20"/>
          <w:u w:val="single"/>
        </w:rPr>
        <w:t xml:space="preserve"> System and Local Resource Adequacy Availability Assessment Hours</w:t>
      </w:r>
    </w:p>
    <w:p w14:paraId="598F5CCF" w14:textId="77777777" w:rsidR="008C1DF5" w:rsidRPr="00482A3C" w:rsidRDefault="008C1DF5" w:rsidP="008C1DF5">
      <w:pPr>
        <w:rPr>
          <w:rFonts w:cs="Arial"/>
          <w:sz w:val="20"/>
        </w:rPr>
      </w:pPr>
    </w:p>
    <w:p w14:paraId="6BE8492A" w14:textId="77777777" w:rsidR="008C1DF5" w:rsidRPr="00482A3C" w:rsidRDefault="008C1DF5" w:rsidP="008C1DF5">
      <w:pPr>
        <w:rPr>
          <w:rFonts w:cs="Arial"/>
          <w:sz w:val="20"/>
        </w:rPr>
      </w:pPr>
      <w:r w:rsidRPr="00482A3C">
        <w:rPr>
          <w:rFonts w:cs="Arial"/>
          <w:sz w:val="20"/>
        </w:rPr>
        <w:t>Analysis em</w:t>
      </w:r>
      <w:r>
        <w:rPr>
          <w:rFonts w:cs="Arial"/>
          <w:sz w:val="20"/>
        </w:rPr>
        <w:t xml:space="preserve">ployed: </w:t>
      </w:r>
      <w:r w:rsidRPr="00482A3C">
        <w:rPr>
          <w:rFonts w:cs="Arial"/>
          <w:sz w:val="20"/>
        </w:rPr>
        <w:t>Top 5% of load hours using average hourly load</w:t>
      </w:r>
    </w:p>
    <w:p w14:paraId="494BB38A" w14:textId="77777777" w:rsidR="008C1DF5" w:rsidRPr="00482A3C" w:rsidRDefault="008C1DF5" w:rsidP="008C1DF5">
      <w:pPr>
        <w:pStyle w:val="Default"/>
        <w:rPr>
          <w:sz w:val="20"/>
          <w:szCs w:val="20"/>
        </w:rPr>
      </w:pPr>
    </w:p>
    <w:p w14:paraId="78338288" w14:textId="77777777" w:rsidR="008C1DF5" w:rsidRDefault="008C1DF5" w:rsidP="008C1DF5">
      <w:pPr>
        <w:rPr>
          <w:rFonts w:cs="Arial"/>
          <w:bCs/>
          <w:sz w:val="20"/>
        </w:rPr>
      </w:pPr>
      <w:r>
        <w:rPr>
          <w:rFonts w:cs="Arial"/>
          <w:bCs/>
          <w:sz w:val="20"/>
        </w:rPr>
        <w:t>Spring – March 1 through May 31</w:t>
      </w:r>
    </w:p>
    <w:p w14:paraId="6B238D98" w14:textId="77777777" w:rsidR="008C1DF5" w:rsidRPr="00BB0E5B" w:rsidRDefault="008C1DF5" w:rsidP="008C1DF5">
      <w:pPr>
        <w:rPr>
          <w:rFonts w:cs="Arial"/>
          <w:b/>
          <w:sz w:val="20"/>
        </w:rPr>
      </w:pPr>
      <w:r w:rsidRPr="00482A3C">
        <w:rPr>
          <w:rFonts w:cs="Arial"/>
          <w:b/>
          <w:sz w:val="20"/>
        </w:rPr>
        <w:t xml:space="preserve">Availability Assessment Hours:  </w:t>
      </w:r>
      <w:r>
        <w:rPr>
          <w:rFonts w:cs="Arial"/>
          <w:b/>
          <w:sz w:val="20"/>
        </w:rPr>
        <w:t>5pm – 10</w:t>
      </w:r>
      <w:r w:rsidRPr="00CE7AAE">
        <w:rPr>
          <w:rFonts w:cs="Arial"/>
          <w:b/>
          <w:sz w:val="20"/>
        </w:rPr>
        <w:t>pm (HE1</w:t>
      </w:r>
      <w:r>
        <w:rPr>
          <w:rFonts w:cs="Arial"/>
          <w:b/>
          <w:sz w:val="20"/>
        </w:rPr>
        <w:t>8</w:t>
      </w:r>
      <w:r w:rsidRPr="00CE7AAE">
        <w:rPr>
          <w:rFonts w:cs="Arial"/>
          <w:b/>
          <w:sz w:val="20"/>
        </w:rPr>
        <w:t xml:space="preserve"> – HE2</w:t>
      </w:r>
      <w:r>
        <w:rPr>
          <w:rFonts w:cs="Arial"/>
          <w:b/>
          <w:sz w:val="20"/>
        </w:rPr>
        <w:t>2</w:t>
      </w:r>
      <w:r w:rsidRPr="00CE7AAE">
        <w:rPr>
          <w:rFonts w:cs="Arial"/>
          <w:b/>
          <w:sz w:val="20"/>
        </w:rPr>
        <w:t>)</w:t>
      </w:r>
      <w:r w:rsidRPr="00482A3C">
        <w:rPr>
          <w:rFonts w:cs="Arial"/>
          <w:b/>
          <w:sz w:val="20"/>
        </w:rPr>
        <w:t xml:space="preserve"> </w:t>
      </w:r>
    </w:p>
    <w:p w14:paraId="4DFBF987" w14:textId="77777777" w:rsidR="008C1DF5" w:rsidRDefault="008C1DF5" w:rsidP="008C1DF5">
      <w:pPr>
        <w:rPr>
          <w:rFonts w:cs="Arial"/>
          <w:bCs/>
          <w:sz w:val="20"/>
        </w:rPr>
      </w:pPr>
    </w:p>
    <w:p w14:paraId="56A08CE1" w14:textId="77777777" w:rsidR="008C1DF5" w:rsidRPr="00482A3C" w:rsidRDefault="008C1DF5" w:rsidP="008C1DF5">
      <w:pPr>
        <w:rPr>
          <w:rFonts w:cs="Arial"/>
          <w:bCs/>
          <w:sz w:val="20"/>
        </w:rPr>
      </w:pPr>
      <w:r w:rsidRPr="00482A3C">
        <w:rPr>
          <w:rFonts w:cs="Arial"/>
          <w:bCs/>
          <w:sz w:val="20"/>
        </w:rPr>
        <w:t xml:space="preserve">Summer – </w:t>
      </w:r>
      <w:r>
        <w:rPr>
          <w:rFonts w:cs="Arial"/>
          <w:bCs/>
          <w:sz w:val="20"/>
        </w:rPr>
        <w:t xml:space="preserve">June </w:t>
      </w:r>
      <w:r w:rsidRPr="00482A3C">
        <w:rPr>
          <w:rFonts w:cs="Arial"/>
          <w:bCs/>
          <w:sz w:val="20"/>
        </w:rPr>
        <w:t>1 through October 31</w:t>
      </w:r>
    </w:p>
    <w:p w14:paraId="68496F99" w14:textId="77777777" w:rsidR="008C1DF5" w:rsidRPr="00482A3C" w:rsidRDefault="008C1DF5" w:rsidP="008C1DF5">
      <w:pPr>
        <w:rPr>
          <w:rFonts w:cs="Arial"/>
          <w:b/>
          <w:sz w:val="20"/>
        </w:rPr>
      </w:pPr>
      <w:r w:rsidRPr="00482A3C">
        <w:rPr>
          <w:rFonts w:cs="Arial"/>
          <w:b/>
          <w:sz w:val="20"/>
        </w:rPr>
        <w:t xml:space="preserve">Availability Assessment Hours:  </w:t>
      </w:r>
      <w:r w:rsidRPr="00CE7AAE">
        <w:rPr>
          <w:rFonts w:cs="Arial"/>
          <w:b/>
          <w:sz w:val="20"/>
        </w:rPr>
        <w:t>4pm – 9pm (HE17 – HE21)</w:t>
      </w:r>
      <w:r w:rsidRPr="00482A3C">
        <w:rPr>
          <w:rFonts w:cs="Arial"/>
          <w:b/>
          <w:sz w:val="20"/>
        </w:rPr>
        <w:t xml:space="preserve"> </w:t>
      </w:r>
    </w:p>
    <w:p w14:paraId="644B34F2" w14:textId="77777777" w:rsidR="008C1DF5" w:rsidRPr="00482A3C" w:rsidRDefault="008C1DF5" w:rsidP="008C1DF5">
      <w:pPr>
        <w:rPr>
          <w:rFonts w:cs="Arial"/>
          <w:sz w:val="20"/>
        </w:rPr>
      </w:pPr>
    </w:p>
    <w:p w14:paraId="343B0520" w14:textId="77777777" w:rsidR="008C1DF5" w:rsidRPr="00482A3C" w:rsidRDefault="008C1DF5" w:rsidP="008C1DF5">
      <w:pPr>
        <w:rPr>
          <w:rFonts w:cs="Arial"/>
          <w:bCs/>
          <w:sz w:val="20"/>
        </w:rPr>
      </w:pPr>
      <w:r w:rsidRPr="00482A3C">
        <w:rPr>
          <w:rFonts w:cs="Arial"/>
          <w:bCs/>
          <w:sz w:val="20"/>
        </w:rPr>
        <w:t xml:space="preserve">Winter – November 1 through </w:t>
      </w:r>
      <w:r>
        <w:rPr>
          <w:rFonts w:cs="Arial"/>
          <w:bCs/>
          <w:sz w:val="20"/>
        </w:rPr>
        <w:t>February 28</w:t>
      </w:r>
    </w:p>
    <w:p w14:paraId="574074F7" w14:textId="77777777" w:rsidR="008C1DF5" w:rsidRPr="00482A3C" w:rsidRDefault="008C1DF5" w:rsidP="008C1DF5">
      <w:pPr>
        <w:rPr>
          <w:rFonts w:cs="Arial"/>
          <w:b/>
          <w:sz w:val="20"/>
        </w:rPr>
      </w:pPr>
      <w:r w:rsidRPr="00482A3C">
        <w:rPr>
          <w:rFonts w:cs="Arial"/>
          <w:b/>
          <w:sz w:val="20"/>
        </w:rPr>
        <w:t xml:space="preserve">Availability Assessment Hours:  4pm – 9pm (HE17 – HE21) </w:t>
      </w:r>
    </w:p>
    <w:p w14:paraId="5ED4077D" w14:textId="77777777" w:rsidR="008C1DF5" w:rsidRPr="00482A3C" w:rsidRDefault="008C1DF5" w:rsidP="008C1DF5">
      <w:pPr>
        <w:rPr>
          <w:rFonts w:cs="Arial"/>
          <w:sz w:val="20"/>
        </w:rPr>
      </w:pPr>
    </w:p>
    <w:p w14:paraId="0730257F" w14:textId="77777777" w:rsidR="008C1DF5" w:rsidRPr="00482A3C" w:rsidRDefault="008C1DF5" w:rsidP="008C1DF5">
      <w:pPr>
        <w:pStyle w:val="Default"/>
        <w:rPr>
          <w:b/>
          <w:sz w:val="20"/>
          <w:szCs w:val="20"/>
          <w:u w:val="single"/>
        </w:rPr>
      </w:pPr>
      <w:r>
        <w:rPr>
          <w:b/>
          <w:sz w:val="20"/>
          <w:szCs w:val="20"/>
          <w:u w:val="single"/>
        </w:rPr>
        <w:t>2024</w:t>
      </w:r>
      <w:r w:rsidRPr="00482A3C">
        <w:rPr>
          <w:b/>
          <w:sz w:val="20"/>
          <w:szCs w:val="20"/>
          <w:u w:val="single"/>
        </w:rPr>
        <w:t xml:space="preserve"> Flexible Resource Adequacy Availability Assessment Hours and must offer obligation hours</w:t>
      </w:r>
    </w:p>
    <w:p w14:paraId="5D1B3FDE" w14:textId="77777777" w:rsidR="008C1DF5" w:rsidRPr="00482A3C" w:rsidRDefault="008C1DF5" w:rsidP="008C1DF5">
      <w:pPr>
        <w:pStyle w:val="Default"/>
        <w:rPr>
          <w:sz w:val="20"/>
          <w:szCs w:val="20"/>
        </w:rPr>
      </w:pPr>
      <w:r w:rsidRPr="00482A3C">
        <w:rPr>
          <w:sz w:val="20"/>
          <w:szCs w:val="20"/>
        </w:rPr>
        <w:t xml:space="preserve"> </w:t>
      </w:r>
    </w:p>
    <w:tbl>
      <w:tblPr>
        <w:tblW w:w="10086" w:type="dxa"/>
        <w:tblInd w:w="-108" w:type="dxa"/>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ayout w:type="fixed"/>
        <w:tblLook w:val="0000" w:firstRow="0" w:lastRow="0" w:firstColumn="0" w:lastColumn="0" w:noHBand="0" w:noVBand="0"/>
      </w:tblPr>
      <w:tblGrid>
        <w:gridCol w:w="2521"/>
        <w:gridCol w:w="2521"/>
        <w:gridCol w:w="2521"/>
        <w:gridCol w:w="2523"/>
      </w:tblGrid>
      <w:tr w:rsidR="008C1DF5" w:rsidRPr="00482A3C" w14:paraId="3B6D9143" w14:textId="77777777" w:rsidTr="00EA5241">
        <w:trPr>
          <w:trHeight w:val="270"/>
        </w:trPr>
        <w:tc>
          <w:tcPr>
            <w:tcW w:w="2521" w:type="dxa"/>
          </w:tcPr>
          <w:p w14:paraId="796E1378" w14:textId="77777777" w:rsidR="008C1DF5" w:rsidRPr="00482A3C" w:rsidRDefault="008C1DF5" w:rsidP="00EA5241">
            <w:pPr>
              <w:autoSpaceDE w:val="0"/>
              <w:autoSpaceDN w:val="0"/>
              <w:adjustRightInd w:val="0"/>
              <w:rPr>
                <w:rFonts w:cs="Arial"/>
                <w:b/>
                <w:bCs/>
                <w:color w:val="000000"/>
                <w:sz w:val="20"/>
              </w:rPr>
            </w:pPr>
            <w:r w:rsidRPr="00482A3C">
              <w:rPr>
                <w:rFonts w:cs="Arial"/>
                <w:b/>
                <w:bCs/>
                <w:color w:val="000000"/>
                <w:sz w:val="20"/>
              </w:rPr>
              <w:t xml:space="preserve">Flexible RA Capacity Type </w:t>
            </w:r>
          </w:p>
          <w:p w14:paraId="0EEDCB0C" w14:textId="77777777" w:rsidR="008C1DF5" w:rsidRPr="00482A3C" w:rsidRDefault="008C1DF5" w:rsidP="00EA5241">
            <w:pPr>
              <w:autoSpaceDE w:val="0"/>
              <w:autoSpaceDN w:val="0"/>
              <w:adjustRightInd w:val="0"/>
              <w:rPr>
                <w:rFonts w:cs="Arial"/>
                <w:color w:val="000000"/>
                <w:sz w:val="20"/>
              </w:rPr>
            </w:pPr>
          </w:p>
        </w:tc>
        <w:tc>
          <w:tcPr>
            <w:tcW w:w="2521" w:type="dxa"/>
          </w:tcPr>
          <w:p w14:paraId="539346ED" w14:textId="77777777" w:rsidR="008C1DF5" w:rsidRPr="00482A3C" w:rsidRDefault="008C1DF5" w:rsidP="00EA5241">
            <w:pPr>
              <w:autoSpaceDE w:val="0"/>
              <w:autoSpaceDN w:val="0"/>
              <w:adjustRightInd w:val="0"/>
              <w:rPr>
                <w:rFonts w:cs="Arial"/>
                <w:color w:val="000000"/>
                <w:sz w:val="20"/>
              </w:rPr>
            </w:pPr>
            <w:r w:rsidRPr="00482A3C">
              <w:rPr>
                <w:rFonts w:cs="Arial"/>
                <w:b/>
                <w:bCs/>
                <w:color w:val="000000"/>
                <w:sz w:val="20"/>
              </w:rPr>
              <w:t xml:space="preserve">Category Designation </w:t>
            </w:r>
          </w:p>
        </w:tc>
        <w:tc>
          <w:tcPr>
            <w:tcW w:w="2521" w:type="dxa"/>
          </w:tcPr>
          <w:p w14:paraId="5414DB72" w14:textId="77777777" w:rsidR="008C1DF5" w:rsidRPr="00482A3C" w:rsidRDefault="008C1DF5" w:rsidP="00EA5241">
            <w:pPr>
              <w:autoSpaceDE w:val="0"/>
              <w:autoSpaceDN w:val="0"/>
              <w:adjustRightInd w:val="0"/>
              <w:rPr>
                <w:rFonts w:cs="Arial"/>
                <w:color w:val="000000"/>
                <w:sz w:val="20"/>
              </w:rPr>
            </w:pPr>
            <w:r w:rsidRPr="00482A3C">
              <w:rPr>
                <w:rFonts w:cs="Arial"/>
                <w:b/>
                <w:bCs/>
                <w:color w:val="000000"/>
                <w:sz w:val="20"/>
              </w:rPr>
              <w:t xml:space="preserve">Required Bidding Hours </w:t>
            </w:r>
          </w:p>
        </w:tc>
        <w:tc>
          <w:tcPr>
            <w:tcW w:w="2523" w:type="dxa"/>
          </w:tcPr>
          <w:p w14:paraId="3F338D17" w14:textId="77777777" w:rsidR="008C1DF5" w:rsidRPr="00482A3C" w:rsidRDefault="008C1DF5" w:rsidP="00EA5241">
            <w:pPr>
              <w:autoSpaceDE w:val="0"/>
              <w:autoSpaceDN w:val="0"/>
              <w:adjustRightInd w:val="0"/>
              <w:rPr>
                <w:rFonts w:cs="Arial"/>
                <w:b/>
                <w:bCs/>
                <w:color w:val="000000"/>
                <w:sz w:val="20"/>
              </w:rPr>
            </w:pPr>
            <w:r w:rsidRPr="00482A3C">
              <w:rPr>
                <w:rFonts w:cs="Arial"/>
                <w:b/>
                <w:bCs/>
                <w:color w:val="000000"/>
                <w:sz w:val="20"/>
              </w:rPr>
              <w:t xml:space="preserve">Required Bidding Days </w:t>
            </w:r>
          </w:p>
          <w:p w14:paraId="37B87BAE" w14:textId="77777777" w:rsidR="008C1DF5" w:rsidRPr="00482A3C" w:rsidRDefault="008C1DF5" w:rsidP="00EA5241">
            <w:pPr>
              <w:autoSpaceDE w:val="0"/>
              <w:autoSpaceDN w:val="0"/>
              <w:adjustRightInd w:val="0"/>
              <w:rPr>
                <w:rFonts w:cs="Arial"/>
                <w:color w:val="000000"/>
                <w:sz w:val="20"/>
              </w:rPr>
            </w:pPr>
          </w:p>
        </w:tc>
      </w:tr>
      <w:tr w:rsidR="008C1DF5" w:rsidRPr="00482A3C" w14:paraId="010552BC" w14:textId="77777777" w:rsidTr="00EA5241">
        <w:trPr>
          <w:trHeight w:val="264"/>
        </w:trPr>
        <w:tc>
          <w:tcPr>
            <w:tcW w:w="10086" w:type="dxa"/>
            <w:gridSpan w:val="4"/>
          </w:tcPr>
          <w:p w14:paraId="756A8304" w14:textId="77777777" w:rsidR="008C1DF5" w:rsidRPr="00482A3C" w:rsidRDefault="008C1DF5" w:rsidP="00EA5241">
            <w:pPr>
              <w:autoSpaceDE w:val="0"/>
              <w:autoSpaceDN w:val="0"/>
              <w:adjustRightInd w:val="0"/>
              <w:rPr>
                <w:rFonts w:cs="Arial"/>
                <w:color w:val="000000"/>
                <w:sz w:val="20"/>
              </w:rPr>
            </w:pPr>
            <w:r w:rsidRPr="00482A3C">
              <w:rPr>
                <w:rFonts w:cs="Arial"/>
                <w:b/>
                <w:bCs/>
                <w:color w:val="000000"/>
                <w:sz w:val="20"/>
              </w:rPr>
              <w:t xml:space="preserve">January – </w:t>
            </w:r>
            <w:r>
              <w:rPr>
                <w:rFonts w:cs="Arial"/>
                <w:b/>
                <w:bCs/>
                <w:color w:val="000000"/>
                <w:sz w:val="20"/>
              </w:rPr>
              <w:t>February</w:t>
            </w:r>
            <w:r w:rsidRPr="00482A3C">
              <w:rPr>
                <w:rFonts w:cs="Arial"/>
                <w:b/>
                <w:bCs/>
                <w:color w:val="000000"/>
                <w:sz w:val="20"/>
              </w:rPr>
              <w:t xml:space="preserve"> </w:t>
            </w:r>
          </w:p>
          <w:p w14:paraId="12311BD4" w14:textId="77777777" w:rsidR="008C1DF5" w:rsidRPr="00482A3C" w:rsidRDefault="008C1DF5" w:rsidP="00EA5241">
            <w:pPr>
              <w:autoSpaceDE w:val="0"/>
              <w:autoSpaceDN w:val="0"/>
              <w:adjustRightInd w:val="0"/>
              <w:rPr>
                <w:rFonts w:cs="Arial"/>
                <w:b/>
                <w:bCs/>
                <w:color w:val="000000"/>
                <w:sz w:val="20"/>
              </w:rPr>
            </w:pPr>
            <w:r>
              <w:rPr>
                <w:rFonts w:cs="Arial"/>
                <w:b/>
                <w:bCs/>
                <w:color w:val="000000"/>
                <w:sz w:val="20"/>
              </w:rPr>
              <w:t>November</w:t>
            </w:r>
            <w:r w:rsidRPr="00482A3C">
              <w:rPr>
                <w:rFonts w:cs="Arial"/>
                <w:b/>
                <w:bCs/>
                <w:color w:val="000000"/>
                <w:sz w:val="20"/>
              </w:rPr>
              <w:t xml:space="preserve"> – December </w:t>
            </w:r>
          </w:p>
        </w:tc>
      </w:tr>
      <w:tr w:rsidR="008C1DF5" w:rsidRPr="00482A3C" w14:paraId="196709C4" w14:textId="77777777" w:rsidTr="00EA5241">
        <w:trPr>
          <w:trHeight w:val="91"/>
        </w:trPr>
        <w:tc>
          <w:tcPr>
            <w:tcW w:w="2521" w:type="dxa"/>
          </w:tcPr>
          <w:p w14:paraId="4443AB0C"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Base Ramping </w:t>
            </w:r>
          </w:p>
        </w:tc>
        <w:tc>
          <w:tcPr>
            <w:tcW w:w="2521" w:type="dxa"/>
          </w:tcPr>
          <w:p w14:paraId="7305C067"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Category 1 </w:t>
            </w:r>
          </w:p>
        </w:tc>
        <w:tc>
          <w:tcPr>
            <w:tcW w:w="2521" w:type="dxa"/>
          </w:tcPr>
          <w:p w14:paraId="3EB31AF1"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05:00am to 10:00pm (HE6-HE22) </w:t>
            </w:r>
          </w:p>
        </w:tc>
        <w:tc>
          <w:tcPr>
            <w:tcW w:w="2523" w:type="dxa"/>
          </w:tcPr>
          <w:p w14:paraId="781D5C33"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All days </w:t>
            </w:r>
          </w:p>
        </w:tc>
      </w:tr>
      <w:tr w:rsidR="008C1DF5" w:rsidRPr="00482A3C" w14:paraId="2C480670" w14:textId="77777777" w:rsidTr="00EA5241">
        <w:trPr>
          <w:trHeight w:val="91"/>
        </w:trPr>
        <w:tc>
          <w:tcPr>
            <w:tcW w:w="2521" w:type="dxa"/>
          </w:tcPr>
          <w:p w14:paraId="20EE53C9"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Peak Ramping </w:t>
            </w:r>
          </w:p>
        </w:tc>
        <w:tc>
          <w:tcPr>
            <w:tcW w:w="2521" w:type="dxa"/>
          </w:tcPr>
          <w:p w14:paraId="7211069B"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Category 2 </w:t>
            </w:r>
          </w:p>
        </w:tc>
        <w:tc>
          <w:tcPr>
            <w:tcW w:w="2521" w:type="dxa"/>
          </w:tcPr>
          <w:p w14:paraId="1237582E" w14:textId="77777777" w:rsidR="008C1DF5" w:rsidRPr="00482A3C" w:rsidRDefault="008C1DF5" w:rsidP="00EA5241">
            <w:pPr>
              <w:autoSpaceDE w:val="0"/>
              <w:autoSpaceDN w:val="0"/>
              <w:adjustRightInd w:val="0"/>
              <w:rPr>
                <w:rFonts w:cs="Arial"/>
                <w:color w:val="000000"/>
                <w:sz w:val="20"/>
              </w:rPr>
            </w:pPr>
            <w:r>
              <w:rPr>
                <w:rFonts w:cs="Arial"/>
                <w:color w:val="000000"/>
                <w:sz w:val="20"/>
              </w:rPr>
              <w:t>2</w:t>
            </w:r>
            <w:r w:rsidRPr="00482A3C">
              <w:rPr>
                <w:rFonts w:cs="Arial"/>
                <w:color w:val="000000"/>
                <w:sz w:val="20"/>
              </w:rPr>
              <w:t xml:space="preserve">:00pm to </w:t>
            </w:r>
            <w:r>
              <w:rPr>
                <w:rFonts w:cs="Arial"/>
                <w:color w:val="000000"/>
                <w:sz w:val="20"/>
              </w:rPr>
              <w:t>7</w:t>
            </w:r>
            <w:r w:rsidRPr="00482A3C">
              <w:rPr>
                <w:rFonts w:cs="Arial"/>
                <w:color w:val="000000"/>
                <w:sz w:val="20"/>
              </w:rPr>
              <w:t>:00pm (HE1</w:t>
            </w:r>
            <w:r>
              <w:rPr>
                <w:rFonts w:cs="Arial"/>
                <w:color w:val="000000"/>
                <w:sz w:val="20"/>
              </w:rPr>
              <w:t>5</w:t>
            </w:r>
            <w:r w:rsidRPr="00482A3C">
              <w:rPr>
                <w:rFonts w:cs="Arial"/>
                <w:color w:val="000000"/>
                <w:sz w:val="20"/>
              </w:rPr>
              <w:t>-HE</w:t>
            </w:r>
            <w:r>
              <w:rPr>
                <w:rFonts w:cs="Arial"/>
                <w:color w:val="000000"/>
                <w:sz w:val="20"/>
              </w:rPr>
              <w:t>19</w:t>
            </w:r>
            <w:r w:rsidRPr="00482A3C">
              <w:rPr>
                <w:rFonts w:cs="Arial"/>
                <w:color w:val="000000"/>
                <w:sz w:val="20"/>
              </w:rPr>
              <w:t xml:space="preserve">)  </w:t>
            </w:r>
          </w:p>
        </w:tc>
        <w:tc>
          <w:tcPr>
            <w:tcW w:w="2523" w:type="dxa"/>
          </w:tcPr>
          <w:p w14:paraId="703E9787"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All days </w:t>
            </w:r>
          </w:p>
        </w:tc>
      </w:tr>
      <w:tr w:rsidR="008C1DF5" w:rsidRPr="00482A3C" w14:paraId="3DF7AC12" w14:textId="77777777" w:rsidTr="00EA5241">
        <w:trPr>
          <w:trHeight w:val="91"/>
        </w:trPr>
        <w:tc>
          <w:tcPr>
            <w:tcW w:w="2521" w:type="dxa"/>
          </w:tcPr>
          <w:p w14:paraId="622BBBD8"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Super-Peak Ramping </w:t>
            </w:r>
          </w:p>
        </w:tc>
        <w:tc>
          <w:tcPr>
            <w:tcW w:w="2521" w:type="dxa"/>
          </w:tcPr>
          <w:p w14:paraId="42D24069"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Category 3 </w:t>
            </w:r>
          </w:p>
        </w:tc>
        <w:tc>
          <w:tcPr>
            <w:tcW w:w="2521" w:type="dxa"/>
          </w:tcPr>
          <w:p w14:paraId="16FDC80D" w14:textId="77777777" w:rsidR="008C1DF5" w:rsidRPr="00482A3C" w:rsidRDefault="008C1DF5" w:rsidP="00EA5241">
            <w:pPr>
              <w:autoSpaceDE w:val="0"/>
              <w:autoSpaceDN w:val="0"/>
              <w:adjustRightInd w:val="0"/>
              <w:rPr>
                <w:rFonts w:cs="Arial"/>
                <w:color w:val="000000"/>
                <w:sz w:val="20"/>
              </w:rPr>
            </w:pPr>
            <w:r>
              <w:rPr>
                <w:rFonts w:cs="Arial"/>
                <w:color w:val="000000"/>
                <w:sz w:val="20"/>
              </w:rPr>
              <w:t>2</w:t>
            </w:r>
            <w:r w:rsidRPr="00482A3C">
              <w:rPr>
                <w:rFonts w:cs="Arial"/>
                <w:color w:val="000000"/>
                <w:sz w:val="20"/>
              </w:rPr>
              <w:t xml:space="preserve">:00pm to </w:t>
            </w:r>
            <w:r>
              <w:rPr>
                <w:rFonts w:cs="Arial"/>
                <w:color w:val="000000"/>
                <w:sz w:val="20"/>
              </w:rPr>
              <w:t>7</w:t>
            </w:r>
            <w:r w:rsidRPr="00482A3C">
              <w:rPr>
                <w:rFonts w:cs="Arial"/>
                <w:color w:val="000000"/>
                <w:sz w:val="20"/>
              </w:rPr>
              <w:t>:00pm (HE1</w:t>
            </w:r>
            <w:r>
              <w:rPr>
                <w:rFonts w:cs="Arial"/>
                <w:color w:val="000000"/>
                <w:sz w:val="20"/>
              </w:rPr>
              <w:t>5</w:t>
            </w:r>
            <w:r w:rsidRPr="00482A3C">
              <w:rPr>
                <w:rFonts w:cs="Arial"/>
                <w:color w:val="000000"/>
                <w:sz w:val="20"/>
              </w:rPr>
              <w:t>-HE</w:t>
            </w:r>
            <w:r>
              <w:rPr>
                <w:rFonts w:cs="Arial"/>
                <w:color w:val="000000"/>
                <w:sz w:val="20"/>
              </w:rPr>
              <w:t>19</w:t>
            </w:r>
            <w:r w:rsidRPr="00482A3C">
              <w:rPr>
                <w:rFonts w:cs="Arial"/>
                <w:color w:val="000000"/>
                <w:sz w:val="20"/>
              </w:rPr>
              <w:t xml:space="preserve">)  </w:t>
            </w:r>
          </w:p>
        </w:tc>
        <w:tc>
          <w:tcPr>
            <w:tcW w:w="2523" w:type="dxa"/>
          </w:tcPr>
          <w:p w14:paraId="20F04E47"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Non-Holiday Weekdays* </w:t>
            </w:r>
          </w:p>
        </w:tc>
      </w:tr>
      <w:tr w:rsidR="008C1DF5" w:rsidRPr="00482A3C" w14:paraId="627B82B4" w14:textId="77777777" w:rsidTr="00EA5241">
        <w:trPr>
          <w:trHeight w:val="91"/>
        </w:trPr>
        <w:tc>
          <w:tcPr>
            <w:tcW w:w="10086" w:type="dxa"/>
            <w:gridSpan w:val="4"/>
          </w:tcPr>
          <w:p w14:paraId="619103CE" w14:textId="77777777" w:rsidR="008C1DF5" w:rsidRPr="00482A3C" w:rsidRDefault="008C1DF5" w:rsidP="00EA5241">
            <w:pPr>
              <w:autoSpaceDE w:val="0"/>
              <w:autoSpaceDN w:val="0"/>
              <w:adjustRightInd w:val="0"/>
              <w:rPr>
                <w:rFonts w:cs="Arial"/>
                <w:b/>
                <w:bCs/>
                <w:color w:val="000000"/>
                <w:sz w:val="20"/>
              </w:rPr>
            </w:pPr>
          </w:p>
          <w:p w14:paraId="134BEACD" w14:textId="77777777" w:rsidR="008C1DF5" w:rsidRPr="00482A3C" w:rsidRDefault="008C1DF5" w:rsidP="00EA5241">
            <w:pPr>
              <w:autoSpaceDE w:val="0"/>
              <w:autoSpaceDN w:val="0"/>
              <w:adjustRightInd w:val="0"/>
              <w:rPr>
                <w:rFonts w:cs="Arial"/>
                <w:b/>
                <w:bCs/>
                <w:color w:val="000000"/>
                <w:sz w:val="20"/>
              </w:rPr>
            </w:pPr>
            <w:r w:rsidRPr="00482A3C">
              <w:rPr>
                <w:rFonts w:cs="Arial"/>
                <w:b/>
                <w:bCs/>
                <w:color w:val="000000"/>
                <w:sz w:val="20"/>
              </w:rPr>
              <w:t>Ma</w:t>
            </w:r>
            <w:r>
              <w:rPr>
                <w:rFonts w:cs="Arial"/>
                <w:b/>
                <w:bCs/>
                <w:color w:val="000000"/>
                <w:sz w:val="20"/>
              </w:rPr>
              <w:t>rch</w:t>
            </w:r>
            <w:r w:rsidRPr="00482A3C">
              <w:rPr>
                <w:rFonts w:cs="Arial"/>
                <w:b/>
                <w:bCs/>
                <w:color w:val="000000"/>
                <w:sz w:val="20"/>
              </w:rPr>
              <w:t xml:space="preserve"> – </w:t>
            </w:r>
            <w:r>
              <w:rPr>
                <w:rFonts w:cs="Arial"/>
                <w:b/>
                <w:bCs/>
                <w:color w:val="000000"/>
                <w:sz w:val="20"/>
              </w:rPr>
              <w:t>August</w:t>
            </w:r>
            <w:r w:rsidRPr="00482A3C">
              <w:rPr>
                <w:rFonts w:cs="Arial"/>
                <w:b/>
                <w:bCs/>
                <w:color w:val="000000"/>
                <w:sz w:val="20"/>
              </w:rPr>
              <w:t xml:space="preserve"> </w:t>
            </w:r>
          </w:p>
        </w:tc>
      </w:tr>
      <w:tr w:rsidR="008C1DF5" w:rsidRPr="00482A3C" w14:paraId="732F980D" w14:textId="77777777" w:rsidTr="00EA5241">
        <w:trPr>
          <w:trHeight w:val="91"/>
        </w:trPr>
        <w:tc>
          <w:tcPr>
            <w:tcW w:w="2521" w:type="dxa"/>
          </w:tcPr>
          <w:p w14:paraId="37521120"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Base Ramping </w:t>
            </w:r>
          </w:p>
        </w:tc>
        <w:tc>
          <w:tcPr>
            <w:tcW w:w="2521" w:type="dxa"/>
          </w:tcPr>
          <w:p w14:paraId="6267DB61"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Category 1 </w:t>
            </w:r>
          </w:p>
        </w:tc>
        <w:tc>
          <w:tcPr>
            <w:tcW w:w="2521" w:type="dxa"/>
          </w:tcPr>
          <w:p w14:paraId="45580183"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05:00am to 10:00pm (HE6-HE22)  </w:t>
            </w:r>
          </w:p>
        </w:tc>
        <w:tc>
          <w:tcPr>
            <w:tcW w:w="2523" w:type="dxa"/>
          </w:tcPr>
          <w:p w14:paraId="5C3EE04C"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All days </w:t>
            </w:r>
          </w:p>
        </w:tc>
      </w:tr>
      <w:tr w:rsidR="008C1DF5" w:rsidRPr="00482A3C" w14:paraId="5910FB9C" w14:textId="77777777" w:rsidTr="00EA5241">
        <w:trPr>
          <w:trHeight w:val="91"/>
        </w:trPr>
        <w:tc>
          <w:tcPr>
            <w:tcW w:w="2521" w:type="dxa"/>
          </w:tcPr>
          <w:p w14:paraId="03E91FC4"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Peak Ramping </w:t>
            </w:r>
          </w:p>
        </w:tc>
        <w:tc>
          <w:tcPr>
            <w:tcW w:w="2521" w:type="dxa"/>
          </w:tcPr>
          <w:p w14:paraId="21744B31"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Category 2 </w:t>
            </w:r>
          </w:p>
        </w:tc>
        <w:tc>
          <w:tcPr>
            <w:tcW w:w="2521" w:type="dxa"/>
          </w:tcPr>
          <w:p w14:paraId="057557FE" w14:textId="77777777" w:rsidR="008C1DF5" w:rsidRPr="00482A3C" w:rsidRDefault="008C1DF5" w:rsidP="00EA5241">
            <w:pPr>
              <w:autoSpaceDE w:val="0"/>
              <w:autoSpaceDN w:val="0"/>
              <w:adjustRightInd w:val="0"/>
              <w:rPr>
                <w:rFonts w:cs="Arial"/>
                <w:color w:val="000000"/>
                <w:sz w:val="20"/>
              </w:rPr>
            </w:pPr>
            <w:r>
              <w:rPr>
                <w:rFonts w:cs="Arial"/>
                <w:color w:val="000000"/>
                <w:sz w:val="20"/>
              </w:rPr>
              <w:t>4</w:t>
            </w:r>
            <w:r w:rsidRPr="00482A3C">
              <w:rPr>
                <w:rFonts w:cs="Arial"/>
                <w:color w:val="000000"/>
                <w:sz w:val="20"/>
              </w:rPr>
              <w:t xml:space="preserve">:00pm to </w:t>
            </w:r>
            <w:r>
              <w:rPr>
                <w:rFonts w:cs="Arial"/>
                <w:color w:val="000000"/>
                <w:sz w:val="20"/>
              </w:rPr>
              <w:t>9</w:t>
            </w:r>
            <w:r w:rsidRPr="00482A3C">
              <w:rPr>
                <w:rFonts w:cs="Arial"/>
                <w:color w:val="000000"/>
                <w:sz w:val="20"/>
              </w:rPr>
              <w:t>:00pm (HE1</w:t>
            </w:r>
            <w:r>
              <w:rPr>
                <w:rFonts w:cs="Arial"/>
                <w:color w:val="000000"/>
                <w:sz w:val="20"/>
              </w:rPr>
              <w:t>7</w:t>
            </w:r>
            <w:r w:rsidRPr="00482A3C">
              <w:rPr>
                <w:rFonts w:cs="Arial"/>
                <w:color w:val="000000"/>
                <w:sz w:val="20"/>
              </w:rPr>
              <w:t>-HE2</w:t>
            </w:r>
            <w:r>
              <w:rPr>
                <w:rFonts w:cs="Arial"/>
                <w:color w:val="000000"/>
                <w:sz w:val="20"/>
              </w:rPr>
              <w:t>1</w:t>
            </w:r>
            <w:r w:rsidRPr="00482A3C">
              <w:rPr>
                <w:rFonts w:cs="Arial"/>
                <w:color w:val="000000"/>
                <w:sz w:val="20"/>
              </w:rPr>
              <w:t xml:space="preserve">)  </w:t>
            </w:r>
          </w:p>
        </w:tc>
        <w:tc>
          <w:tcPr>
            <w:tcW w:w="2523" w:type="dxa"/>
          </w:tcPr>
          <w:p w14:paraId="01BD5FCD"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All days </w:t>
            </w:r>
          </w:p>
        </w:tc>
      </w:tr>
      <w:tr w:rsidR="008C1DF5" w:rsidRPr="00482A3C" w14:paraId="0BFA634D" w14:textId="77777777" w:rsidTr="00EA5241">
        <w:trPr>
          <w:trHeight w:val="91"/>
        </w:trPr>
        <w:tc>
          <w:tcPr>
            <w:tcW w:w="2521" w:type="dxa"/>
          </w:tcPr>
          <w:p w14:paraId="7B917C18"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Super-Peak Ramping </w:t>
            </w:r>
          </w:p>
        </w:tc>
        <w:tc>
          <w:tcPr>
            <w:tcW w:w="2521" w:type="dxa"/>
          </w:tcPr>
          <w:p w14:paraId="17528F32"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Category 3 </w:t>
            </w:r>
          </w:p>
        </w:tc>
        <w:tc>
          <w:tcPr>
            <w:tcW w:w="2521" w:type="dxa"/>
          </w:tcPr>
          <w:p w14:paraId="554C28FC" w14:textId="77777777" w:rsidR="008C1DF5" w:rsidRPr="00482A3C" w:rsidRDefault="008C1DF5" w:rsidP="00EA5241">
            <w:pPr>
              <w:autoSpaceDE w:val="0"/>
              <w:autoSpaceDN w:val="0"/>
              <w:adjustRightInd w:val="0"/>
              <w:rPr>
                <w:rFonts w:cs="Arial"/>
                <w:color w:val="000000"/>
                <w:sz w:val="20"/>
              </w:rPr>
            </w:pPr>
            <w:r>
              <w:rPr>
                <w:rFonts w:cs="Arial"/>
                <w:color w:val="000000"/>
                <w:sz w:val="20"/>
              </w:rPr>
              <w:t>4:00pm to 9</w:t>
            </w:r>
            <w:r w:rsidRPr="00482A3C">
              <w:rPr>
                <w:rFonts w:cs="Arial"/>
                <w:color w:val="000000"/>
                <w:sz w:val="20"/>
              </w:rPr>
              <w:t>:00pm (HE1</w:t>
            </w:r>
            <w:r>
              <w:rPr>
                <w:rFonts w:cs="Arial"/>
                <w:color w:val="000000"/>
                <w:sz w:val="20"/>
              </w:rPr>
              <w:t>7-HE21</w:t>
            </w:r>
            <w:r w:rsidRPr="00482A3C">
              <w:rPr>
                <w:rFonts w:cs="Arial"/>
                <w:color w:val="000000"/>
                <w:sz w:val="20"/>
              </w:rPr>
              <w:t xml:space="preserve">)  </w:t>
            </w:r>
          </w:p>
        </w:tc>
        <w:tc>
          <w:tcPr>
            <w:tcW w:w="2523" w:type="dxa"/>
          </w:tcPr>
          <w:p w14:paraId="65CD31BF"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Non-Holiday Weekdays* </w:t>
            </w:r>
          </w:p>
        </w:tc>
      </w:tr>
      <w:tr w:rsidR="008C1DF5" w:rsidRPr="00482A3C" w14:paraId="32657968" w14:textId="77777777" w:rsidTr="00EA5241">
        <w:trPr>
          <w:trHeight w:val="91"/>
        </w:trPr>
        <w:tc>
          <w:tcPr>
            <w:tcW w:w="10086" w:type="dxa"/>
            <w:gridSpan w:val="4"/>
          </w:tcPr>
          <w:p w14:paraId="1FC03E91" w14:textId="77777777" w:rsidR="008C1DF5" w:rsidRPr="00482A3C" w:rsidRDefault="008C1DF5" w:rsidP="00EA5241">
            <w:pPr>
              <w:autoSpaceDE w:val="0"/>
              <w:autoSpaceDN w:val="0"/>
              <w:adjustRightInd w:val="0"/>
              <w:rPr>
                <w:rFonts w:cs="Arial"/>
                <w:b/>
                <w:bCs/>
                <w:color w:val="000000"/>
                <w:sz w:val="20"/>
              </w:rPr>
            </w:pPr>
          </w:p>
          <w:p w14:paraId="2D2CFFFE" w14:textId="77777777" w:rsidR="008C1DF5" w:rsidRPr="00482A3C" w:rsidRDefault="008C1DF5" w:rsidP="00EA5241">
            <w:pPr>
              <w:autoSpaceDE w:val="0"/>
              <w:autoSpaceDN w:val="0"/>
              <w:adjustRightInd w:val="0"/>
              <w:rPr>
                <w:rFonts w:cs="Arial"/>
                <w:color w:val="000000"/>
                <w:sz w:val="20"/>
              </w:rPr>
            </w:pPr>
            <w:r>
              <w:rPr>
                <w:rFonts w:cs="Arial"/>
                <w:b/>
                <w:bCs/>
                <w:color w:val="000000"/>
                <w:sz w:val="20"/>
              </w:rPr>
              <w:t>September</w:t>
            </w:r>
            <w:r w:rsidRPr="00482A3C">
              <w:rPr>
                <w:rFonts w:cs="Arial"/>
                <w:b/>
                <w:bCs/>
                <w:color w:val="000000"/>
                <w:sz w:val="20"/>
              </w:rPr>
              <w:t xml:space="preserve"> – </w:t>
            </w:r>
            <w:r>
              <w:rPr>
                <w:rFonts w:cs="Arial"/>
                <w:b/>
                <w:bCs/>
                <w:color w:val="000000"/>
                <w:sz w:val="20"/>
              </w:rPr>
              <w:t>October</w:t>
            </w:r>
          </w:p>
        </w:tc>
      </w:tr>
      <w:tr w:rsidR="008C1DF5" w:rsidRPr="00482A3C" w14:paraId="5B37DC2F" w14:textId="77777777" w:rsidTr="00EA5241">
        <w:trPr>
          <w:trHeight w:val="91"/>
        </w:trPr>
        <w:tc>
          <w:tcPr>
            <w:tcW w:w="2521" w:type="dxa"/>
          </w:tcPr>
          <w:p w14:paraId="79EF6537" w14:textId="77777777" w:rsidR="008C1DF5" w:rsidRPr="00482A3C" w:rsidRDefault="008C1DF5" w:rsidP="00EA5241">
            <w:pPr>
              <w:autoSpaceDE w:val="0"/>
              <w:autoSpaceDN w:val="0"/>
              <w:adjustRightInd w:val="0"/>
              <w:rPr>
                <w:rFonts w:cs="Arial"/>
                <w:b/>
                <w:bCs/>
                <w:color w:val="000000"/>
                <w:sz w:val="20"/>
              </w:rPr>
            </w:pPr>
            <w:r w:rsidRPr="00482A3C">
              <w:rPr>
                <w:rFonts w:cs="Arial"/>
                <w:color w:val="000000"/>
                <w:sz w:val="20"/>
              </w:rPr>
              <w:t xml:space="preserve">Base Ramping </w:t>
            </w:r>
          </w:p>
        </w:tc>
        <w:tc>
          <w:tcPr>
            <w:tcW w:w="2521" w:type="dxa"/>
          </w:tcPr>
          <w:p w14:paraId="700AF865"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Category 1 </w:t>
            </w:r>
          </w:p>
        </w:tc>
        <w:tc>
          <w:tcPr>
            <w:tcW w:w="2521" w:type="dxa"/>
          </w:tcPr>
          <w:p w14:paraId="6FE83FFC" w14:textId="77777777" w:rsidR="008C1DF5" w:rsidRDefault="008C1DF5" w:rsidP="00EA5241">
            <w:pPr>
              <w:autoSpaceDE w:val="0"/>
              <w:autoSpaceDN w:val="0"/>
              <w:adjustRightInd w:val="0"/>
              <w:rPr>
                <w:rFonts w:cs="Arial"/>
                <w:color w:val="000000"/>
                <w:sz w:val="20"/>
              </w:rPr>
            </w:pPr>
            <w:r w:rsidRPr="00482A3C">
              <w:rPr>
                <w:rFonts w:cs="Arial"/>
                <w:color w:val="000000"/>
                <w:sz w:val="20"/>
              </w:rPr>
              <w:t xml:space="preserve">05:00am to 10:00pm (HE6-HE22)  </w:t>
            </w:r>
          </w:p>
        </w:tc>
        <w:tc>
          <w:tcPr>
            <w:tcW w:w="2523" w:type="dxa"/>
          </w:tcPr>
          <w:p w14:paraId="3BEBAC25"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All days </w:t>
            </w:r>
          </w:p>
        </w:tc>
      </w:tr>
      <w:tr w:rsidR="008C1DF5" w:rsidRPr="00482A3C" w14:paraId="054E9F1A" w14:textId="77777777" w:rsidTr="00EA5241">
        <w:trPr>
          <w:trHeight w:val="91"/>
        </w:trPr>
        <w:tc>
          <w:tcPr>
            <w:tcW w:w="2521" w:type="dxa"/>
          </w:tcPr>
          <w:p w14:paraId="0906E1A0"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lastRenderedPageBreak/>
              <w:t xml:space="preserve">Peak Ramping </w:t>
            </w:r>
          </w:p>
        </w:tc>
        <w:tc>
          <w:tcPr>
            <w:tcW w:w="2521" w:type="dxa"/>
          </w:tcPr>
          <w:p w14:paraId="680A75D6"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Category 2 </w:t>
            </w:r>
          </w:p>
        </w:tc>
        <w:tc>
          <w:tcPr>
            <w:tcW w:w="2521" w:type="dxa"/>
          </w:tcPr>
          <w:p w14:paraId="74579437" w14:textId="77777777" w:rsidR="008C1DF5" w:rsidRPr="00482A3C" w:rsidRDefault="008C1DF5" w:rsidP="00EA5241">
            <w:pPr>
              <w:autoSpaceDE w:val="0"/>
              <w:autoSpaceDN w:val="0"/>
              <w:adjustRightInd w:val="0"/>
              <w:rPr>
                <w:rFonts w:cs="Arial"/>
                <w:color w:val="000000"/>
                <w:sz w:val="20"/>
              </w:rPr>
            </w:pPr>
            <w:r>
              <w:rPr>
                <w:rFonts w:cs="Arial"/>
                <w:color w:val="000000"/>
                <w:sz w:val="20"/>
              </w:rPr>
              <w:t>3</w:t>
            </w:r>
            <w:r w:rsidRPr="00482A3C">
              <w:rPr>
                <w:rFonts w:cs="Arial"/>
                <w:color w:val="000000"/>
                <w:sz w:val="20"/>
              </w:rPr>
              <w:t xml:space="preserve">:00pm to </w:t>
            </w:r>
            <w:r>
              <w:rPr>
                <w:rFonts w:cs="Arial"/>
                <w:color w:val="000000"/>
                <w:sz w:val="20"/>
              </w:rPr>
              <w:t>8</w:t>
            </w:r>
            <w:r w:rsidRPr="00482A3C">
              <w:rPr>
                <w:rFonts w:cs="Arial"/>
                <w:color w:val="000000"/>
                <w:sz w:val="20"/>
              </w:rPr>
              <w:t>:00pm (HE1</w:t>
            </w:r>
            <w:r>
              <w:rPr>
                <w:rFonts w:cs="Arial"/>
                <w:color w:val="000000"/>
                <w:sz w:val="20"/>
              </w:rPr>
              <w:t>6</w:t>
            </w:r>
            <w:r w:rsidRPr="00482A3C">
              <w:rPr>
                <w:rFonts w:cs="Arial"/>
                <w:color w:val="000000"/>
                <w:sz w:val="20"/>
              </w:rPr>
              <w:t>-HE2</w:t>
            </w:r>
            <w:r>
              <w:rPr>
                <w:rFonts w:cs="Arial"/>
                <w:color w:val="000000"/>
                <w:sz w:val="20"/>
              </w:rPr>
              <w:t>0</w:t>
            </w:r>
            <w:r w:rsidRPr="00482A3C">
              <w:rPr>
                <w:rFonts w:cs="Arial"/>
                <w:color w:val="000000"/>
                <w:sz w:val="20"/>
              </w:rPr>
              <w:t xml:space="preserve">)  </w:t>
            </w:r>
          </w:p>
        </w:tc>
        <w:tc>
          <w:tcPr>
            <w:tcW w:w="2523" w:type="dxa"/>
          </w:tcPr>
          <w:p w14:paraId="5EDDFD63"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All days </w:t>
            </w:r>
          </w:p>
        </w:tc>
      </w:tr>
      <w:tr w:rsidR="008C1DF5" w:rsidRPr="00482A3C" w14:paraId="6AE8A7DB" w14:textId="77777777" w:rsidTr="00EA5241">
        <w:trPr>
          <w:trHeight w:val="91"/>
        </w:trPr>
        <w:tc>
          <w:tcPr>
            <w:tcW w:w="2521" w:type="dxa"/>
          </w:tcPr>
          <w:p w14:paraId="343A5DA5"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Super-Peak Ramping </w:t>
            </w:r>
          </w:p>
        </w:tc>
        <w:tc>
          <w:tcPr>
            <w:tcW w:w="2521" w:type="dxa"/>
          </w:tcPr>
          <w:p w14:paraId="3E275B6F"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Category 3 </w:t>
            </w:r>
          </w:p>
        </w:tc>
        <w:tc>
          <w:tcPr>
            <w:tcW w:w="2521" w:type="dxa"/>
          </w:tcPr>
          <w:p w14:paraId="06EB78A9" w14:textId="77777777" w:rsidR="008C1DF5" w:rsidRDefault="008C1DF5" w:rsidP="00EA5241">
            <w:pPr>
              <w:autoSpaceDE w:val="0"/>
              <w:autoSpaceDN w:val="0"/>
              <w:adjustRightInd w:val="0"/>
              <w:rPr>
                <w:rFonts w:cs="Arial"/>
                <w:color w:val="000000"/>
                <w:sz w:val="20"/>
              </w:rPr>
            </w:pPr>
            <w:r>
              <w:rPr>
                <w:rFonts w:cs="Arial"/>
                <w:color w:val="000000"/>
                <w:sz w:val="20"/>
              </w:rPr>
              <w:t>3:00pm to 8</w:t>
            </w:r>
            <w:r w:rsidRPr="00482A3C">
              <w:rPr>
                <w:rFonts w:cs="Arial"/>
                <w:color w:val="000000"/>
                <w:sz w:val="20"/>
              </w:rPr>
              <w:t>:00pm (HE1</w:t>
            </w:r>
            <w:r>
              <w:rPr>
                <w:rFonts w:cs="Arial"/>
                <w:color w:val="000000"/>
                <w:sz w:val="20"/>
              </w:rPr>
              <w:t>6-HE20</w:t>
            </w:r>
            <w:r w:rsidRPr="00482A3C">
              <w:rPr>
                <w:rFonts w:cs="Arial"/>
                <w:color w:val="000000"/>
                <w:sz w:val="20"/>
              </w:rPr>
              <w:t xml:space="preserve">)  </w:t>
            </w:r>
          </w:p>
        </w:tc>
        <w:tc>
          <w:tcPr>
            <w:tcW w:w="2523" w:type="dxa"/>
          </w:tcPr>
          <w:p w14:paraId="12809BE0" w14:textId="77777777" w:rsidR="008C1DF5" w:rsidRPr="00482A3C" w:rsidRDefault="008C1DF5" w:rsidP="00EA5241">
            <w:pPr>
              <w:autoSpaceDE w:val="0"/>
              <w:autoSpaceDN w:val="0"/>
              <w:adjustRightInd w:val="0"/>
              <w:rPr>
                <w:rFonts w:cs="Arial"/>
                <w:color w:val="000000"/>
                <w:sz w:val="20"/>
              </w:rPr>
            </w:pPr>
            <w:r w:rsidRPr="00482A3C">
              <w:rPr>
                <w:rFonts w:cs="Arial"/>
                <w:color w:val="000000"/>
                <w:sz w:val="20"/>
              </w:rPr>
              <w:t xml:space="preserve">Non-Holiday Weekdays* </w:t>
            </w:r>
          </w:p>
        </w:tc>
      </w:tr>
    </w:tbl>
    <w:p w14:paraId="7A7C6155" w14:textId="77777777" w:rsidR="008C1DF5" w:rsidRPr="00482A3C" w:rsidRDefault="008C1DF5" w:rsidP="008C1DF5">
      <w:pPr>
        <w:rPr>
          <w:rFonts w:cs="Arial"/>
          <w:sz w:val="20"/>
        </w:rPr>
      </w:pPr>
    </w:p>
    <w:p w14:paraId="10AF05EC" w14:textId="292A27D3" w:rsidR="008C1DF5" w:rsidRPr="00482A3C" w:rsidRDefault="008C1DF5" w:rsidP="008C1DF5">
      <w:pPr>
        <w:rPr>
          <w:rFonts w:cs="Arial"/>
          <w:sz w:val="20"/>
        </w:rPr>
      </w:pPr>
      <w:r w:rsidRPr="00482A3C">
        <w:rPr>
          <w:rFonts w:cs="Arial"/>
          <w:sz w:val="20"/>
        </w:rPr>
        <w:t xml:space="preserve">*Non-Holiday Weekdays are any day of the week from Monday through Friday that is not a </w:t>
      </w:r>
      <w:r w:rsidR="009B7AE2">
        <w:rPr>
          <w:rFonts w:cs="Arial"/>
          <w:sz w:val="20"/>
        </w:rPr>
        <w:t>federal</w:t>
      </w:r>
      <w:r w:rsidRPr="00482A3C">
        <w:rPr>
          <w:rFonts w:cs="Arial"/>
          <w:sz w:val="20"/>
        </w:rPr>
        <w:t xml:space="preserve"> holiday</w:t>
      </w:r>
    </w:p>
    <w:p w14:paraId="05DCEB4F" w14:textId="77777777" w:rsidR="009B7AE2" w:rsidRPr="00482A3C" w:rsidRDefault="009B7AE2" w:rsidP="009B7AE2">
      <w:pPr>
        <w:pStyle w:val="Default"/>
        <w:rPr>
          <w:b/>
          <w:sz w:val="20"/>
          <w:szCs w:val="20"/>
          <w:u w:val="single"/>
        </w:rPr>
      </w:pPr>
      <w:r>
        <w:rPr>
          <w:b/>
          <w:sz w:val="20"/>
          <w:szCs w:val="20"/>
          <w:u w:val="single"/>
        </w:rPr>
        <w:t>2025</w:t>
      </w:r>
      <w:r w:rsidRPr="00482A3C">
        <w:rPr>
          <w:b/>
          <w:sz w:val="20"/>
          <w:szCs w:val="20"/>
          <w:u w:val="single"/>
        </w:rPr>
        <w:t xml:space="preserve"> System and Local Resource Adequacy Availability Assessment Hours</w:t>
      </w:r>
    </w:p>
    <w:p w14:paraId="073BDE04" w14:textId="77777777" w:rsidR="009B7AE2" w:rsidRPr="00482A3C" w:rsidRDefault="009B7AE2" w:rsidP="009B7AE2">
      <w:pPr>
        <w:rPr>
          <w:rFonts w:cs="Arial"/>
          <w:sz w:val="20"/>
        </w:rPr>
      </w:pPr>
    </w:p>
    <w:p w14:paraId="1EC0E84B" w14:textId="77777777" w:rsidR="009B7AE2" w:rsidRPr="00482A3C" w:rsidRDefault="009B7AE2" w:rsidP="009B7AE2">
      <w:pPr>
        <w:rPr>
          <w:rFonts w:cs="Arial"/>
          <w:sz w:val="20"/>
        </w:rPr>
      </w:pPr>
      <w:r w:rsidRPr="00482A3C">
        <w:rPr>
          <w:rFonts w:cs="Arial"/>
          <w:sz w:val="20"/>
        </w:rPr>
        <w:t>Analysis em</w:t>
      </w:r>
      <w:r>
        <w:rPr>
          <w:rFonts w:cs="Arial"/>
          <w:sz w:val="20"/>
        </w:rPr>
        <w:t xml:space="preserve">ployed: </w:t>
      </w:r>
      <w:r w:rsidRPr="00482A3C">
        <w:rPr>
          <w:rFonts w:cs="Arial"/>
          <w:sz w:val="20"/>
        </w:rPr>
        <w:t>Top 5% of load hours using average hourly load</w:t>
      </w:r>
    </w:p>
    <w:p w14:paraId="699C387F" w14:textId="77777777" w:rsidR="009B7AE2" w:rsidRPr="00482A3C" w:rsidRDefault="009B7AE2" w:rsidP="009B7AE2">
      <w:pPr>
        <w:pStyle w:val="Default"/>
        <w:rPr>
          <w:sz w:val="20"/>
          <w:szCs w:val="20"/>
        </w:rPr>
      </w:pPr>
    </w:p>
    <w:p w14:paraId="29304345" w14:textId="77777777" w:rsidR="009B7AE2" w:rsidRDefault="009B7AE2" w:rsidP="009B7AE2">
      <w:pPr>
        <w:rPr>
          <w:rFonts w:cs="Arial"/>
          <w:bCs/>
          <w:sz w:val="20"/>
        </w:rPr>
      </w:pPr>
      <w:r>
        <w:rPr>
          <w:rFonts w:cs="Arial"/>
          <w:bCs/>
          <w:sz w:val="20"/>
        </w:rPr>
        <w:t>Spring – March 1 through May 31</w:t>
      </w:r>
    </w:p>
    <w:p w14:paraId="3B916D75" w14:textId="77777777" w:rsidR="009B7AE2" w:rsidRPr="00BB0E5B" w:rsidRDefault="009B7AE2" w:rsidP="009B7AE2">
      <w:pPr>
        <w:rPr>
          <w:rFonts w:cs="Arial"/>
          <w:b/>
          <w:sz w:val="20"/>
        </w:rPr>
      </w:pPr>
      <w:r w:rsidRPr="00482A3C">
        <w:rPr>
          <w:rFonts w:cs="Arial"/>
          <w:b/>
          <w:sz w:val="20"/>
        </w:rPr>
        <w:t xml:space="preserve">Availability Assessment Hours:  </w:t>
      </w:r>
      <w:r>
        <w:rPr>
          <w:rFonts w:cs="Arial"/>
          <w:b/>
          <w:sz w:val="20"/>
        </w:rPr>
        <w:t>5pm – 10</w:t>
      </w:r>
      <w:r w:rsidRPr="00CE7AAE">
        <w:rPr>
          <w:rFonts w:cs="Arial"/>
          <w:b/>
          <w:sz w:val="20"/>
        </w:rPr>
        <w:t>pm (HE1</w:t>
      </w:r>
      <w:r>
        <w:rPr>
          <w:rFonts w:cs="Arial"/>
          <w:b/>
          <w:sz w:val="20"/>
        </w:rPr>
        <w:t>8</w:t>
      </w:r>
      <w:r w:rsidRPr="00CE7AAE">
        <w:rPr>
          <w:rFonts w:cs="Arial"/>
          <w:b/>
          <w:sz w:val="20"/>
        </w:rPr>
        <w:t xml:space="preserve"> – HE2</w:t>
      </w:r>
      <w:r>
        <w:rPr>
          <w:rFonts w:cs="Arial"/>
          <w:b/>
          <w:sz w:val="20"/>
        </w:rPr>
        <w:t>2</w:t>
      </w:r>
      <w:r w:rsidRPr="00CE7AAE">
        <w:rPr>
          <w:rFonts w:cs="Arial"/>
          <w:b/>
          <w:sz w:val="20"/>
        </w:rPr>
        <w:t>)</w:t>
      </w:r>
      <w:r w:rsidRPr="00482A3C">
        <w:rPr>
          <w:rFonts w:cs="Arial"/>
          <w:b/>
          <w:sz w:val="20"/>
        </w:rPr>
        <w:t xml:space="preserve"> </w:t>
      </w:r>
    </w:p>
    <w:p w14:paraId="5520EE9B" w14:textId="77777777" w:rsidR="009B7AE2" w:rsidRDefault="009B7AE2" w:rsidP="009B7AE2">
      <w:pPr>
        <w:rPr>
          <w:rFonts w:cs="Arial"/>
          <w:bCs/>
          <w:sz w:val="20"/>
        </w:rPr>
      </w:pPr>
    </w:p>
    <w:p w14:paraId="6B6E86A0" w14:textId="77777777" w:rsidR="009B7AE2" w:rsidRPr="00482A3C" w:rsidRDefault="009B7AE2" w:rsidP="009B7AE2">
      <w:pPr>
        <w:rPr>
          <w:rFonts w:cs="Arial"/>
          <w:bCs/>
          <w:sz w:val="20"/>
        </w:rPr>
      </w:pPr>
      <w:r w:rsidRPr="00482A3C">
        <w:rPr>
          <w:rFonts w:cs="Arial"/>
          <w:bCs/>
          <w:sz w:val="20"/>
        </w:rPr>
        <w:t xml:space="preserve">Summer – </w:t>
      </w:r>
      <w:r>
        <w:rPr>
          <w:rFonts w:cs="Arial"/>
          <w:bCs/>
          <w:sz w:val="20"/>
        </w:rPr>
        <w:t xml:space="preserve">June </w:t>
      </w:r>
      <w:r w:rsidRPr="00482A3C">
        <w:rPr>
          <w:rFonts w:cs="Arial"/>
          <w:bCs/>
          <w:sz w:val="20"/>
        </w:rPr>
        <w:t>1 through October 31</w:t>
      </w:r>
    </w:p>
    <w:p w14:paraId="0A2F8B8F" w14:textId="77777777" w:rsidR="009B7AE2" w:rsidRPr="00482A3C" w:rsidRDefault="009B7AE2" w:rsidP="009B7AE2">
      <w:pPr>
        <w:rPr>
          <w:rFonts w:cs="Arial"/>
          <w:b/>
          <w:sz w:val="20"/>
        </w:rPr>
      </w:pPr>
      <w:r w:rsidRPr="00482A3C">
        <w:rPr>
          <w:rFonts w:cs="Arial"/>
          <w:b/>
          <w:sz w:val="20"/>
        </w:rPr>
        <w:t xml:space="preserve">Availability Assessment Hours:  </w:t>
      </w:r>
      <w:r w:rsidRPr="00CE7AAE">
        <w:rPr>
          <w:rFonts w:cs="Arial"/>
          <w:b/>
          <w:sz w:val="20"/>
        </w:rPr>
        <w:t>4pm – 9pm (HE17 – HE21)</w:t>
      </w:r>
      <w:r w:rsidRPr="00482A3C">
        <w:rPr>
          <w:rFonts w:cs="Arial"/>
          <w:b/>
          <w:sz w:val="20"/>
        </w:rPr>
        <w:t xml:space="preserve"> </w:t>
      </w:r>
    </w:p>
    <w:p w14:paraId="5D09A1EC" w14:textId="77777777" w:rsidR="009B7AE2" w:rsidRPr="00482A3C" w:rsidRDefault="009B7AE2" w:rsidP="009B7AE2">
      <w:pPr>
        <w:rPr>
          <w:rFonts w:cs="Arial"/>
          <w:sz w:val="20"/>
        </w:rPr>
      </w:pPr>
    </w:p>
    <w:p w14:paraId="5595C4AF" w14:textId="77777777" w:rsidR="009B7AE2" w:rsidRPr="00482A3C" w:rsidRDefault="009B7AE2" w:rsidP="009B7AE2">
      <w:pPr>
        <w:rPr>
          <w:rFonts w:cs="Arial"/>
          <w:bCs/>
          <w:sz w:val="20"/>
        </w:rPr>
      </w:pPr>
      <w:r w:rsidRPr="00482A3C">
        <w:rPr>
          <w:rFonts w:cs="Arial"/>
          <w:bCs/>
          <w:sz w:val="20"/>
        </w:rPr>
        <w:t xml:space="preserve">Winter – </w:t>
      </w:r>
      <w:r>
        <w:rPr>
          <w:rFonts w:cs="Arial"/>
          <w:bCs/>
          <w:sz w:val="20"/>
        </w:rPr>
        <w:t xml:space="preserve">January 1 through February 28, </w:t>
      </w:r>
      <w:r w:rsidRPr="00482A3C">
        <w:rPr>
          <w:rFonts w:cs="Arial"/>
          <w:bCs/>
          <w:sz w:val="20"/>
        </w:rPr>
        <w:t xml:space="preserve">November 1 through </w:t>
      </w:r>
      <w:r>
        <w:rPr>
          <w:rFonts w:cs="Arial"/>
          <w:bCs/>
          <w:sz w:val="20"/>
        </w:rPr>
        <w:t>December 31</w:t>
      </w:r>
    </w:p>
    <w:p w14:paraId="6DA74144" w14:textId="77777777" w:rsidR="009B7AE2" w:rsidRPr="00482A3C" w:rsidRDefault="009B7AE2" w:rsidP="009B7AE2">
      <w:pPr>
        <w:rPr>
          <w:rFonts w:cs="Arial"/>
          <w:b/>
          <w:sz w:val="20"/>
        </w:rPr>
      </w:pPr>
      <w:r w:rsidRPr="00482A3C">
        <w:rPr>
          <w:rFonts w:cs="Arial"/>
          <w:b/>
          <w:sz w:val="20"/>
        </w:rPr>
        <w:t xml:space="preserve">Availability Assessment Hours:  4pm – 9pm (HE17 – HE21) </w:t>
      </w:r>
    </w:p>
    <w:p w14:paraId="447FC9C9" w14:textId="77777777" w:rsidR="009B7AE2" w:rsidRPr="00482A3C" w:rsidRDefault="009B7AE2" w:rsidP="009B7AE2">
      <w:pPr>
        <w:rPr>
          <w:rFonts w:cs="Arial"/>
          <w:sz w:val="20"/>
        </w:rPr>
      </w:pPr>
    </w:p>
    <w:p w14:paraId="756CF610" w14:textId="77777777" w:rsidR="009B7AE2" w:rsidRPr="00482A3C" w:rsidRDefault="009B7AE2" w:rsidP="009B7AE2">
      <w:pPr>
        <w:pStyle w:val="Default"/>
        <w:rPr>
          <w:b/>
          <w:sz w:val="20"/>
          <w:szCs w:val="20"/>
          <w:u w:val="single"/>
        </w:rPr>
      </w:pPr>
      <w:r>
        <w:rPr>
          <w:b/>
          <w:sz w:val="20"/>
          <w:szCs w:val="20"/>
          <w:u w:val="single"/>
        </w:rPr>
        <w:t>2025</w:t>
      </w:r>
      <w:r w:rsidRPr="00482A3C">
        <w:rPr>
          <w:b/>
          <w:sz w:val="20"/>
          <w:szCs w:val="20"/>
          <w:u w:val="single"/>
        </w:rPr>
        <w:t xml:space="preserve"> Flexible Resource Adequacy Availability Assessment Hours and must offer obligation hours</w:t>
      </w:r>
    </w:p>
    <w:p w14:paraId="7028C00A" w14:textId="77777777" w:rsidR="009B7AE2" w:rsidRPr="00482A3C" w:rsidRDefault="009B7AE2" w:rsidP="009B7AE2">
      <w:pPr>
        <w:pStyle w:val="Default"/>
        <w:rPr>
          <w:sz w:val="20"/>
          <w:szCs w:val="20"/>
        </w:rPr>
      </w:pPr>
      <w:r w:rsidRPr="00482A3C">
        <w:rPr>
          <w:sz w:val="20"/>
          <w:szCs w:val="20"/>
        </w:rPr>
        <w:t xml:space="preserve"> </w:t>
      </w:r>
    </w:p>
    <w:tbl>
      <w:tblPr>
        <w:tblW w:w="10086" w:type="dxa"/>
        <w:tblInd w:w="-108" w:type="dxa"/>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ayout w:type="fixed"/>
        <w:tblLook w:val="0000" w:firstRow="0" w:lastRow="0" w:firstColumn="0" w:lastColumn="0" w:noHBand="0" w:noVBand="0"/>
      </w:tblPr>
      <w:tblGrid>
        <w:gridCol w:w="2521"/>
        <w:gridCol w:w="2521"/>
        <w:gridCol w:w="2521"/>
        <w:gridCol w:w="2523"/>
      </w:tblGrid>
      <w:tr w:rsidR="009B7AE2" w:rsidRPr="00482A3C" w14:paraId="02AF1482" w14:textId="77777777" w:rsidTr="00635AA1">
        <w:trPr>
          <w:trHeight w:val="270"/>
        </w:trPr>
        <w:tc>
          <w:tcPr>
            <w:tcW w:w="2521" w:type="dxa"/>
          </w:tcPr>
          <w:p w14:paraId="665C4621" w14:textId="77777777" w:rsidR="009B7AE2" w:rsidRPr="00482A3C" w:rsidRDefault="009B7AE2" w:rsidP="00635AA1">
            <w:pPr>
              <w:autoSpaceDE w:val="0"/>
              <w:autoSpaceDN w:val="0"/>
              <w:adjustRightInd w:val="0"/>
              <w:rPr>
                <w:rFonts w:cs="Arial"/>
                <w:b/>
                <w:bCs/>
                <w:color w:val="000000"/>
                <w:sz w:val="20"/>
              </w:rPr>
            </w:pPr>
            <w:r w:rsidRPr="00482A3C">
              <w:rPr>
                <w:rFonts w:cs="Arial"/>
                <w:b/>
                <w:bCs/>
                <w:color w:val="000000"/>
                <w:sz w:val="20"/>
              </w:rPr>
              <w:t xml:space="preserve">Flexible RA Capacity Type </w:t>
            </w:r>
          </w:p>
          <w:p w14:paraId="7CFB3B9F" w14:textId="77777777" w:rsidR="009B7AE2" w:rsidRPr="00482A3C" w:rsidRDefault="009B7AE2" w:rsidP="00635AA1">
            <w:pPr>
              <w:autoSpaceDE w:val="0"/>
              <w:autoSpaceDN w:val="0"/>
              <w:adjustRightInd w:val="0"/>
              <w:rPr>
                <w:rFonts w:cs="Arial"/>
                <w:color w:val="000000"/>
                <w:sz w:val="20"/>
              </w:rPr>
            </w:pPr>
          </w:p>
        </w:tc>
        <w:tc>
          <w:tcPr>
            <w:tcW w:w="2521" w:type="dxa"/>
          </w:tcPr>
          <w:p w14:paraId="4D2B4895" w14:textId="77777777" w:rsidR="009B7AE2" w:rsidRPr="00482A3C" w:rsidRDefault="009B7AE2" w:rsidP="00635AA1">
            <w:pPr>
              <w:autoSpaceDE w:val="0"/>
              <w:autoSpaceDN w:val="0"/>
              <w:adjustRightInd w:val="0"/>
              <w:rPr>
                <w:rFonts w:cs="Arial"/>
                <w:color w:val="000000"/>
                <w:sz w:val="20"/>
              </w:rPr>
            </w:pPr>
            <w:r w:rsidRPr="00482A3C">
              <w:rPr>
                <w:rFonts w:cs="Arial"/>
                <w:b/>
                <w:bCs/>
                <w:color w:val="000000"/>
                <w:sz w:val="20"/>
              </w:rPr>
              <w:t xml:space="preserve">Category Designation </w:t>
            </w:r>
          </w:p>
        </w:tc>
        <w:tc>
          <w:tcPr>
            <w:tcW w:w="2521" w:type="dxa"/>
          </w:tcPr>
          <w:p w14:paraId="108C65DB" w14:textId="77777777" w:rsidR="009B7AE2" w:rsidRPr="00482A3C" w:rsidRDefault="009B7AE2" w:rsidP="00635AA1">
            <w:pPr>
              <w:autoSpaceDE w:val="0"/>
              <w:autoSpaceDN w:val="0"/>
              <w:adjustRightInd w:val="0"/>
              <w:rPr>
                <w:rFonts w:cs="Arial"/>
                <w:color w:val="000000"/>
                <w:sz w:val="20"/>
              </w:rPr>
            </w:pPr>
            <w:r w:rsidRPr="00482A3C">
              <w:rPr>
                <w:rFonts w:cs="Arial"/>
                <w:b/>
                <w:bCs/>
                <w:color w:val="000000"/>
                <w:sz w:val="20"/>
              </w:rPr>
              <w:t xml:space="preserve">Required Bidding Hours </w:t>
            </w:r>
          </w:p>
        </w:tc>
        <w:tc>
          <w:tcPr>
            <w:tcW w:w="2523" w:type="dxa"/>
          </w:tcPr>
          <w:p w14:paraId="752C4158" w14:textId="77777777" w:rsidR="009B7AE2" w:rsidRPr="00482A3C" w:rsidRDefault="009B7AE2" w:rsidP="00635AA1">
            <w:pPr>
              <w:autoSpaceDE w:val="0"/>
              <w:autoSpaceDN w:val="0"/>
              <w:adjustRightInd w:val="0"/>
              <w:rPr>
                <w:rFonts w:cs="Arial"/>
                <w:b/>
                <w:bCs/>
                <w:color w:val="000000"/>
                <w:sz w:val="20"/>
              </w:rPr>
            </w:pPr>
            <w:r w:rsidRPr="00482A3C">
              <w:rPr>
                <w:rFonts w:cs="Arial"/>
                <w:b/>
                <w:bCs/>
                <w:color w:val="000000"/>
                <w:sz w:val="20"/>
              </w:rPr>
              <w:t xml:space="preserve">Required Bidding Days </w:t>
            </w:r>
          </w:p>
          <w:p w14:paraId="3DD3D56A" w14:textId="77777777" w:rsidR="009B7AE2" w:rsidRPr="00482A3C" w:rsidRDefault="009B7AE2" w:rsidP="00635AA1">
            <w:pPr>
              <w:autoSpaceDE w:val="0"/>
              <w:autoSpaceDN w:val="0"/>
              <w:adjustRightInd w:val="0"/>
              <w:rPr>
                <w:rFonts w:cs="Arial"/>
                <w:color w:val="000000"/>
                <w:sz w:val="20"/>
              </w:rPr>
            </w:pPr>
          </w:p>
        </w:tc>
      </w:tr>
      <w:tr w:rsidR="009B7AE2" w:rsidRPr="00482A3C" w14:paraId="09B4756B" w14:textId="77777777" w:rsidTr="00635AA1">
        <w:trPr>
          <w:trHeight w:val="264"/>
        </w:trPr>
        <w:tc>
          <w:tcPr>
            <w:tcW w:w="10086" w:type="dxa"/>
            <w:gridSpan w:val="4"/>
          </w:tcPr>
          <w:p w14:paraId="11B28044" w14:textId="77777777" w:rsidR="009B7AE2" w:rsidRPr="00482A3C" w:rsidRDefault="009B7AE2" w:rsidP="00635AA1">
            <w:pPr>
              <w:autoSpaceDE w:val="0"/>
              <w:autoSpaceDN w:val="0"/>
              <w:adjustRightInd w:val="0"/>
              <w:rPr>
                <w:rFonts w:cs="Arial"/>
                <w:color w:val="000000"/>
                <w:sz w:val="20"/>
              </w:rPr>
            </w:pPr>
            <w:r w:rsidRPr="00482A3C">
              <w:rPr>
                <w:rFonts w:cs="Arial"/>
                <w:b/>
                <w:bCs/>
                <w:color w:val="000000"/>
                <w:sz w:val="20"/>
              </w:rPr>
              <w:t xml:space="preserve">January – </w:t>
            </w:r>
            <w:r>
              <w:rPr>
                <w:rFonts w:cs="Arial"/>
                <w:b/>
                <w:bCs/>
                <w:color w:val="000000"/>
                <w:sz w:val="20"/>
              </w:rPr>
              <w:t>February</w:t>
            </w:r>
            <w:r w:rsidRPr="00482A3C">
              <w:rPr>
                <w:rFonts w:cs="Arial"/>
                <w:b/>
                <w:bCs/>
                <w:color w:val="000000"/>
                <w:sz w:val="20"/>
              </w:rPr>
              <w:t xml:space="preserve"> </w:t>
            </w:r>
          </w:p>
          <w:p w14:paraId="07EF7DA9" w14:textId="77777777" w:rsidR="009B7AE2" w:rsidRPr="00482A3C" w:rsidRDefault="009B7AE2" w:rsidP="00635AA1">
            <w:pPr>
              <w:autoSpaceDE w:val="0"/>
              <w:autoSpaceDN w:val="0"/>
              <w:adjustRightInd w:val="0"/>
              <w:rPr>
                <w:rFonts w:cs="Arial"/>
                <w:b/>
                <w:bCs/>
                <w:color w:val="000000"/>
                <w:sz w:val="20"/>
              </w:rPr>
            </w:pPr>
            <w:r>
              <w:rPr>
                <w:rFonts w:cs="Arial"/>
                <w:b/>
                <w:bCs/>
                <w:color w:val="000000"/>
                <w:sz w:val="20"/>
              </w:rPr>
              <w:t>November</w:t>
            </w:r>
            <w:r w:rsidRPr="00482A3C">
              <w:rPr>
                <w:rFonts w:cs="Arial"/>
                <w:b/>
                <w:bCs/>
                <w:color w:val="000000"/>
                <w:sz w:val="20"/>
              </w:rPr>
              <w:t xml:space="preserve"> – December </w:t>
            </w:r>
          </w:p>
        </w:tc>
      </w:tr>
      <w:tr w:rsidR="009B7AE2" w:rsidRPr="00482A3C" w14:paraId="5FF70B6B" w14:textId="77777777" w:rsidTr="00635AA1">
        <w:trPr>
          <w:trHeight w:val="91"/>
        </w:trPr>
        <w:tc>
          <w:tcPr>
            <w:tcW w:w="2521" w:type="dxa"/>
          </w:tcPr>
          <w:p w14:paraId="6B09461C"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Base Ramping </w:t>
            </w:r>
          </w:p>
        </w:tc>
        <w:tc>
          <w:tcPr>
            <w:tcW w:w="2521" w:type="dxa"/>
          </w:tcPr>
          <w:p w14:paraId="5DD3A1DF"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Category 1 </w:t>
            </w:r>
          </w:p>
        </w:tc>
        <w:tc>
          <w:tcPr>
            <w:tcW w:w="2521" w:type="dxa"/>
          </w:tcPr>
          <w:p w14:paraId="1AF5D20A"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05:00am to 10:00pm (HE6-HE22) </w:t>
            </w:r>
          </w:p>
        </w:tc>
        <w:tc>
          <w:tcPr>
            <w:tcW w:w="2523" w:type="dxa"/>
          </w:tcPr>
          <w:p w14:paraId="63877DEE"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All days </w:t>
            </w:r>
          </w:p>
        </w:tc>
      </w:tr>
      <w:tr w:rsidR="009B7AE2" w:rsidRPr="00482A3C" w14:paraId="132541C2" w14:textId="77777777" w:rsidTr="00635AA1">
        <w:trPr>
          <w:trHeight w:val="91"/>
        </w:trPr>
        <w:tc>
          <w:tcPr>
            <w:tcW w:w="2521" w:type="dxa"/>
          </w:tcPr>
          <w:p w14:paraId="237E00A8"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Peak Ramping </w:t>
            </w:r>
          </w:p>
        </w:tc>
        <w:tc>
          <w:tcPr>
            <w:tcW w:w="2521" w:type="dxa"/>
          </w:tcPr>
          <w:p w14:paraId="33EBFF61"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Category 2 </w:t>
            </w:r>
          </w:p>
        </w:tc>
        <w:tc>
          <w:tcPr>
            <w:tcW w:w="2521" w:type="dxa"/>
          </w:tcPr>
          <w:p w14:paraId="7FB0F79D" w14:textId="77777777" w:rsidR="009B7AE2" w:rsidRPr="00482A3C" w:rsidRDefault="009B7AE2" w:rsidP="00635AA1">
            <w:pPr>
              <w:autoSpaceDE w:val="0"/>
              <w:autoSpaceDN w:val="0"/>
              <w:adjustRightInd w:val="0"/>
              <w:rPr>
                <w:rFonts w:cs="Arial"/>
                <w:color w:val="000000"/>
                <w:sz w:val="20"/>
              </w:rPr>
            </w:pPr>
            <w:r>
              <w:rPr>
                <w:rFonts w:cs="Arial"/>
                <w:color w:val="000000"/>
                <w:sz w:val="20"/>
              </w:rPr>
              <w:t>2</w:t>
            </w:r>
            <w:r w:rsidRPr="00482A3C">
              <w:rPr>
                <w:rFonts w:cs="Arial"/>
                <w:color w:val="000000"/>
                <w:sz w:val="20"/>
              </w:rPr>
              <w:t xml:space="preserve">:00pm to </w:t>
            </w:r>
            <w:r>
              <w:rPr>
                <w:rFonts w:cs="Arial"/>
                <w:color w:val="000000"/>
                <w:sz w:val="20"/>
              </w:rPr>
              <w:t>7</w:t>
            </w:r>
            <w:r w:rsidRPr="00482A3C">
              <w:rPr>
                <w:rFonts w:cs="Arial"/>
                <w:color w:val="000000"/>
                <w:sz w:val="20"/>
              </w:rPr>
              <w:t>:00pm (HE1</w:t>
            </w:r>
            <w:r>
              <w:rPr>
                <w:rFonts w:cs="Arial"/>
                <w:color w:val="000000"/>
                <w:sz w:val="20"/>
              </w:rPr>
              <w:t>5</w:t>
            </w:r>
            <w:r w:rsidRPr="00482A3C">
              <w:rPr>
                <w:rFonts w:cs="Arial"/>
                <w:color w:val="000000"/>
                <w:sz w:val="20"/>
              </w:rPr>
              <w:t>-HE</w:t>
            </w:r>
            <w:r>
              <w:rPr>
                <w:rFonts w:cs="Arial"/>
                <w:color w:val="000000"/>
                <w:sz w:val="20"/>
              </w:rPr>
              <w:t>19</w:t>
            </w:r>
            <w:r w:rsidRPr="00482A3C">
              <w:rPr>
                <w:rFonts w:cs="Arial"/>
                <w:color w:val="000000"/>
                <w:sz w:val="20"/>
              </w:rPr>
              <w:t xml:space="preserve">)  </w:t>
            </w:r>
          </w:p>
        </w:tc>
        <w:tc>
          <w:tcPr>
            <w:tcW w:w="2523" w:type="dxa"/>
          </w:tcPr>
          <w:p w14:paraId="431837E6"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All days </w:t>
            </w:r>
          </w:p>
        </w:tc>
      </w:tr>
      <w:tr w:rsidR="009B7AE2" w:rsidRPr="00482A3C" w14:paraId="63EABDCB" w14:textId="77777777" w:rsidTr="00635AA1">
        <w:trPr>
          <w:trHeight w:val="91"/>
        </w:trPr>
        <w:tc>
          <w:tcPr>
            <w:tcW w:w="2521" w:type="dxa"/>
          </w:tcPr>
          <w:p w14:paraId="175862BB"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Super-Peak Ramping </w:t>
            </w:r>
          </w:p>
        </w:tc>
        <w:tc>
          <w:tcPr>
            <w:tcW w:w="2521" w:type="dxa"/>
          </w:tcPr>
          <w:p w14:paraId="34D05CB4"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Category 3 </w:t>
            </w:r>
          </w:p>
        </w:tc>
        <w:tc>
          <w:tcPr>
            <w:tcW w:w="2521" w:type="dxa"/>
          </w:tcPr>
          <w:p w14:paraId="388124C8" w14:textId="77777777" w:rsidR="009B7AE2" w:rsidRPr="00482A3C" w:rsidRDefault="009B7AE2" w:rsidP="00635AA1">
            <w:pPr>
              <w:autoSpaceDE w:val="0"/>
              <w:autoSpaceDN w:val="0"/>
              <w:adjustRightInd w:val="0"/>
              <w:rPr>
                <w:rFonts w:cs="Arial"/>
                <w:color w:val="000000"/>
                <w:sz w:val="20"/>
              </w:rPr>
            </w:pPr>
            <w:r>
              <w:rPr>
                <w:rFonts w:cs="Arial"/>
                <w:color w:val="000000"/>
                <w:sz w:val="20"/>
              </w:rPr>
              <w:t>2</w:t>
            </w:r>
            <w:r w:rsidRPr="00482A3C">
              <w:rPr>
                <w:rFonts w:cs="Arial"/>
                <w:color w:val="000000"/>
                <w:sz w:val="20"/>
              </w:rPr>
              <w:t xml:space="preserve">:00pm to </w:t>
            </w:r>
            <w:r>
              <w:rPr>
                <w:rFonts w:cs="Arial"/>
                <w:color w:val="000000"/>
                <w:sz w:val="20"/>
              </w:rPr>
              <w:t>7</w:t>
            </w:r>
            <w:r w:rsidRPr="00482A3C">
              <w:rPr>
                <w:rFonts w:cs="Arial"/>
                <w:color w:val="000000"/>
                <w:sz w:val="20"/>
              </w:rPr>
              <w:t>:00pm (HE1</w:t>
            </w:r>
            <w:r>
              <w:rPr>
                <w:rFonts w:cs="Arial"/>
                <w:color w:val="000000"/>
                <w:sz w:val="20"/>
              </w:rPr>
              <w:t>5</w:t>
            </w:r>
            <w:r w:rsidRPr="00482A3C">
              <w:rPr>
                <w:rFonts w:cs="Arial"/>
                <w:color w:val="000000"/>
                <w:sz w:val="20"/>
              </w:rPr>
              <w:t>-HE</w:t>
            </w:r>
            <w:r>
              <w:rPr>
                <w:rFonts w:cs="Arial"/>
                <w:color w:val="000000"/>
                <w:sz w:val="20"/>
              </w:rPr>
              <w:t>19</w:t>
            </w:r>
            <w:r w:rsidRPr="00482A3C">
              <w:rPr>
                <w:rFonts w:cs="Arial"/>
                <w:color w:val="000000"/>
                <w:sz w:val="20"/>
              </w:rPr>
              <w:t xml:space="preserve">)  </w:t>
            </w:r>
          </w:p>
        </w:tc>
        <w:tc>
          <w:tcPr>
            <w:tcW w:w="2523" w:type="dxa"/>
          </w:tcPr>
          <w:p w14:paraId="4D6CD9C2"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Non-Holiday Weekdays* </w:t>
            </w:r>
          </w:p>
        </w:tc>
      </w:tr>
      <w:tr w:rsidR="009B7AE2" w:rsidRPr="00482A3C" w14:paraId="378A90A7" w14:textId="77777777" w:rsidTr="00635AA1">
        <w:trPr>
          <w:trHeight w:val="91"/>
        </w:trPr>
        <w:tc>
          <w:tcPr>
            <w:tcW w:w="10086" w:type="dxa"/>
            <w:gridSpan w:val="4"/>
          </w:tcPr>
          <w:p w14:paraId="3F7FF82D" w14:textId="77777777" w:rsidR="009B7AE2" w:rsidRPr="00482A3C" w:rsidRDefault="009B7AE2" w:rsidP="00635AA1">
            <w:pPr>
              <w:autoSpaceDE w:val="0"/>
              <w:autoSpaceDN w:val="0"/>
              <w:adjustRightInd w:val="0"/>
              <w:rPr>
                <w:rFonts w:cs="Arial"/>
                <w:b/>
                <w:bCs/>
                <w:color w:val="000000"/>
                <w:sz w:val="20"/>
              </w:rPr>
            </w:pPr>
          </w:p>
          <w:p w14:paraId="2B60B19D" w14:textId="77777777" w:rsidR="009B7AE2" w:rsidRPr="00482A3C" w:rsidRDefault="009B7AE2" w:rsidP="00635AA1">
            <w:pPr>
              <w:autoSpaceDE w:val="0"/>
              <w:autoSpaceDN w:val="0"/>
              <w:adjustRightInd w:val="0"/>
              <w:rPr>
                <w:rFonts w:cs="Arial"/>
                <w:b/>
                <w:bCs/>
                <w:color w:val="000000"/>
                <w:sz w:val="20"/>
              </w:rPr>
            </w:pPr>
            <w:r w:rsidRPr="00482A3C">
              <w:rPr>
                <w:rFonts w:cs="Arial"/>
                <w:b/>
                <w:bCs/>
                <w:color w:val="000000"/>
                <w:sz w:val="20"/>
              </w:rPr>
              <w:t>Ma</w:t>
            </w:r>
            <w:r>
              <w:rPr>
                <w:rFonts w:cs="Arial"/>
                <w:b/>
                <w:bCs/>
                <w:color w:val="000000"/>
                <w:sz w:val="20"/>
              </w:rPr>
              <w:t>rch</w:t>
            </w:r>
            <w:r w:rsidRPr="00482A3C">
              <w:rPr>
                <w:rFonts w:cs="Arial"/>
                <w:b/>
                <w:bCs/>
                <w:color w:val="000000"/>
                <w:sz w:val="20"/>
              </w:rPr>
              <w:t xml:space="preserve"> – </w:t>
            </w:r>
            <w:r>
              <w:rPr>
                <w:rFonts w:cs="Arial"/>
                <w:b/>
                <w:bCs/>
                <w:color w:val="000000"/>
                <w:sz w:val="20"/>
              </w:rPr>
              <w:t>August</w:t>
            </w:r>
            <w:r w:rsidRPr="00482A3C">
              <w:rPr>
                <w:rFonts w:cs="Arial"/>
                <w:b/>
                <w:bCs/>
                <w:color w:val="000000"/>
                <w:sz w:val="20"/>
              </w:rPr>
              <w:t xml:space="preserve"> </w:t>
            </w:r>
          </w:p>
        </w:tc>
      </w:tr>
      <w:tr w:rsidR="009B7AE2" w:rsidRPr="00482A3C" w14:paraId="62EB3F9B" w14:textId="77777777" w:rsidTr="00635AA1">
        <w:trPr>
          <w:trHeight w:val="91"/>
        </w:trPr>
        <w:tc>
          <w:tcPr>
            <w:tcW w:w="2521" w:type="dxa"/>
          </w:tcPr>
          <w:p w14:paraId="59DC2E7C"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Base Ramping </w:t>
            </w:r>
          </w:p>
        </w:tc>
        <w:tc>
          <w:tcPr>
            <w:tcW w:w="2521" w:type="dxa"/>
          </w:tcPr>
          <w:p w14:paraId="6EF02063"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Category 1 </w:t>
            </w:r>
          </w:p>
        </w:tc>
        <w:tc>
          <w:tcPr>
            <w:tcW w:w="2521" w:type="dxa"/>
          </w:tcPr>
          <w:p w14:paraId="0D1771E6"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05:00am to 10:00pm (HE6-HE22)  </w:t>
            </w:r>
          </w:p>
        </w:tc>
        <w:tc>
          <w:tcPr>
            <w:tcW w:w="2523" w:type="dxa"/>
          </w:tcPr>
          <w:p w14:paraId="577948D0"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All days </w:t>
            </w:r>
          </w:p>
        </w:tc>
      </w:tr>
      <w:tr w:rsidR="009B7AE2" w:rsidRPr="00482A3C" w14:paraId="628023A0" w14:textId="77777777" w:rsidTr="00635AA1">
        <w:trPr>
          <w:trHeight w:val="91"/>
        </w:trPr>
        <w:tc>
          <w:tcPr>
            <w:tcW w:w="2521" w:type="dxa"/>
          </w:tcPr>
          <w:p w14:paraId="75F41AA9"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Peak Ramping </w:t>
            </w:r>
          </w:p>
        </w:tc>
        <w:tc>
          <w:tcPr>
            <w:tcW w:w="2521" w:type="dxa"/>
          </w:tcPr>
          <w:p w14:paraId="30AFC12D"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Category 2 </w:t>
            </w:r>
          </w:p>
        </w:tc>
        <w:tc>
          <w:tcPr>
            <w:tcW w:w="2521" w:type="dxa"/>
          </w:tcPr>
          <w:p w14:paraId="6192B7E2" w14:textId="77777777" w:rsidR="009B7AE2" w:rsidRPr="00482A3C" w:rsidRDefault="009B7AE2" w:rsidP="00635AA1">
            <w:pPr>
              <w:autoSpaceDE w:val="0"/>
              <w:autoSpaceDN w:val="0"/>
              <w:adjustRightInd w:val="0"/>
              <w:rPr>
                <w:rFonts w:cs="Arial"/>
                <w:color w:val="000000"/>
                <w:sz w:val="20"/>
              </w:rPr>
            </w:pPr>
            <w:r>
              <w:rPr>
                <w:rFonts w:cs="Arial"/>
                <w:color w:val="000000"/>
                <w:sz w:val="20"/>
              </w:rPr>
              <w:t>4</w:t>
            </w:r>
            <w:r w:rsidRPr="00482A3C">
              <w:rPr>
                <w:rFonts w:cs="Arial"/>
                <w:color w:val="000000"/>
                <w:sz w:val="20"/>
              </w:rPr>
              <w:t xml:space="preserve">:00pm to </w:t>
            </w:r>
            <w:r>
              <w:rPr>
                <w:rFonts w:cs="Arial"/>
                <w:color w:val="000000"/>
                <w:sz w:val="20"/>
              </w:rPr>
              <w:t>9</w:t>
            </w:r>
            <w:r w:rsidRPr="00482A3C">
              <w:rPr>
                <w:rFonts w:cs="Arial"/>
                <w:color w:val="000000"/>
                <w:sz w:val="20"/>
              </w:rPr>
              <w:t>:00pm (HE1</w:t>
            </w:r>
            <w:r>
              <w:rPr>
                <w:rFonts w:cs="Arial"/>
                <w:color w:val="000000"/>
                <w:sz w:val="20"/>
              </w:rPr>
              <w:t>7</w:t>
            </w:r>
            <w:r w:rsidRPr="00482A3C">
              <w:rPr>
                <w:rFonts w:cs="Arial"/>
                <w:color w:val="000000"/>
                <w:sz w:val="20"/>
              </w:rPr>
              <w:t>-HE2</w:t>
            </w:r>
            <w:r>
              <w:rPr>
                <w:rFonts w:cs="Arial"/>
                <w:color w:val="000000"/>
                <w:sz w:val="20"/>
              </w:rPr>
              <w:t>1</w:t>
            </w:r>
            <w:r w:rsidRPr="00482A3C">
              <w:rPr>
                <w:rFonts w:cs="Arial"/>
                <w:color w:val="000000"/>
                <w:sz w:val="20"/>
              </w:rPr>
              <w:t xml:space="preserve">)  </w:t>
            </w:r>
          </w:p>
        </w:tc>
        <w:tc>
          <w:tcPr>
            <w:tcW w:w="2523" w:type="dxa"/>
          </w:tcPr>
          <w:p w14:paraId="54A53F74"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All days </w:t>
            </w:r>
          </w:p>
        </w:tc>
      </w:tr>
      <w:tr w:rsidR="009B7AE2" w:rsidRPr="00482A3C" w14:paraId="771CEB63" w14:textId="77777777" w:rsidTr="00635AA1">
        <w:trPr>
          <w:trHeight w:val="91"/>
        </w:trPr>
        <w:tc>
          <w:tcPr>
            <w:tcW w:w="2521" w:type="dxa"/>
          </w:tcPr>
          <w:p w14:paraId="68E38CD6"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lastRenderedPageBreak/>
              <w:t xml:space="preserve">Super-Peak Ramping </w:t>
            </w:r>
          </w:p>
        </w:tc>
        <w:tc>
          <w:tcPr>
            <w:tcW w:w="2521" w:type="dxa"/>
          </w:tcPr>
          <w:p w14:paraId="7C9ED42A"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Category 3 </w:t>
            </w:r>
          </w:p>
        </w:tc>
        <w:tc>
          <w:tcPr>
            <w:tcW w:w="2521" w:type="dxa"/>
          </w:tcPr>
          <w:p w14:paraId="743E5B12" w14:textId="77777777" w:rsidR="009B7AE2" w:rsidRPr="00482A3C" w:rsidRDefault="009B7AE2" w:rsidP="00635AA1">
            <w:pPr>
              <w:autoSpaceDE w:val="0"/>
              <w:autoSpaceDN w:val="0"/>
              <w:adjustRightInd w:val="0"/>
              <w:rPr>
                <w:rFonts w:cs="Arial"/>
                <w:color w:val="000000"/>
                <w:sz w:val="20"/>
              </w:rPr>
            </w:pPr>
            <w:r>
              <w:rPr>
                <w:rFonts w:cs="Arial"/>
                <w:color w:val="000000"/>
                <w:sz w:val="20"/>
              </w:rPr>
              <w:t>4:00pm to 9</w:t>
            </w:r>
            <w:r w:rsidRPr="00482A3C">
              <w:rPr>
                <w:rFonts w:cs="Arial"/>
                <w:color w:val="000000"/>
                <w:sz w:val="20"/>
              </w:rPr>
              <w:t>:00pm (HE1</w:t>
            </w:r>
            <w:r>
              <w:rPr>
                <w:rFonts w:cs="Arial"/>
                <w:color w:val="000000"/>
                <w:sz w:val="20"/>
              </w:rPr>
              <w:t>7-HE21</w:t>
            </w:r>
            <w:r w:rsidRPr="00482A3C">
              <w:rPr>
                <w:rFonts w:cs="Arial"/>
                <w:color w:val="000000"/>
                <w:sz w:val="20"/>
              </w:rPr>
              <w:t xml:space="preserve">)  </w:t>
            </w:r>
          </w:p>
        </w:tc>
        <w:tc>
          <w:tcPr>
            <w:tcW w:w="2523" w:type="dxa"/>
          </w:tcPr>
          <w:p w14:paraId="1738BFA5"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Non-Holiday Weekdays* </w:t>
            </w:r>
          </w:p>
        </w:tc>
      </w:tr>
      <w:tr w:rsidR="009B7AE2" w:rsidRPr="00482A3C" w14:paraId="1C186E6E" w14:textId="77777777" w:rsidTr="00635AA1">
        <w:trPr>
          <w:trHeight w:val="91"/>
        </w:trPr>
        <w:tc>
          <w:tcPr>
            <w:tcW w:w="10086" w:type="dxa"/>
            <w:gridSpan w:val="4"/>
          </w:tcPr>
          <w:p w14:paraId="2B7F3BFD" w14:textId="77777777" w:rsidR="009B7AE2" w:rsidRPr="00482A3C" w:rsidRDefault="009B7AE2" w:rsidP="00635AA1">
            <w:pPr>
              <w:autoSpaceDE w:val="0"/>
              <w:autoSpaceDN w:val="0"/>
              <w:adjustRightInd w:val="0"/>
              <w:rPr>
                <w:rFonts w:cs="Arial"/>
                <w:b/>
                <w:bCs/>
                <w:color w:val="000000"/>
                <w:sz w:val="20"/>
              </w:rPr>
            </w:pPr>
          </w:p>
          <w:p w14:paraId="4B2D18AC" w14:textId="77777777" w:rsidR="009B7AE2" w:rsidRPr="00482A3C" w:rsidRDefault="009B7AE2" w:rsidP="00635AA1">
            <w:pPr>
              <w:autoSpaceDE w:val="0"/>
              <w:autoSpaceDN w:val="0"/>
              <w:adjustRightInd w:val="0"/>
              <w:rPr>
                <w:rFonts w:cs="Arial"/>
                <w:color w:val="000000"/>
                <w:sz w:val="20"/>
              </w:rPr>
            </w:pPr>
            <w:r>
              <w:rPr>
                <w:rFonts w:cs="Arial"/>
                <w:b/>
                <w:bCs/>
                <w:color w:val="000000"/>
                <w:sz w:val="20"/>
              </w:rPr>
              <w:t>September</w:t>
            </w:r>
            <w:r w:rsidRPr="00482A3C">
              <w:rPr>
                <w:rFonts w:cs="Arial"/>
                <w:b/>
                <w:bCs/>
                <w:color w:val="000000"/>
                <w:sz w:val="20"/>
              </w:rPr>
              <w:t xml:space="preserve"> – </w:t>
            </w:r>
            <w:r>
              <w:rPr>
                <w:rFonts w:cs="Arial"/>
                <w:b/>
                <w:bCs/>
                <w:color w:val="000000"/>
                <w:sz w:val="20"/>
              </w:rPr>
              <w:t>October</w:t>
            </w:r>
          </w:p>
        </w:tc>
      </w:tr>
      <w:tr w:rsidR="009B7AE2" w:rsidRPr="00482A3C" w14:paraId="4A06A71D" w14:textId="77777777" w:rsidTr="00635AA1">
        <w:trPr>
          <w:trHeight w:val="91"/>
        </w:trPr>
        <w:tc>
          <w:tcPr>
            <w:tcW w:w="2521" w:type="dxa"/>
          </w:tcPr>
          <w:p w14:paraId="705133AC" w14:textId="77777777" w:rsidR="009B7AE2" w:rsidRPr="00482A3C" w:rsidRDefault="009B7AE2" w:rsidP="00635AA1">
            <w:pPr>
              <w:autoSpaceDE w:val="0"/>
              <w:autoSpaceDN w:val="0"/>
              <w:adjustRightInd w:val="0"/>
              <w:rPr>
                <w:rFonts w:cs="Arial"/>
                <w:b/>
                <w:bCs/>
                <w:color w:val="000000"/>
                <w:sz w:val="20"/>
              </w:rPr>
            </w:pPr>
            <w:r w:rsidRPr="00482A3C">
              <w:rPr>
                <w:rFonts w:cs="Arial"/>
                <w:color w:val="000000"/>
                <w:sz w:val="20"/>
              </w:rPr>
              <w:t xml:space="preserve">Base Ramping </w:t>
            </w:r>
          </w:p>
        </w:tc>
        <w:tc>
          <w:tcPr>
            <w:tcW w:w="2521" w:type="dxa"/>
          </w:tcPr>
          <w:p w14:paraId="763832C9"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Category 1 </w:t>
            </w:r>
          </w:p>
        </w:tc>
        <w:tc>
          <w:tcPr>
            <w:tcW w:w="2521" w:type="dxa"/>
          </w:tcPr>
          <w:p w14:paraId="65013909" w14:textId="77777777" w:rsidR="009B7AE2" w:rsidRDefault="009B7AE2" w:rsidP="00635AA1">
            <w:pPr>
              <w:autoSpaceDE w:val="0"/>
              <w:autoSpaceDN w:val="0"/>
              <w:adjustRightInd w:val="0"/>
              <w:rPr>
                <w:rFonts w:cs="Arial"/>
                <w:color w:val="000000"/>
                <w:sz w:val="20"/>
              </w:rPr>
            </w:pPr>
            <w:r w:rsidRPr="00482A3C">
              <w:rPr>
                <w:rFonts w:cs="Arial"/>
                <w:color w:val="000000"/>
                <w:sz w:val="20"/>
              </w:rPr>
              <w:t xml:space="preserve">05:00am to 10:00pm (HE6-HE22)  </w:t>
            </w:r>
          </w:p>
        </w:tc>
        <w:tc>
          <w:tcPr>
            <w:tcW w:w="2523" w:type="dxa"/>
          </w:tcPr>
          <w:p w14:paraId="7AF5FD63"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All days </w:t>
            </w:r>
          </w:p>
        </w:tc>
      </w:tr>
      <w:tr w:rsidR="009B7AE2" w:rsidRPr="00482A3C" w14:paraId="55CD215D" w14:textId="77777777" w:rsidTr="00635AA1">
        <w:trPr>
          <w:trHeight w:val="91"/>
        </w:trPr>
        <w:tc>
          <w:tcPr>
            <w:tcW w:w="2521" w:type="dxa"/>
          </w:tcPr>
          <w:p w14:paraId="7C45EFF4"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Peak Ramping </w:t>
            </w:r>
          </w:p>
        </w:tc>
        <w:tc>
          <w:tcPr>
            <w:tcW w:w="2521" w:type="dxa"/>
          </w:tcPr>
          <w:p w14:paraId="22135D7A"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Category 2 </w:t>
            </w:r>
          </w:p>
        </w:tc>
        <w:tc>
          <w:tcPr>
            <w:tcW w:w="2521" w:type="dxa"/>
          </w:tcPr>
          <w:p w14:paraId="5BF5D248" w14:textId="77777777" w:rsidR="009B7AE2" w:rsidRPr="00482A3C" w:rsidRDefault="009B7AE2" w:rsidP="00635AA1">
            <w:pPr>
              <w:autoSpaceDE w:val="0"/>
              <w:autoSpaceDN w:val="0"/>
              <w:adjustRightInd w:val="0"/>
              <w:rPr>
                <w:rFonts w:cs="Arial"/>
                <w:color w:val="000000"/>
                <w:sz w:val="20"/>
              </w:rPr>
            </w:pPr>
            <w:r>
              <w:rPr>
                <w:rFonts w:cs="Arial"/>
                <w:color w:val="000000"/>
                <w:sz w:val="20"/>
              </w:rPr>
              <w:t>3</w:t>
            </w:r>
            <w:r w:rsidRPr="00482A3C">
              <w:rPr>
                <w:rFonts w:cs="Arial"/>
                <w:color w:val="000000"/>
                <w:sz w:val="20"/>
              </w:rPr>
              <w:t xml:space="preserve">:00pm to </w:t>
            </w:r>
            <w:r>
              <w:rPr>
                <w:rFonts w:cs="Arial"/>
                <w:color w:val="000000"/>
                <w:sz w:val="20"/>
              </w:rPr>
              <w:t>8</w:t>
            </w:r>
            <w:r w:rsidRPr="00482A3C">
              <w:rPr>
                <w:rFonts w:cs="Arial"/>
                <w:color w:val="000000"/>
                <w:sz w:val="20"/>
              </w:rPr>
              <w:t>:00pm (HE1</w:t>
            </w:r>
            <w:r>
              <w:rPr>
                <w:rFonts w:cs="Arial"/>
                <w:color w:val="000000"/>
                <w:sz w:val="20"/>
              </w:rPr>
              <w:t>6</w:t>
            </w:r>
            <w:r w:rsidRPr="00482A3C">
              <w:rPr>
                <w:rFonts w:cs="Arial"/>
                <w:color w:val="000000"/>
                <w:sz w:val="20"/>
              </w:rPr>
              <w:t>-HE2</w:t>
            </w:r>
            <w:r>
              <w:rPr>
                <w:rFonts w:cs="Arial"/>
                <w:color w:val="000000"/>
                <w:sz w:val="20"/>
              </w:rPr>
              <w:t>0</w:t>
            </w:r>
            <w:r w:rsidRPr="00482A3C">
              <w:rPr>
                <w:rFonts w:cs="Arial"/>
                <w:color w:val="000000"/>
                <w:sz w:val="20"/>
              </w:rPr>
              <w:t xml:space="preserve">)  </w:t>
            </w:r>
          </w:p>
        </w:tc>
        <w:tc>
          <w:tcPr>
            <w:tcW w:w="2523" w:type="dxa"/>
          </w:tcPr>
          <w:p w14:paraId="00910082"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All days </w:t>
            </w:r>
          </w:p>
        </w:tc>
      </w:tr>
      <w:tr w:rsidR="009B7AE2" w:rsidRPr="00482A3C" w14:paraId="0E75CB7A" w14:textId="77777777" w:rsidTr="00635AA1">
        <w:trPr>
          <w:trHeight w:val="91"/>
        </w:trPr>
        <w:tc>
          <w:tcPr>
            <w:tcW w:w="2521" w:type="dxa"/>
          </w:tcPr>
          <w:p w14:paraId="3985D816"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Super-Peak Ramping </w:t>
            </w:r>
          </w:p>
        </w:tc>
        <w:tc>
          <w:tcPr>
            <w:tcW w:w="2521" w:type="dxa"/>
          </w:tcPr>
          <w:p w14:paraId="5EBF8720"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Category 3 </w:t>
            </w:r>
          </w:p>
        </w:tc>
        <w:tc>
          <w:tcPr>
            <w:tcW w:w="2521" w:type="dxa"/>
          </w:tcPr>
          <w:p w14:paraId="74AFCD3C" w14:textId="77777777" w:rsidR="009B7AE2" w:rsidRDefault="009B7AE2" w:rsidP="00635AA1">
            <w:pPr>
              <w:autoSpaceDE w:val="0"/>
              <w:autoSpaceDN w:val="0"/>
              <w:adjustRightInd w:val="0"/>
              <w:rPr>
                <w:rFonts w:cs="Arial"/>
                <w:color w:val="000000"/>
                <w:sz w:val="20"/>
              </w:rPr>
            </w:pPr>
            <w:r>
              <w:rPr>
                <w:rFonts w:cs="Arial"/>
                <w:color w:val="000000"/>
                <w:sz w:val="20"/>
              </w:rPr>
              <w:t>3:00pm to 8</w:t>
            </w:r>
            <w:r w:rsidRPr="00482A3C">
              <w:rPr>
                <w:rFonts w:cs="Arial"/>
                <w:color w:val="000000"/>
                <w:sz w:val="20"/>
              </w:rPr>
              <w:t>:00pm (HE1</w:t>
            </w:r>
            <w:r>
              <w:rPr>
                <w:rFonts w:cs="Arial"/>
                <w:color w:val="000000"/>
                <w:sz w:val="20"/>
              </w:rPr>
              <w:t>6-HE20</w:t>
            </w:r>
            <w:r w:rsidRPr="00482A3C">
              <w:rPr>
                <w:rFonts w:cs="Arial"/>
                <w:color w:val="000000"/>
                <w:sz w:val="20"/>
              </w:rPr>
              <w:t xml:space="preserve">)  </w:t>
            </w:r>
          </w:p>
        </w:tc>
        <w:tc>
          <w:tcPr>
            <w:tcW w:w="2523" w:type="dxa"/>
          </w:tcPr>
          <w:p w14:paraId="1761653E" w14:textId="77777777" w:rsidR="009B7AE2" w:rsidRPr="00482A3C" w:rsidRDefault="009B7AE2" w:rsidP="00635AA1">
            <w:pPr>
              <w:autoSpaceDE w:val="0"/>
              <w:autoSpaceDN w:val="0"/>
              <w:adjustRightInd w:val="0"/>
              <w:rPr>
                <w:rFonts w:cs="Arial"/>
                <w:color w:val="000000"/>
                <w:sz w:val="20"/>
              </w:rPr>
            </w:pPr>
            <w:r w:rsidRPr="00482A3C">
              <w:rPr>
                <w:rFonts w:cs="Arial"/>
                <w:color w:val="000000"/>
                <w:sz w:val="20"/>
              </w:rPr>
              <w:t xml:space="preserve">Non-Holiday Weekdays* </w:t>
            </w:r>
          </w:p>
        </w:tc>
      </w:tr>
    </w:tbl>
    <w:p w14:paraId="580BB387" w14:textId="77777777" w:rsidR="009B7AE2" w:rsidRPr="00482A3C" w:rsidRDefault="009B7AE2" w:rsidP="009B7AE2">
      <w:pPr>
        <w:rPr>
          <w:rFonts w:cs="Arial"/>
          <w:sz w:val="20"/>
        </w:rPr>
      </w:pPr>
    </w:p>
    <w:p w14:paraId="53F32253" w14:textId="77777777" w:rsidR="009B7AE2" w:rsidRDefault="009B7AE2" w:rsidP="009B7AE2">
      <w:pPr>
        <w:rPr>
          <w:rFonts w:cs="Arial"/>
          <w:sz w:val="20"/>
        </w:rPr>
      </w:pPr>
      <w:r w:rsidRPr="00482A3C">
        <w:rPr>
          <w:rFonts w:cs="Arial"/>
          <w:sz w:val="20"/>
        </w:rPr>
        <w:t xml:space="preserve">*Non-Holiday Weekdays are any day of the week from Monday through Friday that is not a </w:t>
      </w:r>
      <w:r>
        <w:rPr>
          <w:rFonts w:cs="Arial"/>
          <w:sz w:val="20"/>
        </w:rPr>
        <w:t xml:space="preserve">federal </w:t>
      </w:r>
      <w:r w:rsidRPr="00482A3C">
        <w:rPr>
          <w:rFonts w:cs="Arial"/>
          <w:sz w:val="20"/>
        </w:rPr>
        <w:t>holiday</w:t>
      </w:r>
    </w:p>
    <w:p w14:paraId="3B4F121F" w14:textId="77777777" w:rsidR="00B423FA" w:rsidRDefault="00B423FA" w:rsidP="009B7AE2">
      <w:pPr>
        <w:rPr>
          <w:rFonts w:cs="Arial"/>
          <w:sz w:val="20"/>
        </w:rPr>
      </w:pPr>
    </w:p>
    <w:p w14:paraId="7830ACC2" w14:textId="77777777" w:rsidR="00B423FA" w:rsidRPr="00482A3C" w:rsidRDefault="00B423FA" w:rsidP="00B423FA">
      <w:pPr>
        <w:pStyle w:val="Default"/>
        <w:rPr>
          <w:b/>
          <w:sz w:val="20"/>
          <w:szCs w:val="20"/>
          <w:u w:val="single"/>
        </w:rPr>
      </w:pPr>
      <w:r>
        <w:rPr>
          <w:b/>
          <w:sz w:val="20"/>
          <w:szCs w:val="20"/>
          <w:u w:val="single"/>
        </w:rPr>
        <w:t>2026</w:t>
      </w:r>
      <w:r w:rsidRPr="00482A3C">
        <w:rPr>
          <w:b/>
          <w:sz w:val="20"/>
          <w:szCs w:val="20"/>
          <w:u w:val="single"/>
        </w:rPr>
        <w:t xml:space="preserve"> System and Local Resource Adequacy Availability Assessment Hours</w:t>
      </w:r>
    </w:p>
    <w:p w14:paraId="7E607700" w14:textId="77777777" w:rsidR="00B423FA" w:rsidRPr="00482A3C" w:rsidRDefault="00B423FA" w:rsidP="00B423FA">
      <w:pPr>
        <w:rPr>
          <w:rFonts w:cs="Arial"/>
          <w:sz w:val="20"/>
        </w:rPr>
      </w:pPr>
    </w:p>
    <w:p w14:paraId="55C223D3" w14:textId="77777777" w:rsidR="00B423FA" w:rsidRPr="00482A3C" w:rsidRDefault="00B423FA" w:rsidP="00B423FA">
      <w:pPr>
        <w:rPr>
          <w:rFonts w:cs="Arial"/>
          <w:sz w:val="20"/>
        </w:rPr>
      </w:pPr>
      <w:r w:rsidRPr="00482A3C">
        <w:rPr>
          <w:rFonts w:cs="Arial"/>
          <w:sz w:val="20"/>
        </w:rPr>
        <w:t>Analysis em</w:t>
      </w:r>
      <w:r>
        <w:rPr>
          <w:rFonts w:cs="Arial"/>
          <w:sz w:val="20"/>
        </w:rPr>
        <w:t xml:space="preserve">ployed: </w:t>
      </w:r>
      <w:r w:rsidRPr="00482A3C">
        <w:rPr>
          <w:rFonts w:cs="Arial"/>
          <w:sz w:val="20"/>
        </w:rPr>
        <w:t>Top 5% of load hours using average hourly load</w:t>
      </w:r>
    </w:p>
    <w:p w14:paraId="13E533FD" w14:textId="77777777" w:rsidR="00B423FA" w:rsidRPr="00482A3C" w:rsidRDefault="00B423FA" w:rsidP="00B423FA">
      <w:pPr>
        <w:pStyle w:val="Default"/>
        <w:rPr>
          <w:sz w:val="20"/>
          <w:szCs w:val="20"/>
        </w:rPr>
      </w:pPr>
    </w:p>
    <w:p w14:paraId="5B083EAF" w14:textId="77777777" w:rsidR="00B423FA" w:rsidRDefault="00B423FA" w:rsidP="00B423FA">
      <w:pPr>
        <w:rPr>
          <w:rFonts w:cs="Arial"/>
          <w:bCs/>
          <w:sz w:val="20"/>
        </w:rPr>
      </w:pPr>
      <w:r>
        <w:rPr>
          <w:rFonts w:cs="Arial"/>
          <w:bCs/>
          <w:sz w:val="20"/>
        </w:rPr>
        <w:t>Spring – March 1 through May 31</w:t>
      </w:r>
    </w:p>
    <w:p w14:paraId="6659AE3E" w14:textId="77777777" w:rsidR="00B423FA" w:rsidRPr="00BB0E5B" w:rsidRDefault="00B423FA" w:rsidP="00B423FA">
      <w:pPr>
        <w:rPr>
          <w:rFonts w:cs="Arial"/>
          <w:b/>
          <w:sz w:val="20"/>
        </w:rPr>
      </w:pPr>
      <w:r w:rsidRPr="00482A3C">
        <w:rPr>
          <w:rFonts w:cs="Arial"/>
          <w:b/>
          <w:sz w:val="20"/>
        </w:rPr>
        <w:t xml:space="preserve">Availability Assessment Hours:  </w:t>
      </w:r>
      <w:r>
        <w:rPr>
          <w:rFonts w:cs="Arial"/>
          <w:b/>
          <w:sz w:val="20"/>
        </w:rPr>
        <w:t>5pm – 10</w:t>
      </w:r>
      <w:r w:rsidRPr="00CE7AAE">
        <w:rPr>
          <w:rFonts w:cs="Arial"/>
          <w:b/>
          <w:sz w:val="20"/>
        </w:rPr>
        <w:t>pm (HE1</w:t>
      </w:r>
      <w:r>
        <w:rPr>
          <w:rFonts w:cs="Arial"/>
          <w:b/>
          <w:sz w:val="20"/>
        </w:rPr>
        <w:t>8</w:t>
      </w:r>
      <w:r w:rsidRPr="00CE7AAE">
        <w:rPr>
          <w:rFonts w:cs="Arial"/>
          <w:b/>
          <w:sz w:val="20"/>
        </w:rPr>
        <w:t xml:space="preserve"> – HE2</w:t>
      </w:r>
      <w:r>
        <w:rPr>
          <w:rFonts w:cs="Arial"/>
          <w:b/>
          <w:sz w:val="20"/>
        </w:rPr>
        <w:t>2</w:t>
      </w:r>
      <w:r w:rsidRPr="00CE7AAE">
        <w:rPr>
          <w:rFonts w:cs="Arial"/>
          <w:b/>
          <w:sz w:val="20"/>
        </w:rPr>
        <w:t>)</w:t>
      </w:r>
      <w:r w:rsidRPr="00482A3C">
        <w:rPr>
          <w:rFonts w:cs="Arial"/>
          <w:b/>
          <w:sz w:val="20"/>
        </w:rPr>
        <w:t xml:space="preserve"> </w:t>
      </w:r>
    </w:p>
    <w:p w14:paraId="197E653B" w14:textId="77777777" w:rsidR="00B423FA" w:rsidRDefault="00B423FA" w:rsidP="00B423FA">
      <w:pPr>
        <w:rPr>
          <w:rFonts w:cs="Arial"/>
          <w:bCs/>
          <w:sz w:val="20"/>
        </w:rPr>
      </w:pPr>
    </w:p>
    <w:p w14:paraId="20FE40B5" w14:textId="77777777" w:rsidR="00B423FA" w:rsidRPr="00482A3C" w:rsidRDefault="00B423FA" w:rsidP="00B423FA">
      <w:pPr>
        <w:rPr>
          <w:rFonts w:cs="Arial"/>
          <w:bCs/>
          <w:sz w:val="20"/>
        </w:rPr>
      </w:pPr>
      <w:r w:rsidRPr="00482A3C">
        <w:rPr>
          <w:rFonts w:cs="Arial"/>
          <w:bCs/>
          <w:sz w:val="20"/>
        </w:rPr>
        <w:t xml:space="preserve">Summer – </w:t>
      </w:r>
      <w:r>
        <w:rPr>
          <w:rFonts w:cs="Arial"/>
          <w:bCs/>
          <w:sz w:val="20"/>
        </w:rPr>
        <w:t xml:space="preserve">June </w:t>
      </w:r>
      <w:r w:rsidRPr="00482A3C">
        <w:rPr>
          <w:rFonts w:cs="Arial"/>
          <w:bCs/>
          <w:sz w:val="20"/>
        </w:rPr>
        <w:t>1 through October 31</w:t>
      </w:r>
    </w:p>
    <w:p w14:paraId="5505230A" w14:textId="77777777" w:rsidR="00B423FA" w:rsidRPr="00482A3C" w:rsidRDefault="00B423FA" w:rsidP="00B423FA">
      <w:pPr>
        <w:rPr>
          <w:rFonts w:cs="Arial"/>
          <w:b/>
          <w:sz w:val="20"/>
        </w:rPr>
      </w:pPr>
      <w:r w:rsidRPr="00482A3C">
        <w:rPr>
          <w:rFonts w:cs="Arial"/>
          <w:b/>
          <w:sz w:val="20"/>
        </w:rPr>
        <w:t xml:space="preserve">Availability Assessment Hours:  </w:t>
      </w:r>
      <w:r w:rsidRPr="00CE7AAE">
        <w:rPr>
          <w:rFonts w:cs="Arial"/>
          <w:b/>
          <w:sz w:val="20"/>
        </w:rPr>
        <w:t>4pm – 9pm (HE17 – HE21)</w:t>
      </w:r>
      <w:r w:rsidRPr="00482A3C">
        <w:rPr>
          <w:rFonts w:cs="Arial"/>
          <w:b/>
          <w:sz w:val="20"/>
        </w:rPr>
        <w:t xml:space="preserve"> </w:t>
      </w:r>
    </w:p>
    <w:p w14:paraId="411E14D1" w14:textId="77777777" w:rsidR="00B423FA" w:rsidRPr="00482A3C" w:rsidRDefault="00B423FA" w:rsidP="00B423FA">
      <w:pPr>
        <w:rPr>
          <w:rFonts w:cs="Arial"/>
          <w:sz w:val="20"/>
        </w:rPr>
      </w:pPr>
    </w:p>
    <w:p w14:paraId="3A117C21" w14:textId="77777777" w:rsidR="00B423FA" w:rsidRPr="00482A3C" w:rsidRDefault="00B423FA" w:rsidP="00B423FA">
      <w:pPr>
        <w:rPr>
          <w:rFonts w:cs="Arial"/>
          <w:bCs/>
          <w:sz w:val="20"/>
        </w:rPr>
      </w:pPr>
      <w:r w:rsidRPr="00482A3C">
        <w:rPr>
          <w:rFonts w:cs="Arial"/>
          <w:bCs/>
          <w:sz w:val="20"/>
        </w:rPr>
        <w:t xml:space="preserve">Winter – </w:t>
      </w:r>
      <w:r>
        <w:rPr>
          <w:rFonts w:cs="Arial"/>
          <w:bCs/>
          <w:sz w:val="20"/>
        </w:rPr>
        <w:t xml:space="preserve">January 1 through February 28, </w:t>
      </w:r>
      <w:r w:rsidRPr="00482A3C">
        <w:rPr>
          <w:rFonts w:cs="Arial"/>
          <w:bCs/>
          <w:sz w:val="20"/>
        </w:rPr>
        <w:t xml:space="preserve">November 1 through </w:t>
      </w:r>
      <w:r>
        <w:rPr>
          <w:rFonts w:cs="Arial"/>
          <w:bCs/>
          <w:sz w:val="20"/>
        </w:rPr>
        <w:t>December 31</w:t>
      </w:r>
    </w:p>
    <w:p w14:paraId="4BD3CE89" w14:textId="77777777" w:rsidR="00B423FA" w:rsidRPr="00482A3C" w:rsidRDefault="00B423FA" w:rsidP="00B423FA">
      <w:pPr>
        <w:rPr>
          <w:rFonts w:cs="Arial"/>
          <w:b/>
          <w:sz w:val="20"/>
        </w:rPr>
      </w:pPr>
      <w:r w:rsidRPr="00482A3C">
        <w:rPr>
          <w:rFonts w:cs="Arial"/>
          <w:b/>
          <w:sz w:val="20"/>
        </w:rPr>
        <w:t xml:space="preserve">Availability Assessment Hours:  </w:t>
      </w:r>
      <w:r>
        <w:rPr>
          <w:rFonts w:cs="Arial"/>
          <w:b/>
          <w:sz w:val="20"/>
        </w:rPr>
        <w:t>5</w:t>
      </w:r>
      <w:r w:rsidRPr="00482A3C">
        <w:rPr>
          <w:rFonts w:cs="Arial"/>
          <w:b/>
          <w:sz w:val="20"/>
        </w:rPr>
        <w:t xml:space="preserve">pm – </w:t>
      </w:r>
      <w:r>
        <w:rPr>
          <w:rFonts w:cs="Arial"/>
          <w:b/>
          <w:sz w:val="20"/>
        </w:rPr>
        <w:t>10</w:t>
      </w:r>
      <w:r w:rsidRPr="00482A3C">
        <w:rPr>
          <w:rFonts w:cs="Arial"/>
          <w:b/>
          <w:sz w:val="20"/>
        </w:rPr>
        <w:t>pm (HE1</w:t>
      </w:r>
      <w:r>
        <w:rPr>
          <w:rFonts w:cs="Arial"/>
          <w:b/>
          <w:sz w:val="20"/>
        </w:rPr>
        <w:t>8</w:t>
      </w:r>
      <w:r w:rsidRPr="00482A3C">
        <w:rPr>
          <w:rFonts w:cs="Arial"/>
          <w:b/>
          <w:sz w:val="20"/>
        </w:rPr>
        <w:t xml:space="preserve"> – HE2</w:t>
      </w:r>
      <w:r>
        <w:rPr>
          <w:rFonts w:cs="Arial"/>
          <w:b/>
          <w:sz w:val="20"/>
        </w:rPr>
        <w:t>2</w:t>
      </w:r>
      <w:r w:rsidRPr="00482A3C">
        <w:rPr>
          <w:rFonts w:cs="Arial"/>
          <w:b/>
          <w:sz w:val="20"/>
        </w:rPr>
        <w:t xml:space="preserve">) </w:t>
      </w:r>
    </w:p>
    <w:p w14:paraId="17A741BA" w14:textId="77777777" w:rsidR="00B423FA" w:rsidRPr="00482A3C" w:rsidRDefault="00B423FA" w:rsidP="00B423FA">
      <w:pPr>
        <w:rPr>
          <w:rFonts w:cs="Arial"/>
          <w:sz w:val="20"/>
        </w:rPr>
      </w:pPr>
    </w:p>
    <w:p w14:paraId="06913BE3" w14:textId="77777777" w:rsidR="00B423FA" w:rsidRPr="00482A3C" w:rsidRDefault="00B423FA" w:rsidP="00B423FA">
      <w:pPr>
        <w:pStyle w:val="Default"/>
        <w:rPr>
          <w:b/>
          <w:sz w:val="20"/>
          <w:szCs w:val="20"/>
          <w:u w:val="single"/>
        </w:rPr>
      </w:pPr>
      <w:r>
        <w:rPr>
          <w:b/>
          <w:sz w:val="20"/>
          <w:szCs w:val="20"/>
          <w:u w:val="single"/>
        </w:rPr>
        <w:t>2026</w:t>
      </w:r>
      <w:r w:rsidRPr="00482A3C">
        <w:rPr>
          <w:b/>
          <w:sz w:val="20"/>
          <w:szCs w:val="20"/>
          <w:u w:val="single"/>
        </w:rPr>
        <w:t xml:space="preserve"> Flexible Resource Adequacy Availability Assessment Hours and must offer obligation hours</w:t>
      </w:r>
    </w:p>
    <w:p w14:paraId="0CB3399A" w14:textId="77777777" w:rsidR="00B423FA" w:rsidRPr="00482A3C" w:rsidRDefault="00B423FA" w:rsidP="00B423FA">
      <w:pPr>
        <w:pStyle w:val="Default"/>
        <w:rPr>
          <w:sz w:val="20"/>
          <w:szCs w:val="20"/>
        </w:rPr>
      </w:pPr>
      <w:r w:rsidRPr="00482A3C">
        <w:rPr>
          <w:sz w:val="20"/>
          <w:szCs w:val="20"/>
        </w:rPr>
        <w:t xml:space="preserve"> </w:t>
      </w:r>
    </w:p>
    <w:tbl>
      <w:tblPr>
        <w:tblW w:w="10086" w:type="dxa"/>
        <w:tblInd w:w="-108" w:type="dxa"/>
        <w:tblBorders>
          <w:top w:val="single" w:sz="12" w:space="0" w:color="auto"/>
          <w:left w:val="single" w:sz="12" w:space="0" w:color="auto"/>
          <w:bottom w:val="single" w:sz="12" w:space="0" w:color="auto"/>
          <w:right w:val="single" w:sz="12" w:space="0" w:color="auto"/>
          <w:insideH w:val="single" w:sz="12" w:space="0" w:color="auto"/>
          <w:insideV w:val="single" w:sz="12" w:space="0" w:color="auto"/>
        </w:tblBorders>
        <w:tblLayout w:type="fixed"/>
        <w:tblLook w:val="0000" w:firstRow="0" w:lastRow="0" w:firstColumn="0" w:lastColumn="0" w:noHBand="0" w:noVBand="0"/>
      </w:tblPr>
      <w:tblGrid>
        <w:gridCol w:w="2521"/>
        <w:gridCol w:w="2521"/>
        <w:gridCol w:w="2521"/>
        <w:gridCol w:w="2523"/>
      </w:tblGrid>
      <w:tr w:rsidR="00B423FA" w:rsidRPr="00482A3C" w14:paraId="4168CFE6" w14:textId="77777777" w:rsidTr="00DF25AF">
        <w:trPr>
          <w:trHeight w:val="270"/>
        </w:trPr>
        <w:tc>
          <w:tcPr>
            <w:tcW w:w="2521" w:type="dxa"/>
          </w:tcPr>
          <w:p w14:paraId="52B57D05" w14:textId="77777777" w:rsidR="00B423FA" w:rsidRPr="00482A3C" w:rsidRDefault="00B423FA" w:rsidP="00DF25AF">
            <w:pPr>
              <w:autoSpaceDE w:val="0"/>
              <w:autoSpaceDN w:val="0"/>
              <w:adjustRightInd w:val="0"/>
              <w:rPr>
                <w:rFonts w:cs="Arial"/>
                <w:b/>
                <w:bCs/>
                <w:color w:val="000000"/>
                <w:sz w:val="20"/>
              </w:rPr>
            </w:pPr>
            <w:r w:rsidRPr="00482A3C">
              <w:rPr>
                <w:rFonts w:cs="Arial"/>
                <w:b/>
                <w:bCs/>
                <w:color w:val="000000"/>
                <w:sz w:val="20"/>
              </w:rPr>
              <w:t xml:space="preserve">Flexible RA Capacity Type </w:t>
            </w:r>
          </w:p>
          <w:p w14:paraId="178A0BE0" w14:textId="77777777" w:rsidR="00B423FA" w:rsidRPr="00482A3C" w:rsidRDefault="00B423FA" w:rsidP="00DF25AF">
            <w:pPr>
              <w:autoSpaceDE w:val="0"/>
              <w:autoSpaceDN w:val="0"/>
              <w:adjustRightInd w:val="0"/>
              <w:rPr>
                <w:rFonts w:cs="Arial"/>
                <w:color w:val="000000"/>
                <w:sz w:val="20"/>
              </w:rPr>
            </w:pPr>
          </w:p>
        </w:tc>
        <w:tc>
          <w:tcPr>
            <w:tcW w:w="2521" w:type="dxa"/>
          </w:tcPr>
          <w:p w14:paraId="25F648CC" w14:textId="77777777" w:rsidR="00B423FA" w:rsidRPr="00482A3C" w:rsidRDefault="00B423FA" w:rsidP="00DF25AF">
            <w:pPr>
              <w:autoSpaceDE w:val="0"/>
              <w:autoSpaceDN w:val="0"/>
              <w:adjustRightInd w:val="0"/>
              <w:rPr>
                <w:rFonts w:cs="Arial"/>
                <w:color w:val="000000"/>
                <w:sz w:val="20"/>
              </w:rPr>
            </w:pPr>
            <w:r w:rsidRPr="00482A3C">
              <w:rPr>
                <w:rFonts w:cs="Arial"/>
                <w:b/>
                <w:bCs/>
                <w:color w:val="000000"/>
                <w:sz w:val="20"/>
              </w:rPr>
              <w:t xml:space="preserve">Category Designation </w:t>
            </w:r>
          </w:p>
        </w:tc>
        <w:tc>
          <w:tcPr>
            <w:tcW w:w="2521" w:type="dxa"/>
          </w:tcPr>
          <w:p w14:paraId="74538B54" w14:textId="77777777" w:rsidR="00B423FA" w:rsidRPr="00482A3C" w:rsidRDefault="00B423FA" w:rsidP="00DF25AF">
            <w:pPr>
              <w:autoSpaceDE w:val="0"/>
              <w:autoSpaceDN w:val="0"/>
              <w:adjustRightInd w:val="0"/>
              <w:rPr>
                <w:rFonts w:cs="Arial"/>
                <w:color w:val="000000"/>
                <w:sz w:val="20"/>
              </w:rPr>
            </w:pPr>
            <w:r w:rsidRPr="00482A3C">
              <w:rPr>
                <w:rFonts w:cs="Arial"/>
                <w:b/>
                <w:bCs/>
                <w:color w:val="000000"/>
                <w:sz w:val="20"/>
              </w:rPr>
              <w:t xml:space="preserve">Required Bidding Hours </w:t>
            </w:r>
          </w:p>
        </w:tc>
        <w:tc>
          <w:tcPr>
            <w:tcW w:w="2523" w:type="dxa"/>
          </w:tcPr>
          <w:p w14:paraId="441511D2" w14:textId="77777777" w:rsidR="00B423FA" w:rsidRPr="00482A3C" w:rsidRDefault="00B423FA" w:rsidP="00DF25AF">
            <w:pPr>
              <w:autoSpaceDE w:val="0"/>
              <w:autoSpaceDN w:val="0"/>
              <w:adjustRightInd w:val="0"/>
              <w:rPr>
                <w:rFonts w:cs="Arial"/>
                <w:b/>
                <w:bCs/>
                <w:color w:val="000000"/>
                <w:sz w:val="20"/>
              </w:rPr>
            </w:pPr>
            <w:r w:rsidRPr="00482A3C">
              <w:rPr>
                <w:rFonts w:cs="Arial"/>
                <w:b/>
                <w:bCs/>
                <w:color w:val="000000"/>
                <w:sz w:val="20"/>
              </w:rPr>
              <w:t xml:space="preserve">Required Bidding Days </w:t>
            </w:r>
          </w:p>
          <w:p w14:paraId="77598C50" w14:textId="77777777" w:rsidR="00B423FA" w:rsidRPr="00482A3C" w:rsidRDefault="00B423FA" w:rsidP="00DF25AF">
            <w:pPr>
              <w:autoSpaceDE w:val="0"/>
              <w:autoSpaceDN w:val="0"/>
              <w:adjustRightInd w:val="0"/>
              <w:rPr>
                <w:rFonts w:cs="Arial"/>
                <w:color w:val="000000"/>
                <w:sz w:val="20"/>
              </w:rPr>
            </w:pPr>
          </w:p>
        </w:tc>
      </w:tr>
      <w:tr w:rsidR="00B423FA" w:rsidRPr="00482A3C" w14:paraId="0A4C4484" w14:textId="77777777" w:rsidTr="00DF25AF">
        <w:trPr>
          <w:trHeight w:val="264"/>
        </w:trPr>
        <w:tc>
          <w:tcPr>
            <w:tcW w:w="10086" w:type="dxa"/>
            <w:gridSpan w:val="4"/>
          </w:tcPr>
          <w:p w14:paraId="6CFC87B0" w14:textId="77777777" w:rsidR="00B423FA" w:rsidRPr="00482A3C" w:rsidRDefault="00B423FA" w:rsidP="00DF25AF">
            <w:pPr>
              <w:autoSpaceDE w:val="0"/>
              <w:autoSpaceDN w:val="0"/>
              <w:adjustRightInd w:val="0"/>
              <w:rPr>
                <w:rFonts w:cs="Arial"/>
                <w:color w:val="000000"/>
                <w:sz w:val="20"/>
              </w:rPr>
            </w:pPr>
            <w:r w:rsidRPr="00482A3C">
              <w:rPr>
                <w:rFonts w:cs="Arial"/>
                <w:b/>
                <w:bCs/>
                <w:color w:val="000000"/>
                <w:sz w:val="20"/>
              </w:rPr>
              <w:t xml:space="preserve">January – </w:t>
            </w:r>
            <w:r>
              <w:rPr>
                <w:rFonts w:cs="Arial"/>
                <w:b/>
                <w:bCs/>
                <w:color w:val="000000"/>
                <w:sz w:val="20"/>
              </w:rPr>
              <w:t>February</w:t>
            </w:r>
            <w:r w:rsidRPr="00482A3C">
              <w:rPr>
                <w:rFonts w:cs="Arial"/>
                <w:b/>
                <w:bCs/>
                <w:color w:val="000000"/>
                <w:sz w:val="20"/>
              </w:rPr>
              <w:t xml:space="preserve"> </w:t>
            </w:r>
          </w:p>
          <w:p w14:paraId="2EEE62AD" w14:textId="77777777" w:rsidR="00B423FA" w:rsidRPr="00482A3C" w:rsidRDefault="00B423FA" w:rsidP="00DF25AF">
            <w:pPr>
              <w:autoSpaceDE w:val="0"/>
              <w:autoSpaceDN w:val="0"/>
              <w:adjustRightInd w:val="0"/>
              <w:rPr>
                <w:rFonts w:cs="Arial"/>
                <w:b/>
                <w:bCs/>
                <w:color w:val="000000"/>
                <w:sz w:val="20"/>
              </w:rPr>
            </w:pPr>
            <w:r>
              <w:rPr>
                <w:rFonts w:cs="Arial"/>
                <w:b/>
                <w:bCs/>
                <w:color w:val="000000"/>
                <w:sz w:val="20"/>
              </w:rPr>
              <w:t>October</w:t>
            </w:r>
            <w:r w:rsidRPr="00482A3C">
              <w:rPr>
                <w:rFonts w:cs="Arial"/>
                <w:b/>
                <w:bCs/>
                <w:color w:val="000000"/>
                <w:sz w:val="20"/>
              </w:rPr>
              <w:t xml:space="preserve"> – December </w:t>
            </w:r>
          </w:p>
        </w:tc>
      </w:tr>
      <w:tr w:rsidR="00B423FA" w:rsidRPr="00482A3C" w14:paraId="0E807320" w14:textId="77777777" w:rsidTr="00DF25AF">
        <w:trPr>
          <w:trHeight w:val="91"/>
        </w:trPr>
        <w:tc>
          <w:tcPr>
            <w:tcW w:w="2521" w:type="dxa"/>
          </w:tcPr>
          <w:p w14:paraId="2AED423D"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Base Ramping </w:t>
            </w:r>
          </w:p>
        </w:tc>
        <w:tc>
          <w:tcPr>
            <w:tcW w:w="2521" w:type="dxa"/>
          </w:tcPr>
          <w:p w14:paraId="6B12E02B"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Category 1 </w:t>
            </w:r>
          </w:p>
        </w:tc>
        <w:tc>
          <w:tcPr>
            <w:tcW w:w="2521" w:type="dxa"/>
          </w:tcPr>
          <w:p w14:paraId="4E2ED2CC"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05:00am to 10:00pm (HE6-HE22) </w:t>
            </w:r>
          </w:p>
        </w:tc>
        <w:tc>
          <w:tcPr>
            <w:tcW w:w="2523" w:type="dxa"/>
          </w:tcPr>
          <w:p w14:paraId="7559BBA4"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All days </w:t>
            </w:r>
          </w:p>
        </w:tc>
      </w:tr>
      <w:tr w:rsidR="00B423FA" w:rsidRPr="00482A3C" w14:paraId="24A1CB3C" w14:textId="77777777" w:rsidTr="00DF25AF">
        <w:trPr>
          <w:trHeight w:val="91"/>
        </w:trPr>
        <w:tc>
          <w:tcPr>
            <w:tcW w:w="2521" w:type="dxa"/>
          </w:tcPr>
          <w:p w14:paraId="70CD3F81"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Peak Ramping </w:t>
            </w:r>
          </w:p>
        </w:tc>
        <w:tc>
          <w:tcPr>
            <w:tcW w:w="2521" w:type="dxa"/>
          </w:tcPr>
          <w:p w14:paraId="0D0A3080"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Category 2 </w:t>
            </w:r>
          </w:p>
        </w:tc>
        <w:tc>
          <w:tcPr>
            <w:tcW w:w="2521" w:type="dxa"/>
          </w:tcPr>
          <w:p w14:paraId="5AF3630F" w14:textId="77777777" w:rsidR="00B423FA" w:rsidRPr="00482A3C" w:rsidRDefault="00B423FA" w:rsidP="00DF25AF">
            <w:pPr>
              <w:autoSpaceDE w:val="0"/>
              <w:autoSpaceDN w:val="0"/>
              <w:adjustRightInd w:val="0"/>
              <w:rPr>
                <w:rFonts w:cs="Arial"/>
                <w:color w:val="000000"/>
                <w:sz w:val="20"/>
              </w:rPr>
            </w:pPr>
            <w:r>
              <w:rPr>
                <w:rFonts w:cs="Arial"/>
                <w:color w:val="000000"/>
                <w:sz w:val="20"/>
              </w:rPr>
              <w:t>2</w:t>
            </w:r>
            <w:r w:rsidRPr="00482A3C">
              <w:rPr>
                <w:rFonts w:cs="Arial"/>
                <w:color w:val="000000"/>
                <w:sz w:val="20"/>
              </w:rPr>
              <w:t xml:space="preserve">:00pm to </w:t>
            </w:r>
            <w:r>
              <w:rPr>
                <w:rFonts w:cs="Arial"/>
                <w:color w:val="000000"/>
                <w:sz w:val="20"/>
              </w:rPr>
              <w:t>7</w:t>
            </w:r>
            <w:r w:rsidRPr="00482A3C">
              <w:rPr>
                <w:rFonts w:cs="Arial"/>
                <w:color w:val="000000"/>
                <w:sz w:val="20"/>
              </w:rPr>
              <w:t>:00pm (HE1</w:t>
            </w:r>
            <w:r>
              <w:rPr>
                <w:rFonts w:cs="Arial"/>
                <w:color w:val="000000"/>
                <w:sz w:val="20"/>
              </w:rPr>
              <w:t>5</w:t>
            </w:r>
            <w:r w:rsidRPr="00482A3C">
              <w:rPr>
                <w:rFonts w:cs="Arial"/>
                <w:color w:val="000000"/>
                <w:sz w:val="20"/>
              </w:rPr>
              <w:t>-HE</w:t>
            </w:r>
            <w:r>
              <w:rPr>
                <w:rFonts w:cs="Arial"/>
                <w:color w:val="000000"/>
                <w:sz w:val="20"/>
              </w:rPr>
              <w:t>19</w:t>
            </w:r>
            <w:r w:rsidRPr="00482A3C">
              <w:rPr>
                <w:rFonts w:cs="Arial"/>
                <w:color w:val="000000"/>
                <w:sz w:val="20"/>
              </w:rPr>
              <w:t xml:space="preserve">)  </w:t>
            </w:r>
          </w:p>
        </w:tc>
        <w:tc>
          <w:tcPr>
            <w:tcW w:w="2523" w:type="dxa"/>
          </w:tcPr>
          <w:p w14:paraId="462C1801"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All days </w:t>
            </w:r>
          </w:p>
        </w:tc>
      </w:tr>
      <w:tr w:rsidR="00B423FA" w:rsidRPr="00482A3C" w14:paraId="356E796C" w14:textId="77777777" w:rsidTr="00DF25AF">
        <w:trPr>
          <w:trHeight w:val="91"/>
        </w:trPr>
        <w:tc>
          <w:tcPr>
            <w:tcW w:w="2521" w:type="dxa"/>
          </w:tcPr>
          <w:p w14:paraId="6DFE93B6"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lastRenderedPageBreak/>
              <w:t xml:space="preserve">Super-Peak Ramping </w:t>
            </w:r>
          </w:p>
        </w:tc>
        <w:tc>
          <w:tcPr>
            <w:tcW w:w="2521" w:type="dxa"/>
          </w:tcPr>
          <w:p w14:paraId="5A75A1EE"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Category 3 </w:t>
            </w:r>
          </w:p>
        </w:tc>
        <w:tc>
          <w:tcPr>
            <w:tcW w:w="2521" w:type="dxa"/>
          </w:tcPr>
          <w:p w14:paraId="6DD20831" w14:textId="77777777" w:rsidR="00B423FA" w:rsidRPr="00482A3C" w:rsidRDefault="00B423FA" w:rsidP="00DF25AF">
            <w:pPr>
              <w:autoSpaceDE w:val="0"/>
              <w:autoSpaceDN w:val="0"/>
              <w:adjustRightInd w:val="0"/>
              <w:rPr>
                <w:rFonts w:cs="Arial"/>
                <w:color w:val="000000"/>
                <w:sz w:val="20"/>
              </w:rPr>
            </w:pPr>
            <w:r>
              <w:rPr>
                <w:rFonts w:cs="Arial"/>
                <w:color w:val="000000"/>
                <w:sz w:val="20"/>
              </w:rPr>
              <w:t>2</w:t>
            </w:r>
            <w:r w:rsidRPr="00482A3C">
              <w:rPr>
                <w:rFonts w:cs="Arial"/>
                <w:color w:val="000000"/>
                <w:sz w:val="20"/>
              </w:rPr>
              <w:t xml:space="preserve">:00pm to </w:t>
            </w:r>
            <w:r>
              <w:rPr>
                <w:rFonts w:cs="Arial"/>
                <w:color w:val="000000"/>
                <w:sz w:val="20"/>
              </w:rPr>
              <w:t>7</w:t>
            </w:r>
            <w:r w:rsidRPr="00482A3C">
              <w:rPr>
                <w:rFonts w:cs="Arial"/>
                <w:color w:val="000000"/>
                <w:sz w:val="20"/>
              </w:rPr>
              <w:t>:00pm (HE1</w:t>
            </w:r>
            <w:r>
              <w:rPr>
                <w:rFonts w:cs="Arial"/>
                <w:color w:val="000000"/>
                <w:sz w:val="20"/>
              </w:rPr>
              <w:t>5</w:t>
            </w:r>
            <w:r w:rsidRPr="00482A3C">
              <w:rPr>
                <w:rFonts w:cs="Arial"/>
                <w:color w:val="000000"/>
                <w:sz w:val="20"/>
              </w:rPr>
              <w:t>-HE</w:t>
            </w:r>
            <w:r>
              <w:rPr>
                <w:rFonts w:cs="Arial"/>
                <w:color w:val="000000"/>
                <w:sz w:val="20"/>
              </w:rPr>
              <w:t>19</w:t>
            </w:r>
            <w:r w:rsidRPr="00482A3C">
              <w:rPr>
                <w:rFonts w:cs="Arial"/>
                <w:color w:val="000000"/>
                <w:sz w:val="20"/>
              </w:rPr>
              <w:t xml:space="preserve">)  </w:t>
            </w:r>
          </w:p>
        </w:tc>
        <w:tc>
          <w:tcPr>
            <w:tcW w:w="2523" w:type="dxa"/>
          </w:tcPr>
          <w:p w14:paraId="2D912CBF"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Non-Holiday Weekdays* </w:t>
            </w:r>
          </w:p>
        </w:tc>
      </w:tr>
      <w:tr w:rsidR="00B423FA" w:rsidRPr="00482A3C" w14:paraId="3C6A6117" w14:textId="77777777" w:rsidTr="00DF25AF">
        <w:trPr>
          <w:trHeight w:val="91"/>
        </w:trPr>
        <w:tc>
          <w:tcPr>
            <w:tcW w:w="10086" w:type="dxa"/>
            <w:gridSpan w:val="4"/>
          </w:tcPr>
          <w:p w14:paraId="6A34FC7F" w14:textId="77777777" w:rsidR="00B423FA" w:rsidRPr="00482A3C" w:rsidRDefault="00B423FA" w:rsidP="00DF25AF">
            <w:pPr>
              <w:autoSpaceDE w:val="0"/>
              <w:autoSpaceDN w:val="0"/>
              <w:adjustRightInd w:val="0"/>
              <w:rPr>
                <w:rFonts w:cs="Arial"/>
                <w:b/>
                <w:bCs/>
                <w:color w:val="000000"/>
                <w:sz w:val="20"/>
              </w:rPr>
            </w:pPr>
          </w:p>
          <w:p w14:paraId="0DC7934B" w14:textId="77777777" w:rsidR="00B423FA" w:rsidRPr="00482A3C" w:rsidRDefault="00B423FA" w:rsidP="00DF25AF">
            <w:pPr>
              <w:autoSpaceDE w:val="0"/>
              <w:autoSpaceDN w:val="0"/>
              <w:adjustRightInd w:val="0"/>
              <w:rPr>
                <w:rFonts w:cs="Arial"/>
                <w:b/>
                <w:bCs/>
                <w:color w:val="000000"/>
                <w:sz w:val="20"/>
              </w:rPr>
            </w:pPr>
            <w:r w:rsidRPr="00482A3C">
              <w:rPr>
                <w:rFonts w:cs="Arial"/>
                <w:b/>
                <w:bCs/>
                <w:color w:val="000000"/>
                <w:sz w:val="20"/>
              </w:rPr>
              <w:t>Ma</w:t>
            </w:r>
            <w:r>
              <w:rPr>
                <w:rFonts w:cs="Arial"/>
                <w:b/>
                <w:bCs/>
                <w:color w:val="000000"/>
                <w:sz w:val="20"/>
              </w:rPr>
              <w:t>y</w:t>
            </w:r>
            <w:r w:rsidRPr="00482A3C">
              <w:rPr>
                <w:rFonts w:cs="Arial"/>
                <w:b/>
                <w:bCs/>
                <w:color w:val="000000"/>
                <w:sz w:val="20"/>
              </w:rPr>
              <w:t xml:space="preserve"> – </w:t>
            </w:r>
            <w:r>
              <w:rPr>
                <w:rFonts w:cs="Arial"/>
                <w:b/>
                <w:bCs/>
                <w:color w:val="000000"/>
                <w:sz w:val="20"/>
              </w:rPr>
              <w:t>August</w:t>
            </w:r>
            <w:r w:rsidRPr="00482A3C">
              <w:rPr>
                <w:rFonts w:cs="Arial"/>
                <w:b/>
                <w:bCs/>
                <w:color w:val="000000"/>
                <w:sz w:val="20"/>
              </w:rPr>
              <w:t xml:space="preserve"> </w:t>
            </w:r>
          </w:p>
        </w:tc>
      </w:tr>
      <w:tr w:rsidR="00B423FA" w:rsidRPr="00482A3C" w14:paraId="56E7B294" w14:textId="77777777" w:rsidTr="00DF25AF">
        <w:trPr>
          <w:trHeight w:val="91"/>
        </w:trPr>
        <w:tc>
          <w:tcPr>
            <w:tcW w:w="2521" w:type="dxa"/>
          </w:tcPr>
          <w:p w14:paraId="581B75B6"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Base Ramping </w:t>
            </w:r>
          </w:p>
        </w:tc>
        <w:tc>
          <w:tcPr>
            <w:tcW w:w="2521" w:type="dxa"/>
          </w:tcPr>
          <w:p w14:paraId="307FB676"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Category 1 </w:t>
            </w:r>
          </w:p>
        </w:tc>
        <w:tc>
          <w:tcPr>
            <w:tcW w:w="2521" w:type="dxa"/>
          </w:tcPr>
          <w:p w14:paraId="2E87A390"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05:00am to 10:00pm (HE6-HE22)  </w:t>
            </w:r>
          </w:p>
        </w:tc>
        <w:tc>
          <w:tcPr>
            <w:tcW w:w="2523" w:type="dxa"/>
          </w:tcPr>
          <w:p w14:paraId="249A84DC"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All days </w:t>
            </w:r>
          </w:p>
        </w:tc>
      </w:tr>
      <w:tr w:rsidR="00B423FA" w:rsidRPr="00482A3C" w14:paraId="0E705690" w14:textId="77777777" w:rsidTr="00DF25AF">
        <w:trPr>
          <w:trHeight w:val="91"/>
        </w:trPr>
        <w:tc>
          <w:tcPr>
            <w:tcW w:w="2521" w:type="dxa"/>
          </w:tcPr>
          <w:p w14:paraId="11BABC9F"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Peak Ramping </w:t>
            </w:r>
          </w:p>
        </w:tc>
        <w:tc>
          <w:tcPr>
            <w:tcW w:w="2521" w:type="dxa"/>
          </w:tcPr>
          <w:p w14:paraId="43E2E5F8"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Category 2 </w:t>
            </w:r>
          </w:p>
        </w:tc>
        <w:tc>
          <w:tcPr>
            <w:tcW w:w="2521" w:type="dxa"/>
          </w:tcPr>
          <w:p w14:paraId="729D3C7F" w14:textId="77777777" w:rsidR="00B423FA" w:rsidRPr="00482A3C" w:rsidRDefault="00B423FA" w:rsidP="00DF25AF">
            <w:pPr>
              <w:autoSpaceDE w:val="0"/>
              <w:autoSpaceDN w:val="0"/>
              <w:adjustRightInd w:val="0"/>
              <w:rPr>
                <w:rFonts w:cs="Arial"/>
                <w:color w:val="000000"/>
                <w:sz w:val="20"/>
              </w:rPr>
            </w:pPr>
            <w:r>
              <w:rPr>
                <w:rFonts w:cs="Arial"/>
                <w:color w:val="000000"/>
                <w:sz w:val="20"/>
              </w:rPr>
              <w:t>4</w:t>
            </w:r>
            <w:r w:rsidRPr="00482A3C">
              <w:rPr>
                <w:rFonts w:cs="Arial"/>
                <w:color w:val="000000"/>
                <w:sz w:val="20"/>
              </w:rPr>
              <w:t xml:space="preserve">:00pm to </w:t>
            </w:r>
            <w:r>
              <w:rPr>
                <w:rFonts w:cs="Arial"/>
                <w:color w:val="000000"/>
                <w:sz w:val="20"/>
              </w:rPr>
              <w:t>9</w:t>
            </w:r>
            <w:r w:rsidRPr="00482A3C">
              <w:rPr>
                <w:rFonts w:cs="Arial"/>
                <w:color w:val="000000"/>
                <w:sz w:val="20"/>
              </w:rPr>
              <w:t>:00pm (HE1</w:t>
            </w:r>
            <w:r>
              <w:rPr>
                <w:rFonts w:cs="Arial"/>
                <w:color w:val="000000"/>
                <w:sz w:val="20"/>
              </w:rPr>
              <w:t>7</w:t>
            </w:r>
            <w:r w:rsidRPr="00482A3C">
              <w:rPr>
                <w:rFonts w:cs="Arial"/>
                <w:color w:val="000000"/>
                <w:sz w:val="20"/>
              </w:rPr>
              <w:t>-HE2</w:t>
            </w:r>
            <w:r>
              <w:rPr>
                <w:rFonts w:cs="Arial"/>
                <w:color w:val="000000"/>
                <w:sz w:val="20"/>
              </w:rPr>
              <w:t>1</w:t>
            </w:r>
            <w:r w:rsidRPr="00482A3C">
              <w:rPr>
                <w:rFonts w:cs="Arial"/>
                <w:color w:val="000000"/>
                <w:sz w:val="20"/>
              </w:rPr>
              <w:t xml:space="preserve">)  </w:t>
            </w:r>
          </w:p>
        </w:tc>
        <w:tc>
          <w:tcPr>
            <w:tcW w:w="2523" w:type="dxa"/>
          </w:tcPr>
          <w:p w14:paraId="1526D970"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All days </w:t>
            </w:r>
          </w:p>
        </w:tc>
      </w:tr>
      <w:tr w:rsidR="00B423FA" w:rsidRPr="00482A3C" w14:paraId="6840C226" w14:textId="77777777" w:rsidTr="00DF25AF">
        <w:trPr>
          <w:trHeight w:val="91"/>
        </w:trPr>
        <w:tc>
          <w:tcPr>
            <w:tcW w:w="2521" w:type="dxa"/>
          </w:tcPr>
          <w:p w14:paraId="06B5809F"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Super-Peak Ramping </w:t>
            </w:r>
          </w:p>
        </w:tc>
        <w:tc>
          <w:tcPr>
            <w:tcW w:w="2521" w:type="dxa"/>
          </w:tcPr>
          <w:p w14:paraId="7C1410FA"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Category 3 </w:t>
            </w:r>
          </w:p>
        </w:tc>
        <w:tc>
          <w:tcPr>
            <w:tcW w:w="2521" w:type="dxa"/>
          </w:tcPr>
          <w:p w14:paraId="28DC3005" w14:textId="77777777" w:rsidR="00B423FA" w:rsidRPr="00482A3C" w:rsidRDefault="00B423FA" w:rsidP="00DF25AF">
            <w:pPr>
              <w:autoSpaceDE w:val="0"/>
              <w:autoSpaceDN w:val="0"/>
              <w:adjustRightInd w:val="0"/>
              <w:rPr>
                <w:rFonts w:cs="Arial"/>
                <w:color w:val="000000"/>
                <w:sz w:val="20"/>
              </w:rPr>
            </w:pPr>
            <w:r>
              <w:rPr>
                <w:rFonts w:cs="Arial"/>
                <w:color w:val="000000"/>
                <w:sz w:val="20"/>
              </w:rPr>
              <w:t>4:00pm to 9</w:t>
            </w:r>
            <w:r w:rsidRPr="00482A3C">
              <w:rPr>
                <w:rFonts w:cs="Arial"/>
                <w:color w:val="000000"/>
                <w:sz w:val="20"/>
              </w:rPr>
              <w:t>:00pm (HE1</w:t>
            </w:r>
            <w:r>
              <w:rPr>
                <w:rFonts w:cs="Arial"/>
                <w:color w:val="000000"/>
                <w:sz w:val="20"/>
              </w:rPr>
              <w:t>7-HE21</w:t>
            </w:r>
            <w:r w:rsidRPr="00482A3C">
              <w:rPr>
                <w:rFonts w:cs="Arial"/>
                <w:color w:val="000000"/>
                <w:sz w:val="20"/>
              </w:rPr>
              <w:t xml:space="preserve">)  </w:t>
            </w:r>
          </w:p>
        </w:tc>
        <w:tc>
          <w:tcPr>
            <w:tcW w:w="2523" w:type="dxa"/>
          </w:tcPr>
          <w:p w14:paraId="222B0A8F"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Non-Holiday Weekdays* </w:t>
            </w:r>
          </w:p>
        </w:tc>
      </w:tr>
      <w:tr w:rsidR="00B423FA" w:rsidRPr="00482A3C" w14:paraId="6EE3E148" w14:textId="77777777" w:rsidTr="00DF25AF">
        <w:trPr>
          <w:trHeight w:val="91"/>
        </w:trPr>
        <w:tc>
          <w:tcPr>
            <w:tcW w:w="10086" w:type="dxa"/>
            <w:gridSpan w:val="4"/>
          </w:tcPr>
          <w:p w14:paraId="17652079" w14:textId="77777777" w:rsidR="00B423FA" w:rsidRPr="00482A3C" w:rsidRDefault="00B423FA" w:rsidP="00DF25AF">
            <w:pPr>
              <w:autoSpaceDE w:val="0"/>
              <w:autoSpaceDN w:val="0"/>
              <w:adjustRightInd w:val="0"/>
              <w:rPr>
                <w:rFonts w:cs="Arial"/>
                <w:b/>
                <w:bCs/>
                <w:color w:val="000000"/>
                <w:sz w:val="20"/>
              </w:rPr>
            </w:pPr>
          </w:p>
          <w:p w14:paraId="1D9B6E51" w14:textId="77777777" w:rsidR="00B423FA" w:rsidRPr="00482A3C" w:rsidRDefault="00B423FA" w:rsidP="00DF25AF">
            <w:pPr>
              <w:autoSpaceDE w:val="0"/>
              <w:autoSpaceDN w:val="0"/>
              <w:adjustRightInd w:val="0"/>
              <w:rPr>
                <w:rFonts w:cs="Arial"/>
                <w:color w:val="000000"/>
                <w:sz w:val="20"/>
              </w:rPr>
            </w:pPr>
            <w:r>
              <w:rPr>
                <w:rFonts w:cs="Arial"/>
                <w:b/>
                <w:bCs/>
                <w:color w:val="000000"/>
                <w:sz w:val="20"/>
              </w:rPr>
              <w:t>March, April, September</w:t>
            </w:r>
          </w:p>
        </w:tc>
      </w:tr>
      <w:tr w:rsidR="00B423FA" w:rsidRPr="00482A3C" w14:paraId="2FFC01D2" w14:textId="77777777" w:rsidTr="00DF25AF">
        <w:trPr>
          <w:trHeight w:val="91"/>
        </w:trPr>
        <w:tc>
          <w:tcPr>
            <w:tcW w:w="2521" w:type="dxa"/>
          </w:tcPr>
          <w:p w14:paraId="3746686A" w14:textId="77777777" w:rsidR="00B423FA" w:rsidRPr="00482A3C" w:rsidRDefault="00B423FA" w:rsidP="00DF25AF">
            <w:pPr>
              <w:autoSpaceDE w:val="0"/>
              <w:autoSpaceDN w:val="0"/>
              <w:adjustRightInd w:val="0"/>
              <w:rPr>
                <w:rFonts w:cs="Arial"/>
                <w:b/>
                <w:bCs/>
                <w:color w:val="000000"/>
                <w:sz w:val="20"/>
              </w:rPr>
            </w:pPr>
            <w:r w:rsidRPr="00482A3C">
              <w:rPr>
                <w:rFonts w:cs="Arial"/>
                <w:color w:val="000000"/>
                <w:sz w:val="20"/>
              </w:rPr>
              <w:t xml:space="preserve">Base Ramping </w:t>
            </w:r>
          </w:p>
        </w:tc>
        <w:tc>
          <w:tcPr>
            <w:tcW w:w="2521" w:type="dxa"/>
          </w:tcPr>
          <w:p w14:paraId="23207BA8"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Category 1 </w:t>
            </w:r>
          </w:p>
        </w:tc>
        <w:tc>
          <w:tcPr>
            <w:tcW w:w="2521" w:type="dxa"/>
          </w:tcPr>
          <w:p w14:paraId="3034AB02" w14:textId="77777777" w:rsidR="00B423FA" w:rsidRDefault="00B423FA" w:rsidP="00DF25AF">
            <w:pPr>
              <w:autoSpaceDE w:val="0"/>
              <w:autoSpaceDN w:val="0"/>
              <w:adjustRightInd w:val="0"/>
              <w:rPr>
                <w:rFonts w:cs="Arial"/>
                <w:color w:val="000000"/>
                <w:sz w:val="20"/>
              </w:rPr>
            </w:pPr>
            <w:r w:rsidRPr="00482A3C">
              <w:rPr>
                <w:rFonts w:cs="Arial"/>
                <w:color w:val="000000"/>
                <w:sz w:val="20"/>
              </w:rPr>
              <w:t xml:space="preserve">05:00am to 10:00pm (HE6-HE22)  </w:t>
            </w:r>
          </w:p>
        </w:tc>
        <w:tc>
          <w:tcPr>
            <w:tcW w:w="2523" w:type="dxa"/>
          </w:tcPr>
          <w:p w14:paraId="6F91306F"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All days </w:t>
            </w:r>
          </w:p>
        </w:tc>
      </w:tr>
      <w:tr w:rsidR="00B423FA" w:rsidRPr="00482A3C" w14:paraId="118EE2B6" w14:textId="77777777" w:rsidTr="00DF25AF">
        <w:trPr>
          <w:trHeight w:val="91"/>
        </w:trPr>
        <w:tc>
          <w:tcPr>
            <w:tcW w:w="2521" w:type="dxa"/>
          </w:tcPr>
          <w:p w14:paraId="71DE938D"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Peak Ramping </w:t>
            </w:r>
          </w:p>
        </w:tc>
        <w:tc>
          <w:tcPr>
            <w:tcW w:w="2521" w:type="dxa"/>
          </w:tcPr>
          <w:p w14:paraId="02CF8642"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Category 2 </w:t>
            </w:r>
          </w:p>
        </w:tc>
        <w:tc>
          <w:tcPr>
            <w:tcW w:w="2521" w:type="dxa"/>
          </w:tcPr>
          <w:p w14:paraId="6E5E332B" w14:textId="77777777" w:rsidR="00B423FA" w:rsidRPr="00482A3C" w:rsidRDefault="00B423FA" w:rsidP="00DF25AF">
            <w:pPr>
              <w:autoSpaceDE w:val="0"/>
              <w:autoSpaceDN w:val="0"/>
              <w:adjustRightInd w:val="0"/>
              <w:rPr>
                <w:rFonts w:cs="Arial"/>
                <w:color w:val="000000"/>
                <w:sz w:val="20"/>
              </w:rPr>
            </w:pPr>
            <w:r>
              <w:rPr>
                <w:rFonts w:cs="Arial"/>
                <w:color w:val="000000"/>
                <w:sz w:val="20"/>
              </w:rPr>
              <w:t>3</w:t>
            </w:r>
            <w:r w:rsidRPr="00482A3C">
              <w:rPr>
                <w:rFonts w:cs="Arial"/>
                <w:color w:val="000000"/>
                <w:sz w:val="20"/>
              </w:rPr>
              <w:t xml:space="preserve">:00pm to </w:t>
            </w:r>
            <w:r>
              <w:rPr>
                <w:rFonts w:cs="Arial"/>
                <w:color w:val="000000"/>
                <w:sz w:val="20"/>
              </w:rPr>
              <w:t>8</w:t>
            </w:r>
            <w:r w:rsidRPr="00482A3C">
              <w:rPr>
                <w:rFonts w:cs="Arial"/>
                <w:color w:val="000000"/>
                <w:sz w:val="20"/>
              </w:rPr>
              <w:t>:00pm (HE1</w:t>
            </w:r>
            <w:r>
              <w:rPr>
                <w:rFonts w:cs="Arial"/>
                <w:color w:val="000000"/>
                <w:sz w:val="20"/>
              </w:rPr>
              <w:t>6</w:t>
            </w:r>
            <w:r w:rsidRPr="00482A3C">
              <w:rPr>
                <w:rFonts w:cs="Arial"/>
                <w:color w:val="000000"/>
                <w:sz w:val="20"/>
              </w:rPr>
              <w:t>-HE2</w:t>
            </w:r>
            <w:r>
              <w:rPr>
                <w:rFonts w:cs="Arial"/>
                <w:color w:val="000000"/>
                <w:sz w:val="20"/>
              </w:rPr>
              <w:t>0</w:t>
            </w:r>
            <w:r w:rsidRPr="00482A3C">
              <w:rPr>
                <w:rFonts w:cs="Arial"/>
                <w:color w:val="000000"/>
                <w:sz w:val="20"/>
              </w:rPr>
              <w:t xml:space="preserve">)  </w:t>
            </w:r>
          </w:p>
        </w:tc>
        <w:tc>
          <w:tcPr>
            <w:tcW w:w="2523" w:type="dxa"/>
          </w:tcPr>
          <w:p w14:paraId="2EDDE45F"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All days </w:t>
            </w:r>
          </w:p>
        </w:tc>
      </w:tr>
      <w:tr w:rsidR="00B423FA" w:rsidRPr="00482A3C" w14:paraId="5D3259DE" w14:textId="77777777" w:rsidTr="00DF25AF">
        <w:trPr>
          <w:trHeight w:val="91"/>
        </w:trPr>
        <w:tc>
          <w:tcPr>
            <w:tcW w:w="2521" w:type="dxa"/>
          </w:tcPr>
          <w:p w14:paraId="319C1D8F"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Super-Peak Ramping </w:t>
            </w:r>
          </w:p>
        </w:tc>
        <w:tc>
          <w:tcPr>
            <w:tcW w:w="2521" w:type="dxa"/>
          </w:tcPr>
          <w:p w14:paraId="4D26CEB1"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Category 3 </w:t>
            </w:r>
          </w:p>
        </w:tc>
        <w:tc>
          <w:tcPr>
            <w:tcW w:w="2521" w:type="dxa"/>
          </w:tcPr>
          <w:p w14:paraId="64D42AAD" w14:textId="77777777" w:rsidR="00B423FA" w:rsidRDefault="00B423FA" w:rsidP="00DF25AF">
            <w:pPr>
              <w:autoSpaceDE w:val="0"/>
              <w:autoSpaceDN w:val="0"/>
              <w:adjustRightInd w:val="0"/>
              <w:rPr>
                <w:rFonts w:cs="Arial"/>
                <w:color w:val="000000"/>
                <w:sz w:val="20"/>
              </w:rPr>
            </w:pPr>
            <w:r>
              <w:rPr>
                <w:rFonts w:cs="Arial"/>
                <w:color w:val="000000"/>
                <w:sz w:val="20"/>
              </w:rPr>
              <w:t>3:00pm to 8</w:t>
            </w:r>
            <w:r w:rsidRPr="00482A3C">
              <w:rPr>
                <w:rFonts w:cs="Arial"/>
                <w:color w:val="000000"/>
                <w:sz w:val="20"/>
              </w:rPr>
              <w:t>:00pm (HE1</w:t>
            </w:r>
            <w:r>
              <w:rPr>
                <w:rFonts w:cs="Arial"/>
                <w:color w:val="000000"/>
                <w:sz w:val="20"/>
              </w:rPr>
              <w:t>6-HE20</w:t>
            </w:r>
            <w:r w:rsidRPr="00482A3C">
              <w:rPr>
                <w:rFonts w:cs="Arial"/>
                <w:color w:val="000000"/>
                <w:sz w:val="20"/>
              </w:rPr>
              <w:t xml:space="preserve">)  </w:t>
            </w:r>
          </w:p>
        </w:tc>
        <w:tc>
          <w:tcPr>
            <w:tcW w:w="2523" w:type="dxa"/>
          </w:tcPr>
          <w:p w14:paraId="3A76088A" w14:textId="77777777" w:rsidR="00B423FA" w:rsidRPr="00482A3C" w:rsidRDefault="00B423FA" w:rsidP="00DF25AF">
            <w:pPr>
              <w:autoSpaceDE w:val="0"/>
              <w:autoSpaceDN w:val="0"/>
              <w:adjustRightInd w:val="0"/>
              <w:rPr>
                <w:rFonts w:cs="Arial"/>
                <w:color w:val="000000"/>
                <w:sz w:val="20"/>
              </w:rPr>
            </w:pPr>
            <w:r w:rsidRPr="00482A3C">
              <w:rPr>
                <w:rFonts w:cs="Arial"/>
                <w:color w:val="000000"/>
                <w:sz w:val="20"/>
              </w:rPr>
              <w:t xml:space="preserve">Non-Holiday Weekdays* </w:t>
            </w:r>
          </w:p>
        </w:tc>
      </w:tr>
    </w:tbl>
    <w:p w14:paraId="6FAE7B47" w14:textId="77777777" w:rsidR="00B423FA" w:rsidRPr="00482A3C" w:rsidRDefault="00B423FA" w:rsidP="00B423FA">
      <w:pPr>
        <w:rPr>
          <w:rFonts w:cs="Arial"/>
          <w:sz w:val="20"/>
        </w:rPr>
      </w:pPr>
    </w:p>
    <w:p w14:paraId="13BC46A3" w14:textId="77777777" w:rsidR="00B423FA" w:rsidRPr="00482A3C" w:rsidRDefault="00B423FA" w:rsidP="00B423FA">
      <w:pPr>
        <w:rPr>
          <w:rFonts w:cs="Arial"/>
          <w:sz w:val="20"/>
        </w:rPr>
      </w:pPr>
      <w:r w:rsidRPr="00482A3C">
        <w:rPr>
          <w:rFonts w:cs="Arial"/>
          <w:sz w:val="20"/>
        </w:rPr>
        <w:t xml:space="preserve">*Non-Holiday Weekdays are any day of the week from Monday through Friday that is not a </w:t>
      </w:r>
      <w:r>
        <w:rPr>
          <w:rFonts w:cs="Arial"/>
          <w:sz w:val="20"/>
        </w:rPr>
        <w:t xml:space="preserve">federal </w:t>
      </w:r>
      <w:r w:rsidRPr="00482A3C">
        <w:rPr>
          <w:rFonts w:cs="Arial"/>
          <w:sz w:val="20"/>
        </w:rPr>
        <w:t>holiday</w:t>
      </w:r>
    </w:p>
    <w:p w14:paraId="0621EC13" w14:textId="77777777" w:rsidR="00B423FA" w:rsidRPr="00482A3C" w:rsidRDefault="00B423FA" w:rsidP="009B7AE2">
      <w:pPr>
        <w:rPr>
          <w:rFonts w:cs="Arial"/>
          <w:sz w:val="20"/>
        </w:rPr>
      </w:pPr>
    </w:p>
    <w:p w14:paraId="20C618C8" w14:textId="77777777" w:rsidR="00184F59" w:rsidRPr="00B6252A" w:rsidRDefault="00184F59" w:rsidP="00794878">
      <w:pPr>
        <w:pStyle w:val="Heading3"/>
      </w:pPr>
      <w:bookmarkStart w:id="563" w:name="_Toc271708145"/>
      <w:bookmarkStart w:id="564" w:name="_Toc249939623"/>
      <w:bookmarkStart w:id="565" w:name="_Toc289356214"/>
      <w:bookmarkStart w:id="566" w:name="_Toc295820453"/>
      <w:bookmarkStart w:id="567" w:name="_Toc295820929"/>
      <w:bookmarkStart w:id="568" w:name="_Toc300573957"/>
      <w:bookmarkStart w:id="569" w:name="_Toc326763906"/>
      <w:bookmarkStart w:id="570" w:name="_Toc369088142"/>
      <w:bookmarkStart w:id="571" w:name="_Toc397496512"/>
      <w:bookmarkStart w:id="572" w:name="_Toc233778706"/>
      <w:r w:rsidRPr="00B6252A">
        <w:t>Day-Ahead Market</w:t>
      </w:r>
      <w:bookmarkEnd w:id="563"/>
      <w:bookmarkEnd w:id="564"/>
      <w:bookmarkEnd w:id="565"/>
      <w:bookmarkEnd w:id="566"/>
      <w:bookmarkEnd w:id="567"/>
      <w:bookmarkEnd w:id="568"/>
      <w:bookmarkEnd w:id="569"/>
      <w:bookmarkEnd w:id="570"/>
      <w:bookmarkEnd w:id="571"/>
      <w:bookmarkEnd w:id="572"/>
    </w:p>
    <w:p w14:paraId="20C618C9" w14:textId="77777777" w:rsidR="00CB1E5D" w:rsidRPr="003C3F6F" w:rsidRDefault="00A64958" w:rsidP="003C3F6F">
      <w:pPr>
        <w:pStyle w:val="ParaText"/>
        <w:spacing w:before="60" w:after="120"/>
        <w:rPr>
          <w:rFonts w:cs="Arial"/>
        </w:rPr>
      </w:pPr>
      <w:r>
        <w:rPr>
          <w:rFonts w:cs="Arial"/>
        </w:rPr>
        <w:t>ISO</w:t>
      </w:r>
      <w:r w:rsidR="00CB1E5D" w:rsidRPr="003C3F6F">
        <w:rPr>
          <w:rFonts w:cs="Arial"/>
        </w:rPr>
        <w:t xml:space="preserve"> Tariff Sections 40.6.1, </w:t>
      </w:r>
      <w:r w:rsidR="00A96EEF">
        <w:rPr>
          <w:rFonts w:cs="Arial"/>
        </w:rPr>
        <w:t xml:space="preserve">40.6.4, </w:t>
      </w:r>
      <w:r w:rsidR="00CB1E5D" w:rsidRPr="003C3F6F">
        <w:rPr>
          <w:rFonts w:cs="Arial"/>
        </w:rPr>
        <w:t>40.6.5</w:t>
      </w:r>
    </w:p>
    <w:p w14:paraId="20C618CA" w14:textId="77777777" w:rsidR="00184F59" w:rsidRDefault="00184F59" w:rsidP="00973ECB">
      <w:pPr>
        <w:pStyle w:val="ParaText"/>
        <w:rPr>
          <w:rFonts w:cs="Arial"/>
        </w:rPr>
      </w:pPr>
      <w:r>
        <w:rPr>
          <w:rFonts w:cs="Arial"/>
        </w:rPr>
        <w:t xml:space="preserve">Scheduling Coordinators representing Resource Adequacy Capacity must make that capacity available </w:t>
      </w:r>
      <w:r w:rsidR="00BB6951">
        <w:rPr>
          <w:rFonts w:cs="Arial"/>
        </w:rPr>
        <w:t>as follows</w:t>
      </w:r>
      <w:r>
        <w:rPr>
          <w:rFonts w:cs="Arial"/>
        </w:rPr>
        <w:t xml:space="preserve">: </w:t>
      </w:r>
    </w:p>
    <w:p w14:paraId="20C618CB" w14:textId="0CA55998" w:rsidR="00184F59" w:rsidRDefault="00A96EEF" w:rsidP="00E15230">
      <w:pPr>
        <w:pStyle w:val="1"/>
        <w:numPr>
          <w:ilvl w:val="0"/>
          <w:numId w:val="11"/>
        </w:numPr>
        <w:rPr>
          <w:rFonts w:cs="Arial"/>
        </w:rPr>
      </w:pPr>
      <w:r>
        <w:rPr>
          <w:rFonts w:cs="Arial"/>
        </w:rPr>
        <w:t xml:space="preserve">Absent an applicable exception for particular resource types noted below, </w:t>
      </w:r>
      <w:r w:rsidR="00BB6951">
        <w:rPr>
          <w:rFonts w:cs="Arial"/>
        </w:rPr>
        <w:t>Scheduling Coordinators for Resource Adequacy Resources must Self-Schedule or submit Economic Bids for all Resource Adequacy Capacity into the IFM and RUC for all hours</w:t>
      </w:r>
      <w:r w:rsidR="006518F0">
        <w:rPr>
          <w:rFonts w:cs="Arial"/>
        </w:rPr>
        <w:t xml:space="preserve"> that the resource is physically available</w:t>
      </w:r>
      <w:r w:rsidR="00BB6951">
        <w:rPr>
          <w:rFonts w:cs="Arial"/>
        </w:rPr>
        <w:t xml:space="preserve">, unless an Outage affecting Resource Adequacy Capacity has been reported to the </w:t>
      </w:r>
      <w:r w:rsidR="00A64958">
        <w:rPr>
          <w:rFonts w:cs="Arial"/>
        </w:rPr>
        <w:t>ISO</w:t>
      </w:r>
      <w:r w:rsidR="00BB6951">
        <w:rPr>
          <w:rFonts w:cs="Arial"/>
        </w:rPr>
        <w:t>, with the exception of capacity from Use-Limited Resources</w:t>
      </w:r>
      <w:r w:rsidR="006518F0">
        <w:rPr>
          <w:rStyle w:val="FootnoteReference"/>
          <w:rFonts w:cs="Arial"/>
        </w:rPr>
        <w:footnoteReference w:id="4"/>
      </w:r>
      <w:r w:rsidR="00F9697B">
        <w:rPr>
          <w:rFonts w:cs="Arial"/>
        </w:rPr>
        <w:t xml:space="preserve">.  </w:t>
      </w:r>
      <w:r w:rsidR="00EF126D" w:rsidRPr="000B48DE">
        <w:rPr>
          <w:rFonts w:cs="Arial"/>
          <w:szCs w:val="22"/>
        </w:rPr>
        <w:t>The IFM obligation includes both energy and, absent an exemption from ancillary services bidding,</w:t>
      </w:r>
      <w:r w:rsidR="00EF126D" w:rsidRPr="00275940">
        <w:rPr>
          <w:rFonts w:cs="Arial"/>
          <w:szCs w:val="22"/>
        </w:rPr>
        <w:t xml:space="preserve"> all of the RA capacity </w:t>
      </w:r>
      <w:r w:rsidR="00EF126D" w:rsidRPr="000B48DE">
        <w:rPr>
          <w:rFonts w:cs="Arial"/>
          <w:szCs w:val="22"/>
        </w:rPr>
        <w:t xml:space="preserve">that is </w:t>
      </w:r>
      <w:r w:rsidR="00EF126D" w:rsidRPr="00275940">
        <w:rPr>
          <w:rFonts w:cs="Arial"/>
          <w:szCs w:val="22"/>
        </w:rPr>
        <w:t>certified to provide ancillary services</w:t>
      </w:r>
      <w:r w:rsidR="00EF126D" w:rsidRPr="000B48DE">
        <w:rPr>
          <w:rFonts w:cs="Arial"/>
          <w:szCs w:val="22"/>
        </w:rPr>
        <w:t>.</w:t>
      </w:r>
    </w:p>
    <w:p w14:paraId="20C618CC" w14:textId="77777777" w:rsidR="00184F59" w:rsidRDefault="00184F59" w:rsidP="00E15230">
      <w:pPr>
        <w:pStyle w:val="1"/>
        <w:numPr>
          <w:ilvl w:val="0"/>
          <w:numId w:val="11"/>
        </w:numPr>
        <w:rPr>
          <w:rFonts w:cs="Arial"/>
        </w:rPr>
      </w:pPr>
      <w:r>
        <w:rPr>
          <w:rFonts w:cs="Arial"/>
        </w:rPr>
        <w:lastRenderedPageBreak/>
        <w:t>Inter-temporal constraints, such as Minimum Run times must not be more restrictive than those specified in the Master File or as otherwise required by Good Utility Practice</w:t>
      </w:r>
      <w:r w:rsidR="00F9697B">
        <w:rPr>
          <w:rFonts w:cs="Arial"/>
        </w:rPr>
        <w:t xml:space="preserve">.  </w:t>
      </w:r>
    </w:p>
    <w:p w14:paraId="20C618CD" w14:textId="77777777" w:rsidR="00523CBC" w:rsidRDefault="00BB6951" w:rsidP="00E15230">
      <w:pPr>
        <w:pStyle w:val="1"/>
        <w:numPr>
          <w:ilvl w:val="0"/>
          <w:numId w:val="11"/>
        </w:numPr>
        <w:rPr>
          <w:rFonts w:cs="Arial"/>
        </w:rPr>
      </w:pPr>
      <w:r>
        <w:rPr>
          <w:rFonts w:cs="Arial"/>
        </w:rPr>
        <w:t xml:space="preserve">Scheduling Coordinators for </w:t>
      </w:r>
      <w:r w:rsidR="00184F59">
        <w:rPr>
          <w:rFonts w:cs="Arial"/>
        </w:rPr>
        <w:t xml:space="preserve">Resource Adequacy Resources that do not submit Self-Schedules and instead submit Economic Bids reflecting all their Resource Adequacy Capacity are subject to </w:t>
      </w:r>
      <w:r w:rsidR="00A64958">
        <w:rPr>
          <w:rFonts w:cs="Arial"/>
        </w:rPr>
        <w:t>ISO</w:t>
      </w:r>
      <w:r w:rsidR="00184F59">
        <w:rPr>
          <w:rFonts w:cs="Arial"/>
        </w:rPr>
        <w:t xml:space="preserve"> optimization for that capacity in the DAM</w:t>
      </w:r>
      <w:r w:rsidR="00F9697B">
        <w:rPr>
          <w:rFonts w:cs="Arial"/>
        </w:rPr>
        <w:t>.</w:t>
      </w:r>
    </w:p>
    <w:p w14:paraId="20C618CE" w14:textId="416AF669" w:rsidR="00D035DD" w:rsidRDefault="00D035DD" w:rsidP="00E15230">
      <w:pPr>
        <w:pStyle w:val="1"/>
        <w:numPr>
          <w:ilvl w:val="0"/>
          <w:numId w:val="11"/>
        </w:numPr>
        <w:rPr>
          <w:rFonts w:cs="Arial"/>
        </w:rPr>
      </w:pPr>
      <w:r w:rsidRPr="00F67625">
        <w:rPr>
          <w:rFonts w:cs="Arial"/>
        </w:rPr>
        <w:t>Hydro Units</w:t>
      </w:r>
      <w:r w:rsidRPr="00A17CFA">
        <w:rPr>
          <w:rFonts w:cs="Arial"/>
          <w:szCs w:val="22"/>
        </w:rPr>
        <w:t xml:space="preserve"> </w:t>
      </w:r>
      <w:r>
        <w:rPr>
          <w:rFonts w:cs="Arial"/>
          <w:szCs w:val="22"/>
        </w:rPr>
        <w:t>that are not registered as Use-Limited Resources</w:t>
      </w:r>
      <w:r w:rsidRPr="00F67625">
        <w:rPr>
          <w:rFonts w:cs="Arial"/>
        </w:rPr>
        <w:t>, Pumping Load</w:t>
      </w:r>
      <w:r w:rsidRPr="00A17CFA">
        <w:rPr>
          <w:rFonts w:cs="Arial"/>
          <w:szCs w:val="22"/>
        </w:rPr>
        <w:t xml:space="preserve"> </w:t>
      </w:r>
      <w:r>
        <w:rPr>
          <w:rFonts w:cs="Arial"/>
          <w:szCs w:val="22"/>
        </w:rPr>
        <w:t>that is not registered as a Use-Limited Resource</w:t>
      </w:r>
      <w:r w:rsidRPr="00F67625">
        <w:rPr>
          <w:rFonts w:cs="Arial"/>
        </w:rPr>
        <w:t>, Non-Dispatchable Resources</w:t>
      </w:r>
      <w:r w:rsidRPr="00A17CFA">
        <w:rPr>
          <w:rFonts w:cs="Arial"/>
          <w:szCs w:val="22"/>
        </w:rPr>
        <w:t xml:space="preserve"> </w:t>
      </w:r>
      <w:r>
        <w:rPr>
          <w:rFonts w:cs="Arial"/>
          <w:szCs w:val="22"/>
        </w:rPr>
        <w:t>that are not registered as Use-Limited Resources</w:t>
      </w:r>
      <w:r w:rsidRPr="00F67625">
        <w:rPr>
          <w:rFonts w:cs="Arial"/>
        </w:rPr>
        <w:t>, and Conditionally-Available Resources</w:t>
      </w:r>
      <w:r w:rsidRPr="00F67625">
        <w:t xml:space="preserve"> </w:t>
      </w:r>
      <w:r>
        <w:rPr>
          <w:rFonts w:cs="Arial"/>
          <w:szCs w:val="22"/>
        </w:rPr>
        <w:t>(whether or not registered as a Use-Limited Resource)</w:t>
      </w:r>
      <w:r w:rsidRPr="00B91DD2">
        <w:rPr>
          <w:szCs w:val="22"/>
        </w:rPr>
        <w:t xml:space="preserve"> </w:t>
      </w:r>
      <w:r>
        <w:t xml:space="preserve">must submit </w:t>
      </w:r>
      <w:r w:rsidRPr="00F67625">
        <w:rPr>
          <w:rFonts w:cs="Arial"/>
        </w:rPr>
        <w:t>Economic Bids or Self-Schedules</w:t>
      </w:r>
      <w:r>
        <w:rPr>
          <w:rFonts w:cs="Arial"/>
        </w:rPr>
        <w:t xml:space="preserve"> to the DAM</w:t>
      </w:r>
      <w:r w:rsidRPr="00F67625">
        <w:rPr>
          <w:rFonts w:cs="Arial"/>
        </w:rPr>
        <w:t xml:space="preserve"> all RA Capacity for all hours of the month</w:t>
      </w:r>
      <w:r w:rsidRPr="00D80502">
        <w:rPr>
          <w:rFonts w:cs="Arial"/>
        </w:rPr>
        <w:t xml:space="preserve"> </w:t>
      </w:r>
      <w:r w:rsidRPr="00B91DD2">
        <w:rPr>
          <w:rFonts w:cs="Arial"/>
          <w:szCs w:val="22"/>
        </w:rPr>
        <w:t xml:space="preserve">for all </w:t>
      </w:r>
      <w:r w:rsidRPr="00111062">
        <w:rPr>
          <w:rFonts w:cs="Arial"/>
          <w:szCs w:val="22"/>
        </w:rPr>
        <w:t xml:space="preserve">expected available </w:t>
      </w:r>
      <w:r>
        <w:rPr>
          <w:rFonts w:cs="Arial"/>
          <w:szCs w:val="22"/>
        </w:rPr>
        <w:t>e</w:t>
      </w:r>
      <w:r w:rsidRPr="00111062">
        <w:rPr>
          <w:rFonts w:cs="Arial"/>
          <w:szCs w:val="22"/>
        </w:rPr>
        <w:t xml:space="preserve">nergy or </w:t>
      </w:r>
      <w:r>
        <w:rPr>
          <w:rFonts w:cs="Arial"/>
          <w:szCs w:val="22"/>
        </w:rPr>
        <w:t>expected as-available e</w:t>
      </w:r>
      <w:r w:rsidRPr="00111062">
        <w:rPr>
          <w:rFonts w:cs="Arial"/>
          <w:szCs w:val="22"/>
        </w:rPr>
        <w:t>nergy</w:t>
      </w:r>
      <w:r w:rsidRPr="00B91DD2">
        <w:rPr>
          <w:rFonts w:cs="Arial"/>
          <w:szCs w:val="22"/>
        </w:rPr>
        <w:t xml:space="preserve"> up to RA Capacity quantity.</w:t>
      </w:r>
      <w:r w:rsidRPr="00A17CFA">
        <w:rPr>
          <w:rFonts w:cs="Arial"/>
          <w:szCs w:val="22"/>
        </w:rPr>
        <w:t xml:space="preserve"> </w:t>
      </w:r>
      <w:r>
        <w:rPr>
          <w:rFonts w:cs="Arial"/>
        </w:rPr>
        <w:t xml:space="preserve">Such resource are not required to submit </w:t>
      </w:r>
      <w:r w:rsidRPr="00D80502">
        <w:rPr>
          <w:rFonts w:cs="Arial"/>
        </w:rPr>
        <w:t>RUC Availability Bids.</w:t>
      </w:r>
    </w:p>
    <w:p w14:paraId="20C618CF" w14:textId="33B0FA7E" w:rsidR="00523CBC" w:rsidRDefault="00523CBC" w:rsidP="00E15230">
      <w:pPr>
        <w:pStyle w:val="1"/>
        <w:numPr>
          <w:ilvl w:val="0"/>
          <w:numId w:val="11"/>
        </w:numPr>
        <w:rPr>
          <w:rFonts w:cs="Arial"/>
        </w:rPr>
      </w:pPr>
      <w:r>
        <w:rPr>
          <w:rFonts w:cs="Arial"/>
        </w:rPr>
        <w:t>EIRs may, but are not required to submit</w:t>
      </w:r>
      <w:r w:rsidRPr="00B1131C">
        <w:rPr>
          <w:rFonts w:cs="Arial"/>
        </w:rPr>
        <w:t xml:space="preserve"> </w:t>
      </w:r>
      <w:r w:rsidRPr="00F67625">
        <w:rPr>
          <w:rFonts w:cs="Arial"/>
        </w:rPr>
        <w:t>Economic Bids or Self-Schedules</w:t>
      </w:r>
      <w:r>
        <w:rPr>
          <w:rFonts w:cs="Arial"/>
        </w:rPr>
        <w:t xml:space="preserve"> to the DAM.  EIRs are not required to submit </w:t>
      </w:r>
      <w:r w:rsidRPr="00D80502">
        <w:rPr>
          <w:rFonts w:cs="Arial"/>
        </w:rPr>
        <w:t>RUC Availability</w:t>
      </w:r>
      <w:r w:rsidR="00ED321C">
        <w:rPr>
          <w:rFonts w:cs="Arial"/>
        </w:rPr>
        <w:t xml:space="preserve"> Bids</w:t>
      </w:r>
      <w:r w:rsidRPr="00D80502">
        <w:rPr>
          <w:rFonts w:cs="Arial"/>
        </w:rPr>
        <w:t>.</w:t>
      </w:r>
    </w:p>
    <w:p w14:paraId="20C618D0" w14:textId="08EC93CA" w:rsidR="00184F59" w:rsidRPr="00DF0BC5" w:rsidRDefault="00523CBC" w:rsidP="00E15230">
      <w:pPr>
        <w:pStyle w:val="1"/>
        <w:numPr>
          <w:ilvl w:val="0"/>
          <w:numId w:val="11"/>
        </w:numPr>
        <w:rPr>
          <w:rFonts w:cs="Arial"/>
        </w:rPr>
      </w:pPr>
      <w:r>
        <w:rPr>
          <w:rFonts w:cs="Arial"/>
        </w:rPr>
        <w:t xml:space="preserve">Proxy Demand Resources (PDRs) </w:t>
      </w:r>
      <w:r w:rsidR="00BE2398" w:rsidRPr="00BE2398">
        <w:rPr>
          <w:rFonts w:cs="Arial"/>
        </w:rPr>
        <w:t xml:space="preserve">and Proxy Demand Response-Load Shift Resource (PDR-LSR) Load Curtailment </w:t>
      </w:r>
      <w:r>
        <w:rPr>
          <w:rFonts w:cs="Arial"/>
        </w:rPr>
        <w:t>must submit Economic Bids or Self-Schedules to the DAM for RA Capacity expected to be available per the PDR’s</w:t>
      </w:r>
      <w:r w:rsidR="00BE2398" w:rsidRPr="00BE2398">
        <w:rPr>
          <w:rFonts w:cs="Arial"/>
        </w:rPr>
        <w:t>/PDR-LSR’s (Curtailment only)</w:t>
      </w:r>
      <w:r>
        <w:rPr>
          <w:rFonts w:cs="Arial"/>
        </w:rPr>
        <w:t xml:space="preserve"> supply plan.  Short-Start PDRs</w:t>
      </w:r>
      <w:r w:rsidR="00BE2398" w:rsidRPr="00BE2398">
        <w:rPr>
          <w:rFonts w:cs="Arial"/>
        </w:rPr>
        <w:t>/PDR-LSR (Curtailment only)</w:t>
      </w:r>
      <w:r>
        <w:rPr>
          <w:rFonts w:cs="Arial"/>
        </w:rPr>
        <w:t xml:space="preserve"> must submit RUC Availability bids for hours where the resource is physically available.  RUC Availability Bids are not required for Long-Start PDRs.</w:t>
      </w:r>
    </w:p>
    <w:p w14:paraId="20C618D2" w14:textId="77777777" w:rsidR="00CB1E5D" w:rsidRDefault="00CB1E5D" w:rsidP="00E15230">
      <w:pPr>
        <w:pStyle w:val="1"/>
        <w:numPr>
          <w:ilvl w:val="0"/>
          <w:numId w:val="11"/>
        </w:numPr>
        <w:rPr>
          <w:rFonts w:cs="Arial"/>
        </w:rPr>
      </w:pPr>
      <w:r>
        <w:rPr>
          <w:rFonts w:cs="Arial"/>
        </w:rPr>
        <w:t>In the IFM, the multi-hour block constraints for System Resources that are not capable of submitting a Dynamic Schedule are honored in the optimization</w:t>
      </w:r>
      <w:r w:rsidR="00F9697B">
        <w:rPr>
          <w:rFonts w:cs="Arial"/>
        </w:rPr>
        <w:t xml:space="preserve">.  </w:t>
      </w:r>
      <w:r>
        <w:rPr>
          <w:rFonts w:cs="Arial"/>
        </w:rPr>
        <w:t>Multi-hour block System Resources that are Resource Adequacy Resources and</w:t>
      </w:r>
      <w:r w:rsidRPr="00CB1E5D">
        <w:rPr>
          <w:rFonts w:cs="Arial"/>
        </w:rPr>
        <w:t xml:space="preserve"> </w:t>
      </w:r>
      <w:r>
        <w:rPr>
          <w:rFonts w:cs="Arial"/>
        </w:rPr>
        <w:t xml:space="preserve">not able to submit a Dynamic Schedule must be capable of hourly selection by the </w:t>
      </w:r>
      <w:r w:rsidR="00A64958">
        <w:rPr>
          <w:rFonts w:cs="Arial"/>
        </w:rPr>
        <w:t>ISO</w:t>
      </w:r>
      <w:r>
        <w:rPr>
          <w:rFonts w:cs="Arial"/>
        </w:rPr>
        <w:t xml:space="preserve"> in RUC if they are not fully committed in the IFM.</w:t>
      </w:r>
    </w:p>
    <w:p w14:paraId="20C618D3" w14:textId="77777777" w:rsidR="00CB1E5D" w:rsidRDefault="00CB1E5D" w:rsidP="00D856B2">
      <w:pPr>
        <w:pStyle w:val="1"/>
        <w:numPr>
          <w:ilvl w:val="0"/>
          <w:numId w:val="0"/>
        </w:numPr>
        <w:ind w:left="720"/>
        <w:rPr>
          <w:rFonts w:cs="Arial"/>
        </w:rPr>
      </w:pPr>
      <w:r>
        <w:rPr>
          <w:rFonts w:cs="Arial"/>
        </w:rPr>
        <w:t>If selected in RUC, a System Resource must be dispatchable for those hours in the HASP and Real-Time Market, as applicable</w:t>
      </w:r>
      <w:r w:rsidR="00F9697B">
        <w:rPr>
          <w:rFonts w:cs="Arial"/>
        </w:rPr>
        <w:t xml:space="preserve">.  </w:t>
      </w:r>
      <w:r>
        <w:rPr>
          <w:rFonts w:cs="Arial"/>
        </w:rPr>
        <w:t xml:space="preserve">For System Resources with a call-option that expires prior to the completion of the IFM, such System Resources </w:t>
      </w:r>
      <w:r w:rsidR="009D7CC0">
        <w:rPr>
          <w:rFonts w:cs="Arial"/>
        </w:rPr>
        <w:t>must have an ELS Resource flag registered in the Master File</w:t>
      </w:r>
      <w:r w:rsidR="00F9697B">
        <w:rPr>
          <w:rFonts w:cs="Arial"/>
        </w:rPr>
        <w:t xml:space="preserve">.  </w:t>
      </w:r>
      <w:r>
        <w:rPr>
          <w:rFonts w:cs="Arial"/>
        </w:rPr>
        <w:t>The Extremely Long-Start Commitment process is described in more detail in the Market Operations BPM</w:t>
      </w:r>
      <w:r w:rsidR="00F9697B">
        <w:rPr>
          <w:rFonts w:cs="Arial"/>
        </w:rPr>
        <w:t xml:space="preserve">.  </w:t>
      </w:r>
      <w:r>
        <w:rPr>
          <w:rFonts w:cs="Arial"/>
        </w:rPr>
        <w:t xml:space="preserve"> </w:t>
      </w:r>
    </w:p>
    <w:p w14:paraId="1F46EE49" w14:textId="77777777" w:rsidR="00EF126D" w:rsidRPr="00275940" w:rsidRDefault="00EF126D" w:rsidP="00E15230">
      <w:pPr>
        <w:pStyle w:val="1"/>
        <w:numPr>
          <w:ilvl w:val="0"/>
          <w:numId w:val="11"/>
        </w:numPr>
        <w:rPr>
          <w:rFonts w:cs="Arial"/>
        </w:rPr>
      </w:pPr>
      <w:r w:rsidRPr="00275940">
        <w:rPr>
          <w:rFonts w:cs="Arial"/>
        </w:rPr>
        <w:t xml:space="preserve">Due to DAME implementation, there may be a situation where a resource’s awarded capacity (specifically for IRU/IRD or RCU/RCD) overlaps with its shown RA capacity. In this event, the SC and LSE must mutually agree on whether to opt </w:t>
      </w:r>
      <w:r w:rsidRPr="00275940">
        <w:rPr>
          <w:rFonts w:cs="Arial"/>
        </w:rPr>
        <w:lastRenderedPageBreak/>
        <w:t>in or opt out of the LSE-RA Resource True-Up settlement for the overlapping RA capacity. The opt-in option will be available during the DAME Transition Period (5/1/2026-4/30/2029). Opting in or out can be completed in CIRA.</w:t>
      </w:r>
    </w:p>
    <w:p w14:paraId="7F303C3C" w14:textId="77777777" w:rsidR="00EF126D" w:rsidRPr="00275940" w:rsidRDefault="00EF126D" w:rsidP="00E15230">
      <w:pPr>
        <w:pStyle w:val="1"/>
        <w:numPr>
          <w:ilvl w:val="1"/>
          <w:numId w:val="11"/>
        </w:numPr>
        <w:tabs>
          <w:tab w:val="left" w:pos="1800"/>
        </w:tabs>
        <w:rPr>
          <w:rFonts w:cs="Arial"/>
        </w:rPr>
      </w:pPr>
      <w:r w:rsidRPr="00275940">
        <w:rPr>
          <w:rFonts w:cs="Arial"/>
        </w:rPr>
        <w:t xml:space="preserve">Opt-in: The LSE receives a true-up settlement for the portion of the IR/RC award that overlaps with its RA showing. </w:t>
      </w:r>
    </w:p>
    <w:p w14:paraId="7883C234" w14:textId="77777777" w:rsidR="00EF126D" w:rsidRPr="00275940" w:rsidRDefault="00EF126D" w:rsidP="00E15230">
      <w:pPr>
        <w:pStyle w:val="1"/>
        <w:numPr>
          <w:ilvl w:val="1"/>
          <w:numId w:val="11"/>
        </w:numPr>
        <w:tabs>
          <w:tab w:val="left" w:pos="1800"/>
        </w:tabs>
        <w:rPr>
          <w:rFonts w:cs="Arial"/>
        </w:rPr>
      </w:pPr>
      <w:r w:rsidRPr="00275940">
        <w:rPr>
          <w:rFonts w:cs="Arial"/>
        </w:rPr>
        <w:t>Opt-out: No true-up settlement occurs for the LSE in that overlap scenario</w:t>
      </w:r>
    </w:p>
    <w:p w14:paraId="5A0E8339" w14:textId="12A8219F" w:rsidR="00EF126D" w:rsidRPr="00EF126D" w:rsidRDefault="00EF126D" w:rsidP="00E15230">
      <w:pPr>
        <w:pStyle w:val="1"/>
        <w:numPr>
          <w:ilvl w:val="1"/>
          <w:numId w:val="11"/>
        </w:numPr>
        <w:tabs>
          <w:tab w:val="left" w:pos="1800"/>
        </w:tabs>
        <w:rPr>
          <w:rFonts w:cs="Arial"/>
        </w:rPr>
      </w:pPr>
      <w:r w:rsidRPr="00275940">
        <w:rPr>
          <w:rFonts w:cs="Arial"/>
        </w:rPr>
        <w:t>If no mutual agreement is reached, the CAISO defaults the election to opt-out</w:t>
      </w:r>
    </w:p>
    <w:p w14:paraId="20C618D4" w14:textId="77777777" w:rsidR="00184F59" w:rsidRPr="00B6252A" w:rsidRDefault="00184F59" w:rsidP="00794878">
      <w:pPr>
        <w:pStyle w:val="Heading3"/>
      </w:pPr>
      <w:bookmarkStart w:id="573" w:name="_Toc271708146"/>
      <w:bookmarkStart w:id="574" w:name="_Toc249939624"/>
      <w:bookmarkStart w:id="575" w:name="_Toc289356215"/>
      <w:bookmarkStart w:id="576" w:name="_Toc295820454"/>
      <w:bookmarkStart w:id="577" w:name="_Toc295820930"/>
      <w:bookmarkStart w:id="578" w:name="_Toc300573958"/>
      <w:bookmarkStart w:id="579" w:name="_Toc326763907"/>
      <w:bookmarkStart w:id="580" w:name="_Toc369088143"/>
      <w:bookmarkStart w:id="581" w:name="_Toc397496513"/>
      <w:bookmarkStart w:id="582" w:name="_Toc233778707"/>
      <w:r w:rsidRPr="00B6252A">
        <w:t>Real-Time Market</w:t>
      </w:r>
      <w:bookmarkEnd w:id="573"/>
      <w:bookmarkEnd w:id="574"/>
      <w:bookmarkEnd w:id="575"/>
      <w:bookmarkEnd w:id="576"/>
      <w:bookmarkEnd w:id="577"/>
      <w:bookmarkEnd w:id="578"/>
      <w:bookmarkEnd w:id="579"/>
      <w:bookmarkEnd w:id="580"/>
      <w:bookmarkEnd w:id="581"/>
      <w:bookmarkEnd w:id="582"/>
    </w:p>
    <w:p w14:paraId="20C618D5" w14:textId="77777777" w:rsidR="00184F59" w:rsidRDefault="00A64958" w:rsidP="003C3F6F">
      <w:pPr>
        <w:pStyle w:val="ParaText"/>
        <w:spacing w:before="60" w:after="120"/>
        <w:rPr>
          <w:rFonts w:cs="Arial"/>
        </w:rPr>
      </w:pPr>
      <w:r>
        <w:rPr>
          <w:rFonts w:cs="Arial"/>
        </w:rPr>
        <w:t>ISO</w:t>
      </w:r>
      <w:r w:rsidR="00184F59">
        <w:rPr>
          <w:rFonts w:cs="Arial"/>
        </w:rPr>
        <w:t xml:space="preserve"> Tariff Section</w:t>
      </w:r>
      <w:r w:rsidR="009D7CC0">
        <w:rPr>
          <w:rFonts w:cs="Arial"/>
        </w:rPr>
        <w:t>s</w:t>
      </w:r>
      <w:r w:rsidR="00184F59">
        <w:rPr>
          <w:rFonts w:cs="Arial"/>
        </w:rPr>
        <w:t xml:space="preserve"> 40.6.2</w:t>
      </w:r>
      <w:r w:rsidR="009D7CC0">
        <w:rPr>
          <w:rFonts w:cs="Arial"/>
        </w:rPr>
        <w:t>, 40.6.</w:t>
      </w:r>
      <w:r w:rsidR="00523CBC">
        <w:rPr>
          <w:rFonts w:cs="Arial"/>
        </w:rPr>
        <w:t>4</w:t>
      </w:r>
      <w:r w:rsidR="009D7CC0">
        <w:rPr>
          <w:rFonts w:cs="Arial"/>
        </w:rPr>
        <w:t>, 40.6.5.1</w:t>
      </w:r>
      <w:r w:rsidR="00184F59">
        <w:rPr>
          <w:rFonts w:cs="Arial"/>
        </w:rPr>
        <w:t xml:space="preserve"> </w:t>
      </w:r>
    </w:p>
    <w:p w14:paraId="20C618D6" w14:textId="67826725" w:rsidR="009D7CC0" w:rsidRDefault="00184F59" w:rsidP="00973ECB">
      <w:pPr>
        <w:pStyle w:val="ParaText"/>
        <w:rPr>
          <w:rFonts w:cs="Arial"/>
        </w:rPr>
      </w:pPr>
      <w:r>
        <w:rPr>
          <w:rFonts w:cs="Arial"/>
        </w:rPr>
        <w:t xml:space="preserve">Resource Adequacy Resources that are committed by </w:t>
      </w:r>
      <w:r w:rsidR="00A64958">
        <w:rPr>
          <w:rFonts w:cs="Arial"/>
        </w:rPr>
        <w:t>ISO</w:t>
      </w:r>
      <w:r>
        <w:rPr>
          <w:rFonts w:cs="Arial"/>
        </w:rPr>
        <w:t xml:space="preserve"> in the </w:t>
      </w:r>
      <w:r w:rsidR="009D7CC0">
        <w:rPr>
          <w:rFonts w:cs="Arial"/>
        </w:rPr>
        <w:t xml:space="preserve">IFM </w:t>
      </w:r>
      <w:r>
        <w:rPr>
          <w:rFonts w:cs="Arial"/>
        </w:rPr>
        <w:t xml:space="preserve">or RUC for Resource Adequacy Capacity or </w:t>
      </w:r>
      <w:r w:rsidR="009D7CC0">
        <w:rPr>
          <w:rFonts w:cs="Arial"/>
        </w:rPr>
        <w:t xml:space="preserve">have </w:t>
      </w:r>
      <w:r>
        <w:rPr>
          <w:rFonts w:cs="Arial"/>
        </w:rPr>
        <w:t>Self-Schedule</w:t>
      </w:r>
      <w:r w:rsidR="009D7CC0">
        <w:rPr>
          <w:rFonts w:cs="Arial"/>
        </w:rPr>
        <w:t>s</w:t>
      </w:r>
      <w:r>
        <w:rPr>
          <w:rFonts w:cs="Arial"/>
        </w:rPr>
        <w:t xml:space="preserve"> for part of their Resource Adequacy Capacity must remain available to </w:t>
      </w:r>
      <w:r w:rsidR="00A64958">
        <w:rPr>
          <w:rFonts w:cs="Arial"/>
        </w:rPr>
        <w:t>ISO</w:t>
      </w:r>
      <w:r w:rsidR="006518F0" w:rsidRPr="006518F0">
        <w:rPr>
          <w:rFonts w:cs="Arial"/>
        </w:rPr>
        <w:t xml:space="preserve"> </w:t>
      </w:r>
      <w:r w:rsidR="006518F0">
        <w:rPr>
          <w:rFonts w:cs="Arial"/>
        </w:rPr>
        <w:t>for their full amount of RA Capacity</w:t>
      </w:r>
      <w:r>
        <w:rPr>
          <w:rFonts w:cs="Arial"/>
        </w:rPr>
        <w:t xml:space="preserve"> through </w:t>
      </w:r>
      <w:r w:rsidR="006518F0">
        <w:rPr>
          <w:rFonts w:cs="Arial"/>
        </w:rPr>
        <w:t>the RTM</w:t>
      </w:r>
      <w:r w:rsidR="00F9697B">
        <w:rPr>
          <w:rFonts w:cs="Arial"/>
        </w:rPr>
        <w:t xml:space="preserve">.  </w:t>
      </w:r>
      <w:r w:rsidR="009D7CC0">
        <w:rPr>
          <w:rFonts w:cs="Arial"/>
        </w:rPr>
        <w:t>Resource Adequacy Capacity from Short Start Units that w</w:t>
      </w:r>
      <w:r w:rsidR="00252412">
        <w:rPr>
          <w:rFonts w:cs="Arial"/>
        </w:rPr>
        <w:t>ere</w:t>
      </w:r>
      <w:r w:rsidR="009D7CC0">
        <w:rPr>
          <w:rFonts w:cs="Arial"/>
        </w:rPr>
        <w:t xml:space="preserve"> not scheduled in the </w:t>
      </w:r>
      <w:r w:rsidR="00252412">
        <w:rPr>
          <w:rFonts w:cs="Arial"/>
        </w:rPr>
        <w:t>IFM</w:t>
      </w:r>
      <w:r w:rsidR="009D7CC0">
        <w:rPr>
          <w:rFonts w:cs="Arial"/>
        </w:rPr>
        <w:t xml:space="preserve"> or committed in RUC, including Dynamic System Resources that meet the definition of Short Start Unit, </w:t>
      </w:r>
      <w:r w:rsidR="00252412">
        <w:rPr>
          <w:rFonts w:cs="Arial"/>
        </w:rPr>
        <w:t>are</w:t>
      </w:r>
      <w:r w:rsidR="009D7CC0">
        <w:rPr>
          <w:rFonts w:cs="Arial"/>
        </w:rPr>
        <w:t xml:space="preserve"> required to be bid or self-scheduled in the HASP or RTM, </w:t>
      </w:r>
      <w:r>
        <w:rPr>
          <w:rFonts w:cs="Arial"/>
        </w:rPr>
        <w:t>subject to any limitations for use-limited resources</w:t>
      </w:r>
      <w:r w:rsidR="00F9697B">
        <w:rPr>
          <w:rFonts w:cs="Arial"/>
        </w:rPr>
        <w:t xml:space="preserve">.  </w:t>
      </w:r>
      <w:r w:rsidR="009D7CC0">
        <w:rPr>
          <w:rFonts w:cs="Arial"/>
        </w:rPr>
        <w:t xml:space="preserve">Resource Adequacy capacity from System Resources is </w:t>
      </w:r>
      <w:r w:rsidR="009D7CC0" w:rsidRPr="006C74AD">
        <w:rPr>
          <w:rFonts w:cs="Arial"/>
          <w:u w:val="single"/>
        </w:rPr>
        <w:t>not</w:t>
      </w:r>
      <w:r w:rsidR="009D7CC0">
        <w:rPr>
          <w:rFonts w:cs="Arial"/>
        </w:rPr>
        <w:t xml:space="preserve"> required to be offered in the RTM if not scheduled in the DAM.</w:t>
      </w:r>
    </w:p>
    <w:p w14:paraId="20C618D7" w14:textId="77777777" w:rsidR="00184F59" w:rsidRDefault="00184F59" w:rsidP="00973ECB">
      <w:pPr>
        <w:pStyle w:val="ParaText"/>
        <w:rPr>
          <w:rFonts w:cs="Arial"/>
        </w:rPr>
      </w:pPr>
      <w:r>
        <w:rPr>
          <w:rFonts w:cs="Arial"/>
        </w:rPr>
        <w:t xml:space="preserve">To the extent Resource Adequacy Resource Capacity is not scheduled for Energy or as RUC </w:t>
      </w:r>
      <w:r w:rsidR="006518F0">
        <w:rPr>
          <w:rFonts w:cs="Arial"/>
        </w:rPr>
        <w:t xml:space="preserve">capacity </w:t>
      </w:r>
      <w:r>
        <w:rPr>
          <w:rFonts w:cs="Arial"/>
        </w:rPr>
        <w:t xml:space="preserve">in the DAM, such capacity may also be offered or </w:t>
      </w:r>
      <w:r w:rsidR="002D6C7D">
        <w:rPr>
          <w:rFonts w:cs="Arial"/>
        </w:rPr>
        <w:t>bid in</w:t>
      </w:r>
      <w:r>
        <w:rPr>
          <w:rFonts w:cs="Arial"/>
        </w:rPr>
        <w:t xml:space="preserve"> the Real-Time Market to support a Self-Scheduled export in HASP that would have an equal priority as the </w:t>
      </w:r>
      <w:r w:rsidR="00A64958">
        <w:rPr>
          <w:rFonts w:cs="Arial"/>
        </w:rPr>
        <w:t>ISO</w:t>
      </w:r>
      <w:r>
        <w:rPr>
          <w:rFonts w:cs="Arial"/>
        </w:rPr>
        <w:t xml:space="preserve"> Forecast of </w:t>
      </w:r>
      <w:r w:rsidR="00A64958">
        <w:rPr>
          <w:rFonts w:cs="Arial"/>
        </w:rPr>
        <w:t>ISO</w:t>
      </w:r>
      <w:r>
        <w:rPr>
          <w:rFonts w:cs="Arial"/>
        </w:rPr>
        <w:t xml:space="preserve"> Demand</w:t>
      </w:r>
      <w:r w:rsidR="00F9697B">
        <w:rPr>
          <w:rFonts w:cs="Arial"/>
        </w:rPr>
        <w:t xml:space="preserve">.  </w:t>
      </w:r>
      <w:r>
        <w:rPr>
          <w:rFonts w:cs="Arial"/>
        </w:rPr>
        <w:t xml:space="preserve"> </w:t>
      </w:r>
    </w:p>
    <w:p w14:paraId="20C618D8" w14:textId="77777777" w:rsidR="00BB2148" w:rsidRDefault="00BB2148" w:rsidP="00973ECB">
      <w:pPr>
        <w:pStyle w:val="ParaText"/>
        <w:rPr>
          <w:rFonts w:cs="Arial"/>
        </w:rPr>
      </w:pPr>
      <w:r>
        <w:rPr>
          <w:rFonts w:cs="Arial"/>
        </w:rPr>
        <w:t xml:space="preserve">Long-Start Units not </w:t>
      </w:r>
      <w:r w:rsidR="00252412">
        <w:rPr>
          <w:rFonts w:cs="Arial"/>
        </w:rPr>
        <w:t>scheduled</w:t>
      </w:r>
      <w:r>
        <w:rPr>
          <w:rFonts w:cs="Arial"/>
        </w:rPr>
        <w:t xml:space="preserve"> in</w:t>
      </w:r>
      <w:r w:rsidR="008556A5">
        <w:rPr>
          <w:rFonts w:cs="Arial"/>
        </w:rPr>
        <w:t xml:space="preserve"> the </w:t>
      </w:r>
      <w:r w:rsidR="00252412">
        <w:rPr>
          <w:rFonts w:cs="Arial"/>
        </w:rPr>
        <w:t>IFM or committed in</w:t>
      </w:r>
      <w:r>
        <w:rPr>
          <w:rFonts w:cs="Arial"/>
        </w:rPr>
        <w:t xml:space="preserve"> RUC for any hour are released from any further obligation to submit Self-Schedules or Bids for the relevant Operating Day</w:t>
      </w:r>
      <w:r w:rsidR="00F9697B">
        <w:rPr>
          <w:rFonts w:cs="Arial"/>
        </w:rPr>
        <w:t xml:space="preserve">.  </w:t>
      </w:r>
      <w:r>
        <w:rPr>
          <w:rFonts w:cs="Arial"/>
        </w:rPr>
        <w:t xml:space="preserve">Scheduling Coordinators for Long-Start Units are not precluded from self-committing the unit after DAM and submitting a Self-Schedule for </w:t>
      </w:r>
      <w:r w:rsidR="00252412">
        <w:rPr>
          <w:rFonts w:cs="Arial"/>
        </w:rPr>
        <w:t>export</w:t>
      </w:r>
      <w:r>
        <w:rPr>
          <w:rFonts w:cs="Arial"/>
        </w:rPr>
        <w:t xml:space="preserve"> in HASP, unless precluded by terms of its contract or other restrictions</w:t>
      </w:r>
      <w:r w:rsidR="00F9697B">
        <w:rPr>
          <w:rFonts w:cs="Arial"/>
        </w:rPr>
        <w:t xml:space="preserve">.  </w:t>
      </w:r>
    </w:p>
    <w:p w14:paraId="20C618D9" w14:textId="77777777" w:rsidR="00BB2148" w:rsidRDefault="00BB2148" w:rsidP="00973ECB">
      <w:pPr>
        <w:pStyle w:val="ParaText"/>
        <w:rPr>
          <w:rFonts w:cs="Arial"/>
        </w:rPr>
      </w:pPr>
      <w:r>
        <w:rPr>
          <w:rFonts w:cs="Arial"/>
        </w:rPr>
        <w:t xml:space="preserve">Long Start Units that are committed by </w:t>
      </w:r>
      <w:r w:rsidR="006518F0">
        <w:rPr>
          <w:rFonts w:cs="Arial"/>
        </w:rPr>
        <w:t xml:space="preserve">the </w:t>
      </w:r>
      <w:r w:rsidR="00A64958">
        <w:rPr>
          <w:rFonts w:cs="Arial"/>
        </w:rPr>
        <w:t>ISO</w:t>
      </w:r>
      <w:r>
        <w:rPr>
          <w:rFonts w:cs="Arial"/>
        </w:rPr>
        <w:t xml:space="preserve"> in </w:t>
      </w:r>
      <w:r w:rsidR="006518F0">
        <w:rPr>
          <w:rFonts w:cs="Arial"/>
        </w:rPr>
        <w:t>the IFM</w:t>
      </w:r>
      <w:r>
        <w:rPr>
          <w:rFonts w:cs="Arial"/>
        </w:rPr>
        <w:t xml:space="preserve"> </w:t>
      </w:r>
      <w:r w:rsidR="006518F0">
        <w:rPr>
          <w:rFonts w:cs="Arial"/>
        </w:rPr>
        <w:t xml:space="preserve">or </w:t>
      </w:r>
      <w:r>
        <w:rPr>
          <w:rFonts w:cs="Arial"/>
        </w:rPr>
        <w:t>RUC for part of their Resource Adequacy Capacity or submit a Self-Schedule</w:t>
      </w:r>
      <w:r w:rsidR="0051265A">
        <w:rPr>
          <w:rFonts w:cs="Arial"/>
        </w:rPr>
        <w:t xml:space="preserve"> in the IFM</w:t>
      </w:r>
      <w:r>
        <w:rPr>
          <w:rFonts w:cs="Arial"/>
        </w:rPr>
        <w:t xml:space="preserve"> for part of their Resource Adequacy Capacity must remain available to </w:t>
      </w:r>
      <w:r w:rsidR="00A64958">
        <w:rPr>
          <w:rFonts w:cs="Arial"/>
        </w:rPr>
        <w:t>ISO</w:t>
      </w:r>
      <w:r>
        <w:rPr>
          <w:rFonts w:cs="Arial"/>
        </w:rPr>
        <w:t xml:space="preserve"> through </w:t>
      </w:r>
      <w:r w:rsidR="0051265A">
        <w:rPr>
          <w:rFonts w:cs="Arial"/>
        </w:rPr>
        <w:t>the RTM</w:t>
      </w:r>
      <w:r>
        <w:rPr>
          <w:rFonts w:cs="Arial"/>
        </w:rPr>
        <w:t xml:space="preserve"> for the full </w:t>
      </w:r>
      <w:r w:rsidR="0051265A">
        <w:rPr>
          <w:rFonts w:cs="Arial"/>
        </w:rPr>
        <w:t xml:space="preserve">amount </w:t>
      </w:r>
      <w:r>
        <w:rPr>
          <w:rFonts w:cs="Arial"/>
        </w:rPr>
        <w:t>of their Resource Adequacy Capacity</w:t>
      </w:r>
      <w:r w:rsidR="00F9697B">
        <w:rPr>
          <w:rFonts w:cs="Arial"/>
        </w:rPr>
        <w:t xml:space="preserve">.  </w:t>
      </w:r>
      <w:r w:rsidR="0051265A">
        <w:rPr>
          <w:rFonts w:cs="Arial"/>
        </w:rPr>
        <w:t>Economic Bids or Self-Schedules must be submitted for any remaining capacity not scheduled in the DAM.</w:t>
      </w:r>
    </w:p>
    <w:p w14:paraId="20C618DA" w14:textId="55860C3D" w:rsidR="00BB2148" w:rsidRDefault="00BB2148" w:rsidP="00973ECB">
      <w:pPr>
        <w:pStyle w:val="ParaText"/>
        <w:rPr>
          <w:rFonts w:cs="Arial"/>
        </w:rPr>
      </w:pPr>
      <w:r>
        <w:rPr>
          <w:rFonts w:cs="Arial"/>
        </w:rPr>
        <w:t xml:space="preserve">The </w:t>
      </w:r>
      <w:r w:rsidR="00A64958">
        <w:rPr>
          <w:rFonts w:cs="Arial"/>
        </w:rPr>
        <w:t>ISO</w:t>
      </w:r>
      <w:r>
        <w:rPr>
          <w:rFonts w:cs="Arial"/>
        </w:rPr>
        <w:t xml:space="preserve"> determines if all dispatchable Resource Adequacy Capacity from Short-Start</w:t>
      </w:r>
      <w:r w:rsidR="00523CBC">
        <w:rPr>
          <w:rFonts w:cs="Arial"/>
        </w:rPr>
        <w:t xml:space="preserve"> or </w:t>
      </w:r>
      <w:r>
        <w:rPr>
          <w:rFonts w:cs="Arial"/>
        </w:rPr>
        <w:t>Un</w:t>
      </w:r>
      <w:r w:rsidR="008556A5">
        <w:rPr>
          <w:rFonts w:cs="Arial"/>
        </w:rPr>
        <w:t>its, not otherwise selected in DA</w:t>
      </w:r>
      <w:r>
        <w:rPr>
          <w:rFonts w:cs="Arial"/>
        </w:rPr>
        <w:t xml:space="preserve">M or RUC, is reflected in a Bid into the RTM and </w:t>
      </w:r>
      <w:r>
        <w:rPr>
          <w:rFonts w:cs="Arial"/>
        </w:rPr>
        <w:lastRenderedPageBreak/>
        <w:t xml:space="preserve">automatically inserts a Generated Bid in the RTM for any remaining dispatchable Resource Adequacy Capacity for which the </w:t>
      </w:r>
      <w:r w:rsidR="00A64958">
        <w:rPr>
          <w:rFonts w:cs="Arial"/>
        </w:rPr>
        <w:t>ISO</w:t>
      </w:r>
      <w:r>
        <w:rPr>
          <w:rFonts w:cs="Arial"/>
        </w:rPr>
        <w:t xml:space="preserve"> has not received notification of an Outage</w:t>
      </w:r>
      <w:r w:rsidR="00F9697B">
        <w:rPr>
          <w:rFonts w:cs="Arial"/>
        </w:rPr>
        <w:t xml:space="preserve">.  </w:t>
      </w:r>
      <w:r>
        <w:rPr>
          <w:rFonts w:cs="Arial"/>
        </w:rPr>
        <w:t xml:space="preserve">As the </w:t>
      </w:r>
      <w:r w:rsidR="00A64958">
        <w:rPr>
          <w:rFonts w:cs="Arial"/>
        </w:rPr>
        <w:t>ISO</w:t>
      </w:r>
      <w:r>
        <w:rPr>
          <w:rFonts w:cs="Arial"/>
        </w:rPr>
        <w:t xml:space="preserve"> does </w:t>
      </w:r>
      <w:r w:rsidRPr="00D910AA">
        <w:rPr>
          <w:rFonts w:cs="Arial"/>
          <w:u w:val="single"/>
        </w:rPr>
        <w:t>not</w:t>
      </w:r>
      <w:r>
        <w:rPr>
          <w:rFonts w:cs="Arial"/>
        </w:rPr>
        <w:t xml:space="preserve"> automatically submit bids for Use-Limited Resources, Scheduling Coordinators must acti</w:t>
      </w:r>
      <w:r w:rsidR="008556A5">
        <w:rPr>
          <w:rFonts w:cs="Arial"/>
        </w:rPr>
        <w:t xml:space="preserve">vely submit all required Energy </w:t>
      </w:r>
      <w:r>
        <w:rPr>
          <w:rFonts w:cs="Arial"/>
        </w:rPr>
        <w:t>Bids or Self-Schedules into the RTM for these resources.</w:t>
      </w:r>
    </w:p>
    <w:p w14:paraId="20C618DB" w14:textId="77777777" w:rsidR="00B6252A" w:rsidRDefault="00BB2148" w:rsidP="00973ECB">
      <w:pPr>
        <w:pStyle w:val="ParaText"/>
      </w:pPr>
      <w:r>
        <w:t xml:space="preserve">From an availability perspective, a Dynamic System Resource that supplies Resource Adequacy Capacity will be treated </w:t>
      </w:r>
      <w:r w:rsidR="00E30191">
        <w:t xml:space="preserve">under 40.6.2 based </w:t>
      </w:r>
      <w:r>
        <w:t>on the Dynamic System Resource’s registered physical operating characteristics.</w:t>
      </w:r>
    </w:p>
    <w:p w14:paraId="20C618DC" w14:textId="52EAE694" w:rsidR="00D035DD" w:rsidRDefault="00D035DD" w:rsidP="00973ECB">
      <w:pPr>
        <w:pStyle w:val="ParaText"/>
        <w:rPr>
          <w:rFonts w:cs="Arial"/>
          <w:szCs w:val="22"/>
        </w:rPr>
      </w:pPr>
      <w:r w:rsidRPr="00B91DD2">
        <w:rPr>
          <w:rFonts w:cs="Arial"/>
          <w:szCs w:val="22"/>
        </w:rPr>
        <w:t>Hydro Units</w:t>
      </w:r>
      <w:r>
        <w:rPr>
          <w:rFonts w:cs="Arial"/>
          <w:szCs w:val="22"/>
        </w:rPr>
        <w:t xml:space="preserve"> that are not registered as Use-Limited Resources</w:t>
      </w:r>
      <w:r w:rsidRPr="00B91DD2">
        <w:rPr>
          <w:rFonts w:cs="Arial"/>
          <w:szCs w:val="22"/>
        </w:rPr>
        <w:t>, Pumping Load</w:t>
      </w:r>
      <w:r w:rsidRPr="00111062">
        <w:rPr>
          <w:rFonts w:cs="Arial"/>
          <w:szCs w:val="22"/>
        </w:rPr>
        <w:t xml:space="preserve"> </w:t>
      </w:r>
      <w:r>
        <w:rPr>
          <w:rFonts w:cs="Arial"/>
          <w:szCs w:val="22"/>
        </w:rPr>
        <w:t>that is not registered as a Use-Limited Resource</w:t>
      </w:r>
      <w:r w:rsidRPr="00B91DD2">
        <w:rPr>
          <w:rFonts w:cs="Arial"/>
          <w:szCs w:val="22"/>
        </w:rPr>
        <w:t>, Non-Dispatchable Resources</w:t>
      </w:r>
      <w:r>
        <w:rPr>
          <w:rFonts w:cs="Arial"/>
          <w:szCs w:val="22"/>
        </w:rPr>
        <w:t xml:space="preserve"> that are not registered as Use-Limited Resources</w:t>
      </w:r>
      <w:r w:rsidRPr="00B91DD2">
        <w:rPr>
          <w:rFonts w:cs="Arial"/>
          <w:szCs w:val="22"/>
        </w:rPr>
        <w:t>, and Conditionally-Available Resources</w:t>
      </w:r>
      <w:r>
        <w:rPr>
          <w:rFonts w:cs="Arial"/>
          <w:szCs w:val="22"/>
        </w:rPr>
        <w:t xml:space="preserve"> (whether or not registered as a Use-Limited Resource)</w:t>
      </w:r>
      <w:r w:rsidRPr="00B91DD2">
        <w:rPr>
          <w:szCs w:val="22"/>
        </w:rPr>
        <w:t xml:space="preserve"> must submit </w:t>
      </w:r>
      <w:r w:rsidRPr="00B91DD2">
        <w:rPr>
          <w:rFonts w:cs="Arial"/>
          <w:szCs w:val="22"/>
        </w:rPr>
        <w:t xml:space="preserve">Economic Bids or Self-Schedules to the RTM all RA Capacity for all hours of the month for all </w:t>
      </w:r>
      <w:r w:rsidRPr="00111062">
        <w:rPr>
          <w:rFonts w:cs="Arial"/>
          <w:szCs w:val="22"/>
        </w:rPr>
        <w:t xml:space="preserve">expected available </w:t>
      </w:r>
      <w:r>
        <w:rPr>
          <w:rFonts w:cs="Arial"/>
          <w:szCs w:val="22"/>
        </w:rPr>
        <w:t>e</w:t>
      </w:r>
      <w:r w:rsidRPr="00111062">
        <w:rPr>
          <w:rFonts w:cs="Arial"/>
          <w:szCs w:val="22"/>
        </w:rPr>
        <w:t xml:space="preserve">nergy or </w:t>
      </w:r>
      <w:r>
        <w:rPr>
          <w:rFonts w:cs="Arial"/>
          <w:szCs w:val="22"/>
        </w:rPr>
        <w:t xml:space="preserve"> expected as-available e</w:t>
      </w:r>
      <w:r w:rsidRPr="00111062">
        <w:rPr>
          <w:rFonts w:cs="Arial"/>
          <w:szCs w:val="22"/>
        </w:rPr>
        <w:t>nergy</w:t>
      </w:r>
      <w:r w:rsidRPr="00B91DD2">
        <w:rPr>
          <w:rFonts w:cs="Arial"/>
          <w:szCs w:val="22"/>
        </w:rPr>
        <w:t xml:space="preserve"> up to RA Capacity quantity.  </w:t>
      </w:r>
      <w:r>
        <w:rPr>
          <w:rFonts w:cs="Arial"/>
          <w:szCs w:val="22"/>
        </w:rPr>
        <w:t xml:space="preserve">.  </w:t>
      </w:r>
    </w:p>
    <w:p w14:paraId="20C618DD" w14:textId="77777777" w:rsidR="00E30191" w:rsidRDefault="00E30191" w:rsidP="00973ECB">
      <w:pPr>
        <w:pStyle w:val="ParaText"/>
        <w:rPr>
          <w:rFonts w:cs="Arial"/>
        </w:rPr>
      </w:pPr>
      <w:r w:rsidRPr="00674579">
        <w:rPr>
          <w:rFonts w:cs="Arial"/>
          <w:szCs w:val="22"/>
        </w:rPr>
        <w:t>Long-Start or Extremely Long-Start units that are also Conditionally-Available Resources or Non-Dispatchable Resources need not submit bids to the RTM if not scheduled in the DAM or RUC.</w:t>
      </w:r>
    </w:p>
    <w:p w14:paraId="20C618DE" w14:textId="77777777" w:rsidR="00184F59" w:rsidRPr="005E762D" w:rsidRDefault="00E30191" w:rsidP="00794878">
      <w:pPr>
        <w:pStyle w:val="Heading4"/>
        <w:ind w:hanging="810"/>
        <w:rPr>
          <w:i/>
        </w:rPr>
      </w:pPr>
      <w:bookmarkStart w:id="583" w:name="_Toc233778708"/>
      <w:r>
        <w:rPr>
          <w:i/>
        </w:rPr>
        <w:t>Generated Bids</w:t>
      </w:r>
      <w:bookmarkEnd w:id="583"/>
    </w:p>
    <w:p w14:paraId="20C618DF" w14:textId="35437DD2" w:rsidR="00E30191" w:rsidRDefault="00E30191" w:rsidP="00E30191">
      <w:pPr>
        <w:pStyle w:val="ParaText"/>
        <w:rPr>
          <w:rFonts w:cs="Arial"/>
          <w:szCs w:val="22"/>
        </w:rPr>
      </w:pPr>
      <w:r>
        <w:rPr>
          <w:rFonts w:cs="Arial"/>
        </w:rPr>
        <w:t xml:space="preserve">The ISO will automatically submit Energy Bids (i.e., a Generated Bid) and RUC </w:t>
      </w:r>
      <w:r w:rsidR="00EF126D">
        <w:rPr>
          <w:rFonts w:cs="Arial"/>
        </w:rPr>
        <w:t xml:space="preserve">Availability </w:t>
      </w:r>
      <w:r>
        <w:rPr>
          <w:rFonts w:cs="Arial"/>
        </w:rPr>
        <w:t xml:space="preserve">Bids into the DAM for Resource Adequacy Capacity from Generating Units and Resource-Specific System Resources if they are not submitted by the applicable Scheduling Coordinator and an Outage affecting the Resource Adequacy Capacity is not reported in OMS. </w:t>
      </w:r>
      <w:r w:rsidR="00EF126D" w:rsidRPr="000B48DE">
        <w:t>For RA Resources that submit a RUC Availability Bid for RCU with an insufficient quantity, the CAISO extends the quantity component of the Bid using the submitted price component of the Bid. For RA Resources that fail to submit any RUC Availability Bid for either RCU or RCD, the Generated Bid is for the required quantity at the Default Availability Bid.</w:t>
      </w:r>
      <w:r w:rsidR="00EF126D" w:rsidRPr="000B48DE">
        <w:rPr>
          <w:rFonts w:cs="Arial"/>
        </w:rPr>
        <w:t xml:space="preserve"> </w:t>
      </w:r>
      <w:r>
        <w:rPr>
          <w:rFonts w:cs="Arial"/>
        </w:rPr>
        <w:t xml:space="preserve"> The calculation of Generated Bids is described in the BPM for Market Instruments.  The ISO does </w:t>
      </w:r>
      <w:r w:rsidRPr="00D910AA">
        <w:rPr>
          <w:rFonts w:cs="Arial"/>
          <w:u w:val="single"/>
        </w:rPr>
        <w:t>not</w:t>
      </w:r>
      <w:r>
        <w:rPr>
          <w:rFonts w:cs="Arial"/>
        </w:rPr>
        <w:t xml:space="preserve"> automatically submit bids for the following resource types.  The issue of bid generation exemption is distinct from whether a resource faces exposure to RAAIM:</w:t>
      </w:r>
      <w:r w:rsidRPr="00B91DD2">
        <w:rPr>
          <w:rFonts w:cs="Arial"/>
          <w:szCs w:val="22"/>
        </w:rPr>
        <w:t xml:space="preserve"> </w:t>
      </w:r>
    </w:p>
    <w:p w14:paraId="20C618E0" w14:textId="77777777" w:rsidR="00E30191" w:rsidRPr="00B91DD2" w:rsidRDefault="00E30191" w:rsidP="00E15230">
      <w:pPr>
        <w:pStyle w:val="ParaText"/>
        <w:numPr>
          <w:ilvl w:val="0"/>
          <w:numId w:val="65"/>
        </w:numPr>
        <w:spacing w:after="0" w:line="240" w:lineRule="auto"/>
        <w:rPr>
          <w:rFonts w:cs="Arial"/>
        </w:rPr>
      </w:pPr>
      <w:r w:rsidRPr="00B91DD2">
        <w:rPr>
          <w:rFonts w:cs="Arial"/>
          <w:szCs w:val="22"/>
        </w:rPr>
        <w:t>Hydro Units</w:t>
      </w:r>
      <w:r>
        <w:rPr>
          <w:rFonts w:cs="Arial"/>
          <w:szCs w:val="22"/>
        </w:rPr>
        <w:t>.</w:t>
      </w:r>
    </w:p>
    <w:p w14:paraId="20C618E1" w14:textId="77777777" w:rsidR="00E30191" w:rsidRPr="00B91DD2" w:rsidRDefault="00E30191" w:rsidP="00E15230">
      <w:pPr>
        <w:pStyle w:val="ParaText"/>
        <w:numPr>
          <w:ilvl w:val="0"/>
          <w:numId w:val="65"/>
        </w:numPr>
        <w:spacing w:after="0" w:line="240" w:lineRule="auto"/>
        <w:rPr>
          <w:rFonts w:cs="Arial"/>
        </w:rPr>
      </w:pPr>
      <w:r w:rsidRPr="00B91DD2">
        <w:rPr>
          <w:rFonts w:cs="Arial"/>
          <w:szCs w:val="22"/>
        </w:rPr>
        <w:t>Pumping Load</w:t>
      </w:r>
      <w:r>
        <w:rPr>
          <w:rFonts w:cs="Arial"/>
          <w:szCs w:val="22"/>
        </w:rPr>
        <w:t>.</w:t>
      </w:r>
    </w:p>
    <w:p w14:paraId="20C618E2" w14:textId="77777777" w:rsidR="00E30191" w:rsidRPr="00B91DD2" w:rsidRDefault="00E30191" w:rsidP="00E15230">
      <w:pPr>
        <w:pStyle w:val="ParaText"/>
        <w:numPr>
          <w:ilvl w:val="0"/>
          <w:numId w:val="65"/>
        </w:numPr>
        <w:spacing w:after="0" w:line="240" w:lineRule="auto"/>
        <w:rPr>
          <w:rFonts w:cs="Arial"/>
        </w:rPr>
      </w:pPr>
      <w:r w:rsidRPr="00B91DD2">
        <w:rPr>
          <w:rFonts w:cs="Arial"/>
          <w:szCs w:val="22"/>
        </w:rPr>
        <w:t>Non-Dispatchable Resources</w:t>
      </w:r>
      <w:r>
        <w:rPr>
          <w:rFonts w:cs="Arial"/>
          <w:szCs w:val="22"/>
        </w:rPr>
        <w:t>.</w:t>
      </w:r>
    </w:p>
    <w:p w14:paraId="20C618E3" w14:textId="77777777" w:rsidR="00E30191" w:rsidRPr="00B91DD2" w:rsidRDefault="00E30191" w:rsidP="00E15230">
      <w:pPr>
        <w:pStyle w:val="ParaText"/>
        <w:numPr>
          <w:ilvl w:val="0"/>
          <w:numId w:val="65"/>
        </w:numPr>
        <w:spacing w:after="0" w:line="240" w:lineRule="auto"/>
        <w:rPr>
          <w:rFonts w:cs="Arial"/>
        </w:rPr>
      </w:pPr>
      <w:r w:rsidRPr="00B91DD2">
        <w:rPr>
          <w:rFonts w:cs="Arial"/>
          <w:szCs w:val="22"/>
        </w:rPr>
        <w:t>Conditionally-Available Resources</w:t>
      </w:r>
      <w:r>
        <w:rPr>
          <w:rFonts w:cs="Arial"/>
          <w:szCs w:val="22"/>
        </w:rPr>
        <w:t>.</w:t>
      </w:r>
    </w:p>
    <w:p w14:paraId="20C618E4" w14:textId="77777777" w:rsidR="00E30191" w:rsidRPr="00B91DD2" w:rsidRDefault="00E30191" w:rsidP="00E15230">
      <w:pPr>
        <w:pStyle w:val="ParaText"/>
        <w:numPr>
          <w:ilvl w:val="0"/>
          <w:numId w:val="65"/>
        </w:numPr>
        <w:spacing w:after="0" w:line="240" w:lineRule="auto"/>
        <w:rPr>
          <w:rFonts w:cs="Arial"/>
        </w:rPr>
      </w:pPr>
      <w:r>
        <w:rPr>
          <w:rFonts w:cs="Arial"/>
          <w:szCs w:val="22"/>
        </w:rPr>
        <w:t>Use-Limited Resources.</w:t>
      </w:r>
    </w:p>
    <w:p w14:paraId="20C618E5" w14:textId="77777777" w:rsidR="00E30191" w:rsidRPr="00B91DD2" w:rsidRDefault="00E30191" w:rsidP="00E15230">
      <w:pPr>
        <w:pStyle w:val="ParaText"/>
        <w:numPr>
          <w:ilvl w:val="0"/>
          <w:numId w:val="65"/>
        </w:numPr>
        <w:spacing w:after="0" w:line="240" w:lineRule="auto"/>
        <w:rPr>
          <w:rFonts w:cs="Arial"/>
        </w:rPr>
      </w:pPr>
      <w:r>
        <w:rPr>
          <w:rFonts w:cs="Arial"/>
          <w:szCs w:val="22"/>
        </w:rPr>
        <w:t>Reliability Must Take Generation.</w:t>
      </w:r>
    </w:p>
    <w:p w14:paraId="20C618E6" w14:textId="77777777" w:rsidR="00E30191" w:rsidRPr="00B91DD2" w:rsidRDefault="00E30191" w:rsidP="00E15230">
      <w:pPr>
        <w:pStyle w:val="ParaText"/>
        <w:numPr>
          <w:ilvl w:val="0"/>
          <w:numId w:val="65"/>
        </w:numPr>
        <w:spacing w:after="0" w:line="240" w:lineRule="auto"/>
        <w:rPr>
          <w:rFonts w:cs="Arial"/>
        </w:rPr>
      </w:pPr>
      <w:r>
        <w:rPr>
          <w:rFonts w:cs="Arial"/>
          <w:szCs w:val="22"/>
        </w:rPr>
        <w:t>Variable Energy Resources.</w:t>
      </w:r>
    </w:p>
    <w:p w14:paraId="20C618E7" w14:textId="77777777" w:rsidR="00E30191" w:rsidRDefault="00E30191" w:rsidP="00E15230">
      <w:pPr>
        <w:pStyle w:val="ParaText"/>
        <w:numPr>
          <w:ilvl w:val="0"/>
          <w:numId w:val="65"/>
        </w:numPr>
        <w:spacing w:after="0" w:line="240" w:lineRule="auto"/>
        <w:rPr>
          <w:rFonts w:cs="Arial"/>
        </w:rPr>
      </w:pPr>
      <w:r>
        <w:rPr>
          <w:rFonts w:cs="Arial"/>
          <w:szCs w:val="22"/>
        </w:rPr>
        <w:t>Non-generator Resources (irrespective of REM status).</w:t>
      </w:r>
    </w:p>
    <w:p w14:paraId="20C618E8" w14:textId="64C02469" w:rsidR="00E30191" w:rsidRPr="00BE2398" w:rsidRDefault="00E30191" w:rsidP="00E15230">
      <w:pPr>
        <w:pStyle w:val="ParaText"/>
        <w:numPr>
          <w:ilvl w:val="0"/>
          <w:numId w:val="65"/>
        </w:numPr>
        <w:spacing w:after="0" w:line="240" w:lineRule="auto"/>
        <w:rPr>
          <w:rFonts w:cs="Arial"/>
        </w:rPr>
      </w:pPr>
      <w:r w:rsidRPr="00655817">
        <w:rPr>
          <w:rFonts w:cs="Arial"/>
          <w:szCs w:val="22"/>
        </w:rPr>
        <w:t>Proxy Demand Resources.</w:t>
      </w:r>
    </w:p>
    <w:p w14:paraId="3A41BFCA" w14:textId="51EF1B85" w:rsidR="00BE2398" w:rsidRPr="00BE2398" w:rsidRDefault="00BE2398" w:rsidP="00E15230">
      <w:pPr>
        <w:pStyle w:val="ListParagraph"/>
        <w:numPr>
          <w:ilvl w:val="0"/>
          <w:numId w:val="65"/>
        </w:numPr>
        <w:rPr>
          <w:rFonts w:cs="Arial"/>
        </w:rPr>
      </w:pPr>
      <w:r w:rsidRPr="00BE2398">
        <w:rPr>
          <w:rFonts w:cs="Arial"/>
        </w:rPr>
        <w:lastRenderedPageBreak/>
        <w:t>Proxy Demand Response-Load Shift Resource (Curtailment Only)</w:t>
      </w:r>
    </w:p>
    <w:p w14:paraId="20C618E9" w14:textId="77777777" w:rsidR="00DF0BC5" w:rsidRPr="00E30191" w:rsidRDefault="00DF0BC5" w:rsidP="00DF0BC5">
      <w:pPr>
        <w:pStyle w:val="ParaText"/>
        <w:spacing w:after="0" w:line="240" w:lineRule="auto"/>
        <w:ind w:left="720"/>
        <w:rPr>
          <w:rFonts w:cs="Arial"/>
        </w:rPr>
      </w:pPr>
    </w:p>
    <w:p w14:paraId="20C618EA" w14:textId="77777777" w:rsidR="00184F59" w:rsidRPr="00B6252A" w:rsidRDefault="00EE2647" w:rsidP="00794878">
      <w:pPr>
        <w:pStyle w:val="Heading3"/>
      </w:pPr>
      <w:bookmarkStart w:id="584" w:name="_Toc271708149"/>
      <w:bookmarkStart w:id="585" w:name="_Toc249939627"/>
      <w:bookmarkStart w:id="586" w:name="_Toc289356220"/>
      <w:bookmarkStart w:id="587" w:name="_Toc295820459"/>
      <w:bookmarkStart w:id="588" w:name="_Toc295820935"/>
      <w:bookmarkStart w:id="589" w:name="_Toc300573963"/>
      <w:bookmarkStart w:id="590" w:name="_Toc326763912"/>
      <w:bookmarkStart w:id="591" w:name="_Toc369088148"/>
      <w:bookmarkStart w:id="592" w:name="_Toc397496518"/>
      <w:bookmarkStart w:id="593" w:name="_Toc233778709"/>
      <w:r w:rsidRPr="00B6252A">
        <w:t>Partial</w:t>
      </w:r>
      <w:r w:rsidR="00184F59" w:rsidRPr="00B6252A">
        <w:t xml:space="preserve"> Resource Adequacy Resources</w:t>
      </w:r>
      <w:bookmarkEnd w:id="584"/>
      <w:bookmarkEnd w:id="585"/>
      <w:bookmarkEnd w:id="586"/>
      <w:bookmarkEnd w:id="587"/>
      <w:bookmarkEnd w:id="588"/>
      <w:bookmarkEnd w:id="589"/>
      <w:bookmarkEnd w:id="590"/>
      <w:bookmarkEnd w:id="591"/>
      <w:bookmarkEnd w:id="592"/>
      <w:bookmarkEnd w:id="593"/>
    </w:p>
    <w:p w14:paraId="20C618EB" w14:textId="77777777" w:rsidR="008E741C" w:rsidRDefault="00A64958" w:rsidP="003C3F6F">
      <w:pPr>
        <w:pStyle w:val="ParaText"/>
        <w:spacing w:before="60" w:after="120"/>
        <w:rPr>
          <w:rFonts w:cs="Arial"/>
        </w:rPr>
      </w:pPr>
      <w:r>
        <w:rPr>
          <w:rFonts w:cs="Arial"/>
        </w:rPr>
        <w:t>ISO</w:t>
      </w:r>
      <w:r w:rsidR="00184F59">
        <w:rPr>
          <w:rFonts w:cs="Arial"/>
        </w:rPr>
        <w:t xml:space="preserve"> Tariff Section 40.6.6</w:t>
      </w:r>
    </w:p>
    <w:p w14:paraId="20C618EC" w14:textId="77777777" w:rsidR="00184F59" w:rsidRDefault="008E741C" w:rsidP="00973ECB">
      <w:pPr>
        <w:pStyle w:val="ParaText"/>
        <w:rPr>
          <w:rFonts w:cs="Arial"/>
        </w:rPr>
      </w:pPr>
      <w:r>
        <w:rPr>
          <w:rFonts w:cs="Arial"/>
        </w:rPr>
        <w:t xml:space="preserve">A </w:t>
      </w:r>
      <w:r w:rsidR="00184F59">
        <w:rPr>
          <w:rFonts w:cs="Arial"/>
        </w:rPr>
        <w:t>Partial Resource Adequacy Resource has</w:t>
      </w:r>
      <w:r>
        <w:rPr>
          <w:rFonts w:cs="Arial"/>
        </w:rPr>
        <w:t xml:space="preserve"> a portion of its</w:t>
      </w:r>
      <w:r w:rsidR="00184F59">
        <w:rPr>
          <w:rFonts w:cs="Arial"/>
        </w:rPr>
        <w:t xml:space="preserve"> capacity that is not committed to meet a resource adequacy obligation in the </w:t>
      </w:r>
      <w:r w:rsidR="00A64958">
        <w:rPr>
          <w:rFonts w:cs="Arial"/>
        </w:rPr>
        <w:t>ISO</w:t>
      </w:r>
      <w:r w:rsidR="00184F59">
        <w:rPr>
          <w:rFonts w:cs="Arial"/>
        </w:rPr>
        <w:t xml:space="preserve"> Control Area</w:t>
      </w:r>
      <w:r w:rsidR="00F9697B">
        <w:rPr>
          <w:rFonts w:cs="Arial"/>
        </w:rPr>
        <w:t xml:space="preserve">.  </w:t>
      </w:r>
      <w:r w:rsidR="00184F59">
        <w:rPr>
          <w:rFonts w:cs="Arial"/>
        </w:rPr>
        <w:t xml:space="preserve">Only that output of the resource that is designated by a Scheduling Coordinator as Resource Adequacy Capacity in its monthly or annual Supply Plan has an availability obligation to </w:t>
      </w:r>
      <w:r w:rsidR="00A64958">
        <w:rPr>
          <w:rFonts w:cs="Arial"/>
        </w:rPr>
        <w:t>ISO</w:t>
      </w:r>
      <w:r w:rsidR="00F9697B">
        <w:rPr>
          <w:rFonts w:cs="Arial"/>
        </w:rPr>
        <w:t xml:space="preserve">.  </w:t>
      </w:r>
    </w:p>
    <w:p w14:paraId="33374F55" w14:textId="77777777" w:rsidR="00AF7DF6" w:rsidRPr="00AF7DF6" w:rsidRDefault="00184F59" w:rsidP="00AF7DF6">
      <w:pPr>
        <w:pStyle w:val="ParaText"/>
        <w:rPr>
          <w:rFonts w:cs="Arial"/>
        </w:rPr>
      </w:pPr>
      <w:r w:rsidRPr="00AF7DF6">
        <w:rPr>
          <w:rFonts w:cs="Arial"/>
        </w:rPr>
        <w:t>Exports</w:t>
      </w:r>
      <w:r w:rsidR="002967A1" w:rsidRPr="00AF7DF6">
        <w:rPr>
          <w:rFonts w:cs="Arial"/>
        </w:rPr>
        <w:t xml:space="preserve"> being</w:t>
      </w:r>
      <w:r w:rsidRPr="00AF7DF6">
        <w:rPr>
          <w:rFonts w:cs="Arial"/>
        </w:rPr>
        <w:t xml:space="preserve"> supported by non-Resource Adequacy Capacity from a Partial Resource Adequacy Resource that becomes unavailable or unusable shall be considered as an export of non-Resource Adequacy Capacity</w:t>
      </w:r>
      <w:r w:rsidR="002967A1" w:rsidRPr="00AF7DF6">
        <w:rPr>
          <w:rFonts w:cs="Arial"/>
        </w:rPr>
        <w:t xml:space="preserve"> as follows: If a Resource Adequacy Resource goes on a Forced Outage, until the Scheduling Coordinator provides the information requested under section 9.3.10.3.2, the CAISO shall determine if the Scheduling Coordinator indicated under section 30.5.1 (aa) that capacity from its Resource Adequacy Resource is backing a Self-Schedule of exports at Scheduling Points explicitly sourced by non-Resource Adequacy Capacity. If the Scheduling Coordinator has indicated capacity from its Resource Adequacy Resource is backing a Self-Schedule of exports at Scheduling Points explicitly sourced by non-Resource Adequacy Capacity, the CAISO will allocate the derate pro rata between the RA Capacity and the remainder of the resource’s capacity up to its PMax. </w:t>
      </w:r>
      <w:r w:rsidRPr="00AF7DF6">
        <w:rPr>
          <w:rFonts w:cs="Arial"/>
        </w:rPr>
        <w:t xml:space="preserve"> </w:t>
      </w:r>
      <w:bookmarkStart w:id="594" w:name="_Toc271708150"/>
      <w:bookmarkStart w:id="595" w:name="_Toc249939628"/>
      <w:bookmarkStart w:id="596" w:name="_Toc289356221"/>
      <w:bookmarkStart w:id="597" w:name="_Toc295820460"/>
      <w:bookmarkStart w:id="598" w:name="_Toc295820936"/>
      <w:bookmarkStart w:id="599" w:name="_Toc300573964"/>
      <w:bookmarkStart w:id="600" w:name="_Toc326763913"/>
      <w:bookmarkStart w:id="601" w:name="_Toc369088149"/>
      <w:bookmarkStart w:id="602" w:name="_Toc397496519"/>
    </w:p>
    <w:p w14:paraId="20C618F0" w14:textId="0219CF6E" w:rsidR="00184F59" w:rsidRPr="00B6252A" w:rsidRDefault="00184F59" w:rsidP="00794878">
      <w:pPr>
        <w:pStyle w:val="Heading3"/>
      </w:pPr>
      <w:bookmarkStart w:id="603" w:name="_Toc233778710"/>
      <w:r w:rsidRPr="00B6252A">
        <w:t>Liquidated Damages Contracts</w:t>
      </w:r>
      <w:bookmarkEnd w:id="594"/>
      <w:bookmarkEnd w:id="595"/>
      <w:bookmarkEnd w:id="596"/>
      <w:bookmarkEnd w:id="597"/>
      <w:bookmarkEnd w:id="598"/>
      <w:bookmarkEnd w:id="599"/>
      <w:bookmarkEnd w:id="600"/>
      <w:bookmarkEnd w:id="601"/>
      <w:bookmarkEnd w:id="602"/>
      <w:bookmarkEnd w:id="603"/>
    </w:p>
    <w:p w14:paraId="20C618F1" w14:textId="77777777" w:rsidR="00184F59" w:rsidRDefault="00A64958" w:rsidP="003C3F6F">
      <w:pPr>
        <w:pStyle w:val="ParaText"/>
        <w:spacing w:before="60" w:after="120"/>
        <w:rPr>
          <w:rFonts w:cs="Arial"/>
        </w:rPr>
      </w:pPr>
      <w:r>
        <w:rPr>
          <w:rFonts w:cs="Arial"/>
        </w:rPr>
        <w:t>ISO</w:t>
      </w:r>
      <w:r w:rsidR="00184F59">
        <w:rPr>
          <w:rFonts w:cs="Arial"/>
        </w:rPr>
        <w:t xml:space="preserve"> Tariff Section 40.6.9 </w:t>
      </w:r>
    </w:p>
    <w:p w14:paraId="20C618F2" w14:textId="77777777" w:rsidR="00184F59" w:rsidRDefault="00184F59" w:rsidP="00973ECB">
      <w:pPr>
        <w:pStyle w:val="ParaText"/>
        <w:rPr>
          <w:rFonts w:cs="Arial"/>
        </w:rPr>
      </w:pPr>
      <w:r>
        <w:rPr>
          <w:rFonts w:cs="Arial"/>
        </w:rPr>
        <w:t>Resource Adequacy Capacity represented by a firm liquidated damages contract be Self-Schedule</w:t>
      </w:r>
      <w:r w:rsidR="008E741C">
        <w:rPr>
          <w:rFonts w:cs="Arial"/>
        </w:rPr>
        <w:t>d or Bid</w:t>
      </w:r>
      <w:r>
        <w:rPr>
          <w:rFonts w:cs="Arial"/>
        </w:rPr>
        <w:t xml:space="preserve"> in the</w:t>
      </w:r>
      <w:r w:rsidR="00C811D5">
        <w:rPr>
          <w:rFonts w:cs="Arial"/>
        </w:rPr>
        <w:t xml:space="preserve"> IFM consistent with the terms of the contract</w:t>
      </w:r>
      <w:r w:rsidR="00F9697B">
        <w:rPr>
          <w:rFonts w:cs="Arial"/>
        </w:rPr>
        <w:t xml:space="preserve">.  </w:t>
      </w:r>
      <w:r>
        <w:rPr>
          <w:rFonts w:cs="Arial"/>
        </w:rPr>
        <w:t xml:space="preserve">Firm liquidated damages contracts are those transactions utilizing or consistent with Service Schedule C of the Western Systems Power Pool Agreement or the Firm Liquidated Damages product of the Edison Electric Institute pro forma agreement, or any other similar firm Energy contract that does not require the seller to source the Energy from a particular unit and specifies a delivery point internal to the </w:t>
      </w:r>
      <w:r w:rsidR="00A64958">
        <w:rPr>
          <w:rFonts w:cs="Arial"/>
        </w:rPr>
        <w:t>ISO</w:t>
      </w:r>
      <w:r>
        <w:rPr>
          <w:rFonts w:cs="Arial"/>
        </w:rPr>
        <w:t xml:space="preserve"> Control Area</w:t>
      </w:r>
      <w:r w:rsidR="00F9697B">
        <w:rPr>
          <w:rFonts w:cs="Arial"/>
        </w:rPr>
        <w:t xml:space="preserve">.  </w:t>
      </w:r>
    </w:p>
    <w:p w14:paraId="20C618F3" w14:textId="77777777" w:rsidR="00184F59" w:rsidRDefault="00184F59" w:rsidP="00794878">
      <w:pPr>
        <w:pStyle w:val="Heading3"/>
      </w:pPr>
      <w:bookmarkStart w:id="604" w:name="_Toc271708151"/>
      <w:bookmarkStart w:id="605" w:name="_Toc249939629"/>
      <w:bookmarkStart w:id="606" w:name="_Toc289356222"/>
      <w:bookmarkStart w:id="607" w:name="_Toc295820461"/>
      <w:bookmarkStart w:id="608" w:name="_Toc295820937"/>
      <w:bookmarkStart w:id="609" w:name="_Toc300573965"/>
      <w:bookmarkStart w:id="610" w:name="_Toc326763914"/>
      <w:bookmarkStart w:id="611" w:name="_Toc369088150"/>
      <w:bookmarkStart w:id="612" w:name="_Toc397496520"/>
      <w:bookmarkStart w:id="613" w:name="_Toc233778711"/>
      <w:r w:rsidRPr="00CD698A">
        <w:t>Exports</w:t>
      </w:r>
      <w:bookmarkEnd w:id="604"/>
      <w:bookmarkEnd w:id="605"/>
      <w:bookmarkEnd w:id="606"/>
      <w:bookmarkEnd w:id="607"/>
      <w:bookmarkEnd w:id="608"/>
      <w:bookmarkEnd w:id="609"/>
      <w:bookmarkEnd w:id="610"/>
      <w:bookmarkEnd w:id="611"/>
      <w:bookmarkEnd w:id="612"/>
      <w:bookmarkEnd w:id="613"/>
    </w:p>
    <w:p w14:paraId="20C618F4" w14:textId="77777777" w:rsidR="00184F59" w:rsidRDefault="00A64958" w:rsidP="003C3F6F">
      <w:pPr>
        <w:pStyle w:val="ParaText"/>
        <w:spacing w:before="60" w:after="120"/>
        <w:rPr>
          <w:rFonts w:cs="Arial"/>
        </w:rPr>
      </w:pPr>
      <w:r>
        <w:rPr>
          <w:rFonts w:cs="Arial"/>
        </w:rPr>
        <w:t>ISO</w:t>
      </w:r>
      <w:r w:rsidR="00184F59">
        <w:rPr>
          <w:rFonts w:cs="Arial"/>
        </w:rPr>
        <w:t xml:space="preserve"> Tariff Section 40.6.10 </w:t>
      </w:r>
    </w:p>
    <w:p w14:paraId="20C618F5" w14:textId="77777777" w:rsidR="00184F59" w:rsidRDefault="00184F59" w:rsidP="00973ECB">
      <w:pPr>
        <w:pStyle w:val="ParaText"/>
        <w:rPr>
          <w:rFonts w:cs="Arial"/>
        </w:rPr>
      </w:pPr>
      <w:r>
        <w:rPr>
          <w:rFonts w:cs="Arial"/>
        </w:rPr>
        <w:t>Resource Adequacy Capacity may be utilized to serve as an Export Bid</w:t>
      </w:r>
      <w:r w:rsidR="00F9697B">
        <w:rPr>
          <w:rFonts w:cs="Arial"/>
        </w:rPr>
        <w:t xml:space="preserve">.  </w:t>
      </w:r>
      <w:r>
        <w:rPr>
          <w:rFonts w:cs="Arial"/>
        </w:rPr>
        <w:t xml:space="preserve">An Export Bid may be submitted into the </w:t>
      </w:r>
      <w:r w:rsidR="00A64958">
        <w:rPr>
          <w:rFonts w:cs="Arial"/>
        </w:rPr>
        <w:t>ISO</w:t>
      </w:r>
      <w:r>
        <w:rPr>
          <w:rFonts w:cs="Arial"/>
        </w:rPr>
        <w:t xml:space="preserve"> Markets and be cleared by the Energy being provided by Resource Adequacy Capacity</w:t>
      </w:r>
      <w:r w:rsidR="00F9697B">
        <w:rPr>
          <w:rFonts w:cs="Arial"/>
        </w:rPr>
        <w:t xml:space="preserve">.  </w:t>
      </w:r>
    </w:p>
    <w:p w14:paraId="20C618F6" w14:textId="77777777" w:rsidR="00184F59" w:rsidRPr="00B678DF" w:rsidRDefault="00184F59" w:rsidP="00794878">
      <w:pPr>
        <w:pStyle w:val="Heading4"/>
        <w:ind w:hanging="810"/>
        <w:rPr>
          <w:i/>
        </w:rPr>
      </w:pPr>
      <w:bookmarkStart w:id="614" w:name="_Toc289356223"/>
      <w:bookmarkStart w:id="615" w:name="_Toc295820462"/>
      <w:bookmarkStart w:id="616" w:name="_Toc295820938"/>
      <w:bookmarkStart w:id="617" w:name="_Toc300573966"/>
      <w:bookmarkStart w:id="618" w:name="_Toc326763915"/>
      <w:bookmarkStart w:id="619" w:name="_Toc369088151"/>
      <w:bookmarkStart w:id="620" w:name="_Toc397496521"/>
      <w:bookmarkStart w:id="621" w:name="_Toc233778712"/>
      <w:r w:rsidRPr="00B678DF">
        <w:rPr>
          <w:i/>
        </w:rPr>
        <w:lastRenderedPageBreak/>
        <w:t>Curtailment of Exports in Emergency Situations</w:t>
      </w:r>
      <w:bookmarkEnd w:id="614"/>
      <w:bookmarkEnd w:id="615"/>
      <w:bookmarkEnd w:id="616"/>
      <w:bookmarkEnd w:id="617"/>
      <w:bookmarkEnd w:id="618"/>
      <w:bookmarkEnd w:id="619"/>
      <w:bookmarkEnd w:id="620"/>
      <w:bookmarkEnd w:id="621"/>
    </w:p>
    <w:p w14:paraId="20C618F7" w14:textId="77777777" w:rsidR="00184F59" w:rsidRDefault="00A64958" w:rsidP="003C3F6F">
      <w:pPr>
        <w:pStyle w:val="ParaText"/>
        <w:spacing w:before="60" w:after="120"/>
        <w:rPr>
          <w:rFonts w:cs="Arial"/>
        </w:rPr>
      </w:pPr>
      <w:r>
        <w:rPr>
          <w:rFonts w:cs="Arial"/>
        </w:rPr>
        <w:t>ISO</w:t>
      </w:r>
      <w:r w:rsidR="00184F59">
        <w:rPr>
          <w:rFonts w:cs="Arial"/>
        </w:rPr>
        <w:t xml:space="preserve"> Tariff Section 40.6.11</w:t>
      </w:r>
    </w:p>
    <w:p w14:paraId="20C618F8" w14:textId="77777777" w:rsidR="00184F59" w:rsidRDefault="00184F59" w:rsidP="00973ECB">
      <w:pPr>
        <w:pStyle w:val="ParaText"/>
        <w:rPr>
          <w:rFonts w:cs="Arial"/>
        </w:rPr>
      </w:pPr>
      <w:r>
        <w:rPr>
          <w:rFonts w:cs="Arial"/>
        </w:rPr>
        <w:t xml:space="preserve">At its sole discretion, </w:t>
      </w:r>
      <w:r w:rsidR="00A64958">
        <w:rPr>
          <w:rFonts w:cs="Arial"/>
        </w:rPr>
        <w:t>ISO</w:t>
      </w:r>
      <w:r>
        <w:rPr>
          <w:rFonts w:cs="Arial"/>
        </w:rPr>
        <w:t xml:space="preserve"> may curtail exports that are being unambiguously sourced from Resource Adequacy Resource capacity to prevent or alleviate a System Emergency that would otherwise result in the need to curtail </w:t>
      </w:r>
      <w:r w:rsidR="00A64958">
        <w:rPr>
          <w:rFonts w:cs="Arial"/>
        </w:rPr>
        <w:t>ISO</w:t>
      </w:r>
      <w:r>
        <w:rPr>
          <w:rFonts w:cs="Arial"/>
        </w:rPr>
        <w:t xml:space="preserve"> firm load</w:t>
      </w:r>
      <w:r w:rsidR="00F9697B">
        <w:rPr>
          <w:rFonts w:cs="Arial"/>
        </w:rPr>
        <w:t xml:space="preserve">.  </w:t>
      </w:r>
      <w:r>
        <w:rPr>
          <w:rFonts w:cs="Arial"/>
        </w:rPr>
        <w:t xml:space="preserve">Such exports that are sourced by Resource Adequacy Resource capacity are considered firm exports and as a result will not count as operating reserves for the </w:t>
      </w:r>
      <w:r w:rsidR="00A64958">
        <w:rPr>
          <w:rFonts w:cs="Arial"/>
        </w:rPr>
        <w:t>ISO</w:t>
      </w:r>
      <w:r w:rsidR="00F9697B">
        <w:rPr>
          <w:rFonts w:cs="Arial"/>
        </w:rPr>
        <w:t xml:space="preserve">.  </w:t>
      </w:r>
      <w:r>
        <w:rPr>
          <w:rFonts w:cs="Arial"/>
        </w:rPr>
        <w:t xml:space="preserve">As a result, </w:t>
      </w:r>
      <w:r w:rsidR="00A64958">
        <w:rPr>
          <w:rFonts w:cs="Arial"/>
        </w:rPr>
        <w:t>ISO</w:t>
      </w:r>
      <w:r>
        <w:rPr>
          <w:rFonts w:cs="Arial"/>
        </w:rPr>
        <w:t xml:space="preserve"> shall procure and maintain sufficient operating reserves without consideration of the firm exports regardless if the exports are being sourced by Resource Adequacy or non-Resource Adequacy Resource capacity</w:t>
      </w:r>
      <w:r w:rsidR="00F9697B">
        <w:rPr>
          <w:rFonts w:cs="Arial"/>
        </w:rPr>
        <w:t xml:space="preserve">.  </w:t>
      </w:r>
      <w:r>
        <w:rPr>
          <w:rFonts w:cs="Arial"/>
        </w:rPr>
        <w:t xml:space="preserve">In the event such an export is curtailed, the </w:t>
      </w:r>
      <w:r w:rsidR="00A64958">
        <w:rPr>
          <w:rFonts w:cs="Arial"/>
        </w:rPr>
        <w:t>ISO</w:t>
      </w:r>
      <w:r>
        <w:rPr>
          <w:rFonts w:cs="Arial"/>
        </w:rPr>
        <w:t xml:space="preserve"> will compensate the Scheduling Coordinator of the curtailed export at the applicable HASP LMP if the curtailment is performed during the HASP or at the Real-Time LMP associated with the export if the curtailment occurs at within Real-Time Operating Hour.</w:t>
      </w:r>
    </w:p>
    <w:p w14:paraId="20C618F9" w14:textId="77777777" w:rsidR="00184F59" w:rsidRDefault="00184F59" w:rsidP="00794878">
      <w:pPr>
        <w:pStyle w:val="Heading3"/>
      </w:pPr>
      <w:bookmarkStart w:id="622" w:name="_Toc271708152"/>
      <w:bookmarkStart w:id="623" w:name="_Toc249939630"/>
      <w:bookmarkStart w:id="624" w:name="_Toc289356224"/>
      <w:bookmarkStart w:id="625" w:name="_Toc295820463"/>
      <w:bookmarkStart w:id="626" w:name="_Toc295820939"/>
      <w:bookmarkStart w:id="627" w:name="_Toc300573967"/>
      <w:bookmarkStart w:id="628" w:name="_Toc326763916"/>
      <w:bookmarkStart w:id="629" w:name="_Toc369088152"/>
      <w:bookmarkStart w:id="630" w:name="_Toc397496522"/>
      <w:bookmarkStart w:id="631" w:name="_Toc233778713"/>
      <w:r>
        <w:t>Participating Loads</w:t>
      </w:r>
      <w:bookmarkEnd w:id="622"/>
      <w:bookmarkEnd w:id="623"/>
      <w:bookmarkEnd w:id="624"/>
      <w:bookmarkEnd w:id="625"/>
      <w:bookmarkEnd w:id="626"/>
      <w:bookmarkEnd w:id="627"/>
      <w:bookmarkEnd w:id="628"/>
      <w:bookmarkEnd w:id="629"/>
      <w:bookmarkEnd w:id="630"/>
      <w:bookmarkEnd w:id="631"/>
      <w:r>
        <w:t xml:space="preserve"> </w:t>
      </w:r>
    </w:p>
    <w:p w14:paraId="20C618FA" w14:textId="77777777" w:rsidR="00184F59" w:rsidRDefault="00A64958" w:rsidP="003C3F6F">
      <w:pPr>
        <w:pStyle w:val="ParaText"/>
        <w:spacing w:before="60" w:after="120"/>
        <w:rPr>
          <w:rFonts w:cs="Arial"/>
        </w:rPr>
      </w:pPr>
      <w:r>
        <w:rPr>
          <w:rFonts w:cs="Arial"/>
        </w:rPr>
        <w:t>ISO</w:t>
      </w:r>
      <w:r w:rsidR="00184F59">
        <w:rPr>
          <w:rFonts w:cs="Arial"/>
        </w:rPr>
        <w:t xml:space="preserve"> Tariff Section 40.6.12</w:t>
      </w:r>
    </w:p>
    <w:p w14:paraId="20C618FB" w14:textId="77777777" w:rsidR="00184F59" w:rsidRDefault="00184F59" w:rsidP="00973ECB">
      <w:pPr>
        <w:pStyle w:val="ParaText"/>
        <w:rPr>
          <w:rFonts w:cs="Arial"/>
        </w:rPr>
      </w:pPr>
      <w:r>
        <w:rPr>
          <w:rFonts w:cs="Arial"/>
        </w:rPr>
        <w:t>Participating Load, which has been confirmed by an SC in its Supply Plan, will be dispatched in accordance with the rules and requirements established by the Local Regulatory Authority of the LSE that procured the Resource Adequacy Capacity</w:t>
      </w:r>
      <w:r w:rsidR="00F9697B">
        <w:rPr>
          <w:rFonts w:cs="Arial"/>
        </w:rPr>
        <w:t xml:space="preserve">.  </w:t>
      </w:r>
    </w:p>
    <w:p w14:paraId="20C61924" w14:textId="77777777" w:rsidR="009A0250" w:rsidRDefault="009A0250" w:rsidP="009A0250">
      <w:pPr>
        <w:pStyle w:val="ListParagraph"/>
      </w:pPr>
    </w:p>
    <w:p w14:paraId="20C61925" w14:textId="77777777" w:rsidR="009A0250" w:rsidRPr="009A0250" w:rsidRDefault="009A0250" w:rsidP="009A0250">
      <w:pPr>
        <w:spacing w:after="0"/>
        <w:jc w:val="left"/>
      </w:pPr>
    </w:p>
    <w:p w14:paraId="20C61926" w14:textId="77777777" w:rsidR="00184F59" w:rsidRPr="001B06B2" w:rsidRDefault="00C811D5" w:rsidP="00794878">
      <w:pPr>
        <w:pStyle w:val="Heading2"/>
        <w:spacing w:before="0" w:after="180"/>
        <w:ind w:left="180" w:hanging="180"/>
        <w:rPr>
          <w:i/>
          <w:sz w:val="30"/>
          <w:szCs w:val="30"/>
        </w:rPr>
      </w:pPr>
      <w:bookmarkStart w:id="632" w:name="_Toc271708159"/>
      <w:bookmarkStart w:id="633" w:name="_Toc249939637"/>
      <w:bookmarkStart w:id="634" w:name="_Toc289356232"/>
      <w:bookmarkStart w:id="635" w:name="_Toc295820471"/>
      <w:bookmarkStart w:id="636" w:name="_Toc295820947"/>
      <w:bookmarkStart w:id="637" w:name="_Toc300573975"/>
      <w:bookmarkStart w:id="638" w:name="_Toc326763924"/>
      <w:bookmarkStart w:id="639" w:name="_Toc369088160"/>
      <w:bookmarkStart w:id="640" w:name="_Toc397496530"/>
      <w:bookmarkStart w:id="641" w:name="_Toc233778714"/>
      <w:r>
        <w:rPr>
          <w:i/>
          <w:sz w:val="30"/>
          <w:szCs w:val="30"/>
        </w:rPr>
        <w:t xml:space="preserve">Resource Adequacy Capacity procured by </w:t>
      </w:r>
      <w:r w:rsidR="00184F59" w:rsidRPr="001B06B2">
        <w:rPr>
          <w:i/>
          <w:sz w:val="30"/>
          <w:szCs w:val="30"/>
        </w:rPr>
        <w:t>Load-Following Metered Subsystem</w:t>
      </w:r>
      <w:r>
        <w:rPr>
          <w:i/>
          <w:sz w:val="30"/>
          <w:szCs w:val="30"/>
        </w:rPr>
        <w:t>s</w:t>
      </w:r>
      <w:bookmarkEnd w:id="632"/>
      <w:bookmarkEnd w:id="633"/>
      <w:bookmarkEnd w:id="634"/>
      <w:bookmarkEnd w:id="635"/>
      <w:bookmarkEnd w:id="636"/>
      <w:bookmarkEnd w:id="637"/>
      <w:bookmarkEnd w:id="638"/>
      <w:bookmarkEnd w:id="639"/>
      <w:bookmarkEnd w:id="640"/>
      <w:bookmarkEnd w:id="641"/>
    </w:p>
    <w:p w14:paraId="20C61927" w14:textId="77777777" w:rsidR="00184F59" w:rsidRPr="00FA1BA8" w:rsidRDefault="00A64958" w:rsidP="003C3F6F">
      <w:pPr>
        <w:pStyle w:val="ParaText"/>
        <w:spacing w:before="60" w:after="120"/>
        <w:rPr>
          <w:i/>
        </w:rPr>
      </w:pPr>
      <w:r w:rsidRPr="00FA1BA8">
        <w:rPr>
          <w:i/>
        </w:rPr>
        <w:t>ISO</w:t>
      </w:r>
      <w:r w:rsidR="00184F59" w:rsidRPr="00FA1BA8">
        <w:rPr>
          <w:i/>
        </w:rPr>
        <w:t xml:space="preserve"> Tariff Section 40.2.4</w:t>
      </w:r>
    </w:p>
    <w:p w14:paraId="20C61928" w14:textId="1DDEA525" w:rsidR="00956CE1" w:rsidRDefault="00184F59" w:rsidP="00973ECB">
      <w:pPr>
        <w:pStyle w:val="ParaText"/>
        <w:rPr>
          <w:rFonts w:cs="Arial"/>
        </w:rPr>
      </w:pPr>
      <w:r>
        <w:rPr>
          <w:rFonts w:cs="Arial"/>
        </w:rPr>
        <w:t xml:space="preserve">A Load-Following MSS is required to provide an annual Resource Adequacy Plan as discussed in </w:t>
      </w:r>
      <w:hyperlink w:anchor="_3.3_Modified_Reserve" w:history="1">
        <w:r w:rsidRPr="00EC75C9">
          <w:rPr>
            <w:rStyle w:val="Hyperlink"/>
            <w:rFonts w:cs="Arial"/>
          </w:rPr>
          <w:t>Section</w:t>
        </w:r>
        <w:r w:rsidR="004B1514" w:rsidRPr="00EC75C9">
          <w:rPr>
            <w:rStyle w:val="Hyperlink"/>
            <w:rFonts w:cs="Arial"/>
          </w:rPr>
          <w:t>s</w:t>
        </w:r>
        <w:r w:rsidRPr="00EC75C9">
          <w:rPr>
            <w:rStyle w:val="Hyperlink"/>
            <w:rFonts w:cs="Arial"/>
          </w:rPr>
          <w:t xml:space="preserve"> 3.</w:t>
        </w:r>
        <w:r w:rsidR="004B1514" w:rsidRPr="00EC75C9">
          <w:rPr>
            <w:rStyle w:val="Hyperlink"/>
            <w:rFonts w:cs="Arial"/>
          </w:rPr>
          <w:t>3 through 3.5</w:t>
        </w:r>
      </w:hyperlink>
      <w:r>
        <w:rPr>
          <w:rFonts w:cs="Arial"/>
        </w:rPr>
        <w:t xml:space="preserve"> of this Business Practice Manual</w:t>
      </w:r>
      <w:r w:rsidR="00F9697B">
        <w:rPr>
          <w:rFonts w:cs="Arial"/>
        </w:rPr>
        <w:t xml:space="preserve">.  </w:t>
      </w:r>
    </w:p>
    <w:p w14:paraId="20C61929" w14:textId="77777777" w:rsidR="009B3D62" w:rsidRDefault="009B3D62" w:rsidP="004534AE">
      <w:pPr>
        <w:pStyle w:val="Heading2"/>
      </w:pPr>
      <w:bookmarkStart w:id="642" w:name="_Flexible_Resource_Adequacy"/>
      <w:bookmarkStart w:id="643" w:name="_Toc233778715"/>
      <w:bookmarkEnd w:id="642"/>
      <w:r>
        <w:t>Flexible Resource Adequacy Capacity</w:t>
      </w:r>
      <w:bookmarkEnd w:id="643"/>
    </w:p>
    <w:p w14:paraId="20C6192A" w14:textId="77777777" w:rsidR="00B5343F" w:rsidRPr="00B5343F" w:rsidRDefault="00B5343F" w:rsidP="004534AE"/>
    <w:p w14:paraId="20C6192B" w14:textId="6AE528A9" w:rsidR="009B3D62" w:rsidRDefault="009B3D62" w:rsidP="004534AE">
      <w:pPr>
        <w:pStyle w:val="Heading3"/>
      </w:pPr>
      <w:bookmarkStart w:id="644" w:name="_Toc233778716"/>
      <w:r>
        <w:t>Flexible Resource Adequacy Capacity Procured by LSEs</w:t>
      </w:r>
      <w:r w:rsidR="00A1436C">
        <w:t xml:space="preserve"> and CPEs</w:t>
      </w:r>
      <w:bookmarkEnd w:id="644"/>
    </w:p>
    <w:p w14:paraId="20C6192C" w14:textId="77777777" w:rsidR="00B5343F" w:rsidRPr="00FC2B40" w:rsidRDefault="00B5343F" w:rsidP="00B5343F">
      <w:pPr>
        <w:rPr>
          <w:i/>
        </w:rPr>
      </w:pPr>
      <w:r w:rsidRPr="00FC2B40">
        <w:rPr>
          <w:i/>
        </w:rPr>
        <w:t>ISO Tariff Section 40.10.6</w:t>
      </w:r>
    </w:p>
    <w:p w14:paraId="20C6192D" w14:textId="77777777" w:rsidR="00B5343F" w:rsidRDefault="00B5343F" w:rsidP="00B5343F"/>
    <w:p w14:paraId="20C6192E" w14:textId="77777777" w:rsidR="00B5343F" w:rsidRPr="00A64D66" w:rsidRDefault="00BE1CE3" w:rsidP="004534AE">
      <w:pPr>
        <w:pStyle w:val="ParaText"/>
        <w:rPr>
          <w:rFonts w:cs="Arial"/>
        </w:rPr>
      </w:pPr>
      <w:r>
        <w:rPr>
          <w:rFonts w:cs="Arial"/>
        </w:rPr>
        <w:t xml:space="preserve">Each </w:t>
      </w:r>
      <w:r w:rsidR="00B5343F" w:rsidRPr="00A64D66">
        <w:rPr>
          <w:rFonts w:cs="Arial"/>
        </w:rPr>
        <w:t>Scheduling Coordinator</w:t>
      </w:r>
      <w:r>
        <w:rPr>
          <w:rFonts w:cs="Arial"/>
        </w:rPr>
        <w:t xml:space="preserve"> for a resource providing</w:t>
      </w:r>
      <w:r w:rsidR="00B5343F" w:rsidRPr="00A64D66">
        <w:rPr>
          <w:rFonts w:cs="Arial"/>
        </w:rPr>
        <w:t xml:space="preserve"> Flexible Resource Adequacy Capacity must make the Flexible Resource Adequacy Capacity listed in the monthly Supply Plan available to the ISO in a manner consistent with the specific availability </w:t>
      </w:r>
      <w:r w:rsidR="00B5343F" w:rsidRPr="00A64D66">
        <w:rPr>
          <w:rFonts w:cs="Arial"/>
        </w:rPr>
        <w:lastRenderedPageBreak/>
        <w:t xml:space="preserve">obligations of </w:t>
      </w:r>
      <w:r>
        <w:rPr>
          <w:rFonts w:cs="Arial"/>
        </w:rPr>
        <w:t xml:space="preserve">the Flexible Capacity Category in which the resource is providing the flexible capacity, </w:t>
      </w:r>
      <w:r w:rsidR="00B5343F" w:rsidRPr="00A64D66">
        <w:rPr>
          <w:rFonts w:cs="Arial"/>
        </w:rPr>
        <w:t>according to the scheduling and bidding rules descr</w:t>
      </w:r>
      <w:r w:rsidR="00B5343F" w:rsidRPr="001829BE">
        <w:rPr>
          <w:rFonts w:cs="Arial"/>
        </w:rPr>
        <w:t xml:space="preserve">ibed in the following sections. </w:t>
      </w:r>
    </w:p>
    <w:p w14:paraId="20C6192F" w14:textId="77777777" w:rsidR="00BD0FC4" w:rsidRDefault="00BD0FC4" w:rsidP="00BD0FC4">
      <w:pPr>
        <w:pStyle w:val="Heading3"/>
      </w:pPr>
      <w:bookmarkStart w:id="645" w:name="_Toc233778717"/>
      <w:r>
        <w:t>Summary of Flexible Capacity Category Must Offer Obl</w:t>
      </w:r>
      <w:r w:rsidR="00823D8D">
        <w:t>i</w:t>
      </w:r>
      <w:r>
        <w:t>gation and Required Bidding Hours</w:t>
      </w:r>
      <w:bookmarkEnd w:id="645"/>
    </w:p>
    <w:p w14:paraId="20C61930" w14:textId="77777777" w:rsidR="00F31CBC" w:rsidRDefault="00F31CBC" w:rsidP="00BD0FC4">
      <w:pPr>
        <w:ind w:left="1008" w:hanging="288"/>
        <w:rPr>
          <w:rFonts w:cs="Arial"/>
        </w:rPr>
      </w:pPr>
    </w:p>
    <w:p w14:paraId="20C61931" w14:textId="77777777" w:rsidR="00BD0FC4" w:rsidRDefault="007A28A4" w:rsidP="00BA6F4C">
      <w:pPr>
        <w:ind w:left="288" w:hanging="288"/>
        <w:rPr>
          <w:rFonts w:cs="Arial"/>
        </w:rPr>
      </w:pPr>
      <w:r w:rsidRPr="007A28A4">
        <w:rPr>
          <w:rFonts w:cs="Arial"/>
        </w:rPr>
        <w:t>Please refer to section 7.1.1 for flexible capacity must offer obligation hours.</w:t>
      </w:r>
    </w:p>
    <w:p w14:paraId="20C61932" w14:textId="77777777" w:rsidR="00B5343F" w:rsidRPr="00B5343F" w:rsidRDefault="00B5343F" w:rsidP="004534AE"/>
    <w:p w14:paraId="20C61933" w14:textId="77777777" w:rsidR="009B3D62" w:rsidRDefault="009B3D62" w:rsidP="004534AE">
      <w:pPr>
        <w:pStyle w:val="Heading3"/>
      </w:pPr>
      <w:bookmarkStart w:id="646" w:name="_Toc233778718"/>
      <w:r>
        <w:t>Summary of Bidding Requirements</w:t>
      </w:r>
      <w:bookmarkEnd w:id="646"/>
    </w:p>
    <w:p w14:paraId="20C61934" w14:textId="77777777" w:rsidR="00225139" w:rsidRPr="004534AE" w:rsidRDefault="00225139" w:rsidP="004534AE">
      <w:pPr>
        <w:pStyle w:val="ParaText"/>
        <w:rPr>
          <w:rFonts w:cs="Arial"/>
          <w:i/>
        </w:rPr>
      </w:pPr>
      <w:r w:rsidRPr="00A64D66">
        <w:rPr>
          <w:rFonts w:cs="Arial"/>
          <w:i/>
        </w:rPr>
        <w:t>ISO Tariff Section 40.10.6</w:t>
      </w:r>
    </w:p>
    <w:p w14:paraId="20C61935" w14:textId="77777777" w:rsidR="008600CF" w:rsidRPr="00A64D66" w:rsidRDefault="00225139" w:rsidP="004534AE">
      <w:pPr>
        <w:pStyle w:val="ParaText"/>
        <w:rPr>
          <w:rFonts w:cs="Arial"/>
        </w:rPr>
      </w:pPr>
      <w:r w:rsidRPr="00A64D66">
        <w:rPr>
          <w:rFonts w:cs="Arial"/>
        </w:rPr>
        <w:t xml:space="preserve">The following table summarizes </w:t>
      </w:r>
      <w:r w:rsidR="006E1BDF">
        <w:rPr>
          <w:rFonts w:cs="Arial"/>
        </w:rPr>
        <w:t>the must-offer obligation for each</w:t>
      </w:r>
      <w:r w:rsidRPr="00A64D66">
        <w:rPr>
          <w:rFonts w:cs="Arial"/>
        </w:rPr>
        <w:t xml:space="preserve"> Flexible Capacity</w:t>
      </w:r>
      <w:r w:rsidR="006E1BDF">
        <w:rPr>
          <w:rFonts w:cs="Arial"/>
        </w:rPr>
        <w:t xml:space="preserve"> Category</w:t>
      </w:r>
      <w:r w:rsidRPr="00A64D66">
        <w:rPr>
          <w:rFonts w:cs="Arial"/>
        </w:rPr>
        <w:t xml:space="preserve">.  </w:t>
      </w:r>
    </w:p>
    <w:p w14:paraId="20C61936" w14:textId="77777777" w:rsidR="008600CF" w:rsidRPr="007C5A4F" w:rsidRDefault="00C52BCC" w:rsidP="004534AE">
      <w:pPr>
        <w:pStyle w:val="ParaText"/>
        <w:rPr>
          <w:rFonts w:cs="Arial"/>
        </w:rPr>
      </w:pPr>
      <w:r>
        <w:rPr>
          <w:rFonts w:cs="Arial"/>
        </w:rPr>
        <w:t>T</w:t>
      </w:r>
      <w:r w:rsidR="003116B2">
        <w:rPr>
          <w:rFonts w:cs="Arial"/>
        </w:rPr>
        <w:t xml:space="preserve">he ISO </w:t>
      </w:r>
      <w:r>
        <w:rPr>
          <w:rFonts w:cs="Arial"/>
        </w:rPr>
        <w:t xml:space="preserve">will insert bids for RA capacity for which the resource did not submit bids, but </w:t>
      </w:r>
      <w:r w:rsidR="003116B2">
        <w:rPr>
          <w:rFonts w:cs="Arial"/>
        </w:rPr>
        <w:t xml:space="preserve">will </w:t>
      </w:r>
      <w:r>
        <w:rPr>
          <w:rFonts w:cs="Arial"/>
        </w:rPr>
        <w:t xml:space="preserve">not </w:t>
      </w:r>
      <w:r w:rsidR="003116B2">
        <w:rPr>
          <w:rFonts w:cs="Arial"/>
        </w:rPr>
        <w:t xml:space="preserve">insert bids into the </w:t>
      </w:r>
      <w:r>
        <w:rPr>
          <w:rFonts w:cs="Arial"/>
        </w:rPr>
        <w:t>day-ahead market or the real-time market for F</w:t>
      </w:r>
      <w:r w:rsidR="003116B2">
        <w:rPr>
          <w:rFonts w:cs="Arial"/>
        </w:rPr>
        <w:t>lexible RA Capacity</w:t>
      </w:r>
      <w:r>
        <w:rPr>
          <w:rFonts w:cs="Arial"/>
        </w:rPr>
        <w:t xml:space="preserve"> for which the resource did not submit bids,</w:t>
      </w:r>
      <w:r w:rsidR="003116B2">
        <w:rPr>
          <w:rFonts w:cs="Arial"/>
        </w:rPr>
        <w:t xml:space="preserve"> </w:t>
      </w:r>
    </w:p>
    <w:p w14:paraId="20C61937" w14:textId="77777777" w:rsidR="00287464" w:rsidRDefault="00287464" w:rsidP="004534AE">
      <w:pPr>
        <w:pStyle w:val="Caption"/>
      </w:pPr>
    </w:p>
    <w:p w14:paraId="20C61938" w14:textId="0F31E4E5" w:rsidR="00BB1016" w:rsidRDefault="00BB1016" w:rsidP="004534AE">
      <w:pPr>
        <w:pStyle w:val="Caption"/>
      </w:pPr>
      <w:r w:rsidRPr="005D13C3">
        <w:t xml:space="preserve">Table </w:t>
      </w:r>
      <w:r w:rsidR="00150D97">
        <w:rPr>
          <w:noProof/>
        </w:rPr>
        <w:fldChar w:fldCharType="begin"/>
      </w:r>
      <w:r w:rsidR="00150D97">
        <w:rPr>
          <w:noProof/>
        </w:rPr>
        <w:instrText xml:space="preserve"> SEQ Table \* ARABIC </w:instrText>
      </w:r>
      <w:r w:rsidR="00150D97">
        <w:rPr>
          <w:noProof/>
        </w:rPr>
        <w:fldChar w:fldCharType="separate"/>
      </w:r>
      <w:r w:rsidR="000F456B">
        <w:rPr>
          <w:noProof/>
        </w:rPr>
        <w:t>1</w:t>
      </w:r>
      <w:r w:rsidR="00150D97">
        <w:rPr>
          <w:noProof/>
        </w:rPr>
        <w:fldChar w:fldCharType="end"/>
      </w:r>
      <w:r w:rsidRPr="005D13C3">
        <w:t>:</w:t>
      </w:r>
      <w:r w:rsidRPr="005D13C3">
        <w:rPr>
          <w:noProof/>
        </w:rPr>
        <w:t xml:space="preserve"> Summary of Bidding Requirements  for Flexible RA Capacity Resources</w:t>
      </w:r>
    </w:p>
    <w:tbl>
      <w:tblPr>
        <w:tblStyle w:val="TableGrid"/>
        <w:tblW w:w="9828" w:type="dxa"/>
        <w:tblLayout w:type="fixed"/>
        <w:tblLook w:val="04A0" w:firstRow="1" w:lastRow="0" w:firstColumn="1" w:lastColumn="0" w:noHBand="0" w:noVBand="1"/>
      </w:tblPr>
      <w:tblGrid>
        <w:gridCol w:w="1505"/>
        <w:gridCol w:w="2743"/>
        <w:gridCol w:w="2049"/>
        <w:gridCol w:w="2001"/>
        <w:gridCol w:w="1530"/>
      </w:tblGrid>
      <w:tr w:rsidR="008600CF" w:rsidRPr="008600CF" w14:paraId="20C6193B" w14:textId="77777777" w:rsidTr="004534AE">
        <w:tc>
          <w:tcPr>
            <w:tcW w:w="1505" w:type="dxa"/>
            <w:vMerge w:val="restart"/>
          </w:tcPr>
          <w:p w14:paraId="20C61939" w14:textId="77777777" w:rsidR="00225139" w:rsidRPr="004534AE" w:rsidRDefault="00225139" w:rsidP="005226F1">
            <w:pPr>
              <w:jc w:val="center"/>
              <w:rPr>
                <w:rFonts w:cs="Arial"/>
                <w:b/>
                <w:sz w:val="20"/>
              </w:rPr>
            </w:pPr>
            <w:r w:rsidRPr="004534AE">
              <w:rPr>
                <w:rFonts w:cs="Arial"/>
                <w:b/>
                <w:sz w:val="20"/>
              </w:rPr>
              <w:t>Resource Type</w:t>
            </w:r>
          </w:p>
        </w:tc>
        <w:tc>
          <w:tcPr>
            <w:tcW w:w="8323" w:type="dxa"/>
            <w:gridSpan w:val="4"/>
          </w:tcPr>
          <w:p w14:paraId="20C6193A" w14:textId="77777777" w:rsidR="00225139" w:rsidRPr="004534AE" w:rsidRDefault="00225139" w:rsidP="005226F1">
            <w:pPr>
              <w:jc w:val="center"/>
              <w:rPr>
                <w:rFonts w:cs="Arial"/>
                <w:b/>
                <w:sz w:val="20"/>
              </w:rPr>
            </w:pPr>
            <w:r w:rsidRPr="004534AE">
              <w:rPr>
                <w:rFonts w:cs="Arial"/>
                <w:b/>
                <w:sz w:val="20"/>
              </w:rPr>
              <w:t>Bidding Requirements</w:t>
            </w:r>
          </w:p>
        </w:tc>
      </w:tr>
      <w:tr w:rsidR="008600CF" w:rsidRPr="008600CF" w14:paraId="20C61941" w14:textId="77777777" w:rsidTr="008600CF">
        <w:tc>
          <w:tcPr>
            <w:tcW w:w="1505" w:type="dxa"/>
            <w:vMerge/>
          </w:tcPr>
          <w:p w14:paraId="20C6193C" w14:textId="77777777" w:rsidR="00225139" w:rsidRPr="005D13C3" w:rsidRDefault="00225139" w:rsidP="005226F1">
            <w:pPr>
              <w:rPr>
                <w:rFonts w:cs="Arial"/>
                <w:sz w:val="20"/>
              </w:rPr>
            </w:pPr>
          </w:p>
        </w:tc>
        <w:tc>
          <w:tcPr>
            <w:tcW w:w="2743" w:type="dxa"/>
          </w:tcPr>
          <w:p w14:paraId="20C6193D" w14:textId="77777777" w:rsidR="00225139" w:rsidRPr="005D13C3" w:rsidRDefault="00225139" w:rsidP="005226F1">
            <w:pPr>
              <w:rPr>
                <w:rFonts w:cs="Arial"/>
                <w:sz w:val="20"/>
              </w:rPr>
            </w:pPr>
            <w:r w:rsidRPr="005D13C3">
              <w:rPr>
                <w:rFonts w:cs="Arial"/>
                <w:sz w:val="20"/>
              </w:rPr>
              <w:t>IFM</w:t>
            </w:r>
          </w:p>
        </w:tc>
        <w:tc>
          <w:tcPr>
            <w:tcW w:w="2049" w:type="dxa"/>
          </w:tcPr>
          <w:p w14:paraId="20C6193E" w14:textId="77777777" w:rsidR="00225139" w:rsidRPr="005D13C3" w:rsidRDefault="00225139" w:rsidP="005226F1">
            <w:pPr>
              <w:rPr>
                <w:rFonts w:cs="Arial"/>
                <w:sz w:val="20"/>
              </w:rPr>
            </w:pPr>
            <w:r w:rsidRPr="005D13C3">
              <w:rPr>
                <w:rFonts w:cs="Arial"/>
                <w:sz w:val="20"/>
              </w:rPr>
              <w:t>RUC</w:t>
            </w:r>
          </w:p>
        </w:tc>
        <w:tc>
          <w:tcPr>
            <w:tcW w:w="2001" w:type="dxa"/>
          </w:tcPr>
          <w:p w14:paraId="20C6193F" w14:textId="77777777" w:rsidR="00225139" w:rsidRPr="005D13C3" w:rsidRDefault="00225139" w:rsidP="005226F1">
            <w:pPr>
              <w:rPr>
                <w:rFonts w:cs="Arial"/>
                <w:sz w:val="20"/>
              </w:rPr>
            </w:pPr>
            <w:r w:rsidRPr="005D13C3">
              <w:rPr>
                <w:rFonts w:cs="Arial"/>
                <w:sz w:val="20"/>
              </w:rPr>
              <w:t>RTM</w:t>
            </w:r>
          </w:p>
        </w:tc>
        <w:tc>
          <w:tcPr>
            <w:tcW w:w="1530" w:type="dxa"/>
          </w:tcPr>
          <w:p w14:paraId="20C61940" w14:textId="77777777" w:rsidR="00225139" w:rsidRPr="005D13C3" w:rsidRDefault="00225139" w:rsidP="005226F1">
            <w:pPr>
              <w:rPr>
                <w:rFonts w:cs="Arial"/>
                <w:sz w:val="20"/>
              </w:rPr>
            </w:pPr>
            <w:r w:rsidRPr="005D13C3">
              <w:rPr>
                <w:rFonts w:cs="Arial"/>
                <w:sz w:val="20"/>
              </w:rPr>
              <w:t>ISO Inserts Required Bids</w:t>
            </w:r>
          </w:p>
        </w:tc>
      </w:tr>
      <w:tr w:rsidR="008600CF" w:rsidRPr="008600CF" w14:paraId="20C61954" w14:textId="77777777" w:rsidTr="008600CF">
        <w:tc>
          <w:tcPr>
            <w:tcW w:w="1505" w:type="dxa"/>
          </w:tcPr>
          <w:p w14:paraId="20C61942" w14:textId="6BA09226" w:rsidR="00225139" w:rsidRPr="00A64D66" w:rsidRDefault="00225139" w:rsidP="00D55783">
            <w:pPr>
              <w:jc w:val="left"/>
              <w:rPr>
                <w:rFonts w:cs="Arial"/>
                <w:sz w:val="20"/>
              </w:rPr>
            </w:pPr>
            <w:r w:rsidRPr="00A64D66">
              <w:rPr>
                <w:rFonts w:cs="Arial"/>
                <w:sz w:val="20"/>
              </w:rPr>
              <w:t>Short Start  Generating Units (other than Use-Limited Resources)</w:t>
            </w:r>
          </w:p>
        </w:tc>
        <w:tc>
          <w:tcPr>
            <w:tcW w:w="2743" w:type="dxa"/>
          </w:tcPr>
          <w:p w14:paraId="20C61943" w14:textId="77777777" w:rsidR="00225139" w:rsidRDefault="00225139" w:rsidP="00E15230">
            <w:pPr>
              <w:pStyle w:val="ListParagraph"/>
              <w:numPr>
                <w:ilvl w:val="0"/>
                <w:numId w:val="40"/>
              </w:numPr>
              <w:spacing w:after="0"/>
              <w:ind w:left="155" w:hanging="180"/>
              <w:jc w:val="left"/>
              <w:rPr>
                <w:rFonts w:cs="Arial"/>
                <w:sz w:val="20"/>
              </w:rPr>
            </w:pPr>
            <w:r w:rsidRPr="00A64D66">
              <w:rPr>
                <w:rFonts w:cs="Arial"/>
                <w:sz w:val="20"/>
              </w:rPr>
              <w:t>Submit Economic Bids for Energy</w:t>
            </w:r>
            <w:r w:rsidRPr="001829BE">
              <w:rPr>
                <w:rFonts w:cs="Arial"/>
                <w:sz w:val="20"/>
              </w:rPr>
              <w:t xml:space="preserve"> for the full Flexible RA Capacity MW.</w:t>
            </w:r>
          </w:p>
          <w:p w14:paraId="09D86C7D" w14:textId="060A6A41" w:rsidR="00EF126D" w:rsidRPr="00767C4C" w:rsidRDefault="00EF126D" w:rsidP="00E15230">
            <w:pPr>
              <w:pStyle w:val="ListParagraph"/>
              <w:numPr>
                <w:ilvl w:val="0"/>
                <w:numId w:val="40"/>
              </w:numPr>
              <w:spacing w:after="0"/>
              <w:ind w:left="155" w:hanging="180"/>
              <w:jc w:val="left"/>
              <w:rPr>
                <w:rFonts w:cs="Arial"/>
                <w:sz w:val="20"/>
              </w:rPr>
            </w:pPr>
            <w:r w:rsidRPr="00275940">
              <w:rPr>
                <w:sz w:val="20"/>
              </w:rPr>
              <w:t>Bids for IRU and IRD for the full amount of the resource’s Flexible RA Capacity that is eligible to Bid for Imbalance Reserves</w:t>
            </w:r>
          </w:p>
          <w:p w14:paraId="20C61944" w14:textId="77777777" w:rsidR="00225139" w:rsidRPr="001829BE" w:rsidRDefault="00225139" w:rsidP="00E15230">
            <w:pPr>
              <w:pStyle w:val="ListParagraph"/>
              <w:numPr>
                <w:ilvl w:val="0"/>
                <w:numId w:val="40"/>
              </w:numPr>
              <w:spacing w:after="0"/>
              <w:ind w:left="155" w:hanging="180"/>
              <w:jc w:val="left"/>
              <w:rPr>
                <w:rFonts w:cs="Arial"/>
                <w:sz w:val="20"/>
              </w:rPr>
            </w:pPr>
            <w:r w:rsidRPr="001829BE">
              <w:rPr>
                <w:rFonts w:cs="Arial"/>
                <w:sz w:val="20"/>
              </w:rPr>
              <w:t xml:space="preserve">Submit Economic Bids for Ancillary Services that are not flagged as Contingency </w:t>
            </w:r>
            <w:r w:rsidR="008B160B" w:rsidRPr="001829BE">
              <w:rPr>
                <w:rFonts w:cs="Arial"/>
                <w:sz w:val="20"/>
              </w:rPr>
              <w:t>only</w:t>
            </w:r>
            <w:r w:rsidRPr="001829BE">
              <w:rPr>
                <w:rFonts w:cs="Arial"/>
                <w:sz w:val="20"/>
              </w:rPr>
              <w:t xml:space="preserve"> for the full Flexible RA Capacity MW certified to provide Ancillary Services.</w:t>
            </w:r>
          </w:p>
          <w:p w14:paraId="20C61945" w14:textId="77777777" w:rsidR="00225139" w:rsidRPr="007931E0" w:rsidRDefault="00225139" w:rsidP="00E15230">
            <w:pPr>
              <w:pStyle w:val="ListParagraph"/>
              <w:numPr>
                <w:ilvl w:val="0"/>
                <w:numId w:val="40"/>
              </w:numPr>
              <w:spacing w:after="0"/>
              <w:ind w:left="155" w:hanging="180"/>
              <w:jc w:val="left"/>
              <w:rPr>
                <w:rFonts w:cs="Arial"/>
                <w:sz w:val="20"/>
              </w:rPr>
            </w:pPr>
            <w:r w:rsidRPr="001829BE">
              <w:rPr>
                <w:rFonts w:cs="Arial"/>
                <w:sz w:val="20"/>
              </w:rPr>
              <w:t>Where Economic Bids are required, resource must submit in at least the required hours for</w:t>
            </w:r>
            <w:r w:rsidRPr="007931E0">
              <w:rPr>
                <w:rFonts w:cs="Arial"/>
                <w:sz w:val="20"/>
              </w:rPr>
              <w:t xml:space="preserve"> the resource’s committed Flexible RA Capacity categories.</w:t>
            </w:r>
          </w:p>
          <w:p w14:paraId="20C61946" w14:textId="77777777" w:rsidR="00225139" w:rsidRPr="007931E0" w:rsidRDefault="00225139" w:rsidP="004534AE">
            <w:pPr>
              <w:jc w:val="left"/>
              <w:rPr>
                <w:rFonts w:cs="Arial"/>
                <w:sz w:val="20"/>
              </w:rPr>
            </w:pPr>
          </w:p>
          <w:p w14:paraId="20C61947" w14:textId="77777777" w:rsidR="00225139" w:rsidRPr="007C5A4F" w:rsidRDefault="00225139" w:rsidP="004534AE">
            <w:pPr>
              <w:jc w:val="left"/>
              <w:rPr>
                <w:rFonts w:cs="Arial"/>
                <w:i/>
                <w:sz w:val="20"/>
              </w:rPr>
            </w:pPr>
            <w:r w:rsidRPr="007C5A4F">
              <w:rPr>
                <w:rFonts w:cs="Arial"/>
                <w:i/>
                <w:sz w:val="20"/>
              </w:rPr>
              <w:t>ISO Tariff Sections 40.10.6.1(a) &amp; 40.10.6.1(f)(1)</w:t>
            </w:r>
          </w:p>
        </w:tc>
        <w:tc>
          <w:tcPr>
            <w:tcW w:w="2049" w:type="dxa"/>
          </w:tcPr>
          <w:p w14:paraId="48A68A42" w14:textId="05BB95E2" w:rsidR="00EF126D" w:rsidRPr="00ED321C" w:rsidRDefault="00EF126D" w:rsidP="00E15230">
            <w:pPr>
              <w:numPr>
                <w:ilvl w:val="0"/>
                <w:numId w:val="46"/>
              </w:numPr>
              <w:ind w:left="162" w:hanging="180"/>
              <w:jc w:val="left"/>
              <w:rPr>
                <w:rFonts w:cs="Arial"/>
                <w:sz w:val="20"/>
              </w:rPr>
            </w:pPr>
            <w:r w:rsidRPr="00ED321C">
              <w:rPr>
                <w:sz w:val="20"/>
              </w:rPr>
              <w:lastRenderedPageBreak/>
              <w:t xml:space="preserve"> The Scheduling Coordinator for a Flexible RA Capacity Resource must submit RUC Availability Bids for RCU for their Flexible RA Capacity</w:t>
            </w:r>
            <w:r w:rsidRPr="00ED321C">
              <w:rPr>
                <w:strike/>
                <w:sz w:val="20"/>
              </w:rPr>
              <w:t xml:space="preserve">, </w:t>
            </w:r>
            <w:r w:rsidRPr="00ED321C">
              <w:rPr>
                <w:sz w:val="20"/>
              </w:rPr>
              <w:t>subject to otherwise applicable limits on bidding for reliability capacity.</w:t>
            </w:r>
          </w:p>
          <w:p w14:paraId="20C6194A" w14:textId="77777777" w:rsidR="00225139" w:rsidRPr="00D6746A" w:rsidRDefault="00225139" w:rsidP="004534AE">
            <w:pPr>
              <w:jc w:val="left"/>
              <w:rPr>
                <w:rFonts w:cs="Arial"/>
                <w:sz w:val="20"/>
              </w:rPr>
            </w:pPr>
          </w:p>
          <w:p w14:paraId="20C6194B" w14:textId="77777777" w:rsidR="00225139" w:rsidRPr="00D6746A" w:rsidRDefault="00225139" w:rsidP="004534AE">
            <w:pPr>
              <w:jc w:val="left"/>
              <w:rPr>
                <w:rFonts w:cs="Arial"/>
                <w:i/>
                <w:sz w:val="20"/>
              </w:rPr>
            </w:pPr>
            <w:r w:rsidRPr="00D6746A">
              <w:rPr>
                <w:rFonts w:cs="Arial"/>
                <w:i/>
                <w:sz w:val="20"/>
              </w:rPr>
              <w:t>ISO Tariff Sections 40.10.6.1(a) &amp; 40.10.6.1(f)(1)</w:t>
            </w:r>
          </w:p>
        </w:tc>
        <w:tc>
          <w:tcPr>
            <w:tcW w:w="2001" w:type="dxa"/>
          </w:tcPr>
          <w:p w14:paraId="20C6194C" w14:textId="77777777" w:rsidR="00225139" w:rsidRPr="006E1BDF" w:rsidRDefault="00225139" w:rsidP="004534AE">
            <w:pPr>
              <w:jc w:val="left"/>
              <w:rPr>
                <w:rFonts w:cs="Arial"/>
                <w:sz w:val="20"/>
              </w:rPr>
            </w:pPr>
            <w:r w:rsidRPr="006E1BDF">
              <w:rPr>
                <w:rFonts w:cs="Arial"/>
                <w:sz w:val="20"/>
              </w:rPr>
              <w:t xml:space="preserve">All </w:t>
            </w:r>
            <w:r w:rsidR="00287464" w:rsidRPr="006E1BDF">
              <w:rPr>
                <w:rFonts w:cs="Arial"/>
                <w:sz w:val="20"/>
              </w:rPr>
              <w:t>Flexible RA Capacity MW</w:t>
            </w:r>
            <w:r w:rsidRPr="006E1BDF">
              <w:rPr>
                <w:rFonts w:cs="Arial"/>
                <w:sz w:val="20"/>
              </w:rPr>
              <w:t xml:space="preserve"> </w:t>
            </w:r>
            <w:r w:rsidR="001B35A2">
              <w:rPr>
                <w:rFonts w:cs="Arial"/>
                <w:sz w:val="20"/>
              </w:rPr>
              <w:t xml:space="preserve">that does not have an IFM Schedule or a RUC Schedule for a given Trading Hour </w:t>
            </w:r>
            <w:r w:rsidRPr="006E1BDF">
              <w:rPr>
                <w:rFonts w:cs="Arial"/>
                <w:sz w:val="20"/>
              </w:rPr>
              <w:t>must submit to the RTM for that Trading hour:</w:t>
            </w:r>
          </w:p>
          <w:p w14:paraId="20C6194D" w14:textId="77777777" w:rsidR="00225139" w:rsidRPr="000E3BC2" w:rsidRDefault="00225139" w:rsidP="004534AE">
            <w:pPr>
              <w:ind w:left="195"/>
              <w:jc w:val="left"/>
              <w:rPr>
                <w:rFonts w:cs="Arial"/>
                <w:sz w:val="20"/>
              </w:rPr>
            </w:pPr>
            <w:r w:rsidRPr="000E3BC2">
              <w:rPr>
                <w:rFonts w:cs="Arial"/>
                <w:sz w:val="20"/>
              </w:rPr>
              <w:t xml:space="preserve">(a) Energy Bids for the full amount of the </w:t>
            </w:r>
            <w:r w:rsidR="00287464" w:rsidRPr="000E3BC2">
              <w:rPr>
                <w:rFonts w:cs="Arial"/>
                <w:sz w:val="20"/>
              </w:rPr>
              <w:t>Flexible RA Capacity MW</w:t>
            </w:r>
            <w:r w:rsidRPr="000E3BC2">
              <w:rPr>
                <w:rFonts w:cs="Arial"/>
                <w:sz w:val="20"/>
              </w:rPr>
              <w:t xml:space="preserve">, including capacity for which it has submitted Ancillary Services Bids or Submissions to Self-Provide </w:t>
            </w:r>
            <w:r w:rsidRPr="000E3BC2">
              <w:rPr>
                <w:rFonts w:cs="Arial"/>
                <w:sz w:val="20"/>
              </w:rPr>
              <w:lastRenderedPageBreak/>
              <w:t xml:space="preserve">Ancillary Services; and </w:t>
            </w:r>
          </w:p>
          <w:p w14:paraId="20C6194E" w14:textId="77777777" w:rsidR="00225139" w:rsidRPr="00F75EB2" w:rsidRDefault="00225139" w:rsidP="004534AE">
            <w:pPr>
              <w:ind w:left="195"/>
              <w:jc w:val="left"/>
              <w:rPr>
                <w:rFonts w:cs="Arial"/>
                <w:sz w:val="20"/>
              </w:rPr>
            </w:pPr>
            <w:r w:rsidRPr="004720D9">
              <w:rPr>
                <w:rFonts w:cs="Arial"/>
                <w:sz w:val="20"/>
              </w:rPr>
              <w:t>(b) Ancillary Services Bids and Submissions to Self-Provi</w:t>
            </w:r>
            <w:r w:rsidRPr="00310CE7">
              <w:rPr>
                <w:rFonts w:cs="Arial"/>
                <w:sz w:val="20"/>
              </w:rPr>
              <w:t>de Ancillary Services for the full amount of the available Ancillary Se</w:t>
            </w:r>
            <w:r w:rsidRPr="00F75EB2">
              <w:rPr>
                <w:rFonts w:cs="Arial"/>
                <w:sz w:val="20"/>
              </w:rPr>
              <w:t>rvice-certified Resource Adequacy Capacity and for each Ancillary Service for which the resource is certified, including capacity for which it has submitted Energy Bids.</w:t>
            </w:r>
          </w:p>
          <w:p w14:paraId="20C6194F" w14:textId="77777777" w:rsidR="00225139" w:rsidRPr="00F75EB2" w:rsidRDefault="00225139" w:rsidP="004534AE">
            <w:pPr>
              <w:jc w:val="left"/>
              <w:rPr>
                <w:rFonts w:cs="Arial"/>
                <w:sz w:val="20"/>
              </w:rPr>
            </w:pPr>
          </w:p>
          <w:p w14:paraId="20C61950" w14:textId="77777777" w:rsidR="00225139" w:rsidRPr="006F6D75" w:rsidRDefault="00225139" w:rsidP="004534AE">
            <w:pPr>
              <w:jc w:val="left"/>
              <w:rPr>
                <w:rFonts w:cs="Arial"/>
                <w:i/>
                <w:sz w:val="20"/>
              </w:rPr>
            </w:pPr>
            <w:r w:rsidRPr="006F6D75">
              <w:rPr>
                <w:rFonts w:cs="Arial"/>
                <w:i/>
                <w:sz w:val="20"/>
              </w:rPr>
              <w:t xml:space="preserve">ISO Tariff Sections 40.10.6.1(f)(1) and 40.6.2. </w:t>
            </w:r>
          </w:p>
        </w:tc>
        <w:tc>
          <w:tcPr>
            <w:tcW w:w="1530" w:type="dxa"/>
          </w:tcPr>
          <w:p w14:paraId="20C61951" w14:textId="77777777" w:rsidR="00225139" w:rsidRPr="00BD0FC4" w:rsidRDefault="00225139" w:rsidP="004534AE">
            <w:pPr>
              <w:jc w:val="left"/>
              <w:rPr>
                <w:rFonts w:cs="Arial"/>
                <w:sz w:val="20"/>
              </w:rPr>
            </w:pPr>
            <w:r w:rsidRPr="006F6D75">
              <w:rPr>
                <w:rFonts w:cs="Arial"/>
                <w:sz w:val="20"/>
              </w:rPr>
              <w:lastRenderedPageBreak/>
              <w:t>IFM: No</w:t>
            </w:r>
          </w:p>
          <w:p w14:paraId="20C61952" w14:textId="72593469" w:rsidR="00225139" w:rsidRPr="00BD0FC4" w:rsidRDefault="00225139" w:rsidP="004534AE">
            <w:pPr>
              <w:jc w:val="left"/>
              <w:rPr>
                <w:rFonts w:cs="Arial"/>
                <w:sz w:val="20"/>
              </w:rPr>
            </w:pPr>
            <w:r w:rsidRPr="00BD0FC4">
              <w:rPr>
                <w:rFonts w:cs="Arial"/>
                <w:sz w:val="20"/>
              </w:rPr>
              <w:t xml:space="preserve">RUC: </w:t>
            </w:r>
            <w:r w:rsidR="00EF126D">
              <w:rPr>
                <w:rFonts w:cs="Arial"/>
                <w:sz w:val="20"/>
              </w:rPr>
              <w:t>No</w:t>
            </w:r>
          </w:p>
          <w:p w14:paraId="20C61953" w14:textId="77777777" w:rsidR="00225139" w:rsidRPr="00A64D66" w:rsidRDefault="00225139" w:rsidP="004534AE">
            <w:pPr>
              <w:jc w:val="left"/>
              <w:rPr>
                <w:rFonts w:cs="Arial"/>
                <w:sz w:val="20"/>
              </w:rPr>
            </w:pPr>
            <w:r w:rsidRPr="004534AE">
              <w:rPr>
                <w:rFonts w:cs="Arial"/>
                <w:sz w:val="20"/>
              </w:rPr>
              <w:t>RTM: No</w:t>
            </w:r>
          </w:p>
        </w:tc>
      </w:tr>
      <w:tr w:rsidR="008600CF" w:rsidRPr="008600CF" w14:paraId="20C6195E" w14:textId="77777777" w:rsidTr="008600CF">
        <w:tc>
          <w:tcPr>
            <w:tcW w:w="1505" w:type="dxa"/>
          </w:tcPr>
          <w:p w14:paraId="20C61955" w14:textId="77777777" w:rsidR="00225139" w:rsidRPr="00A64D66" w:rsidRDefault="00225139" w:rsidP="004534AE">
            <w:pPr>
              <w:jc w:val="left"/>
              <w:rPr>
                <w:rFonts w:cs="Arial"/>
                <w:sz w:val="20"/>
              </w:rPr>
            </w:pPr>
            <w:r w:rsidRPr="00A64D66">
              <w:rPr>
                <w:rFonts w:cs="Arial"/>
                <w:sz w:val="20"/>
              </w:rPr>
              <w:t>Long Start Generating Resources (other than Use-Limited Resources)</w:t>
            </w:r>
          </w:p>
        </w:tc>
        <w:tc>
          <w:tcPr>
            <w:tcW w:w="2743" w:type="dxa"/>
          </w:tcPr>
          <w:p w14:paraId="20C61956" w14:textId="77777777" w:rsidR="00225139" w:rsidRPr="001829BE" w:rsidRDefault="00225139" w:rsidP="004534AE">
            <w:pPr>
              <w:jc w:val="left"/>
              <w:rPr>
                <w:rFonts w:cs="Arial"/>
                <w:sz w:val="20"/>
              </w:rPr>
            </w:pPr>
            <w:r w:rsidRPr="00A64D66">
              <w:rPr>
                <w:rFonts w:cs="Arial"/>
                <w:sz w:val="20"/>
              </w:rPr>
              <w:t>Same as above.</w:t>
            </w:r>
          </w:p>
        </w:tc>
        <w:tc>
          <w:tcPr>
            <w:tcW w:w="2049" w:type="dxa"/>
          </w:tcPr>
          <w:p w14:paraId="20C61957" w14:textId="77777777" w:rsidR="00225139" w:rsidRPr="001829BE" w:rsidRDefault="00225139" w:rsidP="004534AE">
            <w:pPr>
              <w:jc w:val="left"/>
              <w:rPr>
                <w:rFonts w:cs="Arial"/>
                <w:sz w:val="20"/>
                <w:highlight w:val="yellow"/>
              </w:rPr>
            </w:pPr>
            <w:r w:rsidRPr="001829BE">
              <w:rPr>
                <w:rFonts w:cs="Arial"/>
                <w:sz w:val="20"/>
              </w:rPr>
              <w:t>Same as above.</w:t>
            </w:r>
          </w:p>
        </w:tc>
        <w:tc>
          <w:tcPr>
            <w:tcW w:w="2001" w:type="dxa"/>
          </w:tcPr>
          <w:p w14:paraId="20C61958" w14:textId="77777777" w:rsidR="00225139" w:rsidRPr="007C5A4F" w:rsidRDefault="00225139" w:rsidP="004534AE">
            <w:pPr>
              <w:autoSpaceDE w:val="0"/>
              <w:autoSpaceDN w:val="0"/>
              <w:adjustRightInd w:val="0"/>
              <w:jc w:val="left"/>
              <w:rPr>
                <w:rFonts w:cs="Arial"/>
                <w:sz w:val="20"/>
              </w:rPr>
            </w:pPr>
            <w:r w:rsidRPr="001829BE">
              <w:rPr>
                <w:rFonts w:cs="Arial"/>
                <w:sz w:val="20"/>
              </w:rPr>
              <w:t xml:space="preserve">Long Start Units not committed in the Day-Ahead Market </w:t>
            </w:r>
            <w:r w:rsidR="00287464" w:rsidRPr="007931E0">
              <w:rPr>
                <w:rFonts w:cs="Arial"/>
                <w:sz w:val="20"/>
              </w:rPr>
              <w:t xml:space="preserve">or RUC </w:t>
            </w:r>
            <w:r w:rsidRPr="007931E0">
              <w:rPr>
                <w:rFonts w:cs="Arial"/>
                <w:sz w:val="20"/>
              </w:rPr>
              <w:t>will be released from any further obligation to submit Bids for the relevant Operating Day. Scheduling C</w:t>
            </w:r>
            <w:r w:rsidRPr="007C5A4F">
              <w:rPr>
                <w:rFonts w:cs="Arial"/>
                <w:sz w:val="20"/>
              </w:rPr>
              <w:t>oordinators for Long Start Units are not precluded from self-committing the unit after the Day-Ahead Market and submitting a Self-Schedule for Wheeling-Out in the RTM, unless precluded by terms of their contracts.</w:t>
            </w:r>
          </w:p>
          <w:p w14:paraId="20C61959" w14:textId="77777777" w:rsidR="00225139" w:rsidRPr="007C5A4F" w:rsidRDefault="00225139" w:rsidP="004534AE">
            <w:pPr>
              <w:jc w:val="left"/>
              <w:rPr>
                <w:rFonts w:cs="Arial"/>
                <w:sz w:val="20"/>
              </w:rPr>
            </w:pPr>
          </w:p>
          <w:p w14:paraId="20C6195A" w14:textId="77777777" w:rsidR="00225139" w:rsidRPr="00D6746A" w:rsidRDefault="00225139" w:rsidP="00E30191">
            <w:pPr>
              <w:jc w:val="left"/>
              <w:rPr>
                <w:rFonts w:cs="Arial"/>
                <w:i/>
                <w:sz w:val="20"/>
              </w:rPr>
            </w:pPr>
            <w:r w:rsidRPr="002D01D4">
              <w:rPr>
                <w:rFonts w:cs="Arial"/>
                <w:i/>
                <w:sz w:val="20"/>
              </w:rPr>
              <w:t xml:space="preserve">ISO Tariff Sections 40.10.6.1(f)(2) </w:t>
            </w:r>
          </w:p>
        </w:tc>
        <w:tc>
          <w:tcPr>
            <w:tcW w:w="1530" w:type="dxa"/>
          </w:tcPr>
          <w:p w14:paraId="20C6195B" w14:textId="77777777" w:rsidR="00225139" w:rsidRPr="00D6746A" w:rsidRDefault="00225139" w:rsidP="004534AE">
            <w:pPr>
              <w:jc w:val="left"/>
              <w:rPr>
                <w:rFonts w:cs="Arial"/>
                <w:sz w:val="20"/>
              </w:rPr>
            </w:pPr>
            <w:r w:rsidRPr="00D6746A">
              <w:rPr>
                <w:rFonts w:cs="Arial"/>
                <w:sz w:val="20"/>
              </w:rPr>
              <w:t>IFM: No</w:t>
            </w:r>
          </w:p>
          <w:p w14:paraId="20C6195C" w14:textId="1076EDF6" w:rsidR="00225139" w:rsidRPr="006E1BDF" w:rsidRDefault="00BD0FC4" w:rsidP="004534AE">
            <w:pPr>
              <w:jc w:val="left"/>
              <w:rPr>
                <w:rFonts w:cs="Arial"/>
                <w:sz w:val="20"/>
              </w:rPr>
            </w:pPr>
            <w:r>
              <w:rPr>
                <w:rFonts w:cs="Arial"/>
                <w:sz w:val="20"/>
              </w:rPr>
              <w:t xml:space="preserve">RUC: </w:t>
            </w:r>
            <w:r w:rsidR="00EF126D">
              <w:rPr>
                <w:rFonts w:cs="Arial"/>
                <w:sz w:val="20"/>
              </w:rPr>
              <w:t>No</w:t>
            </w:r>
          </w:p>
          <w:p w14:paraId="20C6195D" w14:textId="77777777" w:rsidR="00225139" w:rsidRPr="00A64D66" w:rsidRDefault="00225139" w:rsidP="004534AE">
            <w:pPr>
              <w:jc w:val="left"/>
              <w:rPr>
                <w:rFonts w:cs="Arial"/>
                <w:sz w:val="20"/>
              </w:rPr>
            </w:pPr>
            <w:r w:rsidRPr="004534AE">
              <w:rPr>
                <w:rFonts w:cs="Arial"/>
                <w:sz w:val="20"/>
              </w:rPr>
              <w:t>RTM: No</w:t>
            </w:r>
          </w:p>
        </w:tc>
      </w:tr>
      <w:tr w:rsidR="008600CF" w:rsidRPr="008600CF" w14:paraId="20C61966" w14:textId="77777777" w:rsidTr="004534AE">
        <w:tc>
          <w:tcPr>
            <w:tcW w:w="1505" w:type="dxa"/>
          </w:tcPr>
          <w:p w14:paraId="20C6195F" w14:textId="77777777" w:rsidR="00225139" w:rsidRPr="00A64D66" w:rsidRDefault="00225139" w:rsidP="004534AE">
            <w:pPr>
              <w:jc w:val="left"/>
              <w:rPr>
                <w:rFonts w:cs="Arial"/>
                <w:sz w:val="20"/>
              </w:rPr>
            </w:pPr>
            <w:r w:rsidRPr="00A64D66">
              <w:rPr>
                <w:rFonts w:cs="Arial"/>
                <w:sz w:val="20"/>
              </w:rPr>
              <w:lastRenderedPageBreak/>
              <w:t>Extremely Long-Start Resources (other than Use-Limited Resources)</w:t>
            </w:r>
          </w:p>
        </w:tc>
        <w:tc>
          <w:tcPr>
            <w:tcW w:w="2743" w:type="dxa"/>
          </w:tcPr>
          <w:p w14:paraId="20C61960" w14:textId="77777777" w:rsidR="00225139" w:rsidRPr="001829BE" w:rsidRDefault="00225139" w:rsidP="004534AE">
            <w:pPr>
              <w:jc w:val="left"/>
              <w:rPr>
                <w:rFonts w:cs="Arial"/>
                <w:sz w:val="20"/>
              </w:rPr>
            </w:pPr>
            <w:r w:rsidRPr="00A64D66">
              <w:rPr>
                <w:rFonts w:cs="Arial"/>
                <w:sz w:val="20"/>
              </w:rPr>
              <w:t>Same as above.</w:t>
            </w:r>
          </w:p>
        </w:tc>
        <w:tc>
          <w:tcPr>
            <w:tcW w:w="2049" w:type="dxa"/>
          </w:tcPr>
          <w:p w14:paraId="20C61961" w14:textId="77777777" w:rsidR="00225139" w:rsidRPr="001829BE" w:rsidRDefault="00225139" w:rsidP="004534AE">
            <w:pPr>
              <w:jc w:val="left"/>
              <w:rPr>
                <w:rFonts w:cs="Arial"/>
                <w:sz w:val="20"/>
              </w:rPr>
            </w:pPr>
            <w:r w:rsidRPr="001829BE">
              <w:rPr>
                <w:rFonts w:cs="Arial"/>
                <w:sz w:val="20"/>
              </w:rPr>
              <w:t>Same as above.</w:t>
            </w:r>
          </w:p>
        </w:tc>
        <w:tc>
          <w:tcPr>
            <w:tcW w:w="2001" w:type="dxa"/>
          </w:tcPr>
          <w:p w14:paraId="20C61962" w14:textId="77777777" w:rsidR="001B35A2" w:rsidRPr="001829BE" w:rsidRDefault="001B35A2" w:rsidP="004534AE">
            <w:pPr>
              <w:jc w:val="left"/>
              <w:rPr>
                <w:rFonts w:cs="Arial"/>
                <w:sz w:val="20"/>
              </w:rPr>
            </w:pPr>
            <w:r>
              <w:rPr>
                <w:rFonts w:cs="Arial"/>
                <w:sz w:val="20"/>
              </w:rPr>
              <w:t>Once committed by Day Ahead Market under ELC process, it will be subject to section 40.10.6 for RTM availability.</w:t>
            </w:r>
          </w:p>
        </w:tc>
        <w:tc>
          <w:tcPr>
            <w:tcW w:w="1530" w:type="dxa"/>
          </w:tcPr>
          <w:p w14:paraId="20C61963" w14:textId="77777777" w:rsidR="00225139" w:rsidRPr="007931E0" w:rsidRDefault="00225139" w:rsidP="004534AE">
            <w:pPr>
              <w:jc w:val="left"/>
              <w:rPr>
                <w:rFonts w:cs="Arial"/>
                <w:sz w:val="20"/>
              </w:rPr>
            </w:pPr>
            <w:r w:rsidRPr="007931E0">
              <w:rPr>
                <w:rFonts w:cs="Arial"/>
                <w:sz w:val="20"/>
              </w:rPr>
              <w:t>IFM: No</w:t>
            </w:r>
          </w:p>
          <w:p w14:paraId="20C61964" w14:textId="029228DF" w:rsidR="00225139" w:rsidRPr="007931E0" w:rsidRDefault="00225139" w:rsidP="004534AE">
            <w:pPr>
              <w:jc w:val="left"/>
              <w:rPr>
                <w:rFonts w:cs="Arial"/>
                <w:sz w:val="20"/>
              </w:rPr>
            </w:pPr>
            <w:r w:rsidRPr="007931E0">
              <w:rPr>
                <w:rFonts w:cs="Arial"/>
                <w:sz w:val="20"/>
              </w:rPr>
              <w:t xml:space="preserve">RUC: </w:t>
            </w:r>
            <w:r w:rsidR="00EF126D">
              <w:rPr>
                <w:rFonts w:cs="Arial"/>
                <w:sz w:val="20"/>
              </w:rPr>
              <w:t>No</w:t>
            </w:r>
          </w:p>
          <w:p w14:paraId="20C61965" w14:textId="77777777" w:rsidR="00225139" w:rsidRPr="00A64D66" w:rsidRDefault="00225139" w:rsidP="004534AE">
            <w:pPr>
              <w:jc w:val="left"/>
              <w:rPr>
                <w:rFonts w:cs="Arial"/>
                <w:sz w:val="20"/>
              </w:rPr>
            </w:pPr>
            <w:r w:rsidRPr="004534AE">
              <w:rPr>
                <w:rFonts w:cs="Arial"/>
                <w:sz w:val="20"/>
              </w:rPr>
              <w:t>RTM: No</w:t>
            </w:r>
          </w:p>
        </w:tc>
      </w:tr>
      <w:tr w:rsidR="008600CF" w:rsidRPr="008600CF" w14:paraId="20C61976" w14:textId="77777777" w:rsidTr="008600CF">
        <w:tc>
          <w:tcPr>
            <w:tcW w:w="1505" w:type="dxa"/>
          </w:tcPr>
          <w:p w14:paraId="20C61967" w14:textId="77777777" w:rsidR="00225139" w:rsidRPr="00A64D66" w:rsidRDefault="00225139" w:rsidP="004534AE">
            <w:pPr>
              <w:jc w:val="left"/>
              <w:rPr>
                <w:rFonts w:cs="Arial"/>
                <w:sz w:val="20"/>
              </w:rPr>
            </w:pPr>
            <w:r w:rsidRPr="00A64D66">
              <w:rPr>
                <w:rFonts w:cs="Arial"/>
                <w:sz w:val="20"/>
              </w:rPr>
              <w:t>Use-Limited Resources</w:t>
            </w:r>
          </w:p>
        </w:tc>
        <w:tc>
          <w:tcPr>
            <w:tcW w:w="2743" w:type="dxa"/>
          </w:tcPr>
          <w:p w14:paraId="20C61968" w14:textId="77777777" w:rsidR="00225139" w:rsidRPr="001829BE" w:rsidRDefault="00225139" w:rsidP="004534AE">
            <w:pPr>
              <w:jc w:val="left"/>
              <w:rPr>
                <w:rFonts w:cs="Arial"/>
                <w:sz w:val="20"/>
              </w:rPr>
            </w:pPr>
            <w:r w:rsidRPr="00A64D66">
              <w:rPr>
                <w:rFonts w:cs="Arial"/>
                <w:sz w:val="20"/>
              </w:rPr>
              <w:t xml:space="preserve">Same as above, consistent </w:t>
            </w:r>
            <w:r w:rsidRPr="001829BE">
              <w:rPr>
                <w:rFonts w:cs="Arial"/>
                <w:sz w:val="20"/>
              </w:rPr>
              <w:t>with its use-limitations.</w:t>
            </w:r>
          </w:p>
          <w:p w14:paraId="20C61969" w14:textId="77777777" w:rsidR="00225139" w:rsidRPr="001829BE" w:rsidRDefault="00225139" w:rsidP="004534AE">
            <w:pPr>
              <w:jc w:val="left"/>
              <w:rPr>
                <w:rFonts w:cs="Arial"/>
                <w:sz w:val="20"/>
              </w:rPr>
            </w:pPr>
          </w:p>
          <w:p w14:paraId="20C6196A" w14:textId="77777777" w:rsidR="00225139" w:rsidRPr="001829BE" w:rsidRDefault="00225139" w:rsidP="004534AE">
            <w:pPr>
              <w:jc w:val="left"/>
              <w:rPr>
                <w:rFonts w:cs="Arial"/>
                <w:i/>
                <w:sz w:val="20"/>
              </w:rPr>
            </w:pPr>
            <w:r w:rsidRPr="001829BE">
              <w:rPr>
                <w:rFonts w:cs="Arial"/>
                <w:i/>
                <w:sz w:val="20"/>
              </w:rPr>
              <w:t>ISO Tariff Section 40.10.6.1(e)</w:t>
            </w:r>
          </w:p>
        </w:tc>
        <w:tc>
          <w:tcPr>
            <w:tcW w:w="2049" w:type="dxa"/>
          </w:tcPr>
          <w:p w14:paraId="20C6196B" w14:textId="77777777" w:rsidR="00225139" w:rsidRPr="007931E0" w:rsidRDefault="00225139" w:rsidP="004534AE">
            <w:pPr>
              <w:jc w:val="left"/>
              <w:rPr>
                <w:rFonts w:cs="Arial"/>
                <w:sz w:val="20"/>
              </w:rPr>
            </w:pPr>
            <w:r w:rsidRPr="007931E0">
              <w:rPr>
                <w:rFonts w:cs="Arial"/>
                <w:sz w:val="20"/>
              </w:rPr>
              <w:t>Same as above, consistent with its use-limitations.</w:t>
            </w:r>
          </w:p>
          <w:p w14:paraId="20C6196C" w14:textId="77777777" w:rsidR="00225139" w:rsidRPr="007931E0" w:rsidRDefault="00225139" w:rsidP="004534AE">
            <w:pPr>
              <w:jc w:val="left"/>
              <w:rPr>
                <w:rFonts w:cs="Arial"/>
                <w:sz w:val="20"/>
              </w:rPr>
            </w:pPr>
          </w:p>
          <w:p w14:paraId="20C6196D" w14:textId="77777777" w:rsidR="00225139" w:rsidRPr="007C5A4F" w:rsidRDefault="00225139" w:rsidP="004534AE">
            <w:pPr>
              <w:jc w:val="left"/>
              <w:rPr>
                <w:rFonts w:cs="Arial"/>
                <w:i/>
                <w:sz w:val="20"/>
              </w:rPr>
            </w:pPr>
            <w:r w:rsidRPr="007C5A4F">
              <w:rPr>
                <w:rFonts w:cs="Arial"/>
                <w:i/>
                <w:sz w:val="20"/>
              </w:rPr>
              <w:t>ISO Tariff Section 40.10.6.1(e)</w:t>
            </w:r>
          </w:p>
        </w:tc>
        <w:tc>
          <w:tcPr>
            <w:tcW w:w="2001" w:type="dxa"/>
          </w:tcPr>
          <w:p w14:paraId="20C6196E" w14:textId="77777777" w:rsidR="00225139" w:rsidRPr="007C5A4F" w:rsidRDefault="00225139" w:rsidP="004534AE">
            <w:pPr>
              <w:jc w:val="left"/>
              <w:rPr>
                <w:rFonts w:cs="Arial"/>
                <w:sz w:val="20"/>
              </w:rPr>
            </w:pPr>
            <w:r w:rsidRPr="007C5A4F">
              <w:rPr>
                <w:rFonts w:cs="Arial"/>
                <w:sz w:val="20"/>
              </w:rPr>
              <w:t>Consistent with its use limitations:</w:t>
            </w:r>
          </w:p>
          <w:p w14:paraId="20C6196F" w14:textId="77777777" w:rsidR="00225139" w:rsidRPr="002D01D4" w:rsidRDefault="00225139" w:rsidP="00E15230">
            <w:pPr>
              <w:pStyle w:val="ListParagraph"/>
              <w:numPr>
                <w:ilvl w:val="0"/>
                <w:numId w:val="40"/>
              </w:numPr>
              <w:spacing w:after="0"/>
              <w:ind w:left="155" w:hanging="180"/>
              <w:jc w:val="left"/>
              <w:rPr>
                <w:rFonts w:cs="Arial"/>
                <w:sz w:val="20"/>
              </w:rPr>
            </w:pPr>
            <w:r w:rsidRPr="002D01D4">
              <w:rPr>
                <w:rFonts w:cs="Arial"/>
                <w:sz w:val="20"/>
              </w:rPr>
              <w:t>Submit Economic Bids for Energy for the full Flexible RA Capacity MW.</w:t>
            </w:r>
          </w:p>
          <w:p w14:paraId="20C61970" w14:textId="77777777" w:rsidR="00225139" w:rsidRPr="00D6746A" w:rsidRDefault="00225139" w:rsidP="00E15230">
            <w:pPr>
              <w:pStyle w:val="ListParagraph"/>
              <w:numPr>
                <w:ilvl w:val="0"/>
                <w:numId w:val="40"/>
              </w:numPr>
              <w:spacing w:after="0"/>
              <w:ind w:left="155" w:hanging="180"/>
              <w:jc w:val="left"/>
              <w:rPr>
                <w:rFonts w:cs="Arial"/>
                <w:sz w:val="20"/>
              </w:rPr>
            </w:pPr>
            <w:r w:rsidRPr="00D6746A">
              <w:rPr>
                <w:rFonts w:cs="Arial"/>
                <w:sz w:val="20"/>
              </w:rPr>
              <w:t>Where Economic Bids are required, resource must submit bids for the Trading Hours that it is capable of being economically dispatched.</w:t>
            </w:r>
          </w:p>
          <w:p w14:paraId="20C61971" w14:textId="77777777" w:rsidR="00225139" w:rsidRPr="00D6746A" w:rsidRDefault="00225139" w:rsidP="004534AE">
            <w:pPr>
              <w:jc w:val="left"/>
              <w:rPr>
                <w:rFonts w:cs="Arial"/>
                <w:sz w:val="20"/>
              </w:rPr>
            </w:pPr>
          </w:p>
          <w:p w14:paraId="20C61972" w14:textId="77777777" w:rsidR="00225139" w:rsidRPr="006E1BDF" w:rsidRDefault="00225139" w:rsidP="004534AE">
            <w:pPr>
              <w:jc w:val="left"/>
              <w:rPr>
                <w:rFonts w:cs="Arial"/>
                <w:sz w:val="20"/>
              </w:rPr>
            </w:pPr>
            <w:r w:rsidRPr="006E1BDF">
              <w:rPr>
                <w:rFonts w:cs="Arial"/>
                <w:i/>
                <w:sz w:val="20"/>
              </w:rPr>
              <w:t>ISO Tariff Sections 40.10.6.1(e)</w:t>
            </w:r>
          </w:p>
        </w:tc>
        <w:tc>
          <w:tcPr>
            <w:tcW w:w="1530" w:type="dxa"/>
          </w:tcPr>
          <w:p w14:paraId="20C61973" w14:textId="77777777" w:rsidR="00225139" w:rsidRPr="000E3BC2" w:rsidRDefault="00225139" w:rsidP="004534AE">
            <w:pPr>
              <w:jc w:val="left"/>
              <w:rPr>
                <w:rFonts w:cs="Arial"/>
                <w:sz w:val="20"/>
              </w:rPr>
            </w:pPr>
            <w:r w:rsidRPr="000E3BC2">
              <w:rPr>
                <w:rFonts w:cs="Arial"/>
                <w:sz w:val="20"/>
              </w:rPr>
              <w:t>IFM: No</w:t>
            </w:r>
          </w:p>
          <w:p w14:paraId="20C61974" w14:textId="6BC1E61E" w:rsidR="00225139" w:rsidRPr="000E3BC2" w:rsidRDefault="00225139" w:rsidP="004534AE">
            <w:pPr>
              <w:jc w:val="left"/>
              <w:rPr>
                <w:rFonts w:cs="Arial"/>
                <w:sz w:val="20"/>
              </w:rPr>
            </w:pPr>
            <w:r w:rsidRPr="000E3BC2">
              <w:rPr>
                <w:rFonts w:cs="Arial"/>
                <w:sz w:val="20"/>
              </w:rPr>
              <w:t xml:space="preserve">RUC: </w:t>
            </w:r>
            <w:r w:rsidR="00EF126D">
              <w:rPr>
                <w:rFonts w:cs="Arial"/>
                <w:sz w:val="20"/>
              </w:rPr>
              <w:t>No</w:t>
            </w:r>
          </w:p>
          <w:p w14:paraId="20C61975" w14:textId="77777777" w:rsidR="00225139" w:rsidRPr="00A64D66" w:rsidRDefault="00225139" w:rsidP="004534AE">
            <w:pPr>
              <w:jc w:val="left"/>
              <w:rPr>
                <w:rFonts w:cs="Arial"/>
                <w:sz w:val="20"/>
              </w:rPr>
            </w:pPr>
            <w:r w:rsidRPr="004534AE">
              <w:rPr>
                <w:rFonts w:cs="Arial"/>
                <w:sz w:val="20"/>
              </w:rPr>
              <w:t>RTM: No</w:t>
            </w:r>
          </w:p>
        </w:tc>
      </w:tr>
      <w:tr w:rsidR="008600CF" w:rsidRPr="008600CF" w14:paraId="20C61985" w14:textId="77777777" w:rsidTr="004534AE">
        <w:tc>
          <w:tcPr>
            <w:tcW w:w="1505" w:type="dxa"/>
          </w:tcPr>
          <w:p w14:paraId="20C61977" w14:textId="77777777" w:rsidR="00225139" w:rsidRDefault="00225139" w:rsidP="005226F1">
            <w:pPr>
              <w:rPr>
                <w:rFonts w:cs="Arial"/>
                <w:sz w:val="20"/>
              </w:rPr>
            </w:pPr>
            <w:r w:rsidRPr="00A64D66">
              <w:rPr>
                <w:rFonts w:cs="Arial"/>
                <w:sz w:val="20"/>
              </w:rPr>
              <w:t>Non-Generator Resources</w:t>
            </w:r>
          </w:p>
          <w:p w14:paraId="20C61978" w14:textId="77777777" w:rsidR="00CD490B" w:rsidRPr="00310CE7" w:rsidRDefault="00CD490B" w:rsidP="005226F1">
            <w:pPr>
              <w:rPr>
                <w:rFonts w:cs="Arial"/>
                <w:sz w:val="20"/>
              </w:rPr>
            </w:pPr>
            <w:r>
              <w:rPr>
                <w:rFonts w:cs="Arial"/>
                <w:sz w:val="20"/>
              </w:rPr>
              <w:t>(Non-REM)</w:t>
            </w:r>
          </w:p>
        </w:tc>
        <w:tc>
          <w:tcPr>
            <w:tcW w:w="2743" w:type="dxa"/>
          </w:tcPr>
          <w:p w14:paraId="20C61979" w14:textId="77777777" w:rsidR="00287464" w:rsidRDefault="00287464" w:rsidP="00E15230">
            <w:pPr>
              <w:numPr>
                <w:ilvl w:val="0"/>
                <w:numId w:val="42"/>
              </w:numPr>
              <w:ind w:left="200" w:hanging="196"/>
              <w:jc w:val="left"/>
              <w:rPr>
                <w:rFonts w:cs="Arial"/>
                <w:sz w:val="20"/>
              </w:rPr>
            </w:pPr>
            <w:r w:rsidRPr="004534AE">
              <w:rPr>
                <w:rFonts w:cs="Arial"/>
                <w:sz w:val="20"/>
              </w:rPr>
              <w:t>Submit Economic Bids for Energy (includes positive and negative generation) for the full Flexible RA Capacity MW.</w:t>
            </w:r>
          </w:p>
          <w:p w14:paraId="189BDD72" w14:textId="41B42485" w:rsidR="00EF126D" w:rsidRPr="00767C4C" w:rsidRDefault="00EF126D" w:rsidP="00E15230">
            <w:pPr>
              <w:pStyle w:val="ListParagraph"/>
              <w:numPr>
                <w:ilvl w:val="0"/>
                <w:numId w:val="40"/>
              </w:numPr>
              <w:spacing w:after="0"/>
              <w:ind w:left="155" w:hanging="180"/>
              <w:jc w:val="left"/>
              <w:rPr>
                <w:rFonts w:cs="Arial"/>
                <w:sz w:val="20"/>
              </w:rPr>
            </w:pPr>
            <w:r w:rsidRPr="000B48DE">
              <w:rPr>
                <w:sz w:val="20"/>
              </w:rPr>
              <w:t>Bids for IRU and IRD for the full amount of the resource’s Flexible RA Capacity that is eligible to Bid for Imbalance Reserves</w:t>
            </w:r>
          </w:p>
          <w:p w14:paraId="20C6197A" w14:textId="77777777" w:rsidR="00287464" w:rsidRPr="004534AE" w:rsidRDefault="00287464" w:rsidP="00E15230">
            <w:pPr>
              <w:numPr>
                <w:ilvl w:val="0"/>
                <w:numId w:val="42"/>
              </w:numPr>
              <w:ind w:left="200" w:hanging="196"/>
              <w:jc w:val="left"/>
              <w:rPr>
                <w:rFonts w:cs="Arial"/>
                <w:sz w:val="20"/>
              </w:rPr>
            </w:pPr>
            <w:r w:rsidRPr="004534AE">
              <w:rPr>
                <w:rFonts w:cs="Arial"/>
                <w:sz w:val="20"/>
              </w:rPr>
              <w:t>Submit Economic Bids for Ancillary Services that are not flagged as Contingency Only for the full Flexible RA Capacity MW certified to provide Ancillary Services.</w:t>
            </w:r>
          </w:p>
          <w:p w14:paraId="20C6197B" w14:textId="77777777" w:rsidR="00287464" w:rsidRPr="004534AE" w:rsidRDefault="00287464" w:rsidP="00E15230">
            <w:pPr>
              <w:numPr>
                <w:ilvl w:val="0"/>
                <w:numId w:val="42"/>
              </w:numPr>
              <w:ind w:left="200" w:hanging="196"/>
              <w:jc w:val="left"/>
              <w:rPr>
                <w:rFonts w:cs="Arial"/>
                <w:sz w:val="20"/>
              </w:rPr>
            </w:pPr>
            <w:r w:rsidRPr="004534AE">
              <w:rPr>
                <w:rFonts w:cs="Arial"/>
                <w:sz w:val="20"/>
              </w:rPr>
              <w:t>Where Economic Bids are required, resource must submit in at least the required hours for the resource’s committed Flexible RA Capacity categories.</w:t>
            </w:r>
          </w:p>
          <w:p w14:paraId="20C6197C" w14:textId="7CC1F9D8" w:rsidR="00225139" w:rsidRPr="00A64D66" w:rsidRDefault="00225139" w:rsidP="00CC3553">
            <w:pPr>
              <w:jc w:val="left"/>
              <w:rPr>
                <w:rFonts w:cs="Arial"/>
                <w:sz w:val="20"/>
              </w:rPr>
            </w:pPr>
          </w:p>
        </w:tc>
        <w:tc>
          <w:tcPr>
            <w:tcW w:w="2049" w:type="dxa"/>
          </w:tcPr>
          <w:p w14:paraId="4C96FE61" w14:textId="77777777" w:rsidR="00EF126D" w:rsidRPr="000B48DE" w:rsidRDefault="00EF126D" w:rsidP="00EF126D">
            <w:pPr>
              <w:jc w:val="left"/>
              <w:rPr>
                <w:rFonts w:cs="Arial"/>
                <w:sz w:val="20"/>
              </w:rPr>
            </w:pPr>
            <w:r w:rsidRPr="00275940">
              <w:rPr>
                <w:sz w:val="20"/>
              </w:rPr>
              <w:t xml:space="preserve">The Scheduling Coordinator for a Flexible RA Capacity Resource must submit RUC Availability Bids for RCU for their </w:t>
            </w:r>
            <w:r w:rsidRPr="00EF126D">
              <w:rPr>
                <w:sz w:val="20"/>
              </w:rPr>
              <w:t xml:space="preserve">Flexible </w:t>
            </w:r>
            <w:r w:rsidRPr="00767C4C">
              <w:rPr>
                <w:sz w:val="20"/>
              </w:rPr>
              <w:t>RA Capacity, subject to otherwise applicable limits on bidding for reliability capacity.</w:t>
            </w:r>
          </w:p>
          <w:p w14:paraId="20C6197E" w14:textId="77777777" w:rsidR="008600CF" w:rsidRPr="001829BE" w:rsidRDefault="008600CF" w:rsidP="008600CF">
            <w:pPr>
              <w:jc w:val="left"/>
              <w:rPr>
                <w:rFonts w:cs="Arial"/>
                <w:sz w:val="20"/>
              </w:rPr>
            </w:pPr>
          </w:p>
          <w:p w14:paraId="20C6197F" w14:textId="77777777" w:rsidR="00225139" w:rsidRPr="004534AE" w:rsidRDefault="008600CF" w:rsidP="004534AE">
            <w:pPr>
              <w:jc w:val="left"/>
              <w:rPr>
                <w:rFonts w:cs="Arial"/>
                <w:i/>
                <w:sz w:val="20"/>
              </w:rPr>
            </w:pPr>
            <w:r w:rsidRPr="004534AE">
              <w:rPr>
                <w:rFonts w:cs="Arial"/>
                <w:i/>
                <w:sz w:val="20"/>
              </w:rPr>
              <w:t>ISO Tariff Sections 40.10.6.1(a) &amp; 40.10.6.1(f)(1)</w:t>
            </w:r>
          </w:p>
        </w:tc>
        <w:tc>
          <w:tcPr>
            <w:tcW w:w="2001" w:type="dxa"/>
          </w:tcPr>
          <w:p w14:paraId="20C61980" w14:textId="77777777" w:rsidR="00225139" w:rsidRPr="00A64D66" w:rsidRDefault="00225139" w:rsidP="00E15230">
            <w:pPr>
              <w:pStyle w:val="ListParagraph"/>
              <w:numPr>
                <w:ilvl w:val="0"/>
                <w:numId w:val="41"/>
              </w:numPr>
              <w:spacing w:after="0"/>
              <w:ind w:left="195" w:hanging="180"/>
              <w:jc w:val="left"/>
              <w:rPr>
                <w:rFonts w:cs="Arial"/>
                <w:sz w:val="20"/>
              </w:rPr>
            </w:pPr>
            <w:r w:rsidRPr="00A64D66">
              <w:rPr>
                <w:rFonts w:cs="Arial"/>
                <w:sz w:val="20"/>
              </w:rPr>
              <w:t xml:space="preserve">Must submit </w:t>
            </w:r>
            <w:r w:rsidR="00CD490B">
              <w:rPr>
                <w:rFonts w:cs="Arial"/>
                <w:sz w:val="20"/>
              </w:rPr>
              <w:t xml:space="preserve">Economic </w:t>
            </w:r>
            <w:r w:rsidRPr="00A64D66">
              <w:rPr>
                <w:rFonts w:cs="Arial"/>
                <w:sz w:val="20"/>
              </w:rPr>
              <w:t>Bids for Regulation Up and Regulation Down from 05:00 to 22:00 seven days a week.</w:t>
            </w:r>
          </w:p>
          <w:p w14:paraId="20C61981" w14:textId="688EA434" w:rsidR="00225139" w:rsidRPr="001829BE" w:rsidRDefault="003819A6" w:rsidP="00E15230">
            <w:pPr>
              <w:pStyle w:val="ListParagraph"/>
              <w:numPr>
                <w:ilvl w:val="0"/>
                <w:numId w:val="41"/>
              </w:numPr>
              <w:spacing w:after="0"/>
              <w:ind w:left="195" w:hanging="180"/>
              <w:jc w:val="left"/>
              <w:rPr>
                <w:rFonts w:cs="Arial"/>
                <w:sz w:val="20"/>
              </w:rPr>
            </w:pPr>
            <w:r>
              <w:rPr>
                <w:rFonts w:cs="Arial"/>
                <w:sz w:val="20"/>
              </w:rPr>
              <w:t xml:space="preserve"> Follow bidding requirements above for the type of resource (use-limited or a short, medium, long, or extremely long start resource).</w:t>
            </w:r>
          </w:p>
        </w:tc>
        <w:tc>
          <w:tcPr>
            <w:tcW w:w="1530" w:type="dxa"/>
          </w:tcPr>
          <w:p w14:paraId="20C61982" w14:textId="77777777" w:rsidR="00225139" w:rsidRPr="001829BE" w:rsidRDefault="00225139" w:rsidP="004534AE">
            <w:pPr>
              <w:jc w:val="left"/>
              <w:rPr>
                <w:rFonts w:cs="Arial"/>
                <w:sz w:val="20"/>
              </w:rPr>
            </w:pPr>
            <w:r w:rsidRPr="001829BE">
              <w:rPr>
                <w:rFonts w:cs="Arial"/>
                <w:sz w:val="20"/>
              </w:rPr>
              <w:t>IFM: No</w:t>
            </w:r>
          </w:p>
          <w:p w14:paraId="20C61983" w14:textId="6216D588" w:rsidR="00225139" w:rsidRPr="001829BE" w:rsidRDefault="00225139" w:rsidP="004534AE">
            <w:pPr>
              <w:jc w:val="left"/>
              <w:rPr>
                <w:rFonts w:cs="Arial"/>
                <w:sz w:val="20"/>
              </w:rPr>
            </w:pPr>
            <w:r w:rsidRPr="001829BE">
              <w:rPr>
                <w:rFonts w:cs="Arial"/>
                <w:sz w:val="20"/>
              </w:rPr>
              <w:t xml:space="preserve">RUC: </w:t>
            </w:r>
            <w:r w:rsidR="00EF126D">
              <w:rPr>
                <w:rFonts w:cs="Arial"/>
                <w:sz w:val="20"/>
              </w:rPr>
              <w:t>No</w:t>
            </w:r>
          </w:p>
          <w:p w14:paraId="20C61984" w14:textId="77777777" w:rsidR="00225139" w:rsidRPr="007931E0" w:rsidRDefault="00225139" w:rsidP="004534AE">
            <w:pPr>
              <w:jc w:val="left"/>
              <w:rPr>
                <w:rFonts w:cs="Arial"/>
                <w:sz w:val="20"/>
              </w:rPr>
            </w:pPr>
            <w:r w:rsidRPr="007931E0">
              <w:rPr>
                <w:rFonts w:cs="Arial"/>
                <w:sz w:val="20"/>
              </w:rPr>
              <w:t>RTM: No</w:t>
            </w:r>
          </w:p>
        </w:tc>
      </w:tr>
      <w:tr w:rsidR="00CD490B" w:rsidRPr="008600CF" w14:paraId="20C6198F" w14:textId="77777777" w:rsidTr="004534AE">
        <w:tc>
          <w:tcPr>
            <w:tcW w:w="1505" w:type="dxa"/>
          </w:tcPr>
          <w:p w14:paraId="20C61986" w14:textId="77777777" w:rsidR="00CD490B" w:rsidRPr="00A64D66" w:rsidRDefault="00CD490B" w:rsidP="00CD490B">
            <w:pPr>
              <w:rPr>
                <w:rFonts w:cs="Arial"/>
                <w:sz w:val="20"/>
              </w:rPr>
            </w:pPr>
            <w:r w:rsidRPr="00A64D66">
              <w:rPr>
                <w:rFonts w:cs="Arial"/>
                <w:sz w:val="20"/>
              </w:rPr>
              <w:lastRenderedPageBreak/>
              <w:t>Non-Generator Resources</w:t>
            </w:r>
            <w:r>
              <w:rPr>
                <w:rFonts w:cs="Arial"/>
                <w:sz w:val="20"/>
              </w:rPr>
              <w:t xml:space="preserve"> (REM)</w:t>
            </w:r>
          </w:p>
        </w:tc>
        <w:tc>
          <w:tcPr>
            <w:tcW w:w="2743" w:type="dxa"/>
          </w:tcPr>
          <w:p w14:paraId="20C61987" w14:textId="77777777" w:rsidR="00CD490B" w:rsidRPr="004534AE" w:rsidDel="00CD490B" w:rsidRDefault="00CD490B" w:rsidP="00CD490B">
            <w:pPr>
              <w:jc w:val="left"/>
              <w:rPr>
                <w:rFonts w:cs="Arial"/>
                <w:sz w:val="20"/>
              </w:rPr>
            </w:pPr>
            <w:r w:rsidRPr="004534AE">
              <w:rPr>
                <w:rFonts w:cs="Arial"/>
                <w:sz w:val="20"/>
              </w:rPr>
              <w:t>Submit Economic Bids for regulation up and down that are not flagged as Contingency Only for the full Flexible RA Capacity MW certified to provide Ancillary Services.</w:t>
            </w:r>
            <w:r>
              <w:rPr>
                <w:rFonts w:cs="Arial"/>
                <w:sz w:val="20"/>
              </w:rPr>
              <w:t xml:space="preserve">  These bids must be submitted for</w:t>
            </w:r>
            <w:r w:rsidRPr="00F0351D">
              <w:rPr>
                <w:rFonts w:cs="Arial"/>
                <w:sz w:val="20"/>
              </w:rPr>
              <w:t xml:space="preserve"> the 17-hour period from </w:t>
            </w:r>
            <w:r>
              <w:rPr>
                <w:rFonts w:cs="Arial"/>
                <w:sz w:val="20"/>
              </w:rPr>
              <w:t>0</w:t>
            </w:r>
            <w:r w:rsidRPr="00F0351D">
              <w:rPr>
                <w:rFonts w:cs="Arial"/>
                <w:sz w:val="20"/>
              </w:rPr>
              <w:t xml:space="preserve">5:00 to </w:t>
            </w:r>
            <w:r>
              <w:rPr>
                <w:rFonts w:cs="Arial"/>
                <w:sz w:val="20"/>
              </w:rPr>
              <w:t>22:00</w:t>
            </w:r>
            <w:r w:rsidRPr="00F0351D">
              <w:rPr>
                <w:rFonts w:cs="Arial"/>
                <w:sz w:val="20"/>
              </w:rPr>
              <w:t>, seven days a week and shall not submit Bids for Energy or other Ancillary Services.</w:t>
            </w:r>
          </w:p>
        </w:tc>
        <w:tc>
          <w:tcPr>
            <w:tcW w:w="2049" w:type="dxa"/>
          </w:tcPr>
          <w:p w14:paraId="652E49A4" w14:textId="77777777" w:rsidR="00EF126D" w:rsidRPr="000B48DE" w:rsidRDefault="00EF126D" w:rsidP="00EF126D">
            <w:pPr>
              <w:jc w:val="left"/>
              <w:rPr>
                <w:rFonts w:cs="Arial"/>
                <w:sz w:val="20"/>
              </w:rPr>
            </w:pPr>
            <w:r w:rsidRPr="000B48DE">
              <w:rPr>
                <w:sz w:val="20"/>
              </w:rPr>
              <w:t xml:space="preserve">The Scheduling Coordinator for a Flexible RA Capacity Resource must submit RUC Availability Bids for RCU for their </w:t>
            </w:r>
            <w:r w:rsidRPr="00EF126D">
              <w:rPr>
                <w:sz w:val="20"/>
              </w:rPr>
              <w:t xml:space="preserve">Flexible </w:t>
            </w:r>
            <w:r w:rsidRPr="00767C4C">
              <w:rPr>
                <w:sz w:val="20"/>
              </w:rPr>
              <w:t>RA Capacity, subject to otherwise applicable limits on bidding for reliability capacity.</w:t>
            </w:r>
          </w:p>
          <w:p w14:paraId="1B750617" w14:textId="77777777" w:rsidR="00EF126D" w:rsidRPr="001829BE" w:rsidRDefault="00EF126D" w:rsidP="00CD490B">
            <w:pPr>
              <w:jc w:val="left"/>
              <w:rPr>
                <w:rFonts w:cs="Arial"/>
                <w:sz w:val="20"/>
              </w:rPr>
            </w:pPr>
          </w:p>
          <w:p w14:paraId="20C6198A" w14:textId="77777777" w:rsidR="00CD490B" w:rsidRPr="00A64D66" w:rsidRDefault="00CD490B" w:rsidP="00CD490B">
            <w:pPr>
              <w:jc w:val="left"/>
              <w:rPr>
                <w:rFonts w:cs="Arial"/>
                <w:sz w:val="20"/>
              </w:rPr>
            </w:pPr>
            <w:r w:rsidRPr="004534AE">
              <w:rPr>
                <w:rFonts w:cs="Arial"/>
                <w:i/>
                <w:sz w:val="20"/>
              </w:rPr>
              <w:t>ISO Tariff Sections 40.10.6.1(a) &amp; 40.10.6.1(f)(1)</w:t>
            </w:r>
          </w:p>
        </w:tc>
        <w:tc>
          <w:tcPr>
            <w:tcW w:w="2001" w:type="dxa"/>
          </w:tcPr>
          <w:p w14:paraId="20C6198B" w14:textId="77777777" w:rsidR="00CD490B" w:rsidRPr="00A64D66" w:rsidRDefault="00CD490B" w:rsidP="00595407">
            <w:pPr>
              <w:pStyle w:val="ListParagraph"/>
              <w:spacing w:after="0"/>
              <w:ind w:left="195"/>
              <w:jc w:val="left"/>
              <w:rPr>
                <w:rFonts w:cs="Arial"/>
                <w:sz w:val="20"/>
              </w:rPr>
            </w:pPr>
            <w:r w:rsidRPr="00957BD3">
              <w:rPr>
                <w:rFonts w:cs="Arial"/>
                <w:sz w:val="20"/>
              </w:rPr>
              <w:t>Submit Economic Bids for regulation up and down that are not flagged as Contingency Only for the full Flexible RA Capacity MW certified to provide Ancillary Services.  These bids must be submitted for the 17-hour period from 05:00 to 22:00, seven days a week and shall not submit Bids for Energy or other Ancillary Services.</w:t>
            </w:r>
          </w:p>
        </w:tc>
        <w:tc>
          <w:tcPr>
            <w:tcW w:w="1530" w:type="dxa"/>
          </w:tcPr>
          <w:p w14:paraId="20C6198C" w14:textId="77777777" w:rsidR="00CD490B" w:rsidRPr="001829BE" w:rsidRDefault="00CD490B" w:rsidP="00CD490B">
            <w:pPr>
              <w:jc w:val="left"/>
              <w:rPr>
                <w:rFonts w:cs="Arial"/>
                <w:sz w:val="20"/>
              </w:rPr>
            </w:pPr>
            <w:r w:rsidRPr="001829BE">
              <w:rPr>
                <w:rFonts w:cs="Arial"/>
                <w:sz w:val="20"/>
              </w:rPr>
              <w:t>IFM: No</w:t>
            </w:r>
          </w:p>
          <w:p w14:paraId="20C6198D" w14:textId="6F42A7A7" w:rsidR="00CD490B" w:rsidRPr="001829BE" w:rsidRDefault="00CD490B" w:rsidP="00CD490B">
            <w:pPr>
              <w:jc w:val="left"/>
              <w:rPr>
                <w:rFonts w:cs="Arial"/>
                <w:sz w:val="20"/>
              </w:rPr>
            </w:pPr>
            <w:r w:rsidRPr="001829BE">
              <w:rPr>
                <w:rFonts w:cs="Arial"/>
                <w:sz w:val="20"/>
              </w:rPr>
              <w:t xml:space="preserve">RUC: </w:t>
            </w:r>
            <w:r w:rsidR="00EF126D">
              <w:rPr>
                <w:rFonts w:cs="Arial"/>
                <w:sz w:val="20"/>
              </w:rPr>
              <w:t>No</w:t>
            </w:r>
          </w:p>
          <w:p w14:paraId="20C6198E" w14:textId="77777777" w:rsidR="00CD490B" w:rsidRPr="001829BE" w:rsidRDefault="00CD490B" w:rsidP="00CD490B">
            <w:pPr>
              <w:jc w:val="left"/>
              <w:rPr>
                <w:rFonts w:cs="Arial"/>
                <w:sz w:val="20"/>
              </w:rPr>
            </w:pPr>
            <w:r w:rsidRPr="007931E0">
              <w:rPr>
                <w:rFonts w:cs="Arial"/>
                <w:sz w:val="20"/>
              </w:rPr>
              <w:t>RTM: No</w:t>
            </w:r>
          </w:p>
        </w:tc>
      </w:tr>
    </w:tbl>
    <w:p w14:paraId="20C61990" w14:textId="77777777" w:rsidR="00681967" w:rsidRDefault="00681967" w:rsidP="004534AE"/>
    <w:p w14:paraId="20C61991" w14:textId="77777777" w:rsidR="002443E3" w:rsidRDefault="002443E3" w:rsidP="004534AE">
      <w:pPr>
        <w:ind w:left="1008" w:hanging="288"/>
      </w:pPr>
      <w:bookmarkStart w:id="647" w:name="_Summary_of_Flexible"/>
      <w:bookmarkEnd w:id="647"/>
    </w:p>
    <w:p w14:paraId="20C61992" w14:textId="77777777" w:rsidR="009B3D62" w:rsidRDefault="00AA4F8E" w:rsidP="004534AE">
      <w:pPr>
        <w:pStyle w:val="Heading3"/>
      </w:pPr>
      <w:bookmarkStart w:id="648" w:name="_Toc233778719"/>
      <w:r>
        <w:t>Availability Requirement</w:t>
      </w:r>
      <w:bookmarkEnd w:id="648"/>
    </w:p>
    <w:p w14:paraId="20C61993" w14:textId="77777777" w:rsidR="00362FA6" w:rsidRPr="004534AE" w:rsidRDefault="00362FA6" w:rsidP="004534AE">
      <w:pPr>
        <w:pStyle w:val="ParaText"/>
        <w:rPr>
          <w:rFonts w:cs="Arial"/>
          <w:i/>
        </w:rPr>
      </w:pPr>
      <w:r w:rsidRPr="00A64D66">
        <w:rPr>
          <w:rFonts w:cs="Arial"/>
          <w:i/>
        </w:rPr>
        <w:t>ISO Tariff Section 40.10.6.1(b)</w:t>
      </w:r>
    </w:p>
    <w:p w14:paraId="20C61994" w14:textId="77777777" w:rsidR="00362FA6" w:rsidRPr="001829BE" w:rsidRDefault="00362FA6">
      <w:pPr>
        <w:pStyle w:val="ParaText"/>
        <w:rPr>
          <w:rFonts w:cs="Arial"/>
        </w:rPr>
      </w:pPr>
      <w:r w:rsidRPr="00A64D66">
        <w:rPr>
          <w:rFonts w:cs="Arial"/>
        </w:rPr>
        <w:t>During the period of the applicable must-offer obligation, a Flexible RA Capacity Resource must be operationally available except for limitations specified in the Master File, legal or regulatory prohibitions or as otherwise required by this CAISO Tariff or by Good Utility Practice.</w:t>
      </w:r>
    </w:p>
    <w:p w14:paraId="20C61995" w14:textId="77777777" w:rsidR="00362FA6" w:rsidRPr="00362FA6" w:rsidRDefault="00362FA6" w:rsidP="004534AE"/>
    <w:p w14:paraId="20C61996" w14:textId="77777777" w:rsidR="00AA4F8E" w:rsidRDefault="00AA4F8E" w:rsidP="004534AE">
      <w:pPr>
        <w:pStyle w:val="Heading3"/>
      </w:pPr>
      <w:bookmarkStart w:id="649" w:name="_Toc233778720"/>
      <w:r>
        <w:t>Participation in RUC</w:t>
      </w:r>
      <w:bookmarkEnd w:id="649"/>
    </w:p>
    <w:p w14:paraId="20C61997" w14:textId="77777777" w:rsidR="00362FA6" w:rsidRDefault="00362FA6" w:rsidP="004534AE">
      <w:pPr>
        <w:pStyle w:val="ParaText"/>
        <w:rPr>
          <w:rFonts w:cs="Arial"/>
          <w:i/>
        </w:rPr>
      </w:pPr>
      <w:r w:rsidRPr="00A64D66">
        <w:rPr>
          <w:rFonts w:cs="Arial"/>
          <w:i/>
        </w:rPr>
        <w:t>ISO Tariff Section 40.10.6.1(d)</w:t>
      </w:r>
    </w:p>
    <w:p w14:paraId="771A1F38" w14:textId="77777777" w:rsidR="00ED321C" w:rsidRPr="00275940" w:rsidRDefault="00ED321C" w:rsidP="00ED321C">
      <w:pPr>
        <w:pStyle w:val="ParaText"/>
        <w:rPr>
          <w:rFonts w:cs="Arial"/>
          <w:iCs/>
        </w:rPr>
      </w:pPr>
      <w:r w:rsidRPr="000B48DE">
        <w:t xml:space="preserve">The Scheduling Coordinator for a Flexible RA Capacity Resource must submit RUC Availability Bids for RCU for their </w:t>
      </w:r>
      <w:r w:rsidRPr="00ED321C">
        <w:t>Flexible RA Capacity, subject to otherwise applicable limits on bidding for reliability capacity.</w:t>
      </w:r>
    </w:p>
    <w:p w14:paraId="6F29ADAB" w14:textId="77777777" w:rsidR="00ED321C" w:rsidRDefault="00ED321C" w:rsidP="004534AE">
      <w:pPr>
        <w:pStyle w:val="ParaText"/>
        <w:rPr>
          <w:rFonts w:cs="Arial"/>
          <w:i/>
        </w:rPr>
      </w:pPr>
    </w:p>
    <w:p w14:paraId="20C6199A" w14:textId="77777777" w:rsidR="00AA4F8E" w:rsidRPr="00A64D66" w:rsidRDefault="00AA4F8E" w:rsidP="004534AE">
      <w:pPr>
        <w:pStyle w:val="Heading3"/>
      </w:pPr>
      <w:bookmarkStart w:id="650" w:name="_Toc233778721"/>
      <w:r>
        <w:t>Failure to Bid</w:t>
      </w:r>
      <w:bookmarkEnd w:id="650"/>
    </w:p>
    <w:p w14:paraId="20C6199B" w14:textId="77777777" w:rsidR="00362FA6" w:rsidRPr="00A64D66" w:rsidRDefault="00362FA6" w:rsidP="004534AE">
      <w:pPr>
        <w:pStyle w:val="ParaText"/>
        <w:rPr>
          <w:rFonts w:cs="Arial"/>
          <w:i/>
        </w:rPr>
      </w:pPr>
      <w:r w:rsidRPr="00A64D66">
        <w:rPr>
          <w:rFonts w:cs="Arial"/>
          <w:i/>
        </w:rPr>
        <w:t>ISO Tariff Section 40.10.6.2</w:t>
      </w:r>
    </w:p>
    <w:p w14:paraId="20C6199C" w14:textId="77777777" w:rsidR="00362FA6" w:rsidRPr="001829BE" w:rsidRDefault="00362FA6" w:rsidP="004534AE">
      <w:pPr>
        <w:pStyle w:val="ParaText"/>
        <w:rPr>
          <w:rFonts w:cs="Arial"/>
        </w:rPr>
      </w:pPr>
      <w:r w:rsidRPr="001829BE">
        <w:rPr>
          <w:rFonts w:cs="Arial"/>
        </w:rPr>
        <w:lastRenderedPageBreak/>
        <w:t>If the Scheduling Coordinator for a resource supplying Flexible RA Capacity fails to submit bids as required in ISO Tariff Section 40.10.6, the ISO will not insert Generated Bids for any Flexible RA Capacity for which the resource did not submit bids.</w:t>
      </w:r>
    </w:p>
    <w:p w14:paraId="20C6199D" w14:textId="77777777" w:rsidR="00362FA6" w:rsidRDefault="003211B5" w:rsidP="004534AE">
      <w:pPr>
        <w:pStyle w:val="ParaText"/>
        <w:rPr>
          <w:rFonts w:cs="Arial"/>
        </w:rPr>
      </w:pPr>
      <w:r w:rsidRPr="001829BE">
        <w:rPr>
          <w:rFonts w:cs="Arial"/>
        </w:rPr>
        <w:t>I</w:t>
      </w:r>
      <w:r w:rsidR="00362FA6" w:rsidRPr="001829BE">
        <w:rPr>
          <w:rFonts w:cs="Arial"/>
        </w:rPr>
        <w:t xml:space="preserve">f the SC fails to submit bids and the resource subsequently receives an Exception Dispatch </w:t>
      </w:r>
      <w:r w:rsidR="00362FA6" w:rsidRPr="007931E0">
        <w:rPr>
          <w:rFonts w:cs="Arial"/>
        </w:rPr>
        <w:t xml:space="preserve">instruction, the instruction shall not be an Exception Dispatch CPM designation under ISO Tariff Section </w:t>
      </w:r>
      <w:r w:rsidR="005C4229">
        <w:rPr>
          <w:rFonts w:cs="Arial"/>
        </w:rPr>
        <w:t>43A</w:t>
      </w:r>
      <w:r w:rsidR="00362FA6" w:rsidRPr="007931E0">
        <w:rPr>
          <w:rFonts w:cs="Arial"/>
        </w:rPr>
        <w:t>.2.5.</w:t>
      </w:r>
    </w:p>
    <w:p w14:paraId="0414D422" w14:textId="77777777" w:rsidR="005D3BF6" w:rsidRPr="00275940" w:rsidRDefault="005D3BF6" w:rsidP="005D3BF6">
      <w:pPr>
        <w:pStyle w:val="Heading2"/>
        <w:spacing w:before="0" w:after="180"/>
        <w:ind w:left="180" w:hanging="180"/>
        <w:rPr>
          <w:sz w:val="30"/>
          <w:szCs w:val="30"/>
        </w:rPr>
      </w:pPr>
      <w:bookmarkStart w:id="651" w:name="_Toc233778722"/>
      <w:r w:rsidRPr="00275940">
        <w:rPr>
          <w:sz w:val="30"/>
          <w:szCs w:val="30"/>
        </w:rPr>
        <w:t>Reassigning RA Obligations for Capacity Sourced from an EDAM BAA</w:t>
      </w:r>
      <w:bookmarkEnd w:id="651"/>
    </w:p>
    <w:p w14:paraId="2E1AE136" w14:textId="77777777" w:rsidR="005D3BF6" w:rsidRPr="00275940" w:rsidRDefault="005D3BF6" w:rsidP="005D3BF6">
      <w:pPr>
        <w:pStyle w:val="ParaText"/>
      </w:pPr>
      <w:r w:rsidRPr="00275940">
        <w:t>ISO Tariff Sections 40.6.5.2 and 40.6.5.3</w:t>
      </w:r>
    </w:p>
    <w:p w14:paraId="583EABAF" w14:textId="77777777" w:rsidR="005D3BF6" w:rsidRPr="00275940" w:rsidRDefault="005D3BF6" w:rsidP="005D3BF6">
      <w:pPr>
        <w:pStyle w:val="ParaText"/>
      </w:pPr>
      <w:r w:rsidRPr="00275940">
        <w:t>Generic or Flexible RA Obligations for Capacity that are sourced from an EDAM BAA should be reassigned in CIRA to a physical resource(s) located in the source EDAM Entity BAA</w:t>
      </w:r>
      <w:r>
        <w:t>, if the source is known,</w:t>
      </w:r>
      <w:r w:rsidRPr="00275940">
        <w:t xml:space="preserve"> or </w:t>
      </w:r>
      <w:r>
        <w:t>left on the import resource shown on the supply plan if the source is unknown or outside the EDAM</w:t>
      </w:r>
      <w:r w:rsidRPr="00275940">
        <w:t xml:space="preserve">. The Scheduling Coordinator must reassign its RA obligations by the Day-Ahead Market reassignment deadline. If the reassignment request is not accepted by the deadline, the CAISO will not recognize the reassignment, and the resource will be treated as unavailable for RAAIM for all hours that were not covered by reassignment. </w:t>
      </w:r>
    </w:p>
    <w:p w14:paraId="774D34F5" w14:textId="77777777" w:rsidR="005D3BF6" w:rsidRPr="00275940" w:rsidRDefault="005D3BF6" w:rsidP="005D3BF6">
      <w:pPr>
        <w:spacing w:after="240" w:line="300" w:lineRule="auto"/>
      </w:pPr>
      <w:r w:rsidRPr="00275940">
        <w:t>All day ahead unit reassignments must be submitted and approved by the Day-Ahead Market reassignment deadline, which is 8:00 AM on the calendar day before the trading day.</w:t>
      </w:r>
    </w:p>
    <w:p w14:paraId="67F599C8" w14:textId="77777777" w:rsidR="005D3BF6" w:rsidRPr="00275940" w:rsidRDefault="005D3BF6" w:rsidP="005D3BF6">
      <w:pPr>
        <w:spacing w:after="240" w:line="300" w:lineRule="auto"/>
      </w:pPr>
      <w:r w:rsidRPr="00275940">
        <w:t>Example:</w:t>
      </w:r>
      <w:r w:rsidRPr="00275940">
        <w:rPr>
          <w:rFonts w:cs="Arial"/>
          <w:sz w:val="20"/>
        </w:rPr>
        <w:t xml:space="preserve"> </w:t>
      </w:r>
      <w:r w:rsidRPr="00275940">
        <w:t>A reassignment request for trade date of 3/15 has to be submitted and approved by 8:00 AM on 3/14.  Reassignment requests containing third party resources must be approved by the third party SC in CIRA before 8:00 AM</w:t>
      </w:r>
    </w:p>
    <w:p w14:paraId="54197462" w14:textId="77777777" w:rsidR="005D3BF6" w:rsidRPr="00275940" w:rsidRDefault="005D3BF6" w:rsidP="005D3BF6">
      <w:pPr>
        <w:spacing w:after="240" w:line="300" w:lineRule="auto"/>
      </w:pPr>
      <w:r w:rsidRPr="00275940">
        <w:t>The following provides the rules to submit the reassignment request:</w:t>
      </w:r>
    </w:p>
    <w:p w14:paraId="6F92AE90" w14:textId="77777777" w:rsidR="005D3BF6" w:rsidRPr="00275940" w:rsidRDefault="005D3BF6" w:rsidP="00E15230">
      <w:pPr>
        <w:pStyle w:val="ListParagraph"/>
        <w:numPr>
          <w:ilvl w:val="0"/>
          <w:numId w:val="68"/>
        </w:numPr>
        <w:spacing w:after="240" w:line="300" w:lineRule="auto"/>
      </w:pPr>
      <w:r w:rsidRPr="00275940">
        <w:t>Must be submitted and approved prior to the 8:00 AM deadline</w:t>
      </w:r>
    </w:p>
    <w:p w14:paraId="693FB7C8" w14:textId="77777777" w:rsidR="005D3BF6" w:rsidRPr="00275940" w:rsidRDefault="005D3BF6" w:rsidP="00E15230">
      <w:pPr>
        <w:pStyle w:val="ListParagraph"/>
        <w:numPr>
          <w:ilvl w:val="0"/>
          <w:numId w:val="68"/>
        </w:numPr>
        <w:spacing w:after="240" w:line="300" w:lineRule="auto"/>
      </w:pPr>
      <w:r w:rsidRPr="00275940">
        <w:t>Must have a valid Resource ID at the time it accepts the reassigned capacity</w:t>
      </w:r>
    </w:p>
    <w:p w14:paraId="4C7A5C08" w14:textId="77777777" w:rsidR="005D3BF6" w:rsidRPr="00275940" w:rsidRDefault="005D3BF6" w:rsidP="00E15230">
      <w:pPr>
        <w:pStyle w:val="ListParagraph"/>
        <w:numPr>
          <w:ilvl w:val="0"/>
          <w:numId w:val="68"/>
        </w:numPr>
        <w:spacing w:after="240" w:line="300" w:lineRule="auto"/>
      </w:pPr>
      <w:r w:rsidRPr="00275940">
        <w:t>The quantity of capacity reassigned to a physical resource cannot exceed that resource’s Pmax</w:t>
      </w:r>
    </w:p>
    <w:p w14:paraId="0D2979B9" w14:textId="77777777" w:rsidR="005D3BF6" w:rsidRPr="00275940" w:rsidRDefault="005D3BF6" w:rsidP="00E15230">
      <w:pPr>
        <w:pStyle w:val="ListParagraph"/>
        <w:numPr>
          <w:ilvl w:val="0"/>
          <w:numId w:val="68"/>
        </w:numPr>
        <w:spacing w:after="240" w:line="300" w:lineRule="auto"/>
      </w:pPr>
      <w:r w:rsidRPr="00275940">
        <w:t>The sum of the RA obligation reassignment MWs may not exceed the total RA Month-Ahead MW showing on the SP-Tie System Resource (SR) or TG</w:t>
      </w:r>
    </w:p>
    <w:p w14:paraId="0B2F6762" w14:textId="77777777" w:rsidR="005D3BF6" w:rsidRPr="00275940" w:rsidRDefault="005D3BF6" w:rsidP="00E15230">
      <w:pPr>
        <w:pStyle w:val="ListParagraph"/>
        <w:numPr>
          <w:ilvl w:val="0"/>
          <w:numId w:val="68"/>
        </w:numPr>
        <w:spacing w:after="240" w:line="300" w:lineRule="auto"/>
      </w:pPr>
      <w:r w:rsidRPr="00275940">
        <w:t xml:space="preserve">Must be reassigned to a physical resource located in the source EDAM Entity BAA </w:t>
      </w:r>
    </w:p>
    <w:p w14:paraId="349DBE6B" w14:textId="77777777" w:rsidR="005D3BF6" w:rsidRPr="00275940" w:rsidRDefault="005D3BF6" w:rsidP="00E15230">
      <w:pPr>
        <w:pStyle w:val="ListParagraph"/>
        <w:numPr>
          <w:ilvl w:val="0"/>
          <w:numId w:val="68"/>
        </w:numPr>
        <w:spacing w:after="240" w:line="300" w:lineRule="auto"/>
      </w:pPr>
      <w:r w:rsidRPr="00275940">
        <w:t>All reassignment resources must be located within an EDAM BAA, but not included in CAISO BAA</w:t>
      </w:r>
    </w:p>
    <w:p w14:paraId="229EE1F8" w14:textId="77777777" w:rsidR="005D3BF6" w:rsidRPr="00275940" w:rsidRDefault="005D3BF6" w:rsidP="00E15230">
      <w:pPr>
        <w:pStyle w:val="ListParagraph"/>
        <w:numPr>
          <w:ilvl w:val="0"/>
          <w:numId w:val="68"/>
        </w:numPr>
        <w:spacing w:after="240" w:line="300" w:lineRule="auto"/>
      </w:pPr>
      <w:r w:rsidRPr="00275940">
        <w:t xml:space="preserve">Reassignment requirements do not apply to pseudo-Tie resources </w:t>
      </w:r>
    </w:p>
    <w:p w14:paraId="444FAB6E" w14:textId="77777777" w:rsidR="005D3BF6" w:rsidRPr="00275940" w:rsidRDefault="005D3BF6" w:rsidP="005D3BF6">
      <w:pPr>
        <w:spacing w:after="240" w:line="300" w:lineRule="auto"/>
      </w:pPr>
      <w:r w:rsidRPr="00275940">
        <w:lastRenderedPageBreak/>
        <w:t xml:space="preserve">For the quantity of reassigned capacity and period of reassignment, a resource with a recognized reassignment of RA Capacity or Flexible RA Capacity holds the same availability obligations, application of Generated Bids, and treatment under RAAIM the resource would hold if it were RA Substitute Capacity. </w:t>
      </w:r>
    </w:p>
    <w:p w14:paraId="3F70679D" w14:textId="77777777" w:rsidR="005D3BF6" w:rsidRPr="000B48DE" w:rsidRDefault="005D3BF6" w:rsidP="005D3BF6">
      <w:pPr>
        <w:pStyle w:val="ParaText"/>
      </w:pPr>
      <w:r w:rsidRPr="00275940">
        <w:t>A resource accepting the reassignment that receives an Energy schedule in the CAISO Markets must submit an E-Tag reflecting the CAISO BAA as the sink BAA for delivery of the awarded Energy.</w:t>
      </w:r>
      <w:r w:rsidRPr="000B48DE">
        <w:t xml:space="preserve"> </w:t>
      </w:r>
    </w:p>
    <w:p w14:paraId="5643C4E8" w14:textId="77777777" w:rsidR="005D3BF6" w:rsidRPr="00275940" w:rsidRDefault="005D3BF6" w:rsidP="005D3BF6">
      <w:pPr>
        <w:pStyle w:val="ParaText"/>
      </w:pPr>
      <w:r w:rsidRPr="00275940">
        <w:t xml:space="preserve">Unless otherwise specified by the SC, the RA obligation reassignment shall apply to the entire month. The SC will be able to adjust or cancel reassignment for future TDs that have not had the DAM run for that TD. The RA obligation shall remain on the physical resource(s) for RT. </w:t>
      </w:r>
    </w:p>
    <w:p w14:paraId="00E5CE14" w14:textId="77777777" w:rsidR="005D3BF6" w:rsidRPr="000B48DE" w:rsidRDefault="005D3BF6" w:rsidP="005D3BF6">
      <w:pPr>
        <w:pStyle w:val="ParaText"/>
      </w:pPr>
      <w:r w:rsidRPr="00275940">
        <w:t>If the source of the RA Import SR is not located in an EDAM BAA or is not known, the SC does not need to reassign to physical resources. The SR (ITIE or TG) shall be allowed to bid DAM, HASP, and RT and will serve as the SC’s confirmation that the source is outside of the EDAM footprint, or from an unknown source.</w:t>
      </w:r>
      <w:r w:rsidRPr="000B48DE">
        <w:t xml:space="preserve"> </w:t>
      </w:r>
    </w:p>
    <w:p w14:paraId="20C6199E" w14:textId="77777777" w:rsidR="00956CE1" w:rsidRDefault="00956CE1">
      <w:pPr>
        <w:spacing w:after="0"/>
        <w:jc w:val="left"/>
        <w:rPr>
          <w:rFonts w:cs="Arial"/>
        </w:rPr>
      </w:pPr>
      <w:r>
        <w:rPr>
          <w:rFonts w:cs="Arial"/>
        </w:rPr>
        <w:br w:type="page"/>
      </w:r>
    </w:p>
    <w:p w14:paraId="20C6199F" w14:textId="77777777" w:rsidR="00C26AA6" w:rsidRPr="00887386" w:rsidRDefault="00C26AA6" w:rsidP="00A12462">
      <w:pPr>
        <w:pStyle w:val="Heading1"/>
        <w:spacing w:before="0" w:after="180"/>
        <w:ind w:left="180" w:hanging="180"/>
        <w:rPr>
          <w:sz w:val="34"/>
          <w:szCs w:val="34"/>
        </w:rPr>
      </w:pPr>
      <w:bookmarkStart w:id="652" w:name="_Toc295831174"/>
      <w:bookmarkStart w:id="653" w:name="_Toc326763925"/>
      <w:bookmarkStart w:id="654" w:name="_Toc369088161"/>
      <w:bookmarkStart w:id="655" w:name="_Toc397496531"/>
      <w:bookmarkStart w:id="656" w:name="_Toc233778723"/>
      <w:bookmarkStart w:id="657" w:name="_Toc271708160"/>
      <w:bookmarkStart w:id="658" w:name="_Toc249939638"/>
      <w:bookmarkStart w:id="659" w:name="_Toc289356233"/>
      <w:bookmarkStart w:id="660" w:name="_Toc295820472"/>
      <w:bookmarkStart w:id="661" w:name="_Toc295820948"/>
      <w:bookmarkStart w:id="662" w:name="_Toc300573976"/>
      <w:r w:rsidRPr="00887386">
        <w:rPr>
          <w:sz w:val="34"/>
          <w:szCs w:val="34"/>
        </w:rPr>
        <w:lastRenderedPageBreak/>
        <w:t>Local Capacity and Reliability Procurement Provisions</w:t>
      </w:r>
      <w:bookmarkEnd w:id="652"/>
      <w:bookmarkEnd w:id="653"/>
      <w:bookmarkEnd w:id="654"/>
      <w:bookmarkEnd w:id="655"/>
      <w:bookmarkEnd w:id="656"/>
    </w:p>
    <w:p w14:paraId="20C619A0" w14:textId="77777777" w:rsidR="00C26AA6" w:rsidRPr="0065797F" w:rsidRDefault="00C26AA6" w:rsidP="00C26AA6">
      <w:pPr>
        <w:pStyle w:val="ParaText"/>
        <w:rPr>
          <w:rFonts w:cs="Arial"/>
        </w:rPr>
      </w:pPr>
      <w:r w:rsidRPr="0065797F">
        <w:rPr>
          <w:rFonts w:cs="Arial"/>
        </w:rPr>
        <w:t xml:space="preserve">Welcome to the </w:t>
      </w:r>
      <w:r w:rsidRPr="0065797F">
        <w:rPr>
          <w:rFonts w:cs="Arial"/>
          <w:i/>
          <w:iCs/>
        </w:rPr>
        <w:t>Local Capacity and</w:t>
      </w:r>
      <w:r w:rsidRPr="0065797F">
        <w:rPr>
          <w:rFonts w:cs="Arial"/>
        </w:rPr>
        <w:t xml:space="preserve"> </w:t>
      </w:r>
      <w:r w:rsidRPr="0065797F">
        <w:rPr>
          <w:rFonts w:cs="Arial"/>
          <w:i/>
        </w:rPr>
        <w:t>Reliability Procurement Provisions</w:t>
      </w:r>
      <w:r w:rsidRPr="0065797F">
        <w:rPr>
          <w:rFonts w:cs="Arial"/>
        </w:rPr>
        <w:t xml:space="preserve"> section of the </w:t>
      </w:r>
      <w:r w:rsidRPr="0065797F">
        <w:rPr>
          <w:rFonts w:cs="Arial"/>
          <w:i/>
        </w:rPr>
        <w:t>BPM for Reliability Requirements</w:t>
      </w:r>
      <w:r>
        <w:rPr>
          <w:rFonts w:cs="Arial"/>
        </w:rPr>
        <w:t xml:space="preserve">.  </w:t>
      </w:r>
      <w:r w:rsidRPr="0065797F">
        <w:rPr>
          <w:rFonts w:cs="Arial"/>
        </w:rPr>
        <w:t xml:space="preserve">In this section you will find the following information: </w:t>
      </w:r>
    </w:p>
    <w:p w14:paraId="20C619A1" w14:textId="77777777" w:rsidR="00C26AA6" w:rsidRPr="0065797F" w:rsidRDefault="00C26AA6" w:rsidP="00606C33">
      <w:pPr>
        <w:rPr>
          <w:rFonts w:cs="Arial"/>
        </w:rPr>
      </w:pPr>
      <w:r w:rsidRPr="0065797F">
        <w:rPr>
          <w:rFonts w:cs="Arial"/>
        </w:rPr>
        <w:t xml:space="preserve">A description of the technical study conducted by the </w:t>
      </w:r>
      <w:r w:rsidR="00A64958">
        <w:rPr>
          <w:rFonts w:cs="Arial"/>
        </w:rPr>
        <w:t>ISO</w:t>
      </w:r>
      <w:r w:rsidRPr="0065797F">
        <w:rPr>
          <w:rFonts w:cs="Arial"/>
        </w:rPr>
        <w:t xml:space="preserve"> to determine the minimum amount of capacity that must be available within Local Capacity Areas.</w:t>
      </w:r>
    </w:p>
    <w:p w14:paraId="20C619A2" w14:textId="77777777" w:rsidR="00C26AA6" w:rsidRPr="0065797F" w:rsidRDefault="00C26AA6" w:rsidP="00606C33">
      <w:pPr>
        <w:rPr>
          <w:rFonts w:cs="Arial"/>
        </w:rPr>
      </w:pPr>
      <w:r w:rsidRPr="0065797F">
        <w:rPr>
          <w:rFonts w:cs="Arial"/>
        </w:rPr>
        <w:t xml:space="preserve">A description of the allocation methodology for assigning cost responsibility for potential </w:t>
      </w:r>
      <w:r w:rsidR="00A64958">
        <w:rPr>
          <w:rFonts w:cs="Arial"/>
        </w:rPr>
        <w:t>ISO</w:t>
      </w:r>
      <w:r w:rsidRPr="0065797F">
        <w:rPr>
          <w:rFonts w:cs="Arial"/>
        </w:rPr>
        <w:t xml:space="preserve"> capacity procurement</w:t>
      </w:r>
      <w:r>
        <w:rPr>
          <w:rFonts w:cs="Arial"/>
        </w:rPr>
        <w:t xml:space="preserve">.  </w:t>
      </w:r>
    </w:p>
    <w:p w14:paraId="20C619A3" w14:textId="77777777" w:rsidR="00C26AA6" w:rsidRPr="0065797F" w:rsidRDefault="00C26AA6" w:rsidP="00606C33">
      <w:pPr>
        <w:rPr>
          <w:rFonts w:cs="Arial"/>
        </w:rPr>
      </w:pPr>
      <w:r w:rsidRPr="0065797F">
        <w:rPr>
          <w:rFonts w:cs="Arial"/>
        </w:rPr>
        <w:t xml:space="preserve">A description of the conditions under which the </w:t>
      </w:r>
      <w:r w:rsidR="00A64958">
        <w:rPr>
          <w:rFonts w:cs="Arial"/>
        </w:rPr>
        <w:t>ISO</w:t>
      </w:r>
      <w:r w:rsidRPr="0065797F">
        <w:rPr>
          <w:rFonts w:cs="Arial"/>
        </w:rPr>
        <w:t xml:space="preserve"> will engage in procurement </w:t>
      </w:r>
      <w:r w:rsidR="00D51EE4">
        <w:rPr>
          <w:rFonts w:cs="Arial"/>
        </w:rPr>
        <w:t xml:space="preserve">of </w:t>
      </w:r>
      <w:r w:rsidRPr="0065797F">
        <w:rPr>
          <w:rFonts w:cs="Arial"/>
        </w:rPr>
        <w:t>capacity.</w:t>
      </w:r>
    </w:p>
    <w:p w14:paraId="20C619A4" w14:textId="77777777" w:rsidR="00C26AA6" w:rsidRDefault="00C26AA6" w:rsidP="00606C33">
      <w:pPr>
        <w:rPr>
          <w:rFonts w:cs="Arial"/>
        </w:rPr>
      </w:pPr>
      <w:r w:rsidRPr="0065797F">
        <w:rPr>
          <w:rFonts w:cs="Arial"/>
        </w:rPr>
        <w:t xml:space="preserve">A description of the authority and instruments the </w:t>
      </w:r>
      <w:r w:rsidR="00A64958">
        <w:rPr>
          <w:rFonts w:cs="Arial"/>
        </w:rPr>
        <w:t>ISO</w:t>
      </w:r>
      <w:r w:rsidRPr="0065797F">
        <w:rPr>
          <w:rFonts w:cs="Arial"/>
        </w:rPr>
        <w:t xml:space="preserve"> will utilize</w:t>
      </w:r>
      <w:r w:rsidR="00D51EE4">
        <w:rPr>
          <w:rFonts w:cs="Arial"/>
        </w:rPr>
        <w:t xml:space="preserve"> in evoking the capacity procurement mechanism.</w:t>
      </w:r>
      <w:r>
        <w:rPr>
          <w:rFonts w:cs="Arial"/>
        </w:rPr>
        <w:t xml:space="preserve">.  </w:t>
      </w:r>
    </w:p>
    <w:p w14:paraId="20C619A5" w14:textId="77777777" w:rsidR="00C26AA6" w:rsidRPr="00ED5330" w:rsidRDefault="00C26AA6" w:rsidP="0061059A">
      <w:pPr>
        <w:pStyle w:val="Heading2"/>
        <w:spacing w:before="0" w:after="180"/>
        <w:ind w:left="180" w:hanging="180"/>
        <w:rPr>
          <w:i/>
          <w:sz w:val="30"/>
          <w:szCs w:val="30"/>
        </w:rPr>
      </w:pPr>
      <w:bookmarkStart w:id="663" w:name="_Toc295831175"/>
      <w:bookmarkStart w:id="664" w:name="_Toc326763926"/>
      <w:bookmarkStart w:id="665" w:name="_Toc369088162"/>
      <w:bookmarkStart w:id="666" w:name="_Toc397496532"/>
      <w:bookmarkStart w:id="667" w:name="_Toc233778724"/>
      <w:r w:rsidRPr="00ED5330">
        <w:rPr>
          <w:i/>
          <w:sz w:val="30"/>
          <w:szCs w:val="30"/>
        </w:rPr>
        <w:t>Local Capacity Technical Study</w:t>
      </w:r>
      <w:bookmarkEnd w:id="663"/>
      <w:bookmarkEnd w:id="664"/>
      <w:bookmarkEnd w:id="665"/>
      <w:bookmarkEnd w:id="666"/>
      <w:bookmarkEnd w:id="667"/>
    </w:p>
    <w:p w14:paraId="20C619A6" w14:textId="77777777" w:rsidR="00C26AA6" w:rsidRPr="0065797F" w:rsidRDefault="00A64958" w:rsidP="00C26AA6">
      <w:pPr>
        <w:pStyle w:val="ParaText"/>
        <w:spacing w:before="60" w:after="120"/>
        <w:rPr>
          <w:rFonts w:cs="Arial"/>
        </w:rPr>
      </w:pPr>
      <w:r>
        <w:rPr>
          <w:rFonts w:cs="Arial"/>
        </w:rPr>
        <w:t>ISO</w:t>
      </w:r>
      <w:r w:rsidR="00C26AA6" w:rsidRPr="0065797F">
        <w:rPr>
          <w:rFonts w:cs="Arial"/>
        </w:rPr>
        <w:t xml:space="preserve"> Tariff Section 40.3.1, </w:t>
      </w:r>
      <w:r>
        <w:rPr>
          <w:rFonts w:cs="Arial"/>
        </w:rPr>
        <w:t>ISO</w:t>
      </w:r>
      <w:r w:rsidR="00C26AA6" w:rsidRPr="0065797F">
        <w:rPr>
          <w:rFonts w:cs="Arial"/>
        </w:rPr>
        <w:t xml:space="preserve"> Technical Study </w:t>
      </w:r>
    </w:p>
    <w:p w14:paraId="20C619A7" w14:textId="42266C54" w:rsidR="00C26AA6" w:rsidRPr="0065797F" w:rsidRDefault="00A64958" w:rsidP="00C26AA6">
      <w:pPr>
        <w:pStyle w:val="ParaText"/>
        <w:rPr>
          <w:rFonts w:cs="Arial"/>
        </w:rPr>
      </w:pPr>
      <w:r>
        <w:rPr>
          <w:rFonts w:cs="Arial"/>
        </w:rPr>
        <w:t>ISO</w:t>
      </w:r>
      <w:r w:rsidR="00C26AA6" w:rsidRPr="0065797F">
        <w:rPr>
          <w:rFonts w:cs="Arial"/>
        </w:rPr>
        <w:t xml:space="preserve">, on an annual basis, publishes a technical study that determines the minimum amount of Local Capacity Area Resources that must be available to </w:t>
      </w:r>
      <w:r>
        <w:rPr>
          <w:rFonts w:cs="Arial"/>
        </w:rPr>
        <w:t>ISO</w:t>
      </w:r>
      <w:r w:rsidR="00C26AA6" w:rsidRPr="0065797F">
        <w:rPr>
          <w:rFonts w:cs="Arial"/>
        </w:rPr>
        <w:t xml:space="preserve"> within each Local Capacity Area identified in the study</w:t>
      </w:r>
      <w:r w:rsidR="00C26AA6">
        <w:rPr>
          <w:rFonts w:cs="Arial"/>
        </w:rPr>
        <w:t xml:space="preserve">.  </w:t>
      </w:r>
      <w:r>
        <w:rPr>
          <w:rFonts w:cs="Arial"/>
        </w:rPr>
        <w:t>ISO</w:t>
      </w:r>
      <w:r w:rsidR="00C26AA6" w:rsidRPr="0065797F">
        <w:rPr>
          <w:rFonts w:cs="Arial"/>
        </w:rPr>
        <w:t xml:space="preserve"> collaborates with the CPUC, LRAs within the </w:t>
      </w:r>
      <w:r>
        <w:rPr>
          <w:rFonts w:cs="Arial"/>
        </w:rPr>
        <w:t>ISO</w:t>
      </w:r>
      <w:r w:rsidR="00C26AA6" w:rsidRPr="0065797F">
        <w:rPr>
          <w:rFonts w:cs="Arial"/>
        </w:rPr>
        <w:t xml:space="preserve"> Control Area, and other Market Participants as applicable to establish the parameters, assumptions, and other criteria to be utilized in the technical study</w:t>
      </w:r>
      <w:r w:rsidR="00C26AA6">
        <w:rPr>
          <w:rFonts w:cs="Arial"/>
        </w:rPr>
        <w:t xml:space="preserve">.  </w:t>
      </w:r>
      <w:r w:rsidR="00C26AA6" w:rsidRPr="0065797F">
        <w:rPr>
          <w:rFonts w:cs="Arial"/>
        </w:rPr>
        <w:t xml:space="preserve">The objective of the Local Capacity Area Resources Study is to specifically identify areas within the </w:t>
      </w:r>
      <w:r>
        <w:rPr>
          <w:rFonts w:cs="Arial"/>
        </w:rPr>
        <w:t>ISO</w:t>
      </w:r>
      <w:r w:rsidR="00C26AA6" w:rsidRPr="0065797F">
        <w:rPr>
          <w:rFonts w:cs="Arial"/>
        </w:rPr>
        <w:t xml:space="preserve"> Controlled Grid that have local reliability problems and to determine the generation capacity in MW that is required to mitigate these problems</w:t>
      </w:r>
      <w:r w:rsidR="00C26AA6">
        <w:rPr>
          <w:rFonts w:cs="Arial"/>
        </w:rPr>
        <w:t xml:space="preserve">.  </w:t>
      </w:r>
      <w:r w:rsidR="002609E8" w:rsidRPr="002609E8">
        <w:rPr>
          <w:rFonts w:cs="Arial"/>
        </w:rPr>
        <w:t>The Local Capacity Technical Study also will consider hourly load shapes and system limits under emergency conditions to quantify minimum amounts of hourly capacity and energy, that Local Capacity Area Resources must be able to provide within each identified local capacity area or sub-area in order to resolve contingencies identified in Section 40.3.1.2.</w:t>
      </w:r>
    </w:p>
    <w:p w14:paraId="20C619A8" w14:textId="77777777" w:rsidR="00C26AA6" w:rsidRPr="0065797F" w:rsidRDefault="00C26AA6" w:rsidP="00C26AA6">
      <w:pPr>
        <w:rPr>
          <w:rFonts w:cs="Arial"/>
        </w:rPr>
      </w:pPr>
      <w:r w:rsidRPr="0065797F">
        <w:rPr>
          <w:rFonts w:cs="Arial"/>
        </w:rPr>
        <w:t xml:space="preserve">The Local Capacity Technical Study will be conducted in accordance with the schedule set forth in </w:t>
      </w:r>
      <w:r>
        <w:rPr>
          <w:rFonts w:cs="Arial"/>
        </w:rPr>
        <w:t xml:space="preserve">Exhibit </w:t>
      </w:r>
      <w:r w:rsidRPr="0065797F">
        <w:rPr>
          <w:rFonts w:cs="Arial"/>
        </w:rPr>
        <w:t>A</w:t>
      </w:r>
      <w:r>
        <w:rPr>
          <w:rFonts w:cs="Arial"/>
        </w:rPr>
        <w:t xml:space="preserve">.  </w:t>
      </w:r>
      <w:r w:rsidRPr="0065797F">
        <w:rPr>
          <w:rFonts w:cs="Arial"/>
        </w:rPr>
        <w:t xml:space="preserve"> This schedule ensures both the required collaboration in the determination of study parameters and assumptions as well as consideration by the CPUC and other Local Regulatory Authorities prior to annual procurement cycles</w:t>
      </w:r>
      <w:r>
        <w:rPr>
          <w:rFonts w:cs="Arial"/>
        </w:rPr>
        <w:t xml:space="preserve">.  </w:t>
      </w:r>
    </w:p>
    <w:p w14:paraId="20C619A9" w14:textId="77777777" w:rsidR="00C26AA6" w:rsidRDefault="00C26AA6" w:rsidP="00C26AA6">
      <w:pPr>
        <w:spacing w:after="0"/>
      </w:pPr>
      <w:r w:rsidRPr="0065797F">
        <w:t xml:space="preserve">The </w:t>
      </w:r>
      <w:r w:rsidR="00A64958">
        <w:t>ISO</w:t>
      </w:r>
      <w:r w:rsidRPr="0065797F">
        <w:t xml:space="preserve"> is responsible for maintaining the integrity of the interconnected transmission grid in a manner consistent with prevailing Applicable Reliability Criteria (ARC), primarily consisting of reliability standards established by NERC and WECC.</w:t>
      </w:r>
      <w:r w:rsidRPr="0065797F">
        <w:rPr>
          <w:rStyle w:val="FootnoteReference"/>
          <w:rFonts w:cs="Arial"/>
        </w:rPr>
        <w:footnoteReference w:id="5"/>
      </w:r>
      <w:r w:rsidRPr="0065797F">
        <w:t xml:space="preserve">  While the </w:t>
      </w:r>
      <w:r w:rsidR="00A64958">
        <w:t>ISO</w:t>
      </w:r>
      <w:r w:rsidRPr="0065797F">
        <w:t xml:space="preserve"> </w:t>
      </w:r>
      <w:r w:rsidRPr="0065797F">
        <w:lastRenderedPageBreak/>
        <w:t>develops and promulgates the ACR, in consultation with its Participating Transmission Owners (“PTOs”) and other market participants, as specified in ISO Transmission Control Agreement Section 5.1.5, the collaborative Local Capacity Technical Study process also examines the appropriate application of such ACR</w:t>
      </w:r>
      <w:r>
        <w:t xml:space="preserve">.  </w:t>
      </w:r>
      <w:r w:rsidRPr="0065797F">
        <w:t>Moreover, the collaborative Local Capacity Technical Study process provides the CPUC and other Local Regulatory Authorities with the opportunity to address the appropriate level of service reliability to end-use customers for whom their respective resource adequacy rules apply, as well as the roles of energy efficiency, demand response, and new generation technologies in assuring resource adequacy</w:t>
      </w:r>
      <w:r>
        <w:t xml:space="preserve">.  </w:t>
      </w:r>
      <w:r w:rsidRPr="0065797F">
        <w:t>In this regard, the CPUC, other Local Regulatory Authorities, and other Market Participants can offer non-generation capacity options to meet the ACR</w:t>
      </w:r>
      <w:r>
        <w:t xml:space="preserve">.  </w:t>
      </w:r>
      <w:r w:rsidRPr="0065797F">
        <w:t xml:space="preserve">However, non-generation capacity options chosen to meet the ACR, such as automatic load shedding schemes or operating procedures implementing manual load shedding options, must be operationally feasible, as determined by the </w:t>
      </w:r>
      <w:r w:rsidR="00A64958">
        <w:t>ISO</w:t>
      </w:r>
      <w:r w:rsidRPr="0065797F">
        <w:t xml:space="preserve"> as grid operator</w:t>
      </w:r>
      <w:r>
        <w:t xml:space="preserve">.  </w:t>
      </w:r>
    </w:p>
    <w:p w14:paraId="20C619AA" w14:textId="77777777" w:rsidR="00C26AA6" w:rsidRDefault="00C26AA6" w:rsidP="00C26AA6">
      <w:pPr>
        <w:pStyle w:val="ParaText"/>
      </w:pPr>
      <w:r>
        <w:t xml:space="preserve">Greater detail on the Local Capacity Technical Study Criteria, Methodology and Assumptions can be found in the latest LCR Manual at: </w:t>
      </w:r>
    </w:p>
    <w:p w14:paraId="573093C5" w14:textId="6C22D091" w:rsidR="00A82A0B" w:rsidRDefault="00A82A0B" w:rsidP="00C26AA6">
      <w:pPr>
        <w:pStyle w:val="ParaText"/>
      </w:pPr>
      <w:hyperlink r:id="rId85" w:history="1">
        <w:r w:rsidRPr="00A82A0B">
          <w:rPr>
            <w:rStyle w:val="Hyperlink"/>
          </w:rPr>
          <w:t>http://www.caiso.com/informed/Pages/StakeholderProcesses/LocalCapacityRequirementsProcess.aspx</w:t>
        </w:r>
      </w:hyperlink>
    </w:p>
    <w:p w14:paraId="20C619AC" w14:textId="77777777" w:rsidR="00C26AA6" w:rsidRDefault="00C26AA6" w:rsidP="00C26AA6">
      <w:pPr>
        <w:pStyle w:val="ParaText"/>
      </w:pPr>
      <w:r>
        <w:t xml:space="preserve">Greater detail on the latest Local Capacity Technical Study Reports on LCR needs can be found at: </w:t>
      </w:r>
    </w:p>
    <w:p w14:paraId="01BA6CBA" w14:textId="4735EA4B" w:rsidR="00A82A0B" w:rsidRDefault="00A82A0B" w:rsidP="00C26AA6">
      <w:pPr>
        <w:pStyle w:val="ParaText"/>
      </w:pPr>
      <w:hyperlink r:id="rId86" w:history="1">
        <w:r w:rsidRPr="00A82A0B">
          <w:rPr>
            <w:rStyle w:val="Hyperlink"/>
          </w:rPr>
          <w:t>http://www.caiso.com/informed/Pages/StakeholderProcesses/LocalCapacityRequirementsProcess.aspx</w:t>
        </w:r>
      </w:hyperlink>
    </w:p>
    <w:p w14:paraId="20C619AE" w14:textId="77777777" w:rsidR="00C26AA6" w:rsidRPr="000D3FD7" w:rsidRDefault="00C26AA6" w:rsidP="00C26AA6">
      <w:pPr>
        <w:pStyle w:val="ParaText"/>
        <w:rPr>
          <w:rFonts w:cs="Arial"/>
        </w:rPr>
      </w:pPr>
    </w:p>
    <w:p w14:paraId="20C619AF" w14:textId="77777777" w:rsidR="00C26AA6" w:rsidRPr="00887386" w:rsidRDefault="00C26AA6" w:rsidP="0061059A">
      <w:pPr>
        <w:pStyle w:val="Heading2"/>
        <w:spacing w:before="0" w:after="180"/>
        <w:ind w:left="180" w:hanging="180"/>
        <w:rPr>
          <w:i/>
          <w:sz w:val="30"/>
          <w:szCs w:val="30"/>
        </w:rPr>
      </w:pPr>
      <w:bookmarkStart w:id="668" w:name="_Toc295831176"/>
      <w:bookmarkStart w:id="669" w:name="_Toc326763927"/>
      <w:bookmarkStart w:id="670" w:name="_Toc369088163"/>
      <w:bookmarkStart w:id="671" w:name="_Toc397496533"/>
      <w:bookmarkStart w:id="672" w:name="_Toc233778725"/>
      <w:r w:rsidRPr="00887386">
        <w:rPr>
          <w:i/>
          <w:sz w:val="30"/>
          <w:szCs w:val="30"/>
        </w:rPr>
        <w:t>Allocation of Local Capacity Area Resource Obligations</w:t>
      </w:r>
      <w:bookmarkEnd w:id="668"/>
      <w:bookmarkEnd w:id="669"/>
      <w:bookmarkEnd w:id="670"/>
      <w:bookmarkEnd w:id="671"/>
      <w:bookmarkEnd w:id="672"/>
    </w:p>
    <w:p w14:paraId="20C619B0" w14:textId="77777777" w:rsidR="00C26AA6" w:rsidRPr="0065797F" w:rsidRDefault="00A64958" w:rsidP="00C26AA6">
      <w:pPr>
        <w:pStyle w:val="ParaText"/>
        <w:spacing w:before="60" w:after="120"/>
        <w:rPr>
          <w:rFonts w:cs="Arial"/>
        </w:rPr>
      </w:pPr>
      <w:r>
        <w:rPr>
          <w:rFonts w:cs="Arial"/>
        </w:rPr>
        <w:t>ISO</w:t>
      </w:r>
      <w:r w:rsidR="00C26AA6" w:rsidRPr="0065797F">
        <w:rPr>
          <w:rFonts w:cs="Arial"/>
        </w:rPr>
        <w:t xml:space="preserve"> Tariff Sections 40.3.2 and 40.3.3</w:t>
      </w:r>
    </w:p>
    <w:p w14:paraId="20C619B1" w14:textId="77777777" w:rsidR="00C26AA6" w:rsidRPr="0065797F" w:rsidRDefault="00C26AA6" w:rsidP="00C26AA6">
      <w:pPr>
        <w:pStyle w:val="ParaText"/>
        <w:rPr>
          <w:rFonts w:cs="Arial"/>
        </w:rPr>
      </w:pPr>
      <w:r w:rsidRPr="0065797F">
        <w:rPr>
          <w:rFonts w:cs="Arial"/>
        </w:rPr>
        <w:t xml:space="preserve">The </w:t>
      </w:r>
      <w:r w:rsidR="00A64958">
        <w:rPr>
          <w:rFonts w:cs="Arial"/>
        </w:rPr>
        <w:t>ISO</w:t>
      </w:r>
      <w:r w:rsidRPr="0065797F">
        <w:rPr>
          <w:rFonts w:cs="Arial"/>
        </w:rPr>
        <w:t xml:space="preserve"> will allocate responsibility for the needed Local Capacity Area Resources identified in the Local Capacity Technical Study</w:t>
      </w:r>
      <w:r>
        <w:rPr>
          <w:rFonts w:cs="Arial"/>
        </w:rPr>
        <w:t xml:space="preserve">.  </w:t>
      </w:r>
      <w:r w:rsidRPr="0065797F">
        <w:rPr>
          <w:rFonts w:cs="Arial"/>
        </w:rPr>
        <w:t>This allocation of responsibility does not obligate any Load Serving Entity to procure capacity</w:t>
      </w:r>
      <w:r>
        <w:rPr>
          <w:rFonts w:cs="Arial"/>
        </w:rPr>
        <w:t xml:space="preserve">.  </w:t>
      </w:r>
      <w:r w:rsidRPr="0065797F">
        <w:rPr>
          <w:rFonts w:cs="Arial"/>
        </w:rPr>
        <w:t xml:space="preserve">Rather, the allocation is used to determine the cost responsibility associated with any necessary </w:t>
      </w:r>
      <w:r w:rsidR="00A64958">
        <w:rPr>
          <w:rFonts w:cs="Arial"/>
        </w:rPr>
        <w:t>ISO</w:t>
      </w:r>
      <w:r w:rsidRPr="0065797F">
        <w:rPr>
          <w:rFonts w:cs="Arial"/>
        </w:rPr>
        <w:t xml:space="preserve"> reliability procurement to satisfy ACR</w:t>
      </w:r>
      <w:r>
        <w:rPr>
          <w:rFonts w:cs="Arial"/>
        </w:rPr>
        <w:t xml:space="preserve">.  </w:t>
      </w:r>
      <w:r w:rsidRPr="0065797F">
        <w:rPr>
          <w:rFonts w:cs="Arial"/>
        </w:rPr>
        <w:t>The allocation will be performed as follows:</w:t>
      </w:r>
    </w:p>
    <w:p w14:paraId="20C619B2" w14:textId="77777777" w:rsidR="00C26AA6" w:rsidRPr="0065797F" w:rsidRDefault="00C26AA6" w:rsidP="00C26AA6">
      <w:pPr>
        <w:pStyle w:val="ParaText"/>
        <w:rPr>
          <w:rFonts w:cs="Arial"/>
        </w:rPr>
      </w:pPr>
      <w:r w:rsidRPr="0065797F">
        <w:rPr>
          <w:rFonts w:cs="Arial"/>
        </w:rPr>
        <w:t xml:space="preserve">The </w:t>
      </w:r>
      <w:r w:rsidR="00A64958">
        <w:rPr>
          <w:rFonts w:cs="Arial"/>
        </w:rPr>
        <w:t>ISO</w:t>
      </w:r>
      <w:r w:rsidRPr="0065797F">
        <w:rPr>
          <w:rFonts w:cs="Arial"/>
        </w:rPr>
        <w:t xml:space="preserve"> will first assign each Load Serving Entity a MW responsibility for each Transmission Access Charge Area (TAC Area) in which the Load Serving Entity serves load</w:t>
      </w:r>
      <w:r>
        <w:rPr>
          <w:rFonts w:cs="Arial"/>
        </w:rPr>
        <w:t xml:space="preserve">.  </w:t>
      </w:r>
      <w:r w:rsidRPr="0065797F">
        <w:rPr>
          <w:rFonts w:cs="Arial"/>
        </w:rPr>
        <w:t xml:space="preserve">Even if more than one Local Capacity Area exists in a TAC Area, the LSE’s </w:t>
      </w:r>
      <w:r w:rsidRPr="0065797F">
        <w:rPr>
          <w:rFonts w:cs="Arial"/>
        </w:rPr>
        <w:lastRenderedPageBreak/>
        <w:t>obligation can be demonstrated by including in its annual Resource Adequacy Plan sufficient Resource Adequacy Resources in any Local Capacity Area in the TAC Area</w:t>
      </w:r>
      <w:r>
        <w:rPr>
          <w:rFonts w:cs="Arial"/>
        </w:rPr>
        <w:t xml:space="preserve">.  </w:t>
      </w:r>
      <w:r w:rsidRPr="0065797F">
        <w:rPr>
          <w:rFonts w:cs="Arial"/>
        </w:rPr>
        <w:t xml:space="preserve"> </w:t>
      </w:r>
    </w:p>
    <w:p w14:paraId="20C619B3" w14:textId="77777777" w:rsidR="00C26AA6" w:rsidRPr="0065797F" w:rsidRDefault="00C26AA6" w:rsidP="00C26AA6">
      <w:pPr>
        <w:pStyle w:val="ParaText"/>
        <w:rPr>
          <w:rFonts w:cs="Arial"/>
        </w:rPr>
      </w:pPr>
      <w:r w:rsidRPr="0065797F">
        <w:rPr>
          <w:rFonts w:cs="Arial"/>
        </w:rPr>
        <w:t>Example: Two Local Capacity Areas (1 and 2) exist in a TAC Area</w:t>
      </w:r>
      <w:r>
        <w:rPr>
          <w:rFonts w:cs="Arial"/>
        </w:rPr>
        <w:t xml:space="preserve">.  </w:t>
      </w:r>
      <w:r w:rsidRPr="0065797F">
        <w:rPr>
          <w:rFonts w:cs="Arial"/>
        </w:rPr>
        <w:t>LSE A has an assigned obligation of 100 MW in the TAC Area</w:t>
      </w:r>
      <w:r>
        <w:rPr>
          <w:rFonts w:cs="Arial"/>
        </w:rPr>
        <w:t xml:space="preserve">.  </w:t>
      </w:r>
      <w:r w:rsidRPr="0065797F">
        <w:rPr>
          <w:rFonts w:cs="Arial"/>
        </w:rPr>
        <w:t>LSE A can purchase 100 MW of Local Capacity Area Resources in Local Capacity Area 1 and still be deemed to have satisfied its assigned obligation</w:t>
      </w:r>
      <w:r>
        <w:rPr>
          <w:rFonts w:cs="Arial"/>
        </w:rPr>
        <w:t xml:space="preserve">.  </w:t>
      </w:r>
    </w:p>
    <w:p w14:paraId="20C619B4" w14:textId="77777777" w:rsidR="00C26AA6" w:rsidRPr="0065797F" w:rsidRDefault="00C26AA6" w:rsidP="00C26AA6">
      <w:pPr>
        <w:pStyle w:val="ParaText"/>
        <w:rPr>
          <w:rFonts w:cs="Arial"/>
        </w:rPr>
      </w:pPr>
      <w:r w:rsidRPr="0065797F">
        <w:rPr>
          <w:rFonts w:cs="Arial"/>
        </w:rPr>
        <w:t>The precise MW quantity will be calculated by aggregating the MW requirements in all Local Capacity Areas within a TAC Area and assigning that amount to each LSE by each LSE’s proportionate coincident share, on a gross Load basis, of the previous annual peak in the TAC Area</w:t>
      </w:r>
      <w:r>
        <w:rPr>
          <w:rFonts w:cs="Arial"/>
        </w:rPr>
        <w:t xml:space="preserve">.  </w:t>
      </w:r>
    </w:p>
    <w:p w14:paraId="20C619B5" w14:textId="77777777" w:rsidR="00C26AA6" w:rsidRPr="0065797F" w:rsidRDefault="00C26AA6" w:rsidP="00C26AA6">
      <w:pPr>
        <w:pStyle w:val="ParaText"/>
        <w:rPr>
          <w:rFonts w:cs="Arial"/>
        </w:rPr>
      </w:pPr>
      <w:r w:rsidRPr="0065797F">
        <w:rPr>
          <w:rFonts w:cs="Arial"/>
        </w:rPr>
        <w:t>Example</w:t>
      </w:r>
      <w:r>
        <w:rPr>
          <w:rFonts w:cs="Arial"/>
        </w:rPr>
        <w:t xml:space="preserve">: </w:t>
      </w:r>
      <w:r w:rsidRPr="0065797F">
        <w:rPr>
          <w:rFonts w:cs="Arial"/>
        </w:rPr>
        <w:t>Three LSEs serve load in a TAC Area with a proportionate share of last year’s annual peak Demand in that TAC Area of – LSE 1 50%, LSE 2 40%, and LSE 3 10%</w:t>
      </w:r>
      <w:r>
        <w:rPr>
          <w:rFonts w:cs="Arial"/>
        </w:rPr>
        <w:t xml:space="preserve">.  </w:t>
      </w:r>
      <w:r w:rsidRPr="0065797F">
        <w:rPr>
          <w:rFonts w:cs="Arial"/>
        </w:rPr>
        <w:t>The TAC Area has three Local Capacity Areas with Local Capacity Area Resource requirements of 100 MW, 75 MW and 25 MW, respectively</w:t>
      </w:r>
      <w:r>
        <w:rPr>
          <w:rFonts w:cs="Arial"/>
        </w:rPr>
        <w:t xml:space="preserve">.  </w:t>
      </w:r>
      <w:r w:rsidRPr="0065797F">
        <w:rPr>
          <w:rFonts w:cs="Arial"/>
        </w:rPr>
        <w:t xml:space="preserve">The aggregate Local Capacity Area Resource requirement for the TAC Area of 200 MW will be divided among the LSEs as follows: </w:t>
      </w:r>
    </w:p>
    <w:p w14:paraId="20C619B6" w14:textId="77777777" w:rsidR="00C26AA6" w:rsidRPr="0065797F" w:rsidRDefault="00C26AA6" w:rsidP="00E15230">
      <w:pPr>
        <w:pStyle w:val="ParaText"/>
        <w:numPr>
          <w:ilvl w:val="0"/>
          <w:numId w:val="5"/>
        </w:numPr>
        <w:rPr>
          <w:rFonts w:cs="Arial"/>
        </w:rPr>
      </w:pPr>
      <w:r w:rsidRPr="0065797F">
        <w:rPr>
          <w:rFonts w:cs="Arial"/>
        </w:rPr>
        <w:t>LSE 1 100 MW (200 MW x .5)</w:t>
      </w:r>
    </w:p>
    <w:p w14:paraId="20C619B7" w14:textId="77777777" w:rsidR="00C26AA6" w:rsidRPr="0065797F" w:rsidRDefault="00C26AA6" w:rsidP="00E15230">
      <w:pPr>
        <w:pStyle w:val="ParaText"/>
        <w:numPr>
          <w:ilvl w:val="0"/>
          <w:numId w:val="5"/>
        </w:numPr>
        <w:rPr>
          <w:rFonts w:cs="Arial"/>
        </w:rPr>
      </w:pPr>
      <w:r w:rsidRPr="0065797F">
        <w:rPr>
          <w:rFonts w:cs="Arial"/>
        </w:rPr>
        <w:t>LSE 2 80 MW</w:t>
      </w:r>
      <w:r w:rsidRPr="0065797F">
        <w:rPr>
          <w:rFonts w:cs="Arial"/>
        </w:rPr>
        <w:tab/>
        <w:t>(200 MW x .4)</w:t>
      </w:r>
    </w:p>
    <w:p w14:paraId="1D1790E7" w14:textId="5F130E47" w:rsidR="00A1436C" w:rsidRPr="00A1436C" w:rsidRDefault="00C26AA6" w:rsidP="00E15230">
      <w:pPr>
        <w:pStyle w:val="ParaText"/>
        <w:numPr>
          <w:ilvl w:val="0"/>
          <w:numId w:val="5"/>
        </w:numPr>
        <w:rPr>
          <w:rFonts w:cs="Arial"/>
        </w:rPr>
      </w:pPr>
      <w:r w:rsidRPr="0065797F">
        <w:rPr>
          <w:rFonts w:cs="Arial"/>
        </w:rPr>
        <w:t xml:space="preserve">LSE 3 20 MW (200 MW x .1) </w:t>
      </w:r>
    </w:p>
    <w:p w14:paraId="3484E62A" w14:textId="1BEF0CC9" w:rsidR="00AF7DF6" w:rsidRPr="00AF7DF6" w:rsidRDefault="00A1436C" w:rsidP="00AF7DF6">
      <w:pPr>
        <w:pStyle w:val="ParaText"/>
        <w:rPr>
          <w:rFonts w:cs="Arial"/>
        </w:rPr>
      </w:pPr>
      <w:r w:rsidRPr="00AF7DF6">
        <w:rPr>
          <w:rFonts w:cs="Arial"/>
        </w:rPr>
        <w:t xml:space="preserve">By five business days prior to the RA showings deadlines in Exhibit A-2, a Local Regulatory Authority that has, per section 40.3.2(b) or 40.3.2(c), assigned a local obligation to a CPE must inform the CAISO how the Local Regulatory Authority wishes to assign the system and flexible attributes of the resources expected to be shown by the CPE to the LSEs represented by the CPE.  The Local Regulatory Authority may decline to provide such assignment, in which case the system and flexible attributes of the resources will remain with the CPE.  If the Local Regulatory Authority provides such LSE assignment by the deadline, the CAISO will provide provisional credits to those LSEs towards their RA requirements based on the assignments provided by the Local Regulatory Authority, provided that the Local Regulatory Authority assigns total system and total flex credits equal to the MWs of system and flex RA capacity shown by the CPE.  The CAISO will reject any proposed assignment of credits that do not match the capacity expected to be shown by the CPE.  If the CPE's annual or monthly RA plans include Local Capacity Area Resources that provide more MW or fewer MWs of system or flex capacity than were assumed in assigning the provisional LSE RA credits, then the CAISO will, by T-42 or as soon as feasible, increase or reduce, respectively, the LSE credits based on </w:t>
      </w:r>
      <w:r w:rsidRPr="00AF7DF6">
        <w:rPr>
          <w:rFonts w:cs="Arial"/>
        </w:rPr>
        <w:lastRenderedPageBreak/>
        <w:t>each LSE's proportionate share of the provisional allocation.  Any LSE deficiencies created by reducing such provisional RA credits may be addressed in the cure periods established in Sections 40.7 and 40.10.5.4.</w:t>
      </w:r>
      <w:bookmarkStart w:id="673" w:name="_Toc295831177"/>
      <w:bookmarkStart w:id="674" w:name="_Toc326763928"/>
      <w:bookmarkStart w:id="675" w:name="_Toc369088164"/>
      <w:bookmarkStart w:id="676" w:name="_Toc397496534"/>
    </w:p>
    <w:p w14:paraId="3CCA492C" w14:textId="77777777" w:rsidR="00AF7DF6" w:rsidRPr="00AF7DF6" w:rsidRDefault="00AF7DF6" w:rsidP="00AF7DF6"/>
    <w:p w14:paraId="20C619BA" w14:textId="367152DE" w:rsidR="00C26AA6" w:rsidRPr="0065797F" w:rsidRDefault="00C26AA6" w:rsidP="0061059A">
      <w:pPr>
        <w:pStyle w:val="Heading3"/>
      </w:pPr>
      <w:bookmarkStart w:id="677" w:name="_Toc233778726"/>
      <w:r w:rsidRPr="0065797F">
        <w:t>Allocation to CPUC Load Serving Entities</w:t>
      </w:r>
      <w:bookmarkEnd w:id="673"/>
      <w:bookmarkEnd w:id="674"/>
      <w:bookmarkEnd w:id="675"/>
      <w:bookmarkEnd w:id="676"/>
      <w:bookmarkEnd w:id="677"/>
    </w:p>
    <w:p w14:paraId="20C619BB" w14:textId="74EDBBC1" w:rsidR="00C26AA6" w:rsidRPr="0065797F" w:rsidRDefault="00C26AA6" w:rsidP="00C26AA6">
      <w:pPr>
        <w:pStyle w:val="ParaText"/>
        <w:rPr>
          <w:rFonts w:cs="Arial"/>
        </w:rPr>
      </w:pPr>
      <w:r w:rsidRPr="0065797F">
        <w:rPr>
          <w:rFonts w:cs="Arial"/>
        </w:rPr>
        <w:t xml:space="preserve">After the </w:t>
      </w:r>
      <w:r w:rsidR="00A64958">
        <w:rPr>
          <w:rFonts w:cs="Arial"/>
        </w:rPr>
        <w:t>ISO</w:t>
      </w:r>
      <w:r w:rsidRPr="0065797F">
        <w:rPr>
          <w:rFonts w:cs="Arial"/>
        </w:rPr>
        <w:t xml:space="preserve"> has determined each LSE’s particular assigned responsibility for Local Capacity Area Resources, the </w:t>
      </w:r>
      <w:r w:rsidR="00A64958">
        <w:rPr>
          <w:rFonts w:cs="Arial"/>
        </w:rPr>
        <w:t>ISO</w:t>
      </w:r>
      <w:r w:rsidRPr="0065797F">
        <w:rPr>
          <w:rFonts w:cs="Arial"/>
        </w:rPr>
        <w:t xml:space="preserve"> aggregates the obligations of CPUC Load Serving Entities to obtain a collective obligation for LSEs </w:t>
      </w:r>
      <w:r w:rsidR="00A1436C">
        <w:rPr>
          <w:rFonts w:cs="Arial"/>
        </w:rPr>
        <w:t xml:space="preserve">and CPEs </w:t>
      </w:r>
      <w:r w:rsidRPr="0065797F">
        <w:rPr>
          <w:rFonts w:cs="Arial"/>
        </w:rPr>
        <w:t>under the CPUC’s jurisdiction</w:t>
      </w:r>
      <w:r>
        <w:rPr>
          <w:rFonts w:cs="Arial"/>
        </w:rPr>
        <w:t xml:space="preserve">.  </w:t>
      </w:r>
      <w:r w:rsidRPr="0065797F">
        <w:rPr>
          <w:rFonts w:cs="Arial"/>
        </w:rPr>
        <w:t>This collective obligation will be communicated to the CPUC</w:t>
      </w:r>
      <w:r>
        <w:rPr>
          <w:rFonts w:cs="Arial"/>
        </w:rPr>
        <w:t xml:space="preserve">.  </w:t>
      </w:r>
      <w:r w:rsidRPr="0065797F">
        <w:rPr>
          <w:rFonts w:cs="Arial"/>
        </w:rPr>
        <w:t xml:space="preserve">In determining any prospective cost responsibility for reliability procurement by the </w:t>
      </w:r>
      <w:r w:rsidR="00A64958">
        <w:rPr>
          <w:rFonts w:cs="Arial"/>
        </w:rPr>
        <w:t>ISO</w:t>
      </w:r>
      <w:r w:rsidRPr="0065797F">
        <w:rPr>
          <w:rFonts w:cs="Arial"/>
        </w:rPr>
        <w:t xml:space="preserve"> to be assigned to CPUC Load Serving Entities</w:t>
      </w:r>
      <w:r w:rsidR="00A1436C">
        <w:rPr>
          <w:rFonts w:cs="Arial"/>
        </w:rPr>
        <w:t xml:space="preserve"> and CPEs</w:t>
      </w:r>
      <w:r w:rsidRPr="0065797F">
        <w:rPr>
          <w:rFonts w:cs="Arial"/>
        </w:rPr>
        <w:t xml:space="preserve">, the </w:t>
      </w:r>
      <w:r w:rsidR="00A64958">
        <w:rPr>
          <w:rFonts w:cs="Arial"/>
        </w:rPr>
        <w:t>ISO</w:t>
      </w:r>
      <w:r w:rsidRPr="0065797F">
        <w:rPr>
          <w:rFonts w:cs="Arial"/>
        </w:rPr>
        <w:t xml:space="preserve"> will apply the allocation methodology, if any, adopted by the CPUC</w:t>
      </w:r>
      <w:r>
        <w:rPr>
          <w:rFonts w:cs="Arial"/>
        </w:rPr>
        <w:t xml:space="preserve">.  </w:t>
      </w:r>
      <w:r w:rsidRPr="0065797F">
        <w:rPr>
          <w:rFonts w:cs="Arial"/>
        </w:rPr>
        <w:t>This allows the CPUC flexibility to allocate the collective responsibility under a methodology other than historic contribution to the TAC Area’s coincident peak</w:t>
      </w:r>
      <w:r>
        <w:rPr>
          <w:rFonts w:cs="Arial"/>
        </w:rPr>
        <w:t xml:space="preserve">.  </w:t>
      </w:r>
    </w:p>
    <w:p w14:paraId="20C619BC" w14:textId="1418406B" w:rsidR="00C26AA6" w:rsidRDefault="00C26AA6" w:rsidP="00C26AA6">
      <w:pPr>
        <w:pStyle w:val="ParaText"/>
        <w:rPr>
          <w:rFonts w:cs="Arial"/>
        </w:rPr>
      </w:pPr>
      <w:r w:rsidRPr="0065797F">
        <w:rPr>
          <w:rFonts w:cs="Arial"/>
        </w:rPr>
        <w:t>However, to the extent the CPUC’s adopted methodology does not fully allocate the collective responsibility assigned to CPUC Load Serving Entities</w:t>
      </w:r>
      <w:r w:rsidR="00A1436C">
        <w:rPr>
          <w:rFonts w:cs="Arial"/>
        </w:rPr>
        <w:t xml:space="preserve"> or CPEs</w:t>
      </w:r>
      <w:r w:rsidRPr="0065797F">
        <w:rPr>
          <w:rFonts w:cs="Arial"/>
        </w:rPr>
        <w:t xml:space="preserve">, the </w:t>
      </w:r>
      <w:r w:rsidR="00A64958">
        <w:rPr>
          <w:rFonts w:cs="Arial"/>
        </w:rPr>
        <w:t>ISO</w:t>
      </w:r>
      <w:r w:rsidRPr="0065797F">
        <w:rPr>
          <w:rFonts w:cs="Arial"/>
        </w:rPr>
        <w:t xml:space="preserve"> will allocate any difference to all SCs for CPUC Load Serving Entities in accordance with each LSE’s proportionate </w:t>
      </w:r>
      <w:r>
        <w:rPr>
          <w:rFonts w:cs="Arial"/>
        </w:rPr>
        <w:t xml:space="preserve">load share ration in the TAC Area at the </w:t>
      </w:r>
      <w:r w:rsidR="00A64958">
        <w:rPr>
          <w:rFonts w:cs="Arial"/>
        </w:rPr>
        <w:t>ISO</w:t>
      </w:r>
      <w:r>
        <w:rPr>
          <w:rFonts w:cs="Arial"/>
        </w:rPr>
        <w:t xml:space="preserve"> coincident peak based on the CEC Load Forecast.  </w:t>
      </w:r>
    </w:p>
    <w:p w14:paraId="20C619BD" w14:textId="77777777" w:rsidR="00C26AA6" w:rsidRPr="0065797F" w:rsidRDefault="00C26AA6" w:rsidP="00C26AA6">
      <w:pPr>
        <w:pStyle w:val="ParaText"/>
        <w:rPr>
          <w:rFonts w:cs="Arial"/>
        </w:rPr>
      </w:pPr>
    </w:p>
    <w:p w14:paraId="20C619BE" w14:textId="77777777" w:rsidR="00C26AA6" w:rsidRPr="0065797F" w:rsidRDefault="00C26AA6" w:rsidP="0061059A">
      <w:pPr>
        <w:pStyle w:val="Heading3"/>
      </w:pPr>
      <w:bookmarkStart w:id="678" w:name="_Toc295831178"/>
      <w:bookmarkStart w:id="679" w:name="_Toc326763929"/>
      <w:bookmarkStart w:id="680" w:name="_Toc369088165"/>
      <w:bookmarkStart w:id="681" w:name="_Toc397496535"/>
      <w:bookmarkStart w:id="682" w:name="_Toc233778727"/>
      <w:r w:rsidRPr="0065797F">
        <w:t>Allocation to Non-CPUC Load Serving Entities</w:t>
      </w:r>
      <w:bookmarkEnd w:id="678"/>
      <w:bookmarkEnd w:id="679"/>
      <w:bookmarkEnd w:id="680"/>
      <w:bookmarkEnd w:id="681"/>
      <w:bookmarkEnd w:id="682"/>
    </w:p>
    <w:p w14:paraId="15B0F288" w14:textId="77777777" w:rsidR="00A1436C" w:rsidRDefault="00C26AA6" w:rsidP="00A1436C">
      <w:pPr>
        <w:pStyle w:val="ParaText"/>
        <w:rPr>
          <w:rFonts w:cs="Arial"/>
        </w:rPr>
      </w:pPr>
      <w:r w:rsidRPr="0065797F">
        <w:rPr>
          <w:rFonts w:cs="Arial"/>
        </w:rPr>
        <w:t xml:space="preserve">SCs for Non-CPUC Load Serving Entities will be informed of their obligation based on each represented LSE’s proportionate </w:t>
      </w:r>
      <w:r>
        <w:rPr>
          <w:rFonts w:cs="Arial"/>
        </w:rPr>
        <w:t xml:space="preserve">load share ration in the TAC Area at the </w:t>
      </w:r>
      <w:r w:rsidR="00A64958">
        <w:rPr>
          <w:rFonts w:cs="Arial"/>
        </w:rPr>
        <w:t>ISO</w:t>
      </w:r>
      <w:r>
        <w:rPr>
          <w:rFonts w:cs="Arial"/>
        </w:rPr>
        <w:t xml:space="preserve"> coincident peak based on the CEC Load Forecast.  </w:t>
      </w:r>
    </w:p>
    <w:p w14:paraId="20C619BF" w14:textId="5FFB17F9" w:rsidR="00C26AA6" w:rsidRDefault="00A1436C" w:rsidP="00C26AA6">
      <w:pPr>
        <w:pStyle w:val="ParaText"/>
        <w:rPr>
          <w:rFonts w:cs="Arial"/>
        </w:rPr>
      </w:pPr>
      <w:r w:rsidRPr="00DE047C">
        <w:rPr>
          <w:rFonts w:cs="Arial"/>
        </w:rPr>
        <w:t xml:space="preserve">The CAISO will re-allocate all or part of the Local Capacity Area Resource obligation for a Non-CPUC Load Serving Entity to a CPE if the Local Regulatory Authority notifies the CAISO of such allocation decision by </w:t>
      </w:r>
      <w:r>
        <w:rPr>
          <w:rFonts w:cs="Arial"/>
        </w:rPr>
        <w:t xml:space="preserve">five business days prior to </w:t>
      </w:r>
      <w:r w:rsidRPr="00DE047C">
        <w:rPr>
          <w:rFonts w:cs="Arial"/>
        </w:rPr>
        <w:t xml:space="preserve">the </w:t>
      </w:r>
      <w:r>
        <w:rPr>
          <w:rFonts w:cs="Arial"/>
        </w:rPr>
        <w:t>RA showings deadlines in Exhibit A-2</w:t>
      </w:r>
      <w:r w:rsidRPr="00DE047C">
        <w:rPr>
          <w:rFonts w:cs="Arial"/>
        </w:rPr>
        <w:t>.</w:t>
      </w:r>
    </w:p>
    <w:p w14:paraId="20C619C0" w14:textId="77777777" w:rsidR="00C26AA6" w:rsidRPr="0065797F" w:rsidRDefault="00C26AA6" w:rsidP="0061059A">
      <w:pPr>
        <w:pStyle w:val="Heading3"/>
      </w:pPr>
      <w:bookmarkStart w:id="683" w:name="_Toc295831179"/>
      <w:bookmarkStart w:id="684" w:name="_Toc326763930"/>
      <w:bookmarkStart w:id="685" w:name="_Toc369088166"/>
      <w:bookmarkStart w:id="686" w:name="_Toc397496536"/>
      <w:bookmarkStart w:id="687" w:name="_Toc233778728"/>
      <w:r w:rsidRPr="0065797F">
        <w:t xml:space="preserve">Conditions under which </w:t>
      </w:r>
      <w:r w:rsidR="00A64958">
        <w:t>ISO</w:t>
      </w:r>
      <w:r w:rsidRPr="0065797F">
        <w:t xml:space="preserve"> will </w:t>
      </w:r>
      <w:r>
        <w:t>E</w:t>
      </w:r>
      <w:r w:rsidRPr="0065797F">
        <w:t>ngage in Reliability Procurement</w:t>
      </w:r>
      <w:bookmarkEnd w:id="683"/>
      <w:bookmarkEnd w:id="684"/>
      <w:bookmarkEnd w:id="685"/>
      <w:bookmarkEnd w:id="686"/>
      <w:bookmarkEnd w:id="687"/>
    </w:p>
    <w:p w14:paraId="20C619C1" w14:textId="77777777" w:rsidR="00C26AA6" w:rsidRPr="0065797F" w:rsidRDefault="00A64958" w:rsidP="00C26AA6">
      <w:pPr>
        <w:pStyle w:val="ParaText"/>
        <w:spacing w:before="60" w:after="120"/>
        <w:rPr>
          <w:rFonts w:cs="Arial"/>
        </w:rPr>
      </w:pPr>
      <w:r>
        <w:rPr>
          <w:rFonts w:cs="Arial"/>
        </w:rPr>
        <w:t>ISO</w:t>
      </w:r>
      <w:r w:rsidR="00C26AA6" w:rsidRPr="0065797F">
        <w:rPr>
          <w:rFonts w:cs="Arial"/>
        </w:rPr>
        <w:t xml:space="preserve"> Tariff Sections </w:t>
      </w:r>
      <w:r w:rsidR="005C4229">
        <w:rPr>
          <w:rFonts w:cs="Arial"/>
        </w:rPr>
        <w:t>43A</w:t>
      </w:r>
      <w:r w:rsidR="008E28A3">
        <w:rPr>
          <w:rFonts w:cs="Arial"/>
        </w:rPr>
        <w:t>.2.1</w:t>
      </w:r>
      <w:r w:rsidR="008E28A3" w:rsidRPr="0065797F">
        <w:rPr>
          <w:rFonts w:cs="Arial"/>
        </w:rPr>
        <w:t xml:space="preserve">, </w:t>
      </w:r>
      <w:r w:rsidR="005C4229">
        <w:rPr>
          <w:rFonts w:cs="Arial"/>
        </w:rPr>
        <w:t>43A</w:t>
      </w:r>
      <w:r w:rsidR="008E28A3">
        <w:rPr>
          <w:rFonts w:cs="Arial"/>
        </w:rPr>
        <w:t>.2.2</w:t>
      </w:r>
    </w:p>
    <w:p w14:paraId="20C619C2" w14:textId="4A30DB91" w:rsidR="00C26AA6" w:rsidRPr="0065797F" w:rsidRDefault="00C26AA6" w:rsidP="00C26AA6">
      <w:pPr>
        <w:pStyle w:val="ParaText"/>
        <w:rPr>
          <w:rFonts w:cs="Arial"/>
        </w:rPr>
      </w:pPr>
      <w:r w:rsidRPr="0065797F">
        <w:rPr>
          <w:rFonts w:cs="Arial"/>
        </w:rPr>
        <w:t xml:space="preserve">The </w:t>
      </w:r>
      <w:r w:rsidR="00A64958">
        <w:rPr>
          <w:rFonts w:cs="Arial"/>
        </w:rPr>
        <w:t>ISO</w:t>
      </w:r>
      <w:r w:rsidRPr="0065797F">
        <w:rPr>
          <w:rFonts w:cs="Arial"/>
        </w:rPr>
        <w:t xml:space="preserve"> will engage in procurement of Local Capacity Area Resources only where the portfolio of all Local Capacity Area Resources presented by all LSEs</w:t>
      </w:r>
      <w:r w:rsidR="00A1436C">
        <w:rPr>
          <w:rFonts w:cs="Arial"/>
        </w:rPr>
        <w:t xml:space="preserve"> and CPEs</w:t>
      </w:r>
      <w:r w:rsidRPr="0065797F">
        <w:rPr>
          <w:rFonts w:cs="Arial"/>
        </w:rPr>
        <w:t xml:space="preserve">, after taking into account any Generating Units under Reliability Must-Run contracts, if any, and </w:t>
      </w:r>
      <w:r w:rsidRPr="0065797F">
        <w:rPr>
          <w:rFonts w:cs="Arial"/>
        </w:rPr>
        <w:lastRenderedPageBreak/>
        <w:t xml:space="preserve">other Resource Adequacy Resources, whether or not such Resource Adequacy Resources are located in the applicable Local Capacity Area, demonstrate that the </w:t>
      </w:r>
      <w:r w:rsidR="00A64958">
        <w:rPr>
          <w:rFonts w:cs="Arial"/>
        </w:rPr>
        <w:t>ISO</w:t>
      </w:r>
      <w:r w:rsidRPr="0065797F">
        <w:rPr>
          <w:rFonts w:cs="Arial"/>
        </w:rPr>
        <w:t xml:space="preserve"> is unable to comply with Applicable Reliability Criteria in that Local Capacity Area</w:t>
      </w:r>
      <w:r w:rsidR="008E28A3">
        <w:rPr>
          <w:rStyle w:val="FootnoteReference"/>
          <w:rFonts w:cs="Arial"/>
        </w:rPr>
        <w:footnoteReference w:id="6"/>
      </w:r>
      <w:r>
        <w:rPr>
          <w:rFonts w:cs="Arial"/>
        </w:rPr>
        <w:t xml:space="preserve">.  </w:t>
      </w:r>
      <w:r w:rsidRPr="0065797F">
        <w:rPr>
          <w:rFonts w:cs="Arial"/>
        </w:rPr>
        <w:t xml:space="preserve">In addition to the foregoing, the </w:t>
      </w:r>
      <w:r w:rsidR="00A64958">
        <w:rPr>
          <w:rFonts w:cs="Arial"/>
        </w:rPr>
        <w:t>ISO</w:t>
      </w:r>
      <w:r w:rsidRPr="0065797F">
        <w:rPr>
          <w:rFonts w:cs="Arial"/>
        </w:rPr>
        <w:t xml:space="preserve"> will forego reliability procurement until further considering any supplemental procurement by LSEs</w:t>
      </w:r>
      <w:r w:rsidR="00A1436C">
        <w:rPr>
          <w:rFonts w:cs="Arial"/>
        </w:rPr>
        <w:t xml:space="preserve"> and CPEs</w:t>
      </w:r>
      <w:r w:rsidRPr="0065797F">
        <w:rPr>
          <w:rFonts w:cs="Arial"/>
        </w:rPr>
        <w:t xml:space="preserve">, as may be permitted by the CPUC or Local Regulatory Authority, provided to the </w:t>
      </w:r>
      <w:r w:rsidR="00A64958">
        <w:rPr>
          <w:rFonts w:cs="Arial"/>
        </w:rPr>
        <w:t>ISO</w:t>
      </w:r>
      <w:r w:rsidRPr="0065797F">
        <w:rPr>
          <w:rFonts w:cs="Arial"/>
        </w:rPr>
        <w:t xml:space="preserve"> within 30 days of the date the </w:t>
      </w:r>
      <w:r w:rsidR="00A64958">
        <w:rPr>
          <w:rFonts w:cs="Arial"/>
        </w:rPr>
        <w:t>ISO</w:t>
      </w:r>
      <w:r w:rsidRPr="0065797F">
        <w:rPr>
          <w:rFonts w:cs="Arial"/>
        </w:rPr>
        <w:t xml:space="preserve"> informed Market Participants that a Local Capacity Area Resource deficiency exists</w:t>
      </w:r>
      <w:r>
        <w:rPr>
          <w:rFonts w:cs="Arial"/>
        </w:rPr>
        <w:t xml:space="preserve">.  </w:t>
      </w:r>
    </w:p>
    <w:p w14:paraId="20C619C3" w14:textId="07E2DB13" w:rsidR="00C26AA6" w:rsidRPr="0065797F" w:rsidRDefault="00C26AA6" w:rsidP="00C26AA6">
      <w:pPr>
        <w:pStyle w:val="ParaText"/>
        <w:rPr>
          <w:rFonts w:cs="Arial"/>
        </w:rPr>
      </w:pPr>
      <w:r w:rsidRPr="0065797F">
        <w:rPr>
          <w:rFonts w:cs="Arial"/>
        </w:rPr>
        <w:t xml:space="preserve">This aggregate deficiency prompting </w:t>
      </w:r>
      <w:r w:rsidR="00A64958">
        <w:rPr>
          <w:rFonts w:cs="Arial"/>
        </w:rPr>
        <w:t>ISO</w:t>
      </w:r>
      <w:r w:rsidRPr="0065797F">
        <w:rPr>
          <w:rFonts w:cs="Arial"/>
        </w:rPr>
        <w:t xml:space="preserve"> reliability procurement can occur in two basic circumstances</w:t>
      </w:r>
      <w:r>
        <w:rPr>
          <w:rFonts w:cs="Arial"/>
        </w:rPr>
        <w:t xml:space="preserve">.  </w:t>
      </w:r>
      <w:r w:rsidRPr="0065797F">
        <w:rPr>
          <w:rFonts w:cs="Arial"/>
        </w:rPr>
        <w:t xml:space="preserve">First, capacity available to the </w:t>
      </w:r>
      <w:r w:rsidR="00A64958">
        <w:rPr>
          <w:rFonts w:cs="Arial"/>
        </w:rPr>
        <w:t>ISO</w:t>
      </w:r>
      <w:r w:rsidRPr="0065797F">
        <w:rPr>
          <w:rFonts w:cs="Arial"/>
        </w:rPr>
        <w:t xml:space="preserve"> may be insufficient where one or more LSEs </w:t>
      </w:r>
      <w:r w:rsidR="00A1436C">
        <w:rPr>
          <w:rFonts w:cs="Arial"/>
        </w:rPr>
        <w:t xml:space="preserve">or CPEs </w:t>
      </w:r>
      <w:r w:rsidRPr="0065797F">
        <w:rPr>
          <w:rFonts w:cs="Arial"/>
        </w:rPr>
        <w:t>fail to demonstrate Local Capacity Area Resources equivalent to their assigned responsibility and the deficiencies lead to an aggregate capacity deficiency in a Local Capacity Area even after taking into account other resources as noted above</w:t>
      </w:r>
      <w:r>
        <w:rPr>
          <w:rFonts w:cs="Arial"/>
        </w:rPr>
        <w:t xml:space="preserve">.  </w:t>
      </w:r>
      <w:r w:rsidRPr="0065797F">
        <w:rPr>
          <w:rFonts w:cs="Arial"/>
        </w:rPr>
        <w:t xml:space="preserve">Second, even where all LSEs </w:t>
      </w:r>
      <w:r w:rsidR="00A1436C">
        <w:rPr>
          <w:rFonts w:cs="Arial"/>
        </w:rPr>
        <w:t xml:space="preserve">and CPEs </w:t>
      </w:r>
      <w:r w:rsidRPr="0065797F">
        <w:rPr>
          <w:rFonts w:cs="Arial"/>
        </w:rPr>
        <w:t>have met their assigned responsibility so that sufficient MW are available, and after taking into account other resources, the portfolio may nevertheless fail to permit compliance with necessary reliability criteria</w:t>
      </w:r>
      <w:r w:rsidR="002609E8">
        <w:rPr>
          <w:rFonts w:cs="Arial"/>
        </w:rPr>
        <w:t>, during all hours,</w:t>
      </w:r>
      <w:r w:rsidRPr="0065797F">
        <w:rPr>
          <w:rFonts w:cs="Arial"/>
        </w:rPr>
        <w:t xml:space="preserve"> because a particular unit or units needed to resolve specific contingencies were not selected</w:t>
      </w:r>
      <w:r>
        <w:rPr>
          <w:rFonts w:cs="Arial"/>
        </w:rPr>
        <w:t xml:space="preserve">.  </w:t>
      </w:r>
    </w:p>
    <w:p w14:paraId="20C619C4" w14:textId="77777777" w:rsidR="00C26AA6" w:rsidRPr="0065797F" w:rsidRDefault="00C26AA6" w:rsidP="0061059A">
      <w:pPr>
        <w:pStyle w:val="Heading3"/>
      </w:pPr>
      <w:bookmarkStart w:id="688" w:name="_Toc295831180"/>
      <w:bookmarkStart w:id="689" w:name="_Toc326763931"/>
      <w:bookmarkStart w:id="690" w:name="_Toc369088167"/>
      <w:bookmarkStart w:id="691" w:name="_Toc397496537"/>
      <w:bookmarkStart w:id="692" w:name="_Toc233778729"/>
      <w:r w:rsidRPr="0065797F">
        <w:t>Factors Considered in Selecting Reliability Capacity Procured</w:t>
      </w:r>
      <w:bookmarkEnd w:id="688"/>
      <w:bookmarkEnd w:id="689"/>
      <w:bookmarkEnd w:id="690"/>
      <w:bookmarkEnd w:id="691"/>
      <w:bookmarkEnd w:id="692"/>
      <w:r w:rsidRPr="0065797F">
        <w:t xml:space="preserve"> </w:t>
      </w:r>
    </w:p>
    <w:p w14:paraId="20C619C5" w14:textId="7652E624" w:rsidR="00C26AA6" w:rsidRPr="0065797F" w:rsidRDefault="00C26AA6" w:rsidP="00C26AA6">
      <w:pPr>
        <w:pStyle w:val="ParaText"/>
        <w:rPr>
          <w:rFonts w:cs="Arial"/>
        </w:rPr>
      </w:pPr>
      <w:r w:rsidRPr="0065797F">
        <w:rPr>
          <w:rFonts w:cs="Arial"/>
        </w:rPr>
        <w:t xml:space="preserve">If needed, the </w:t>
      </w:r>
      <w:r w:rsidR="00A64958">
        <w:rPr>
          <w:rFonts w:cs="Arial"/>
        </w:rPr>
        <w:t>ISO</w:t>
      </w:r>
      <w:r w:rsidRPr="0065797F">
        <w:rPr>
          <w:rFonts w:cs="Arial"/>
        </w:rPr>
        <w:t xml:space="preserve"> will procure Local Capacity Area Resources based on the effectiveness </w:t>
      </w:r>
      <w:r w:rsidR="002609E8" w:rsidRPr="002609E8">
        <w:rPr>
          <w:rFonts w:cs="Arial"/>
        </w:rPr>
        <w:t xml:space="preserve">and where applicable, hourly availability, </w:t>
      </w:r>
      <w:r w:rsidRPr="0065797F">
        <w:rPr>
          <w:rFonts w:cs="Arial"/>
        </w:rPr>
        <w:t>of the capacity at meeting Applicable Reliability Criteria in the Local Capacity Area and the costs associated with the capacity.</w:t>
      </w:r>
    </w:p>
    <w:p w14:paraId="20C619C6" w14:textId="77777777" w:rsidR="00C26AA6" w:rsidRPr="0065797F" w:rsidRDefault="00C26AA6" w:rsidP="0061059A">
      <w:pPr>
        <w:pStyle w:val="Heading3"/>
      </w:pPr>
      <w:bookmarkStart w:id="693" w:name="_Toc295831181"/>
      <w:bookmarkStart w:id="694" w:name="_Toc326763932"/>
      <w:bookmarkStart w:id="695" w:name="_Toc369088168"/>
      <w:bookmarkStart w:id="696" w:name="_Toc397496538"/>
      <w:bookmarkStart w:id="697" w:name="_Toc233778730"/>
      <w:r w:rsidRPr="0065797F">
        <w:t xml:space="preserve">Local Capacity Area </w:t>
      </w:r>
      <w:r>
        <w:t xml:space="preserve">Evaluation and Procurement </w:t>
      </w:r>
      <w:r w:rsidRPr="0065797F">
        <w:t>Reports</w:t>
      </w:r>
      <w:bookmarkEnd w:id="693"/>
      <w:bookmarkEnd w:id="694"/>
      <w:bookmarkEnd w:id="695"/>
      <w:bookmarkEnd w:id="696"/>
      <w:bookmarkEnd w:id="697"/>
    </w:p>
    <w:p w14:paraId="20C619C7" w14:textId="77777777" w:rsidR="00C26AA6" w:rsidRPr="0065797F" w:rsidRDefault="00C26AA6" w:rsidP="00C26AA6">
      <w:pPr>
        <w:spacing w:after="60"/>
        <w:ind w:right="720"/>
        <w:rPr>
          <w:rFonts w:cs="Arial"/>
        </w:rPr>
      </w:pPr>
      <w:r w:rsidRPr="0065797F">
        <w:rPr>
          <w:rFonts w:cs="Arial"/>
        </w:rPr>
        <w:t xml:space="preserve">The </w:t>
      </w:r>
      <w:r w:rsidR="00A64958">
        <w:rPr>
          <w:rFonts w:cs="Arial"/>
        </w:rPr>
        <w:t>ISO</w:t>
      </w:r>
      <w:r w:rsidRPr="0065797F">
        <w:rPr>
          <w:rFonts w:cs="Arial"/>
        </w:rPr>
        <w:t xml:space="preserve"> will publish two reports related to </w:t>
      </w:r>
      <w:r w:rsidR="00A64958">
        <w:rPr>
          <w:rFonts w:cs="Arial"/>
        </w:rPr>
        <w:t>ISO</w:t>
      </w:r>
      <w:r w:rsidRPr="0065797F">
        <w:rPr>
          <w:rFonts w:cs="Arial"/>
        </w:rPr>
        <w:t xml:space="preserve"> procurement of Local Capacity Area Resources</w:t>
      </w:r>
      <w:r>
        <w:rPr>
          <w:rFonts w:cs="Arial"/>
        </w:rPr>
        <w:t xml:space="preserve">.  </w:t>
      </w:r>
    </w:p>
    <w:p w14:paraId="20C619C8" w14:textId="77777777" w:rsidR="00C26AA6" w:rsidRPr="0065797F" w:rsidRDefault="00C26AA6" w:rsidP="00C26AA6">
      <w:pPr>
        <w:spacing w:after="60"/>
        <w:ind w:right="720"/>
        <w:rPr>
          <w:rFonts w:cs="Arial"/>
        </w:rPr>
      </w:pPr>
    </w:p>
    <w:p w14:paraId="20C619C9" w14:textId="579B0723" w:rsidR="00C26AA6" w:rsidRPr="0065797F" w:rsidRDefault="00C26AA6" w:rsidP="00C26AA6">
      <w:pPr>
        <w:pStyle w:val="BodyText"/>
        <w:rPr>
          <w:rFonts w:cs="Arial"/>
        </w:rPr>
      </w:pPr>
      <w:r w:rsidRPr="0065797F">
        <w:rPr>
          <w:rFonts w:cs="Arial"/>
        </w:rPr>
        <w:t xml:space="preserve">First, </w:t>
      </w:r>
      <w:r>
        <w:rPr>
          <w:rFonts w:cs="Arial"/>
        </w:rPr>
        <w:t xml:space="preserve">Resource Adequacy Evaluation Reports, </w:t>
      </w:r>
      <w:r w:rsidRPr="0065797F">
        <w:rPr>
          <w:rFonts w:cs="Arial"/>
        </w:rPr>
        <w:t xml:space="preserve">where the </w:t>
      </w:r>
      <w:r w:rsidR="00A64958">
        <w:rPr>
          <w:rFonts w:cs="Arial"/>
        </w:rPr>
        <w:t>ISO</w:t>
      </w:r>
      <w:r w:rsidRPr="0065797F">
        <w:rPr>
          <w:rFonts w:cs="Arial"/>
        </w:rPr>
        <w:t xml:space="preserve"> determines the Local Capacity Area Resources specified in the annual Resource Adequacy Plans of all Scheduling Coordinators fail to permit or ensure compliance with Applicable Reliability Criteria in one or more Local Capacity Areas as discussed above and triggers the circumstances in which the </w:t>
      </w:r>
      <w:r w:rsidR="00A64958">
        <w:rPr>
          <w:rFonts w:cs="Arial"/>
        </w:rPr>
        <w:t>ISO</w:t>
      </w:r>
      <w:r w:rsidRPr="0065797F">
        <w:rPr>
          <w:rFonts w:cs="Arial"/>
        </w:rPr>
        <w:t xml:space="preserve"> may engage in reliability procurement of Local Capacity Area Resources, the </w:t>
      </w:r>
      <w:r w:rsidR="00A64958">
        <w:rPr>
          <w:rFonts w:cs="Arial"/>
        </w:rPr>
        <w:t>ISO</w:t>
      </w:r>
      <w:r w:rsidRPr="0065797F">
        <w:rPr>
          <w:rFonts w:cs="Arial"/>
        </w:rPr>
        <w:t xml:space="preserve"> publishes a report on the </w:t>
      </w:r>
      <w:r w:rsidR="00A64958">
        <w:rPr>
          <w:rFonts w:cs="Arial"/>
        </w:rPr>
        <w:t>ISO</w:t>
      </w:r>
      <w:r w:rsidRPr="0065797F">
        <w:rPr>
          <w:rFonts w:cs="Arial"/>
        </w:rPr>
        <w:t xml:space="preserve"> Website that identifies the deficient Local Capacity Area(s), the basis of the deficiency, and one or more resources that are known to resolve the deficiency</w:t>
      </w:r>
      <w:r>
        <w:rPr>
          <w:rFonts w:cs="Arial"/>
        </w:rPr>
        <w:t xml:space="preserve">.  </w:t>
      </w:r>
      <w:r w:rsidRPr="0065797F">
        <w:rPr>
          <w:rFonts w:cs="Arial"/>
        </w:rPr>
        <w:t xml:space="preserve">The purpose of </w:t>
      </w:r>
      <w:r w:rsidRPr="0065797F">
        <w:rPr>
          <w:rFonts w:cs="Arial"/>
        </w:rPr>
        <w:lastRenderedPageBreak/>
        <w:t>this report is to allow LSEs</w:t>
      </w:r>
      <w:r w:rsidR="00A1436C">
        <w:rPr>
          <w:rFonts w:cs="Arial"/>
        </w:rPr>
        <w:t xml:space="preserve"> and CPEs</w:t>
      </w:r>
      <w:r w:rsidRPr="0065797F">
        <w:rPr>
          <w:rFonts w:cs="Arial"/>
        </w:rPr>
        <w:t xml:space="preserve"> to provide supplemental Local Capacity Area Resources, as permitted by the CPUC or Local Regulatory Authority</w:t>
      </w:r>
      <w:r>
        <w:rPr>
          <w:rFonts w:cs="Arial"/>
        </w:rPr>
        <w:t xml:space="preserve">.  </w:t>
      </w:r>
    </w:p>
    <w:p w14:paraId="20C619CA" w14:textId="77777777" w:rsidR="00C26AA6" w:rsidRDefault="00C26AA6" w:rsidP="00C26AA6">
      <w:pPr>
        <w:pStyle w:val="BodyText"/>
        <w:rPr>
          <w:rFonts w:cs="Arial"/>
        </w:rPr>
      </w:pPr>
    </w:p>
    <w:p w14:paraId="20C619CB" w14:textId="77777777" w:rsidR="00C26AA6" w:rsidRDefault="00C26AA6" w:rsidP="00C26AA6">
      <w:pPr>
        <w:pStyle w:val="ParaText"/>
      </w:pPr>
      <w:r>
        <w:t>Greater detail on the latest Resource Adequacy Evaluation Reports can be found at:</w:t>
      </w:r>
    </w:p>
    <w:p w14:paraId="20C619CC" w14:textId="77777777" w:rsidR="00C26AA6" w:rsidRPr="000D3FD7" w:rsidRDefault="00C26AA6" w:rsidP="00C26AA6">
      <w:pPr>
        <w:pStyle w:val="ParaText"/>
      </w:pPr>
      <w:hyperlink r:id="rId87" w:history="1">
        <w:r w:rsidRPr="001054D1">
          <w:rPr>
            <w:rStyle w:val="Hyperlink"/>
          </w:rPr>
          <w:t>http://www.</w:t>
        </w:r>
        <w:r w:rsidR="00A64958">
          <w:rPr>
            <w:rStyle w:val="Hyperlink"/>
          </w:rPr>
          <w:t>ISO</w:t>
        </w:r>
        <w:r w:rsidRPr="001054D1">
          <w:rPr>
            <w:rStyle w:val="Hyperlink"/>
          </w:rPr>
          <w:t>.com/232d/232ddd7d45320.html</w:t>
        </w:r>
      </w:hyperlink>
    </w:p>
    <w:p w14:paraId="20C619CD" w14:textId="77777777" w:rsidR="00C26AA6" w:rsidRPr="0065797F" w:rsidRDefault="00C26AA6" w:rsidP="00C26AA6">
      <w:pPr>
        <w:spacing w:after="60"/>
        <w:ind w:right="720"/>
        <w:rPr>
          <w:rFonts w:cs="Arial"/>
        </w:rPr>
      </w:pPr>
      <w:r w:rsidRPr="0065797F">
        <w:rPr>
          <w:rFonts w:cs="Arial"/>
        </w:rPr>
        <w:t xml:space="preserve">Second, </w:t>
      </w:r>
      <w:r>
        <w:rPr>
          <w:rFonts w:cs="Arial"/>
        </w:rPr>
        <w:t xml:space="preserve">Reliability Backstop Capacity Reports, where </w:t>
      </w:r>
      <w:r w:rsidRPr="0065797F">
        <w:rPr>
          <w:rFonts w:cs="Arial"/>
        </w:rPr>
        <w:t xml:space="preserve">the </w:t>
      </w:r>
      <w:r w:rsidR="00A64958">
        <w:rPr>
          <w:rFonts w:cs="Arial"/>
        </w:rPr>
        <w:t>ISO</w:t>
      </w:r>
      <w:r w:rsidRPr="0065797F">
        <w:rPr>
          <w:rFonts w:cs="Arial"/>
        </w:rPr>
        <w:t xml:space="preserve"> publishes a report on the </w:t>
      </w:r>
      <w:r w:rsidR="00A64958">
        <w:rPr>
          <w:rFonts w:cs="Arial"/>
        </w:rPr>
        <w:t>ISO</w:t>
      </w:r>
      <w:r w:rsidRPr="0065797F">
        <w:rPr>
          <w:rFonts w:cs="Arial"/>
        </w:rPr>
        <w:t xml:space="preserve"> Website, which shows the Local Capacity Area Resources procured under Section 40.3.4, the megawatts of capacity procured, the duration procurement, the reason(s) for the procurement, and all payments in dollars, itemized for each Local Capacity Area</w:t>
      </w:r>
      <w:r>
        <w:rPr>
          <w:rFonts w:cs="Arial"/>
        </w:rPr>
        <w:t xml:space="preserve">.  </w:t>
      </w:r>
      <w:r w:rsidRPr="0065797F">
        <w:rPr>
          <w:rFonts w:cs="Arial"/>
        </w:rPr>
        <w:t xml:space="preserve">The </w:t>
      </w:r>
      <w:r w:rsidR="00A64958">
        <w:rPr>
          <w:rFonts w:cs="Arial"/>
        </w:rPr>
        <w:t>ISO</w:t>
      </w:r>
      <w:r w:rsidRPr="0065797F">
        <w:rPr>
          <w:rFonts w:cs="Arial"/>
        </w:rPr>
        <w:t xml:space="preserve"> will provide a market notice of the availability of the report.</w:t>
      </w:r>
    </w:p>
    <w:p w14:paraId="20C619CE" w14:textId="77777777" w:rsidR="00C26AA6" w:rsidRDefault="00C26AA6" w:rsidP="00C26AA6">
      <w:pPr>
        <w:spacing w:after="60"/>
        <w:ind w:right="720"/>
      </w:pPr>
      <w:bookmarkStart w:id="698" w:name="_Toc326763933"/>
    </w:p>
    <w:p w14:paraId="20C619CF" w14:textId="77777777" w:rsidR="00915269" w:rsidRDefault="00364A76" w:rsidP="008B160B">
      <w:pPr>
        <w:pStyle w:val="Heading1"/>
        <w:numPr>
          <w:ilvl w:val="0"/>
          <w:numId w:val="0"/>
        </w:numPr>
      </w:pPr>
      <w:bookmarkStart w:id="699" w:name="_7.3.5_Interim_Capacity"/>
      <w:bookmarkStart w:id="700" w:name="_DV_M653"/>
      <w:bookmarkStart w:id="701" w:name="_DV_M667"/>
      <w:bookmarkStart w:id="702" w:name="_7.3.5.5.2_Resource-Specific_ICPM"/>
      <w:bookmarkStart w:id="703" w:name="_8_Standard_Capacity"/>
      <w:bookmarkStart w:id="704" w:name="_Toc341465276"/>
      <w:bookmarkStart w:id="705" w:name="_Toc237062492"/>
      <w:bookmarkEnd w:id="657"/>
      <w:bookmarkEnd w:id="658"/>
      <w:bookmarkEnd w:id="659"/>
      <w:bookmarkEnd w:id="660"/>
      <w:bookmarkEnd w:id="661"/>
      <w:bookmarkEnd w:id="662"/>
      <w:bookmarkEnd w:id="698"/>
      <w:bookmarkEnd w:id="699"/>
      <w:bookmarkEnd w:id="700"/>
      <w:bookmarkEnd w:id="701"/>
      <w:bookmarkEnd w:id="702"/>
      <w:bookmarkEnd w:id="703"/>
      <w:bookmarkEnd w:id="704"/>
      <w:r w:rsidRPr="003D5CD8">
        <w:rPr>
          <w:color w:val="000000"/>
          <w:kern w:val="0"/>
          <w:sz w:val="22"/>
        </w:rPr>
        <w:br w:type="page"/>
      </w:r>
      <w:bookmarkStart w:id="706" w:name="_Toc271708173"/>
      <w:bookmarkStart w:id="707" w:name="_Toc249939651"/>
      <w:bookmarkStart w:id="708" w:name="_Toc289356286"/>
      <w:bookmarkStart w:id="709" w:name="_Toc295820526"/>
      <w:bookmarkStart w:id="710" w:name="_Toc295821002"/>
      <w:bookmarkStart w:id="711" w:name="_Toc300574029"/>
      <w:bookmarkStart w:id="712" w:name="_Toc326763983"/>
      <w:bookmarkStart w:id="713" w:name="_Toc369088189"/>
      <w:r w:rsidR="001E3970" w:rsidRPr="005C678F" w:rsidDel="001E3970">
        <w:lastRenderedPageBreak/>
        <w:t xml:space="preserve"> </w:t>
      </w:r>
      <w:bookmarkStart w:id="714" w:name="_Toc439168296"/>
      <w:bookmarkStart w:id="715" w:name="_Toc439245069"/>
      <w:bookmarkStart w:id="716" w:name="_Toc439168310"/>
      <w:bookmarkStart w:id="717" w:name="_Toc439245083"/>
      <w:bookmarkStart w:id="718" w:name="_8.2_Availability_Standards"/>
      <w:bookmarkStart w:id="719" w:name="_Toc439168317"/>
      <w:bookmarkStart w:id="720" w:name="_Toc439245090"/>
      <w:bookmarkStart w:id="721" w:name="_Toc439168326"/>
      <w:bookmarkStart w:id="722" w:name="_Toc439245099"/>
      <w:bookmarkStart w:id="723" w:name="_Toc439168387"/>
      <w:bookmarkStart w:id="724" w:name="_Toc439245160"/>
      <w:bookmarkStart w:id="725" w:name="_Toc439168443"/>
      <w:bookmarkStart w:id="726" w:name="_Toc439245216"/>
      <w:bookmarkStart w:id="727" w:name="_Toc439168444"/>
      <w:bookmarkStart w:id="728" w:name="_Toc439245217"/>
      <w:bookmarkStart w:id="729" w:name="_Toc439168445"/>
      <w:bookmarkStart w:id="730" w:name="_Toc439245218"/>
      <w:bookmarkStart w:id="731" w:name="_Toc439168446"/>
      <w:bookmarkStart w:id="732" w:name="_Toc439245219"/>
      <w:bookmarkStart w:id="733" w:name="_Toc439168447"/>
      <w:bookmarkStart w:id="734" w:name="_Toc439245220"/>
      <w:bookmarkStart w:id="735" w:name="_Toc439168448"/>
      <w:bookmarkStart w:id="736" w:name="_Toc439245221"/>
      <w:bookmarkStart w:id="737" w:name="_Toc439168449"/>
      <w:bookmarkStart w:id="738" w:name="_Toc439245222"/>
      <w:bookmarkStart w:id="739" w:name="_Toc439168454"/>
      <w:bookmarkStart w:id="740" w:name="_Toc439245227"/>
      <w:bookmarkStart w:id="741" w:name="_Toc439168468"/>
      <w:bookmarkStart w:id="742" w:name="_Toc439245241"/>
      <w:bookmarkStart w:id="743" w:name="_Toc439168482"/>
      <w:bookmarkStart w:id="744" w:name="_Toc439245255"/>
      <w:bookmarkStart w:id="745" w:name="_Toc439168495"/>
      <w:bookmarkStart w:id="746" w:name="_Toc439245268"/>
      <w:bookmarkStart w:id="747" w:name="_Toc439168496"/>
      <w:bookmarkStart w:id="748" w:name="_Toc439245269"/>
      <w:bookmarkStart w:id="749" w:name="_Toc439168506"/>
      <w:bookmarkStart w:id="750" w:name="_Toc439245279"/>
      <w:bookmarkStart w:id="751" w:name="_Toc439168525"/>
      <w:bookmarkStart w:id="752" w:name="_Toc439245298"/>
      <w:bookmarkStart w:id="753" w:name="_Toc439168526"/>
      <w:bookmarkStart w:id="754" w:name="_Toc439245299"/>
      <w:bookmarkStart w:id="755" w:name="_Toc439168530"/>
      <w:bookmarkStart w:id="756" w:name="_Toc439245303"/>
      <w:bookmarkStart w:id="757" w:name="_Toc439168657"/>
      <w:bookmarkStart w:id="758" w:name="_Toc439245430"/>
      <w:bookmarkStart w:id="759" w:name="_Toc439168659"/>
      <w:bookmarkStart w:id="760" w:name="_Toc439245432"/>
      <w:bookmarkStart w:id="761" w:name="_Toc439168669"/>
      <w:bookmarkStart w:id="762" w:name="_Toc439245442"/>
      <w:bookmarkStart w:id="763" w:name="_Toc439168676"/>
      <w:bookmarkStart w:id="764" w:name="_Toc439245449"/>
      <w:bookmarkStart w:id="765" w:name="_Toc439168685"/>
      <w:bookmarkStart w:id="766" w:name="_Toc439245458"/>
      <w:bookmarkStart w:id="767" w:name="_Toc439168703"/>
      <w:bookmarkStart w:id="768" w:name="_Toc439245476"/>
      <w:bookmarkStart w:id="769" w:name="_Toc439168704"/>
      <w:bookmarkStart w:id="770" w:name="_Toc439245477"/>
      <w:bookmarkStart w:id="771" w:name="_Toc439168711"/>
      <w:bookmarkStart w:id="772" w:name="_Toc439245484"/>
      <w:bookmarkStart w:id="773" w:name="_Toc439168733"/>
      <w:bookmarkStart w:id="774" w:name="_Toc439245506"/>
      <w:bookmarkStart w:id="775" w:name="_Toc439168734"/>
      <w:bookmarkStart w:id="776" w:name="_Toc439245507"/>
      <w:bookmarkStart w:id="777" w:name="_Toc439168735"/>
      <w:bookmarkStart w:id="778" w:name="_Toc439245508"/>
      <w:bookmarkStart w:id="779" w:name="_Toc439168736"/>
      <w:bookmarkStart w:id="780" w:name="_Toc439245509"/>
      <w:bookmarkStart w:id="781" w:name="_Toc439168737"/>
      <w:bookmarkStart w:id="782" w:name="_Toc439245510"/>
      <w:bookmarkStart w:id="783" w:name="_Toc439168738"/>
      <w:bookmarkStart w:id="784" w:name="_Toc439245511"/>
      <w:bookmarkStart w:id="785" w:name="_Toc439168739"/>
      <w:bookmarkStart w:id="786" w:name="_Toc439245512"/>
      <w:bookmarkStart w:id="787" w:name="_Toc439168740"/>
      <w:bookmarkStart w:id="788" w:name="_Toc439245513"/>
      <w:bookmarkStart w:id="789" w:name="_Toc439168741"/>
      <w:bookmarkStart w:id="790" w:name="_Toc439245514"/>
      <w:bookmarkStart w:id="791" w:name="_Toc439168742"/>
      <w:bookmarkStart w:id="792" w:name="_Toc439245515"/>
      <w:bookmarkStart w:id="793" w:name="_Toc439168743"/>
      <w:bookmarkStart w:id="794" w:name="_Toc439245516"/>
      <w:bookmarkStart w:id="795" w:name="_Toc439168744"/>
      <w:bookmarkStart w:id="796" w:name="_Toc439245517"/>
      <w:bookmarkStart w:id="797" w:name="_Toc439168745"/>
      <w:bookmarkStart w:id="798" w:name="_Toc439245518"/>
      <w:bookmarkStart w:id="799" w:name="_Toc439168746"/>
      <w:bookmarkStart w:id="800" w:name="_Toc439245519"/>
      <w:bookmarkStart w:id="801" w:name="_Toc439168747"/>
      <w:bookmarkStart w:id="802" w:name="_Toc439245520"/>
      <w:bookmarkStart w:id="803" w:name="_Toc439168748"/>
      <w:bookmarkStart w:id="804" w:name="_Toc439245521"/>
      <w:bookmarkStart w:id="805" w:name="_Toc439168749"/>
      <w:bookmarkStart w:id="806" w:name="_Toc439245522"/>
      <w:bookmarkStart w:id="807" w:name="_Toc439168750"/>
      <w:bookmarkStart w:id="808" w:name="_Toc439245523"/>
      <w:bookmarkStart w:id="809" w:name="_Toc439168751"/>
      <w:bookmarkStart w:id="810" w:name="_Toc439245524"/>
      <w:bookmarkStart w:id="811" w:name="_Toc439168752"/>
      <w:bookmarkStart w:id="812" w:name="_Toc439245525"/>
      <w:bookmarkStart w:id="813" w:name="_Toc439168753"/>
      <w:bookmarkStart w:id="814" w:name="_Toc439245526"/>
      <w:bookmarkStart w:id="815" w:name="_Toc439168754"/>
      <w:bookmarkStart w:id="816" w:name="_Toc439245527"/>
      <w:bookmarkStart w:id="817" w:name="_Toc439168755"/>
      <w:bookmarkStart w:id="818" w:name="_Toc439245528"/>
      <w:bookmarkStart w:id="819" w:name="_Toc439168757"/>
      <w:bookmarkStart w:id="820" w:name="_Toc439245530"/>
      <w:bookmarkStart w:id="821" w:name="_Toc439168763"/>
      <w:bookmarkStart w:id="822" w:name="_Toc439245536"/>
      <w:bookmarkStart w:id="823" w:name="_Toc439168792"/>
      <w:bookmarkStart w:id="824" w:name="_Toc439245565"/>
      <w:bookmarkStart w:id="825" w:name="_Toc439168794"/>
      <w:bookmarkStart w:id="826" w:name="_Toc439245567"/>
      <w:bookmarkStart w:id="827" w:name="_Toc439168830"/>
      <w:bookmarkStart w:id="828" w:name="_Toc439245603"/>
      <w:bookmarkStart w:id="829" w:name="_8.5.2_Example_of"/>
      <w:bookmarkStart w:id="830" w:name="_Toc439168855"/>
      <w:bookmarkStart w:id="831" w:name="_Toc439245628"/>
      <w:bookmarkStart w:id="832" w:name="_8.5.3_Non-Availability_Charge"/>
      <w:bookmarkStart w:id="833" w:name="_8.7_Unit_Substitution"/>
      <w:bookmarkStart w:id="834" w:name="_Toc439168910"/>
      <w:bookmarkStart w:id="835" w:name="_Toc439245683"/>
      <w:bookmarkStart w:id="836" w:name="_Toc439168917"/>
      <w:bookmarkStart w:id="837" w:name="_Toc439245690"/>
      <w:bookmarkStart w:id="838" w:name="_Toc439168920"/>
      <w:bookmarkStart w:id="839" w:name="_Toc439245693"/>
      <w:bookmarkStart w:id="840" w:name="_Toc439168922"/>
      <w:bookmarkStart w:id="841" w:name="_Toc439245695"/>
      <w:bookmarkStart w:id="842" w:name="_Toc439168925"/>
      <w:bookmarkStart w:id="843" w:name="_Toc439245698"/>
      <w:bookmarkStart w:id="844" w:name="_Toc439168929"/>
      <w:bookmarkStart w:id="845" w:name="_Toc439245702"/>
      <w:bookmarkStart w:id="846" w:name="_Toc439168931"/>
      <w:bookmarkStart w:id="847" w:name="_Toc439245704"/>
      <w:bookmarkStart w:id="848" w:name="_Toc439168934"/>
      <w:bookmarkStart w:id="849" w:name="_Toc439245707"/>
      <w:bookmarkStart w:id="850" w:name="_Toc439168936"/>
      <w:bookmarkStart w:id="851" w:name="_Toc439245709"/>
      <w:bookmarkStart w:id="852" w:name="_Toc439168939"/>
      <w:bookmarkStart w:id="853" w:name="_Toc439245712"/>
      <w:bookmarkStart w:id="854" w:name="_Toc439168941"/>
      <w:bookmarkStart w:id="855" w:name="_Toc439245714"/>
      <w:bookmarkStart w:id="856" w:name="_Toc439168942"/>
      <w:bookmarkStart w:id="857" w:name="_Toc439245715"/>
      <w:bookmarkStart w:id="858" w:name="_Toc439168943"/>
      <w:bookmarkStart w:id="859" w:name="_Toc439245716"/>
      <w:bookmarkStart w:id="860" w:name="_Toc439168952"/>
      <w:bookmarkStart w:id="861" w:name="_Toc439245725"/>
      <w:bookmarkStart w:id="862" w:name="_Toc439168954"/>
      <w:bookmarkStart w:id="863" w:name="_Toc439245727"/>
      <w:bookmarkStart w:id="864" w:name="_Toc439168956"/>
      <w:bookmarkStart w:id="865" w:name="_Toc439245729"/>
      <w:bookmarkStart w:id="866" w:name="_Toc439168960"/>
      <w:bookmarkStart w:id="867" w:name="_Toc439245733"/>
      <w:bookmarkStart w:id="868" w:name="_Toc439168961"/>
      <w:bookmarkStart w:id="869" w:name="_Toc439245734"/>
      <w:bookmarkStart w:id="870" w:name="_8.8_Exempt_capacity"/>
      <w:bookmarkStart w:id="871" w:name="_Toc439168968"/>
      <w:bookmarkStart w:id="872" w:name="_Toc439245741"/>
      <w:bookmarkStart w:id="873" w:name="_Toc439168990"/>
      <w:bookmarkStart w:id="874" w:name="_Toc439245763"/>
      <w:bookmarkStart w:id="875" w:name="_Toc142099102"/>
      <w:bookmarkStart w:id="876" w:name="_Toc271708200"/>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p>
    <w:p w14:paraId="20C619D0" w14:textId="77777777" w:rsidR="00F563CB" w:rsidRDefault="00304010" w:rsidP="006446A3">
      <w:pPr>
        <w:pStyle w:val="Heading1"/>
      </w:pPr>
      <w:bookmarkStart w:id="877" w:name="_Toc233778731"/>
      <w:r>
        <w:t>Resource Adequacy Substitution</w:t>
      </w:r>
      <w:bookmarkEnd w:id="877"/>
    </w:p>
    <w:p w14:paraId="20C619D1" w14:textId="77777777" w:rsidR="00A10993" w:rsidRPr="00A10993" w:rsidRDefault="00A10993" w:rsidP="006446A3"/>
    <w:p w14:paraId="20C619D2" w14:textId="77777777" w:rsidR="00F563CB" w:rsidRDefault="00F563CB" w:rsidP="00F563CB">
      <w:pPr>
        <w:pStyle w:val="ParaText"/>
        <w:rPr>
          <w:rFonts w:cs="Arial"/>
          <w:szCs w:val="22"/>
        </w:rPr>
      </w:pPr>
      <w:r>
        <w:rPr>
          <w:rFonts w:cs="Arial"/>
          <w:szCs w:val="22"/>
        </w:rPr>
        <w:t>W</w:t>
      </w:r>
      <w:r w:rsidR="00654D39">
        <w:rPr>
          <w:rFonts w:cs="Arial"/>
          <w:szCs w:val="22"/>
        </w:rPr>
        <w:t>elcome to the Resource A</w:t>
      </w:r>
      <w:r>
        <w:rPr>
          <w:rFonts w:cs="Arial"/>
          <w:szCs w:val="22"/>
        </w:rPr>
        <w:t>dequacy</w:t>
      </w:r>
      <w:r w:rsidR="00654D39">
        <w:rPr>
          <w:rFonts w:cs="Arial"/>
          <w:szCs w:val="22"/>
        </w:rPr>
        <w:t xml:space="preserve"> substitution</w:t>
      </w:r>
      <w:r w:rsidRPr="00313CBB">
        <w:rPr>
          <w:rFonts w:cs="Arial"/>
          <w:szCs w:val="22"/>
        </w:rPr>
        <w:t xml:space="preserve"> </w:t>
      </w:r>
      <w:r>
        <w:rPr>
          <w:rFonts w:cs="Arial"/>
          <w:szCs w:val="22"/>
        </w:rPr>
        <w:t xml:space="preserve">section of the </w:t>
      </w:r>
      <w:r w:rsidRPr="00313CBB">
        <w:rPr>
          <w:rFonts w:cs="Arial"/>
          <w:szCs w:val="22"/>
        </w:rPr>
        <w:t>BPM for Reliability Requirements</w:t>
      </w:r>
      <w:r>
        <w:rPr>
          <w:rFonts w:cs="Arial"/>
          <w:szCs w:val="22"/>
        </w:rPr>
        <w:t xml:space="preserve">.  In this section you will find the following information: </w:t>
      </w:r>
    </w:p>
    <w:p w14:paraId="20C619D3" w14:textId="77777777" w:rsidR="0070056E" w:rsidRDefault="00F563CB" w:rsidP="006446A3">
      <w:pPr>
        <w:pStyle w:val="ParaText"/>
        <w:rPr>
          <w:szCs w:val="22"/>
        </w:rPr>
      </w:pPr>
      <w:r>
        <w:rPr>
          <w:rFonts w:cs="Arial"/>
          <w:szCs w:val="22"/>
        </w:rPr>
        <w:t>Overview of RA substitution, different types of substitution, compatible bus methodology, validation rules for substitutions</w:t>
      </w:r>
      <w:r w:rsidR="00654D39">
        <w:rPr>
          <w:rFonts w:cs="Arial"/>
          <w:szCs w:val="22"/>
        </w:rPr>
        <w:t>, nature of work attributes and outage exemptions,</w:t>
      </w:r>
      <w:r>
        <w:rPr>
          <w:rFonts w:cs="Arial"/>
          <w:szCs w:val="22"/>
        </w:rPr>
        <w:t xml:space="preserve"> acquired contracts and release of substitutions.</w:t>
      </w:r>
    </w:p>
    <w:p w14:paraId="20C619D4" w14:textId="77777777" w:rsidR="00F563CB" w:rsidRDefault="00F563CB" w:rsidP="006446A3">
      <w:pPr>
        <w:pStyle w:val="Heading2"/>
      </w:pPr>
      <w:bookmarkStart w:id="878" w:name="_Toc233778732"/>
      <w:r>
        <w:t>Overview of RA substitution</w:t>
      </w:r>
      <w:bookmarkEnd w:id="878"/>
    </w:p>
    <w:p w14:paraId="20C619D5" w14:textId="77777777" w:rsidR="00F563CB" w:rsidRDefault="00F563CB" w:rsidP="006446A3">
      <w:pPr>
        <w:ind w:left="576"/>
      </w:pPr>
    </w:p>
    <w:p w14:paraId="20C619D6" w14:textId="77777777" w:rsidR="00A7693B" w:rsidRDefault="00B14084" w:rsidP="00A10993">
      <w:pPr>
        <w:pStyle w:val="ParaText"/>
      </w:pPr>
      <w:r w:rsidRPr="006641E2">
        <w:t xml:space="preserve">RA resources are expected to be available during the entire month. The </w:t>
      </w:r>
      <w:r w:rsidR="0015032B">
        <w:t>substitution</w:t>
      </w:r>
      <w:r w:rsidRPr="006641E2">
        <w:t xml:space="preserve"> rule provides opportunities for RA resources to take maintenance outages under specific conditions when there is advance notice of the outage. Resources also experience forced outages, when advance notice is not possible. The availability incentive mechanism is designed to provide resources with incentives to undertake actions to reduce the occurrences of forced outages in a month. In order to allow resources to manage their availability incentive risk, the ISO has developed substitution rules that allow capacity from resources to “substitute” for RA capacity which has experienced a </w:t>
      </w:r>
      <w:r w:rsidR="0015032B">
        <w:t>planned/</w:t>
      </w:r>
      <w:r w:rsidRPr="006641E2">
        <w:t>forced outage. A resource on a</w:t>
      </w:r>
      <w:r w:rsidR="0015032B">
        <w:t>n</w:t>
      </w:r>
      <w:r w:rsidRPr="006641E2">
        <w:t xml:space="preserve"> outage has the option to provide substitute RA capacity to mitigate any potential impact to the original RA resource’s availability incentive calculation.</w:t>
      </w:r>
      <w:r w:rsidR="00A24404">
        <w:t xml:space="preserve"> </w:t>
      </w:r>
      <w:r w:rsidR="0070056E">
        <w:t>Substitution mechanism allows the supplier of Resource Adequacy Capacity that is tied to a specific generating resource the ability to substitute that capacity in the event the Resource Adequacy resource is on a</w:t>
      </w:r>
      <w:r w:rsidR="0015032B">
        <w:t>n</w:t>
      </w:r>
      <w:r w:rsidR="0070056E">
        <w:t xml:space="preserve"> Outage</w:t>
      </w:r>
      <w:r w:rsidR="0015032B">
        <w:t>.</w:t>
      </w:r>
    </w:p>
    <w:p w14:paraId="20C619D7" w14:textId="77777777" w:rsidR="00A7693B" w:rsidRDefault="0070056E" w:rsidP="00A10993">
      <w:pPr>
        <w:pStyle w:val="ParaText"/>
      </w:pPr>
      <w:r>
        <w:t xml:space="preserve">There are </w:t>
      </w:r>
      <w:r w:rsidR="00D0406A">
        <w:t>three</w:t>
      </w:r>
      <w:r>
        <w:t xml:space="preserve"> types of Resource Adequacy Capacity – </w:t>
      </w:r>
      <w:r w:rsidR="00D0406A">
        <w:t>Local, System</w:t>
      </w:r>
      <w:r>
        <w:t xml:space="preserve"> and Flexible. </w:t>
      </w:r>
      <w:r w:rsidR="00D0406A">
        <w:t xml:space="preserve">Local and System RA are commonly known as generic RA capacity type while Flexible is known as Flexible RA Capacity type. </w:t>
      </w:r>
      <w:r>
        <w:t>The substitution capacity is further categorized as Day Ahead or Real Time Substitution depending on the timeline of submission.</w:t>
      </w:r>
      <w:r w:rsidR="000C46C9">
        <w:t xml:space="preserve">  </w:t>
      </w:r>
      <w:r w:rsidR="000C46C9" w:rsidRPr="006641E2">
        <w:t>A</w:t>
      </w:r>
      <w:r w:rsidR="00357105">
        <w:t>n</w:t>
      </w:r>
      <w:r w:rsidR="000C46C9" w:rsidRPr="006641E2">
        <w:t xml:space="preserve"> </w:t>
      </w:r>
      <w:r w:rsidR="000C46C9">
        <w:t xml:space="preserve">RA </w:t>
      </w:r>
      <w:r w:rsidR="00357105">
        <w:t xml:space="preserve">resource on </w:t>
      </w:r>
      <w:r w:rsidR="000C46C9" w:rsidRPr="006641E2">
        <w:t>outage has the option to provide substitute RA capacity to mitigate any potential impact to the original RA resource’s availability incentive calculation.</w:t>
      </w:r>
    </w:p>
    <w:p w14:paraId="20C619D8" w14:textId="77777777" w:rsidR="00A7693B" w:rsidRDefault="00A7693B">
      <w:pPr>
        <w:spacing w:after="0"/>
        <w:jc w:val="left"/>
      </w:pPr>
      <w:r>
        <w:br w:type="page"/>
      </w:r>
    </w:p>
    <w:p w14:paraId="20C619D9" w14:textId="77777777" w:rsidR="00A10993" w:rsidRDefault="00A10993" w:rsidP="0083608F">
      <w:pPr>
        <w:pStyle w:val="ParaText"/>
      </w:pPr>
    </w:p>
    <w:p w14:paraId="20C619DA" w14:textId="77777777" w:rsidR="007A1862" w:rsidRDefault="007A1862" w:rsidP="007A1862">
      <w:pPr>
        <w:pStyle w:val="Heading3"/>
      </w:pPr>
      <w:bookmarkStart w:id="879" w:name="_Toc499044398"/>
      <w:bookmarkStart w:id="880" w:name="_Toc233778733"/>
      <w:r>
        <w:t>Different types of substitution</w:t>
      </w:r>
      <w:bookmarkEnd w:id="879"/>
      <w:bookmarkEnd w:id="880"/>
    </w:p>
    <w:p w14:paraId="20C619DB" w14:textId="77777777" w:rsidR="007A1862" w:rsidRDefault="007A1862" w:rsidP="007A1862"/>
    <w:tbl>
      <w:tblPr>
        <w:tblStyle w:val="TableGrid"/>
        <w:tblW w:w="9085" w:type="dxa"/>
        <w:tblLook w:val="04A0" w:firstRow="1" w:lastRow="0" w:firstColumn="1" w:lastColumn="0" w:noHBand="0" w:noVBand="1"/>
      </w:tblPr>
      <w:tblGrid>
        <w:gridCol w:w="1975"/>
        <w:gridCol w:w="3674"/>
        <w:gridCol w:w="3436"/>
      </w:tblGrid>
      <w:tr w:rsidR="007A1862" w14:paraId="20C619DF" w14:textId="77777777" w:rsidTr="004F73EB">
        <w:tc>
          <w:tcPr>
            <w:tcW w:w="1975" w:type="dxa"/>
            <w:shd w:val="clear" w:color="auto" w:fill="95B3D7" w:themeFill="accent1" w:themeFillTint="99"/>
          </w:tcPr>
          <w:p w14:paraId="20C619DC" w14:textId="77777777" w:rsidR="007A1862" w:rsidRDefault="007A1862" w:rsidP="004F73EB">
            <w:r>
              <w:t>RA Capacity Type</w:t>
            </w:r>
          </w:p>
        </w:tc>
        <w:tc>
          <w:tcPr>
            <w:tcW w:w="3674" w:type="dxa"/>
            <w:shd w:val="clear" w:color="auto" w:fill="95B3D7" w:themeFill="accent1" w:themeFillTint="99"/>
          </w:tcPr>
          <w:p w14:paraId="20C619DD" w14:textId="77777777" w:rsidR="007A1862" w:rsidRDefault="007A1862" w:rsidP="004F73EB">
            <w:r>
              <w:t>Is substitution required for RA on Forced Outage to avoid potential RAAIM?</w:t>
            </w:r>
          </w:p>
        </w:tc>
        <w:tc>
          <w:tcPr>
            <w:tcW w:w="3436" w:type="dxa"/>
            <w:shd w:val="clear" w:color="auto" w:fill="95B3D7" w:themeFill="accent1" w:themeFillTint="99"/>
          </w:tcPr>
          <w:p w14:paraId="20C619DE" w14:textId="77777777" w:rsidR="007A1862" w:rsidRDefault="007A1862" w:rsidP="004F73EB">
            <w:r>
              <w:t>Is substitution required for RA on Planned Outage to avoid potential RAAIM?</w:t>
            </w:r>
          </w:p>
        </w:tc>
      </w:tr>
      <w:tr w:rsidR="007A1862" w14:paraId="20C619E3" w14:textId="77777777" w:rsidTr="004F73EB">
        <w:tc>
          <w:tcPr>
            <w:tcW w:w="1975" w:type="dxa"/>
          </w:tcPr>
          <w:p w14:paraId="20C619E0" w14:textId="77777777" w:rsidR="007A1862" w:rsidRDefault="007A1862" w:rsidP="004F73EB">
            <w:r>
              <w:t xml:space="preserve">Generic RA </w:t>
            </w:r>
          </w:p>
        </w:tc>
        <w:tc>
          <w:tcPr>
            <w:tcW w:w="3674" w:type="dxa"/>
          </w:tcPr>
          <w:p w14:paraId="20C619E1" w14:textId="77777777" w:rsidR="007A1862" w:rsidRDefault="007A1862" w:rsidP="004F73EB">
            <w:r>
              <w:t>Yes</w:t>
            </w:r>
          </w:p>
        </w:tc>
        <w:tc>
          <w:tcPr>
            <w:tcW w:w="3436" w:type="dxa"/>
          </w:tcPr>
          <w:p w14:paraId="20C619E2" w14:textId="77777777" w:rsidR="007A1862" w:rsidRDefault="007A1862" w:rsidP="004F73EB">
            <w:r>
              <w:t>Yes</w:t>
            </w:r>
          </w:p>
        </w:tc>
      </w:tr>
      <w:tr w:rsidR="007A1862" w14:paraId="20C619E7" w14:textId="77777777" w:rsidTr="004F73EB">
        <w:tc>
          <w:tcPr>
            <w:tcW w:w="1975" w:type="dxa"/>
          </w:tcPr>
          <w:p w14:paraId="20C619E4" w14:textId="77777777" w:rsidR="007A1862" w:rsidRDefault="007A1862" w:rsidP="004F73EB">
            <w:r>
              <w:t>Generic CPM</w:t>
            </w:r>
          </w:p>
        </w:tc>
        <w:tc>
          <w:tcPr>
            <w:tcW w:w="3674" w:type="dxa"/>
          </w:tcPr>
          <w:p w14:paraId="20C619E5" w14:textId="77777777" w:rsidR="007A1862" w:rsidRDefault="007A1862" w:rsidP="004F73EB">
            <w:r>
              <w:t>Yes</w:t>
            </w:r>
          </w:p>
        </w:tc>
        <w:tc>
          <w:tcPr>
            <w:tcW w:w="3436" w:type="dxa"/>
          </w:tcPr>
          <w:p w14:paraId="20C619E6" w14:textId="77777777" w:rsidR="007A1862" w:rsidRDefault="007A1862" w:rsidP="004F73EB">
            <w:r>
              <w:t>Yes</w:t>
            </w:r>
          </w:p>
        </w:tc>
      </w:tr>
      <w:tr w:rsidR="007A1862" w14:paraId="20C619EB" w14:textId="77777777" w:rsidTr="004F73EB">
        <w:tc>
          <w:tcPr>
            <w:tcW w:w="1975" w:type="dxa"/>
          </w:tcPr>
          <w:p w14:paraId="20C619E8" w14:textId="77777777" w:rsidR="007A1862" w:rsidRDefault="007A1862" w:rsidP="004F73EB">
            <w:r>
              <w:t>Flexible RA</w:t>
            </w:r>
          </w:p>
        </w:tc>
        <w:tc>
          <w:tcPr>
            <w:tcW w:w="3674" w:type="dxa"/>
          </w:tcPr>
          <w:p w14:paraId="20C619E9" w14:textId="77777777" w:rsidR="007A1862" w:rsidRDefault="007A1862" w:rsidP="004F73EB">
            <w:r>
              <w:t>Yes</w:t>
            </w:r>
          </w:p>
        </w:tc>
        <w:tc>
          <w:tcPr>
            <w:tcW w:w="3436" w:type="dxa"/>
          </w:tcPr>
          <w:p w14:paraId="20C619EA" w14:textId="77777777" w:rsidR="007A1862" w:rsidRDefault="007A1862" w:rsidP="004F73EB">
            <w:r>
              <w:t>NA</w:t>
            </w:r>
          </w:p>
        </w:tc>
      </w:tr>
      <w:tr w:rsidR="007A1862" w14:paraId="20C619EF" w14:textId="77777777" w:rsidTr="004F73EB">
        <w:tc>
          <w:tcPr>
            <w:tcW w:w="1975" w:type="dxa"/>
          </w:tcPr>
          <w:p w14:paraId="20C619EC" w14:textId="77777777" w:rsidR="007A1862" w:rsidRDefault="007A1862" w:rsidP="004F73EB">
            <w:r>
              <w:t>Flexible CPM</w:t>
            </w:r>
          </w:p>
        </w:tc>
        <w:tc>
          <w:tcPr>
            <w:tcW w:w="3674" w:type="dxa"/>
          </w:tcPr>
          <w:p w14:paraId="20C619ED" w14:textId="77777777" w:rsidR="007A1862" w:rsidRDefault="007A1862" w:rsidP="004F73EB">
            <w:r>
              <w:t>Yes</w:t>
            </w:r>
          </w:p>
        </w:tc>
        <w:tc>
          <w:tcPr>
            <w:tcW w:w="3436" w:type="dxa"/>
          </w:tcPr>
          <w:p w14:paraId="20C619EE" w14:textId="77777777" w:rsidR="007A1862" w:rsidRDefault="007A1862" w:rsidP="004F73EB">
            <w:r>
              <w:t>NA</w:t>
            </w:r>
          </w:p>
        </w:tc>
      </w:tr>
    </w:tbl>
    <w:p w14:paraId="20C619F0" w14:textId="77777777" w:rsidR="007A1862" w:rsidRDefault="007A1862" w:rsidP="007A1862">
      <w:pPr>
        <w:pStyle w:val="ParaText"/>
      </w:pPr>
    </w:p>
    <w:p w14:paraId="20C619F1" w14:textId="77777777" w:rsidR="007A1862" w:rsidRDefault="007A1862" w:rsidP="007A1862">
      <w:pPr>
        <w:pStyle w:val="ParaText"/>
      </w:pPr>
      <w:r>
        <w:t>Note: Generic RA is either system or local RA.</w:t>
      </w:r>
    </w:p>
    <w:p w14:paraId="20C619F2" w14:textId="77777777" w:rsidR="007A1862" w:rsidRPr="00FF0C3F" w:rsidRDefault="007A1862" w:rsidP="007A1862">
      <w:pPr>
        <w:pStyle w:val="Heading2"/>
      </w:pPr>
      <w:bookmarkStart w:id="881" w:name="_Toc499044399"/>
      <w:bookmarkStart w:id="882" w:name="_Toc233778734"/>
      <w:r>
        <w:t>Planned Outage Substitution</w:t>
      </w:r>
      <w:bookmarkEnd w:id="881"/>
      <w:bookmarkEnd w:id="882"/>
    </w:p>
    <w:p w14:paraId="20C619F6" w14:textId="4695EAF8" w:rsidR="007A1862" w:rsidRPr="00C8777B" w:rsidRDefault="007A1862" w:rsidP="008A26C5">
      <w:pPr>
        <w:pStyle w:val="ParaText"/>
        <w:rPr>
          <w:rFonts w:cs="Arial"/>
          <w:color w:val="000000" w:themeColor="text1"/>
          <w:sz w:val="20"/>
          <w:lang w:eastAsia="ko-KR"/>
        </w:rPr>
      </w:pPr>
    </w:p>
    <w:p w14:paraId="20C61A04" w14:textId="77777777" w:rsidR="007A1862" w:rsidRPr="000803DB" w:rsidRDefault="007A1862" w:rsidP="007A1862">
      <w:pPr>
        <w:pStyle w:val="Heading3"/>
      </w:pPr>
      <w:bookmarkStart w:id="883" w:name="_Toc499044401"/>
      <w:bookmarkStart w:id="884" w:name="_Toc233778735"/>
      <w:r>
        <w:t>Nature of Work Attributes for Planned Outages</w:t>
      </w:r>
      <w:bookmarkEnd w:id="883"/>
      <w:bookmarkEnd w:id="884"/>
    </w:p>
    <w:p w14:paraId="20C61A05" w14:textId="77777777" w:rsidR="007A1862" w:rsidRDefault="007A1862" w:rsidP="007A1862">
      <w:pPr>
        <w:pStyle w:val="ParaText"/>
        <w:rPr>
          <w:rFonts w:cs="Arial"/>
          <w:szCs w:val="22"/>
        </w:rPr>
      </w:pPr>
    </w:p>
    <w:tbl>
      <w:tblPr>
        <w:tblW w:w="6565" w:type="dxa"/>
        <w:jc w:val="center"/>
        <w:tblLayout w:type="fixed"/>
        <w:tblLook w:val="04A0" w:firstRow="1" w:lastRow="0" w:firstColumn="1" w:lastColumn="0" w:noHBand="0" w:noVBand="1"/>
      </w:tblPr>
      <w:tblGrid>
        <w:gridCol w:w="1095"/>
        <w:gridCol w:w="3580"/>
        <w:gridCol w:w="1890"/>
      </w:tblGrid>
      <w:tr w:rsidR="007A1862" w:rsidRPr="00AD501E" w14:paraId="20C61A09" w14:textId="77777777" w:rsidTr="004F73EB">
        <w:trPr>
          <w:trHeight w:val="765"/>
          <w:jc w:val="center"/>
        </w:trPr>
        <w:tc>
          <w:tcPr>
            <w:tcW w:w="1095" w:type="dxa"/>
            <w:tcBorders>
              <w:top w:val="single" w:sz="4" w:space="0" w:color="auto"/>
              <w:left w:val="single" w:sz="4" w:space="0" w:color="auto"/>
              <w:bottom w:val="single" w:sz="4" w:space="0" w:color="auto"/>
              <w:right w:val="single" w:sz="4" w:space="0" w:color="auto"/>
            </w:tcBorders>
            <w:shd w:val="clear" w:color="auto" w:fill="17365D" w:themeFill="text2" w:themeFillShade="BF"/>
            <w:vAlign w:val="center"/>
            <w:hideMark/>
          </w:tcPr>
          <w:p w14:paraId="20C61A06" w14:textId="77777777" w:rsidR="007A1862" w:rsidRPr="009816D8" w:rsidRDefault="007A1862" w:rsidP="004F73EB">
            <w:pPr>
              <w:jc w:val="center"/>
              <w:rPr>
                <w:rFonts w:cs="Arial"/>
                <w:b/>
                <w:bCs/>
                <w:color w:val="000000"/>
                <w:sz w:val="20"/>
              </w:rPr>
            </w:pPr>
            <w:r w:rsidRPr="009816D8">
              <w:rPr>
                <w:rFonts w:cs="Arial"/>
                <w:b/>
                <w:sz w:val="20"/>
              </w:rPr>
              <w:t>Outage Type</w:t>
            </w:r>
          </w:p>
        </w:tc>
        <w:tc>
          <w:tcPr>
            <w:tcW w:w="3580" w:type="dxa"/>
            <w:tcBorders>
              <w:top w:val="single" w:sz="4" w:space="0" w:color="auto"/>
              <w:left w:val="nil"/>
              <w:bottom w:val="single" w:sz="4" w:space="0" w:color="auto"/>
              <w:right w:val="single" w:sz="4" w:space="0" w:color="auto"/>
            </w:tcBorders>
            <w:shd w:val="clear" w:color="auto" w:fill="17365D" w:themeFill="text2" w:themeFillShade="BF"/>
            <w:vAlign w:val="center"/>
            <w:hideMark/>
          </w:tcPr>
          <w:p w14:paraId="20C61A07" w14:textId="77777777" w:rsidR="007A1862" w:rsidRPr="009816D8" w:rsidRDefault="007A1862" w:rsidP="004F73EB">
            <w:pPr>
              <w:jc w:val="center"/>
              <w:rPr>
                <w:rFonts w:cs="Arial"/>
                <w:b/>
                <w:bCs/>
                <w:color w:val="000000"/>
                <w:sz w:val="20"/>
              </w:rPr>
            </w:pPr>
            <w:r w:rsidRPr="009816D8">
              <w:rPr>
                <w:rFonts w:cs="Arial"/>
                <w:b/>
                <w:sz w:val="20"/>
              </w:rPr>
              <w:t>Nature of Work/Opportunity Status</w:t>
            </w:r>
          </w:p>
        </w:tc>
        <w:tc>
          <w:tcPr>
            <w:tcW w:w="1890" w:type="dxa"/>
            <w:tcBorders>
              <w:top w:val="single" w:sz="4" w:space="0" w:color="auto"/>
              <w:left w:val="nil"/>
              <w:bottom w:val="single" w:sz="4" w:space="0" w:color="auto"/>
              <w:right w:val="single" w:sz="4" w:space="0" w:color="auto"/>
            </w:tcBorders>
            <w:shd w:val="clear" w:color="auto" w:fill="17365D" w:themeFill="text2" w:themeFillShade="BF"/>
            <w:vAlign w:val="center"/>
            <w:hideMark/>
          </w:tcPr>
          <w:p w14:paraId="20C61A08" w14:textId="77777777" w:rsidR="007A1862" w:rsidRPr="009816D8" w:rsidRDefault="007A1862" w:rsidP="004F73EB">
            <w:pPr>
              <w:jc w:val="center"/>
              <w:rPr>
                <w:rFonts w:cs="Arial"/>
                <w:b/>
                <w:bCs/>
                <w:color w:val="000000"/>
                <w:sz w:val="20"/>
              </w:rPr>
            </w:pPr>
            <w:r>
              <w:rPr>
                <w:rFonts w:cs="Arial"/>
                <w:b/>
                <w:sz w:val="20"/>
              </w:rPr>
              <w:t>Is substitution required?</w:t>
            </w:r>
          </w:p>
        </w:tc>
      </w:tr>
      <w:tr w:rsidR="007A1862" w:rsidRPr="00AD501E" w14:paraId="20C61A0D"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0A"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0B" w14:textId="77777777" w:rsidR="007A1862" w:rsidRPr="009816D8" w:rsidRDefault="007A1862" w:rsidP="004F73EB">
            <w:pPr>
              <w:jc w:val="left"/>
              <w:rPr>
                <w:rFonts w:cs="Arial"/>
                <w:color w:val="000000"/>
                <w:sz w:val="20"/>
              </w:rPr>
            </w:pPr>
            <w:r w:rsidRPr="009816D8">
              <w:rPr>
                <w:rFonts w:cs="Arial"/>
                <w:color w:val="000000"/>
                <w:sz w:val="20"/>
              </w:rPr>
              <w:t xml:space="preserve">Ambient Due to Temperature </w:t>
            </w:r>
          </w:p>
        </w:tc>
        <w:tc>
          <w:tcPr>
            <w:tcW w:w="1890" w:type="dxa"/>
            <w:tcBorders>
              <w:top w:val="nil"/>
              <w:left w:val="nil"/>
              <w:bottom w:val="single" w:sz="4" w:space="0" w:color="auto"/>
              <w:right w:val="single" w:sz="4" w:space="0" w:color="auto"/>
            </w:tcBorders>
            <w:vAlign w:val="center"/>
            <w:hideMark/>
          </w:tcPr>
          <w:p w14:paraId="20C61A0C" w14:textId="77777777" w:rsidR="007A1862" w:rsidRPr="009816D8" w:rsidRDefault="007A1862" w:rsidP="004F73EB">
            <w:pPr>
              <w:jc w:val="left"/>
              <w:rPr>
                <w:rFonts w:cs="Arial"/>
                <w:color w:val="000000"/>
                <w:sz w:val="20"/>
              </w:rPr>
            </w:pPr>
            <w:r w:rsidRPr="009816D8">
              <w:rPr>
                <w:rFonts w:cs="Arial"/>
                <w:color w:val="000000"/>
                <w:sz w:val="20"/>
              </w:rPr>
              <w:t>Y</w:t>
            </w:r>
          </w:p>
        </w:tc>
      </w:tr>
      <w:tr w:rsidR="007A1862" w:rsidRPr="00AD501E" w14:paraId="20C61A11" w14:textId="77777777" w:rsidTr="004F73EB">
        <w:trPr>
          <w:trHeight w:val="510"/>
          <w:jc w:val="center"/>
        </w:trPr>
        <w:tc>
          <w:tcPr>
            <w:tcW w:w="1095" w:type="dxa"/>
            <w:tcBorders>
              <w:top w:val="nil"/>
              <w:left w:val="single" w:sz="4" w:space="0" w:color="auto"/>
              <w:bottom w:val="single" w:sz="4" w:space="0" w:color="auto"/>
              <w:right w:val="single" w:sz="4" w:space="0" w:color="auto"/>
            </w:tcBorders>
            <w:vAlign w:val="center"/>
            <w:hideMark/>
          </w:tcPr>
          <w:p w14:paraId="20C61A0E"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0F" w14:textId="77777777" w:rsidR="007A1862" w:rsidRPr="009816D8" w:rsidRDefault="007A1862" w:rsidP="004F73EB">
            <w:pPr>
              <w:jc w:val="left"/>
              <w:rPr>
                <w:rFonts w:cs="Arial"/>
                <w:color w:val="000000"/>
                <w:sz w:val="20"/>
              </w:rPr>
            </w:pPr>
            <w:r w:rsidRPr="009816D8">
              <w:rPr>
                <w:rFonts w:cs="Arial"/>
                <w:color w:val="000000"/>
                <w:sz w:val="20"/>
              </w:rPr>
              <w:t xml:space="preserve">Ambient Not Due to Temperature </w:t>
            </w:r>
          </w:p>
        </w:tc>
        <w:tc>
          <w:tcPr>
            <w:tcW w:w="1890" w:type="dxa"/>
            <w:tcBorders>
              <w:top w:val="nil"/>
              <w:left w:val="nil"/>
              <w:bottom w:val="single" w:sz="4" w:space="0" w:color="auto"/>
              <w:right w:val="single" w:sz="4" w:space="0" w:color="auto"/>
            </w:tcBorders>
            <w:vAlign w:val="center"/>
            <w:hideMark/>
          </w:tcPr>
          <w:p w14:paraId="20C61A10" w14:textId="084EE641" w:rsidR="007A1862" w:rsidRPr="009816D8" w:rsidRDefault="002242B8" w:rsidP="004F73EB">
            <w:pPr>
              <w:jc w:val="left"/>
              <w:rPr>
                <w:rFonts w:cs="Arial"/>
                <w:color w:val="000000"/>
                <w:sz w:val="20"/>
              </w:rPr>
            </w:pPr>
            <w:r>
              <w:rPr>
                <w:rFonts w:cs="Arial"/>
                <w:color w:val="000000"/>
                <w:sz w:val="20"/>
              </w:rPr>
              <w:t>Y</w:t>
            </w:r>
          </w:p>
        </w:tc>
      </w:tr>
      <w:tr w:rsidR="007A1862" w:rsidRPr="00AD501E" w14:paraId="20C61A15" w14:textId="77777777" w:rsidTr="004F73EB">
        <w:trPr>
          <w:trHeight w:val="510"/>
          <w:jc w:val="center"/>
        </w:trPr>
        <w:tc>
          <w:tcPr>
            <w:tcW w:w="1095" w:type="dxa"/>
            <w:tcBorders>
              <w:top w:val="nil"/>
              <w:left w:val="single" w:sz="4" w:space="0" w:color="auto"/>
              <w:bottom w:val="single" w:sz="4" w:space="0" w:color="auto"/>
              <w:right w:val="single" w:sz="4" w:space="0" w:color="auto"/>
            </w:tcBorders>
            <w:vAlign w:val="center"/>
          </w:tcPr>
          <w:p w14:paraId="20C61A12"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tcPr>
          <w:p w14:paraId="20C61A13" w14:textId="77777777" w:rsidR="007A1862" w:rsidRPr="009816D8" w:rsidRDefault="007A1862" w:rsidP="004F73EB">
            <w:pPr>
              <w:jc w:val="left"/>
              <w:rPr>
                <w:rFonts w:cs="Arial"/>
                <w:color w:val="000000"/>
                <w:sz w:val="20"/>
              </w:rPr>
            </w:pPr>
            <w:r>
              <w:rPr>
                <w:sz w:val="20"/>
              </w:rPr>
              <w:t>Ambient due to Fuel insufficiency</w:t>
            </w:r>
          </w:p>
        </w:tc>
        <w:tc>
          <w:tcPr>
            <w:tcW w:w="1890" w:type="dxa"/>
            <w:tcBorders>
              <w:top w:val="nil"/>
              <w:left w:val="nil"/>
              <w:bottom w:val="single" w:sz="4" w:space="0" w:color="auto"/>
              <w:right w:val="single" w:sz="4" w:space="0" w:color="auto"/>
            </w:tcBorders>
            <w:vAlign w:val="center"/>
          </w:tcPr>
          <w:p w14:paraId="20C61A14" w14:textId="77777777" w:rsidR="007A1862" w:rsidRPr="009816D8" w:rsidRDefault="007A1862" w:rsidP="004F73EB">
            <w:pPr>
              <w:jc w:val="left"/>
              <w:rPr>
                <w:rFonts w:cs="Arial"/>
                <w:color w:val="000000"/>
                <w:sz w:val="20"/>
              </w:rPr>
            </w:pPr>
            <w:r>
              <w:rPr>
                <w:rFonts w:cs="Arial"/>
                <w:color w:val="000000"/>
                <w:sz w:val="20"/>
              </w:rPr>
              <w:t>Y</w:t>
            </w:r>
          </w:p>
        </w:tc>
      </w:tr>
      <w:tr w:rsidR="007A1862" w:rsidRPr="00AD501E" w14:paraId="20C61A19"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16"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17" w14:textId="77777777" w:rsidR="007A1862" w:rsidRPr="009816D8" w:rsidRDefault="007A1862" w:rsidP="004F73EB">
            <w:pPr>
              <w:jc w:val="left"/>
              <w:rPr>
                <w:rFonts w:cs="Arial"/>
                <w:color w:val="000000"/>
                <w:sz w:val="20"/>
              </w:rPr>
            </w:pPr>
            <w:r w:rsidRPr="009816D8">
              <w:rPr>
                <w:rFonts w:cs="Arial"/>
                <w:color w:val="000000"/>
                <w:sz w:val="20"/>
              </w:rPr>
              <w:t xml:space="preserve">AVR/Exciter </w:t>
            </w:r>
          </w:p>
        </w:tc>
        <w:tc>
          <w:tcPr>
            <w:tcW w:w="1890" w:type="dxa"/>
            <w:tcBorders>
              <w:top w:val="nil"/>
              <w:left w:val="nil"/>
              <w:bottom w:val="single" w:sz="4" w:space="0" w:color="auto"/>
              <w:right w:val="single" w:sz="4" w:space="0" w:color="auto"/>
            </w:tcBorders>
            <w:vAlign w:val="center"/>
            <w:hideMark/>
          </w:tcPr>
          <w:p w14:paraId="20C61A18" w14:textId="77777777" w:rsidR="007A1862" w:rsidRPr="009816D8" w:rsidRDefault="007A1862" w:rsidP="004F73EB">
            <w:pPr>
              <w:jc w:val="left"/>
              <w:rPr>
                <w:rFonts w:cs="Arial"/>
                <w:color w:val="000000"/>
                <w:sz w:val="20"/>
              </w:rPr>
            </w:pPr>
            <w:r>
              <w:rPr>
                <w:rFonts w:cs="Arial"/>
                <w:color w:val="000000"/>
                <w:sz w:val="20"/>
              </w:rPr>
              <w:t>Y</w:t>
            </w:r>
          </w:p>
        </w:tc>
      </w:tr>
      <w:tr w:rsidR="007A1862" w:rsidRPr="00AD501E" w14:paraId="20C61A1D"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1A"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1B" w14:textId="77777777" w:rsidR="007A1862" w:rsidRPr="009816D8" w:rsidRDefault="007A1862" w:rsidP="004F73EB">
            <w:pPr>
              <w:jc w:val="left"/>
              <w:rPr>
                <w:rFonts w:cs="Arial"/>
                <w:color w:val="000000"/>
                <w:sz w:val="20"/>
              </w:rPr>
            </w:pPr>
            <w:r w:rsidRPr="009816D8">
              <w:rPr>
                <w:rFonts w:cs="Arial"/>
                <w:color w:val="000000"/>
                <w:sz w:val="20"/>
              </w:rPr>
              <w:t xml:space="preserve">Environmental Restrictions </w:t>
            </w:r>
          </w:p>
        </w:tc>
        <w:tc>
          <w:tcPr>
            <w:tcW w:w="1890" w:type="dxa"/>
            <w:tcBorders>
              <w:top w:val="nil"/>
              <w:left w:val="nil"/>
              <w:bottom w:val="single" w:sz="4" w:space="0" w:color="auto"/>
              <w:right w:val="single" w:sz="4" w:space="0" w:color="auto"/>
            </w:tcBorders>
            <w:vAlign w:val="center"/>
            <w:hideMark/>
          </w:tcPr>
          <w:p w14:paraId="20C61A1C" w14:textId="77777777" w:rsidR="007A1862" w:rsidRPr="009816D8" w:rsidRDefault="007A1862" w:rsidP="004F73EB">
            <w:pPr>
              <w:jc w:val="left"/>
              <w:rPr>
                <w:rFonts w:cs="Arial"/>
                <w:color w:val="000000"/>
                <w:sz w:val="20"/>
              </w:rPr>
            </w:pPr>
            <w:r>
              <w:rPr>
                <w:rFonts w:cs="Arial"/>
                <w:color w:val="000000"/>
                <w:sz w:val="20"/>
              </w:rPr>
              <w:t>Y</w:t>
            </w:r>
          </w:p>
        </w:tc>
      </w:tr>
      <w:tr w:rsidR="007A1862" w:rsidRPr="00AD501E" w14:paraId="20C61A21"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1E"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tcPr>
          <w:p w14:paraId="20C61A1F" w14:textId="77777777" w:rsidR="007A1862" w:rsidRPr="009816D8" w:rsidRDefault="007A1862" w:rsidP="004F73EB">
            <w:pPr>
              <w:jc w:val="left"/>
              <w:rPr>
                <w:rFonts w:cs="Arial"/>
                <w:color w:val="000000"/>
                <w:sz w:val="20"/>
              </w:rPr>
            </w:pPr>
            <w:r>
              <w:rPr>
                <w:rFonts w:cs="Arial"/>
                <w:color w:val="000000"/>
                <w:sz w:val="20"/>
              </w:rPr>
              <w:t>Short term use limit reached</w:t>
            </w:r>
            <w:r w:rsidRPr="009816D8">
              <w:rPr>
                <w:rFonts w:cs="Arial"/>
                <w:color w:val="000000"/>
                <w:sz w:val="20"/>
              </w:rPr>
              <w:t xml:space="preserve"> </w:t>
            </w:r>
          </w:p>
        </w:tc>
        <w:tc>
          <w:tcPr>
            <w:tcW w:w="1890" w:type="dxa"/>
            <w:tcBorders>
              <w:top w:val="nil"/>
              <w:left w:val="nil"/>
              <w:bottom w:val="single" w:sz="4" w:space="0" w:color="auto"/>
              <w:right w:val="single" w:sz="4" w:space="0" w:color="auto"/>
            </w:tcBorders>
            <w:vAlign w:val="center"/>
          </w:tcPr>
          <w:p w14:paraId="20C61A20" w14:textId="323CBC8F" w:rsidR="007A1862" w:rsidRPr="009816D8" w:rsidRDefault="002242B8" w:rsidP="004F73EB">
            <w:pPr>
              <w:jc w:val="left"/>
              <w:rPr>
                <w:rFonts w:cs="Arial"/>
                <w:color w:val="000000"/>
                <w:sz w:val="20"/>
              </w:rPr>
            </w:pPr>
            <w:r>
              <w:rPr>
                <w:rFonts w:cs="Arial"/>
                <w:color w:val="000000"/>
                <w:sz w:val="20"/>
              </w:rPr>
              <w:t>Y</w:t>
            </w:r>
          </w:p>
        </w:tc>
      </w:tr>
      <w:tr w:rsidR="007A1862" w:rsidRPr="00AD501E" w14:paraId="20C61A25"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22"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tcPr>
          <w:p w14:paraId="20C61A23" w14:textId="77777777" w:rsidR="007A1862" w:rsidRPr="009816D8" w:rsidRDefault="007A1862" w:rsidP="004F73EB">
            <w:pPr>
              <w:jc w:val="left"/>
              <w:rPr>
                <w:rFonts w:cs="Arial"/>
                <w:color w:val="000000"/>
                <w:sz w:val="20"/>
              </w:rPr>
            </w:pPr>
            <w:r>
              <w:rPr>
                <w:rFonts w:cs="Arial"/>
                <w:color w:val="000000"/>
                <w:sz w:val="20"/>
              </w:rPr>
              <w:t>Annual use limit reached</w:t>
            </w:r>
          </w:p>
        </w:tc>
        <w:tc>
          <w:tcPr>
            <w:tcW w:w="1890" w:type="dxa"/>
            <w:tcBorders>
              <w:top w:val="nil"/>
              <w:left w:val="nil"/>
              <w:bottom w:val="single" w:sz="4" w:space="0" w:color="auto"/>
              <w:right w:val="single" w:sz="4" w:space="0" w:color="auto"/>
            </w:tcBorders>
            <w:vAlign w:val="center"/>
          </w:tcPr>
          <w:p w14:paraId="20C61A24" w14:textId="56AA81A4" w:rsidR="007A1862" w:rsidRPr="009816D8" w:rsidRDefault="002242B8" w:rsidP="004F73EB">
            <w:pPr>
              <w:jc w:val="left"/>
              <w:rPr>
                <w:rFonts w:cs="Arial"/>
                <w:color w:val="000000"/>
                <w:sz w:val="20"/>
              </w:rPr>
            </w:pPr>
            <w:r>
              <w:rPr>
                <w:rFonts w:cs="Arial"/>
                <w:color w:val="000000"/>
                <w:sz w:val="20"/>
              </w:rPr>
              <w:t>Y</w:t>
            </w:r>
          </w:p>
        </w:tc>
      </w:tr>
      <w:tr w:rsidR="007A1862" w:rsidRPr="00AD501E" w14:paraId="20C61A29"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26"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tcPr>
          <w:p w14:paraId="20C61A27" w14:textId="77777777" w:rsidR="007A1862" w:rsidRPr="009816D8" w:rsidRDefault="007A1862" w:rsidP="004F73EB">
            <w:pPr>
              <w:jc w:val="left"/>
              <w:rPr>
                <w:rFonts w:cs="Arial"/>
                <w:color w:val="000000"/>
                <w:sz w:val="20"/>
              </w:rPr>
            </w:pPr>
            <w:r>
              <w:rPr>
                <w:rFonts w:cs="Arial"/>
                <w:color w:val="000000"/>
                <w:sz w:val="20"/>
              </w:rPr>
              <w:t>Monthly use limit reached</w:t>
            </w:r>
          </w:p>
        </w:tc>
        <w:tc>
          <w:tcPr>
            <w:tcW w:w="1890" w:type="dxa"/>
            <w:tcBorders>
              <w:top w:val="nil"/>
              <w:left w:val="nil"/>
              <w:bottom w:val="single" w:sz="4" w:space="0" w:color="auto"/>
              <w:right w:val="single" w:sz="4" w:space="0" w:color="auto"/>
            </w:tcBorders>
            <w:vAlign w:val="center"/>
          </w:tcPr>
          <w:p w14:paraId="20C61A28" w14:textId="01B335E7" w:rsidR="007A1862" w:rsidRPr="009816D8" w:rsidRDefault="002242B8" w:rsidP="004F73EB">
            <w:pPr>
              <w:jc w:val="left"/>
              <w:rPr>
                <w:rFonts w:cs="Arial"/>
                <w:color w:val="000000"/>
                <w:sz w:val="20"/>
              </w:rPr>
            </w:pPr>
            <w:r>
              <w:rPr>
                <w:rFonts w:cs="Arial"/>
                <w:color w:val="000000"/>
                <w:sz w:val="20"/>
              </w:rPr>
              <w:t>Y</w:t>
            </w:r>
          </w:p>
        </w:tc>
      </w:tr>
      <w:tr w:rsidR="007A1862" w:rsidRPr="00AD501E" w14:paraId="20C61A2D"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2A"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tcPr>
          <w:p w14:paraId="20C61A2B" w14:textId="77777777" w:rsidR="007A1862" w:rsidRDefault="007A1862" w:rsidP="004F73EB">
            <w:pPr>
              <w:jc w:val="left"/>
              <w:rPr>
                <w:rFonts w:cs="Arial"/>
                <w:color w:val="000000"/>
                <w:sz w:val="20"/>
              </w:rPr>
            </w:pPr>
            <w:r>
              <w:rPr>
                <w:rFonts w:cs="Arial"/>
                <w:color w:val="000000"/>
                <w:sz w:val="20"/>
              </w:rPr>
              <w:t>Other use limit reached</w:t>
            </w:r>
          </w:p>
        </w:tc>
        <w:tc>
          <w:tcPr>
            <w:tcW w:w="1890" w:type="dxa"/>
            <w:tcBorders>
              <w:top w:val="nil"/>
              <w:left w:val="nil"/>
              <w:bottom w:val="single" w:sz="4" w:space="0" w:color="auto"/>
              <w:right w:val="single" w:sz="4" w:space="0" w:color="auto"/>
            </w:tcBorders>
            <w:vAlign w:val="center"/>
          </w:tcPr>
          <w:p w14:paraId="20C61A2C" w14:textId="1B33D61B" w:rsidR="007A1862" w:rsidRPr="009816D8" w:rsidRDefault="002242B8" w:rsidP="004F73EB">
            <w:pPr>
              <w:jc w:val="left"/>
              <w:rPr>
                <w:rFonts w:cs="Arial"/>
                <w:color w:val="000000"/>
                <w:sz w:val="20"/>
              </w:rPr>
            </w:pPr>
            <w:r>
              <w:rPr>
                <w:rFonts w:cs="Arial"/>
                <w:color w:val="000000"/>
                <w:sz w:val="20"/>
              </w:rPr>
              <w:t>Y</w:t>
            </w:r>
          </w:p>
        </w:tc>
      </w:tr>
      <w:tr w:rsidR="007A1862" w:rsidRPr="00AD501E" w14:paraId="20C61A31"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2E"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2F" w14:textId="77777777" w:rsidR="007A1862" w:rsidRPr="009816D8" w:rsidRDefault="007A1862" w:rsidP="004F73EB">
            <w:pPr>
              <w:jc w:val="left"/>
              <w:rPr>
                <w:rFonts w:cs="Arial"/>
                <w:color w:val="000000"/>
                <w:sz w:val="20"/>
              </w:rPr>
            </w:pPr>
            <w:r w:rsidRPr="009816D8">
              <w:rPr>
                <w:rFonts w:cs="Arial"/>
                <w:color w:val="000000"/>
                <w:sz w:val="20"/>
              </w:rPr>
              <w:t xml:space="preserve">ICCP </w:t>
            </w:r>
          </w:p>
        </w:tc>
        <w:tc>
          <w:tcPr>
            <w:tcW w:w="1890" w:type="dxa"/>
            <w:tcBorders>
              <w:top w:val="nil"/>
              <w:left w:val="nil"/>
              <w:bottom w:val="single" w:sz="4" w:space="0" w:color="auto"/>
              <w:right w:val="single" w:sz="4" w:space="0" w:color="auto"/>
            </w:tcBorders>
            <w:vAlign w:val="center"/>
            <w:hideMark/>
          </w:tcPr>
          <w:p w14:paraId="20C61A30" w14:textId="77777777" w:rsidR="007A1862" w:rsidRPr="009816D8" w:rsidRDefault="007A1862" w:rsidP="004F73EB">
            <w:pPr>
              <w:jc w:val="left"/>
              <w:rPr>
                <w:rFonts w:cs="Arial"/>
                <w:color w:val="000000"/>
                <w:sz w:val="20"/>
              </w:rPr>
            </w:pPr>
            <w:r>
              <w:rPr>
                <w:rFonts w:cs="Arial"/>
                <w:color w:val="000000"/>
                <w:sz w:val="20"/>
              </w:rPr>
              <w:t>Y</w:t>
            </w:r>
          </w:p>
        </w:tc>
      </w:tr>
      <w:tr w:rsidR="007A1862" w:rsidRPr="00AD501E" w14:paraId="20C61A35"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32"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33" w14:textId="77777777" w:rsidR="007A1862" w:rsidRPr="009816D8" w:rsidRDefault="007A1862" w:rsidP="004F73EB">
            <w:pPr>
              <w:jc w:val="left"/>
              <w:rPr>
                <w:rFonts w:cs="Arial"/>
                <w:color w:val="000000"/>
                <w:sz w:val="20"/>
              </w:rPr>
            </w:pPr>
            <w:r w:rsidRPr="009816D8">
              <w:rPr>
                <w:rFonts w:cs="Arial"/>
                <w:color w:val="000000"/>
                <w:sz w:val="20"/>
              </w:rPr>
              <w:t xml:space="preserve">Metering/Telemetry </w:t>
            </w:r>
          </w:p>
        </w:tc>
        <w:tc>
          <w:tcPr>
            <w:tcW w:w="1890" w:type="dxa"/>
            <w:tcBorders>
              <w:top w:val="nil"/>
              <w:left w:val="nil"/>
              <w:bottom w:val="single" w:sz="4" w:space="0" w:color="auto"/>
              <w:right w:val="single" w:sz="4" w:space="0" w:color="auto"/>
            </w:tcBorders>
            <w:vAlign w:val="center"/>
            <w:hideMark/>
          </w:tcPr>
          <w:p w14:paraId="20C61A34" w14:textId="77777777" w:rsidR="007A1862" w:rsidRPr="009816D8" w:rsidRDefault="007A1862" w:rsidP="004F73EB">
            <w:pPr>
              <w:jc w:val="left"/>
              <w:rPr>
                <w:rFonts w:cs="Arial"/>
                <w:color w:val="000000"/>
                <w:sz w:val="20"/>
              </w:rPr>
            </w:pPr>
            <w:r w:rsidRPr="009816D8">
              <w:rPr>
                <w:rFonts w:cs="Arial"/>
                <w:color w:val="000000"/>
                <w:sz w:val="20"/>
              </w:rPr>
              <w:t>Y</w:t>
            </w:r>
          </w:p>
        </w:tc>
      </w:tr>
      <w:tr w:rsidR="007A1862" w:rsidRPr="00AD501E" w14:paraId="20C61A39"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36" w14:textId="77777777" w:rsidR="007A1862" w:rsidRPr="002E7264"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tcPr>
          <w:p w14:paraId="20C61A37" w14:textId="77777777" w:rsidR="007A1862" w:rsidRPr="002E7264" w:rsidRDefault="007A1862" w:rsidP="004F73EB">
            <w:pPr>
              <w:jc w:val="left"/>
              <w:rPr>
                <w:rFonts w:cs="Arial"/>
                <w:color w:val="000000"/>
                <w:sz w:val="20"/>
              </w:rPr>
            </w:pPr>
            <w:r>
              <w:rPr>
                <w:rFonts w:cs="Arial"/>
                <w:color w:val="000000"/>
                <w:sz w:val="20"/>
              </w:rPr>
              <w:t>New Generator Test Energy</w:t>
            </w:r>
          </w:p>
        </w:tc>
        <w:tc>
          <w:tcPr>
            <w:tcW w:w="1890" w:type="dxa"/>
            <w:tcBorders>
              <w:top w:val="nil"/>
              <w:left w:val="nil"/>
              <w:bottom w:val="single" w:sz="4" w:space="0" w:color="auto"/>
              <w:right w:val="single" w:sz="4" w:space="0" w:color="auto"/>
            </w:tcBorders>
            <w:vAlign w:val="center"/>
          </w:tcPr>
          <w:p w14:paraId="20C61A38" w14:textId="383A237B" w:rsidR="007A1862" w:rsidRPr="002E7264" w:rsidRDefault="002242B8" w:rsidP="004F73EB">
            <w:pPr>
              <w:jc w:val="left"/>
              <w:rPr>
                <w:rFonts w:cs="Arial"/>
                <w:color w:val="000000"/>
                <w:sz w:val="20"/>
              </w:rPr>
            </w:pPr>
            <w:r>
              <w:rPr>
                <w:rFonts w:cs="Arial"/>
                <w:color w:val="000000"/>
                <w:sz w:val="20"/>
              </w:rPr>
              <w:t>Y</w:t>
            </w:r>
          </w:p>
        </w:tc>
      </w:tr>
      <w:tr w:rsidR="007A1862" w:rsidRPr="00AD501E" w14:paraId="20C61A3D"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3A"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3B" w14:textId="77777777" w:rsidR="007A1862" w:rsidRPr="009816D8" w:rsidRDefault="007A1862" w:rsidP="004F73EB">
            <w:pPr>
              <w:jc w:val="left"/>
              <w:rPr>
                <w:rFonts w:cs="Arial"/>
                <w:color w:val="000000"/>
                <w:sz w:val="20"/>
              </w:rPr>
            </w:pPr>
            <w:r w:rsidRPr="009816D8">
              <w:rPr>
                <w:rFonts w:cs="Arial"/>
                <w:color w:val="000000"/>
                <w:sz w:val="20"/>
              </w:rPr>
              <w:t xml:space="preserve">Plant Maintenance </w:t>
            </w:r>
          </w:p>
        </w:tc>
        <w:tc>
          <w:tcPr>
            <w:tcW w:w="1890" w:type="dxa"/>
            <w:tcBorders>
              <w:top w:val="nil"/>
              <w:left w:val="nil"/>
              <w:bottom w:val="single" w:sz="4" w:space="0" w:color="auto"/>
              <w:right w:val="single" w:sz="4" w:space="0" w:color="auto"/>
            </w:tcBorders>
            <w:vAlign w:val="center"/>
            <w:hideMark/>
          </w:tcPr>
          <w:p w14:paraId="20C61A3C" w14:textId="77777777" w:rsidR="007A1862" w:rsidRPr="009816D8" w:rsidRDefault="007A1862" w:rsidP="004F73EB">
            <w:pPr>
              <w:jc w:val="left"/>
              <w:rPr>
                <w:rFonts w:cs="Arial"/>
                <w:color w:val="000000"/>
                <w:sz w:val="20"/>
              </w:rPr>
            </w:pPr>
            <w:r w:rsidRPr="009816D8">
              <w:rPr>
                <w:rFonts w:cs="Arial"/>
                <w:color w:val="000000"/>
                <w:sz w:val="20"/>
              </w:rPr>
              <w:t>Y</w:t>
            </w:r>
          </w:p>
        </w:tc>
      </w:tr>
      <w:tr w:rsidR="007A1862" w:rsidRPr="00AD501E" w14:paraId="20C61A41"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3E" w14:textId="77777777" w:rsidR="007A1862" w:rsidRPr="009816D8" w:rsidRDefault="007A1862" w:rsidP="004F73EB">
            <w:pPr>
              <w:jc w:val="left"/>
              <w:rPr>
                <w:rFonts w:cs="Arial"/>
                <w:color w:val="000000"/>
                <w:sz w:val="20"/>
              </w:rPr>
            </w:pPr>
            <w:r>
              <w:rPr>
                <w:rFonts w:cs="Arial"/>
                <w:color w:val="000000"/>
                <w:sz w:val="20"/>
              </w:rPr>
              <w:lastRenderedPageBreak/>
              <w:t>Planned</w:t>
            </w:r>
          </w:p>
        </w:tc>
        <w:tc>
          <w:tcPr>
            <w:tcW w:w="3580" w:type="dxa"/>
            <w:tcBorders>
              <w:top w:val="nil"/>
              <w:left w:val="nil"/>
              <w:bottom w:val="single" w:sz="4" w:space="0" w:color="auto"/>
              <w:right w:val="single" w:sz="4" w:space="0" w:color="auto"/>
            </w:tcBorders>
            <w:vAlign w:val="center"/>
            <w:hideMark/>
          </w:tcPr>
          <w:p w14:paraId="20C61A3F" w14:textId="77777777" w:rsidR="007A1862" w:rsidRPr="009816D8" w:rsidRDefault="007A1862" w:rsidP="004F73EB">
            <w:pPr>
              <w:jc w:val="left"/>
              <w:rPr>
                <w:rFonts w:cs="Arial"/>
                <w:color w:val="000000"/>
                <w:sz w:val="20"/>
              </w:rPr>
            </w:pPr>
            <w:r w:rsidRPr="009816D8">
              <w:rPr>
                <w:rFonts w:cs="Arial"/>
                <w:color w:val="000000"/>
                <w:sz w:val="20"/>
              </w:rPr>
              <w:t xml:space="preserve">Plant Trouble </w:t>
            </w:r>
          </w:p>
        </w:tc>
        <w:tc>
          <w:tcPr>
            <w:tcW w:w="1890" w:type="dxa"/>
            <w:tcBorders>
              <w:top w:val="nil"/>
              <w:left w:val="nil"/>
              <w:bottom w:val="single" w:sz="4" w:space="0" w:color="auto"/>
              <w:right w:val="single" w:sz="4" w:space="0" w:color="auto"/>
            </w:tcBorders>
            <w:vAlign w:val="center"/>
            <w:hideMark/>
          </w:tcPr>
          <w:p w14:paraId="20C61A40" w14:textId="77777777" w:rsidR="007A1862" w:rsidRPr="009816D8" w:rsidRDefault="007A1862" w:rsidP="004F73EB">
            <w:pPr>
              <w:jc w:val="left"/>
              <w:rPr>
                <w:rFonts w:cs="Arial"/>
                <w:color w:val="000000"/>
                <w:sz w:val="20"/>
              </w:rPr>
            </w:pPr>
            <w:r w:rsidRPr="009816D8">
              <w:rPr>
                <w:rFonts w:cs="Arial"/>
                <w:color w:val="000000"/>
                <w:sz w:val="20"/>
              </w:rPr>
              <w:t>Y</w:t>
            </w:r>
          </w:p>
        </w:tc>
      </w:tr>
      <w:tr w:rsidR="007A1862" w:rsidRPr="00AD501E" w14:paraId="20C61A45"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42"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43" w14:textId="77777777" w:rsidR="007A1862" w:rsidRPr="009816D8" w:rsidRDefault="007A1862" w:rsidP="004F73EB">
            <w:pPr>
              <w:jc w:val="left"/>
              <w:rPr>
                <w:rFonts w:cs="Arial"/>
                <w:color w:val="000000"/>
                <w:sz w:val="20"/>
              </w:rPr>
            </w:pPr>
            <w:r w:rsidRPr="009816D8">
              <w:rPr>
                <w:rFonts w:cs="Arial"/>
                <w:color w:val="000000"/>
                <w:sz w:val="20"/>
              </w:rPr>
              <w:t>Power System Stabilizer (PSS)</w:t>
            </w:r>
          </w:p>
        </w:tc>
        <w:tc>
          <w:tcPr>
            <w:tcW w:w="1890" w:type="dxa"/>
            <w:tcBorders>
              <w:top w:val="nil"/>
              <w:left w:val="nil"/>
              <w:bottom w:val="single" w:sz="4" w:space="0" w:color="auto"/>
              <w:right w:val="single" w:sz="4" w:space="0" w:color="auto"/>
            </w:tcBorders>
            <w:vAlign w:val="center"/>
            <w:hideMark/>
          </w:tcPr>
          <w:p w14:paraId="20C61A44" w14:textId="77777777" w:rsidR="007A1862" w:rsidRPr="009816D8" w:rsidRDefault="007A1862" w:rsidP="004F73EB">
            <w:pPr>
              <w:jc w:val="left"/>
              <w:rPr>
                <w:rFonts w:cs="Arial"/>
                <w:color w:val="000000"/>
                <w:sz w:val="20"/>
              </w:rPr>
            </w:pPr>
            <w:r w:rsidRPr="009816D8">
              <w:rPr>
                <w:rFonts w:cs="Arial"/>
                <w:color w:val="000000"/>
                <w:sz w:val="20"/>
              </w:rPr>
              <w:t>Y</w:t>
            </w:r>
          </w:p>
        </w:tc>
      </w:tr>
      <w:tr w:rsidR="007A1862" w:rsidRPr="00AD501E" w14:paraId="20C61A49"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46" w14:textId="77777777" w:rsidR="007A1862" w:rsidRPr="002E7264"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tcPr>
          <w:p w14:paraId="20C61A47" w14:textId="77777777" w:rsidR="007A1862" w:rsidRPr="002E7264" w:rsidRDefault="007A1862" w:rsidP="004F73EB">
            <w:pPr>
              <w:jc w:val="left"/>
              <w:rPr>
                <w:rFonts w:cs="Arial"/>
                <w:color w:val="000000"/>
                <w:sz w:val="20"/>
              </w:rPr>
            </w:pPr>
            <w:r>
              <w:rPr>
                <w:rFonts w:cs="Arial"/>
                <w:color w:val="000000"/>
                <w:sz w:val="20"/>
              </w:rPr>
              <w:t>Ramp Rate</w:t>
            </w:r>
          </w:p>
        </w:tc>
        <w:tc>
          <w:tcPr>
            <w:tcW w:w="1890" w:type="dxa"/>
            <w:tcBorders>
              <w:top w:val="nil"/>
              <w:left w:val="nil"/>
              <w:bottom w:val="single" w:sz="4" w:space="0" w:color="auto"/>
              <w:right w:val="single" w:sz="4" w:space="0" w:color="auto"/>
            </w:tcBorders>
            <w:vAlign w:val="center"/>
          </w:tcPr>
          <w:p w14:paraId="20C61A48" w14:textId="77777777" w:rsidR="007A1862" w:rsidRPr="002E7264" w:rsidRDefault="007A1862" w:rsidP="004F73EB">
            <w:pPr>
              <w:jc w:val="left"/>
              <w:rPr>
                <w:rFonts w:cs="Arial"/>
                <w:color w:val="000000"/>
                <w:sz w:val="20"/>
              </w:rPr>
            </w:pPr>
            <w:r>
              <w:rPr>
                <w:rFonts w:cs="Arial"/>
                <w:color w:val="000000"/>
                <w:sz w:val="20"/>
              </w:rPr>
              <w:t>Y</w:t>
            </w:r>
          </w:p>
        </w:tc>
      </w:tr>
      <w:tr w:rsidR="007A1862" w:rsidRPr="00AD501E" w14:paraId="20C61A4D"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4A"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4B" w14:textId="77777777" w:rsidR="007A1862" w:rsidRPr="009816D8" w:rsidRDefault="007A1862" w:rsidP="004F73EB">
            <w:pPr>
              <w:jc w:val="left"/>
              <w:rPr>
                <w:rFonts w:cs="Arial"/>
                <w:color w:val="000000"/>
                <w:sz w:val="20"/>
              </w:rPr>
            </w:pPr>
            <w:r w:rsidRPr="009816D8">
              <w:rPr>
                <w:rFonts w:cs="Arial"/>
                <w:color w:val="000000"/>
                <w:sz w:val="20"/>
              </w:rPr>
              <w:t xml:space="preserve">RTU/RIG </w:t>
            </w:r>
          </w:p>
        </w:tc>
        <w:tc>
          <w:tcPr>
            <w:tcW w:w="1890" w:type="dxa"/>
            <w:tcBorders>
              <w:top w:val="nil"/>
              <w:left w:val="nil"/>
              <w:bottom w:val="single" w:sz="4" w:space="0" w:color="auto"/>
              <w:right w:val="single" w:sz="4" w:space="0" w:color="auto"/>
            </w:tcBorders>
            <w:vAlign w:val="center"/>
            <w:hideMark/>
          </w:tcPr>
          <w:p w14:paraId="20C61A4C" w14:textId="77777777" w:rsidR="007A1862" w:rsidRPr="009816D8" w:rsidRDefault="007A1862" w:rsidP="004F73EB">
            <w:pPr>
              <w:jc w:val="left"/>
              <w:rPr>
                <w:rFonts w:cs="Arial"/>
                <w:color w:val="000000"/>
                <w:sz w:val="20"/>
              </w:rPr>
            </w:pPr>
            <w:r>
              <w:rPr>
                <w:rFonts w:cs="Arial"/>
                <w:color w:val="000000"/>
                <w:sz w:val="20"/>
              </w:rPr>
              <w:t>Y</w:t>
            </w:r>
          </w:p>
        </w:tc>
      </w:tr>
      <w:tr w:rsidR="007A1862" w:rsidRPr="00AD501E" w14:paraId="20C61A51"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4E"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4F" w14:textId="77777777" w:rsidR="007A1862" w:rsidRPr="009816D8" w:rsidRDefault="007A1862" w:rsidP="004F73EB">
            <w:pPr>
              <w:jc w:val="left"/>
              <w:rPr>
                <w:rFonts w:cs="Arial"/>
                <w:color w:val="000000"/>
                <w:sz w:val="20"/>
              </w:rPr>
            </w:pPr>
            <w:r w:rsidRPr="009816D8">
              <w:rPr>
                <w:rFonts w:cs="Arial"/>
                <w:color w:val="000000"/>
                <w:sz w:val="20"/>
              </w:rPr>
              <w:t xml:space="preserve">Transitional Limitation </w:t>
            </w:r>
          </w:p>
        </w:tc>
        <w:tc>
          <w:tcPr>
            <w:tcW w:w="1890" w:type="dxa"/>
            <w:tcBorders>
              <w:top w:val="nil"/>
              <w:left w:val="nil"/>
              <w:bottom w:val="single" w:sz="4" w:space="0" w:color="auto"/>
              <w:right w:val="single" w:sz="4" w:space="0" w:color="auto"/>
            </w:tcBorders>
            <w:vAlign w:val="center"/>
            <w:hideMark/>
          </w:tcPr>
          <w:p w14:paraId="20C61A50" w14:textId="77777777" w:rsidR="007A1862" w:rsidRPr="009816D8" w:rsidRDefault="007A1862" w:rsidP="004F73EB">
            <w:pPr>
              <w:jc w:val="left"/>
              <w:rPr>
                <w:rFonts w:cs="Arial"/>
                <w:color w:val="000000"/>
                <w:sz w:val="20"/>
              </w:rPr>
            </w:pPr>
            <w:r>
              <w:rPr>
                <w:rFonts w:cs="Arial"/>
                <w:color w:val="000000"/>
                <w:sz w:val="20"/>
              </w:rPr>
              <w:t>Y</w:t>
            </w:r>
          </w:p>
        </w:tc>
      </w:tr>
      <w:tr w:rsidR="007A1862" w:rsidRPr="00AD501E" w14:paraId="20C61A55"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52"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53" w14:textId="77777777" w:rsidR="007A1862" w:rsidRPr="009816D8" w:rsidRDefault="007A1862" w:rsidP="004F73EB">
            <w:pPr>
              <w:jc w:val="left"/>
              <w:rPr>
                <w:rFonts w:cs="Arial"/>
                <w:color w:val="000000"/>
                <w:sz w:val="20"/>
              </w:rPr>
            </w:pPr>
            <w:r w:rsidRPr="009816D8">
              <w:rPr>
                <w:rFonts w:cs="Arial"/>
                <w:color w:val="000000"/>
                <w:sz w:val="20"/>
              </w:rPr>
              <w:t xml:space="preserve">Transmission Induced </w:t>
            </w:r>
          </w:p>
        </w:tc>
        <w:tc>
          <w:tcPr>
            <w:tcW w:w="1890" w:type="dxa"/>
            <w:tcBorders>
              <w:top w:val="nil"/>
              <w:left w:val="nil"/>
              <w:bottom w:val="single" w:sz="4" w:space="0" w:color="auto"/>
              <w:right w:val="single" w:sz="4" w:space="0" w:color="auto"/>
            </w:tcBorders>
            <w:vAlign w:val="center"/>
            <w:hideMark/>
          </w:tcPr>
          <w:p w14:paraId="20C61A54" w14:textId="77777777" w:rsidR="007A1862" w:rsidRPr="009816D8" w:rsidRDefault="00B75A61" w:rsidP="004F73EB">
            <w:pPr>
              <w:jc w:val="left"/>
              <w:rPr>
                <w:rFonts w:cs="Arial"/>
                <w:color w:val="000000"/>
                <w:sz w:val="20"/>
              </w:rPr>
            </w:pPr>
            <w:r>
              <w:rPr>
                <w:rFonts w:cs="Arial"/>
                <w:color w:val="000000"/>
                <w:sz w:val="20"/>
              </w:rPr>
              <w:t>N</w:t>
            </w:r>
          </w:p>
        </w:tc>
      </w:tr>
      <w:tr w:rsidR="007A1862" w:rsidRPr="00AD501E" w14:paraId="20C61A59"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56"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57" w14:textId="77777777" w:rsidR="007A1862" w:rsidRPr="009816D8" w:rsidRDefault="007A1862" w:rsidP="004F73EB">
            <w:pPr>
              <w:jc w:val="left"/>
              <w:rPr>
                <w:rFonts w:cs="Arial"/>
                <w:color w:val="000000"/>
                <w:sz w:val="20"/>
              </w:rPr>
            </w:pPr>
            <w:r>
              <w:rPr>
                <w:rFonts w:cs="Arial"/>
                <w:color w:val="000000"/>
                <w:sz w:val="20"/>
              </w:rPr>
              <w:t>Technical Limitations not in Market Model</w:t>
            </w:r>
          </w:p>
        </w:tc>
        <w:tc>
          <w:tcPr>
            <w:tcW w:w="1890" w:type="dxa"/>
            <w:tcBorders>
              <w:top w:val="nil"/>
              <w:left w:val="nil"/>
              <w:bottom w:val="single" w:sz="4" w:space="0" w:color="auto"/>
              <w:right w:val="single" w:sz="4" w:space="0" w:color="auto"/>
            </w:tcBorders>
            <w:vAlign w:val="center"/>
            <w:hideMark/>
          </w:tcPr>
          <w:p w14:paraId="20C61A58" w14:textId="287957D6" w:rsidR="007A1862" w:rsidRPr="009816D8" w:rsidRDefault="002242B8" w:rsidP="004F73EB">
            <w:pPr>
              <w:jc w:val="left"/>
              <w:rPr>
                <w:rFonts w:cs="Arial"/>
                <w:color w:val="000000"/>
                <w:sz w:val="20"/>
              </w:rPr>
            </w:pPr>
            <w:r>
              <w:rPr>
                <w:rFonts w:cs="Arial"/>
                <w:color w:val="000000"/>
                <w:sz w:val="20"/>
              </w:rPr>
              <w:t>Y</w:t>
            </w:r>
          </w:p>
        </w:tc>
      </w:tr>
      <w:tr w:rsidR="007A1862" w:rsidRPr="00AD501E" w14:paraId="20C61A5D"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5A"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5B" w14:textId="77777777" w:rsidR="007A1862" w:rsidRPr="009816D8" w:rsidRDefault="007A1862" w:rsidP="004F73EB">
            <w:pPr>
              <w:jc w:val="left"/>
              <w:rPr>
                <w:rFonts w:cs="Arial"/>
                <w:color w:val="000000"/>
                <w:sz w:val="20"/>
              </w:rPr>
            </w:pPr>
            <w:r w:rsidRPr="009816D8">
              <w:rPr>
                <w:rFonts w:cs="Arial"/>
                <w:color w:val="000000"/>
                <w:sz w:val="20"/>
              </w:rPr>
              <w:t xml:space="preserve">Unit Supporting Startup </w:t>
            </w:r>
          </w:p>
        </w:tc>
        <w:tc>
          <w:tcPr>
            <w:tcW w:w="1890" w:type="dxa"/>
            <w:tcBorders>
              <w:top w:val="nil"/>
              <w:left w:val="nil"/>
              <w:bottom w:val="single" w:sz="4" w:space="0" w:color="auto"/>
              <w:right w:val="single" w:sz="4" w:space="0" w:color="auto"/>
            </w:tcBorders>
            <w:vAlign w:val="center"/>
            <w:hideMark/>
          </w:tcPr>
          <w:p w14:paraId="20C61A5C" w14:textId="77777777" w:rsidR="007A1862" w:rsidRPr="009816D8" w:rsidRDefault="007A1862" w:rsidP="004F73EB">
            <w:pPr>
              <w:jc w:val="left"/>
              <w:rPr>
                <w:rFonts w:cs="Arial"/>
                <w:color w:val="000000"/>
                <w:sz w:val="20"/>
              </w:rPr>
            </w:pPr>
            <w:r>
              <w:rPr>
                <w:rFonts w:cs="Arial"/>
                <w:color w:val="000000"/>
                <w:sz w:val="20"/>
              </w:rPr>
              <w:t>Y</w:t>
            </w:r>
          </w:p>
        </w:tc>
      </w:tr>
      <w:tr w:rsidR="007A1862" w:rsidRPr="00AD501E" w14:paraId="20C61A61" w14:textId="77777777" w:rsidTr="00BF52E7">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5E" w14:textId="77777777" w:rsidR="007A1862" w:rsidRPr="009816D8" w:rsidRDefault="007A1862" w:rsidP="004F73EB">
            <w:pPr>
              <w:jc w:val="left"/>
              <w:rPr>
                <w:rFonts w:cs="Arial"/>
                <w:color w:val="000000"/>
                <w:sz w:val="20"/>
              </w:rPr>
            </w:pPr>
            <w:r>
              <w:rPr>
                <w:rFonts w:cs="Arial"/>
                <w:color w:val="000000"/>
                <w:sz w:val="20"/>
              </w:rPr>
              <w:t>Planned</w:t>
            </w:r>
          </w:p>
        </w:tc>
        <w:tc>
          <w:tcPr>
            <w:tcW w:w="3580" w:type="dxa"/>
            <w:tcBorders>
              <w:top w:val="nil"/>
              <w:left w:val="nil"/>
              <w:bottom w:val="single" w:sz="4" w:space="0" w:color="auto"/>
              <w:right w:val="single" w:sz="4" w:space="0" w:color="auto"/>
            </w:tcBorders>
            <w:vAlign w:val="center"/>
            <w:hideMark/>
          </w:tcPr>
          <w:p w14:paraId="20C61A5F" w14:textId="77777777" w:rsidR="007A1862" w:rsidRPr="009816D8" w:rsidRDefault="007A1862" w:rsidP="004F73EB">
            <w:pPr>
              <w:jc w:val="left"/>
              <w:rPr>
                <w:rFonts w:cs="Arial"/>
                <w:color w:val="000000"/>
                <w:sz w:val="20"/>
              </w:rPr>
            </w:pPr>
            <w:r w:rsidRPr="009816D8">
              <w:rPr>
                <w:rFonts w:cs="Arial"/>
                <w:color w:val="000000"/>
                <w:sz w:val="20"/>
              </w:rPr>
              <w:t xml:space="preserve">Unit Testing </w:t>
            </w:r>
          </w:p>
        </w:tc>
        <w:tc>
          <w:tcPr>
            <w:tcW w:w="1890" w:type="dxa"/>
            <w:tcBorders>
              <w:top w:val="nil"/>
              <w:left w:val="nil"/>
              <w:bottom w:val="single" w:sz="4" w:space="0" w:color="auto"/>
              <w:right w:val="single" w:sz="4" w:space="0" w:color="auto"/>
            </w:tcBorders>
            <w:vAlign w:val="center"/>
            <w:hideMark/>
          </w:tcPr>
          <w:p w14:paraId="20C61A60" w14:textId="2C9F7C7B" w:rsidR="007A1862" w:rsidRPr="009816D8" w:rsidRDefault="002242B8" w:rsidP="004F73EB">
            <w:pPr>
              <w:jc w:val="left"/>
              <w:rPr>
                <w:rFonts w:cs="Arial"/>
                <w:color w:val="000000"/>
                <w:sz w:val="20"/>
              </w:rPr>
            </w:pPr>
            <w:r>
              <w:rPr>
                <w:rFonts w:cs="Arial"/>
                <w:color w:val="000000"/>
                <w:sz w:val="20"/>
              </w:rPr>
              <w:t>Y</w:t>
            </w:r>
          </w:p>
        </w:tc>
      </w:tr>
      <w:tr w:rsidR="007A1862" w:rsidRPr="00AD501E" w14:paraId="20C61A65" w14:textId="77777777" w:rsidTr="00BF52E7">
        <w:trPr>
          <w:trHeight w:val="260"/>
          <w:jc w:val="center"/>
        </w:trPr>
        <w:tc>
          <w:tcPr>
            <w:tcW w:w="1095" w:type="dxa"/>
            <w:tcBorders>
              <w:top w:val="single" w:sz="4" w:space="0" w:color="auto"/>
              <w:left w:val="single" w:sz="4" w:space="0" w:color="auto"/>
              <w:bottom w:val="single" w:sz="4" w:space="0" w:color="auto"/>
              <w:right w:val="single" w:sz="4" w:space="0" w:color="auto"/>
            </w:tcBorders>
            <w:noWrap/>
            <w:vAlign w:val="center"/>
          </w:tcPr>
          <w:p w14:paraId="20C61A62" w14:textId="77777777" w:rsidR="007A1862" w:rsidRPr="00A25249" w:rsidRDefault="007A1862" w:rsidP="004F73EB">
            <w:pPr>
              <w:jc w:val="left"/>
              <w:rPr>
                <w:rFonts w:cs="Arial"/>
                <w:color w:val="000000"/>
                <w:sz w:val="20"/>
              </w:rPr>
            </w:pPr>
            <w:r>
              <w:rPr>
                <w:rFonts w:cs="Arial"/>
                <w:color w:val="000000"/>
                <w:sz w:val="20"/>
              </w:rPr>
              <w:t>Planned</w:t>
            </w:r>
          </w:p>
        </w:tc>
        <w:tc>
          <w:tcPr>
            <w:tcW w:w="3580" w:type="dxa"/>
            <w:tcBorders>
              <w:top w:val="single" w:sz="4" w:space="0" w:color="auto"/>
              <w:left w:val="nil"/>
              <w:bottom w:val="single" w:sz="4" w:space="0" w:color="auto"/>
              <w:right w:val="single" w:sz="4" w:space="0" w:color="auto"/>
            </w:tcBorders>
            <w:vAlign w:val="center"/>
          </w:tcPr>
          <w:p w14:paraId="20C61A63" w14:textId="77777777" w:rsidR="007A1862" w:rsidRPr="00A25249" w:rsidRDefault="007A1862" w:rsidP="004F73EB">
            <w:pPr>
              <w:jc w:val="left"/>
              <w:rPr>
                <w:rFonts w:cs="Arial"/>
                <w:color w:val="000000"/>
                <w:sz w:val="20"/>
              </w:rPr>
            </w:pPr>
            <w:r w:rsidRPr="00A25249">
              <w:rPr>
                <w:rFonts w:cs="Arial"/>
                <w:color w:val="000000"/>
                <w:sz w:val="20"/>
              </w:rPr>
              <w:t xml:space="preserve">Off Peak Opportunity </w:t>
            </w:r>
          </w:p>
        </w:tc>
        <w:tc>
          <w:tcPr>
            <w:tcW w:w="1890" w:type="dxa"/>
            <w:tcBorders>
              <w:top w:val="single" w:sz="4" w:space="0" w:color="auto"/>
              <w:left w:val="nil"/>
              <w:bottom w:val="single" w:sz="4" w:space="0" w:color="auto"/>
              <w:right w:val="single" w:sz="4" w:space="0" w:color="auto"/>
            </w:tcBorders>
            <w:vAlign w:val="center"/>
          </w:tcPr>
          <w:p w14:paraId="20C61A64" w14:textId="77777777" w:rsidR="007A1862" w:rsidRPr="00A25249" w:rsidRDefault="007A1862" w:rsidP="004F73EB">
            <w:pPr>
              <w:jc w:val="left"/>
              <w:rPr>
                <w:rFonts w:cs="Arial"/>
                <w:color w:val="000000"/>
                <w:sz w:val="20"/>
              </w:rPr>
            </w:pPr>
            <w:r>
              <w:rPr>
                <w:rFonts w:cs="Arial"/>
                <w:color w:val="000000"/>
                <w:sz w:val="20"/>
              </w:rPr>
              <w:t>N</w:t>
            </w:r>
          </w:p>
        </w:tc>
      </w:tr>
      <w:tr w:rsidR="007A1862" w:rsidRPr="00AD501E" w14:paraId="20C61A69" w14:textId="77777777" w:rsidTr="00BF52E7">
        <w:trPr>
          <w:trHeight w:val="260"/>
          <w:jc w:val="center"/>
        </w:trPr>
        <w:tc>
          <w:tcPr>
            <w:tcW w:w="1095" w:type="dxa"/>
            <w:tcBorders>
              <w:top w:val="single" w:sz="4" w:space="0" w:color="auto"/>
              <w:left w:val="single" w:sz="4" w:space="0" w:color="auto"/>
              <w:bottom w:val="single" w:sz="4" w:space="0" w:color="auto"/>
              <w:right w:val="single" w:sz="4" w:space="0" w:color="auto"/>
            </w:tcBorders>
            <w:noWrap/>
            <w:vAlign w:val="center"/>
          </w:tcPr>
          <w:p w14:paraId="20C61A66" w14:textId="77777777" w:rsidR="007A1862" w:rsidRDefault="007A1862" w:rsidP="004F73EB">
            <w:pPr>
              <w:jc w:val="left"/>
              <w:rPr>
                <w:rFonts w:cs="Arial"/>
                <w:color w:val="000000"/>
                <w:sz w:val="20"/>
              </w:rPr>
            </w:pPr>
            <w:r>
              <w:rPr>
                <w:rFonts w:cs="Arial"/>
                <w:color w:val="000000"/>
                <w:sz w:val="20"/>
              </w:rPr>
              <w:t>Planned</w:t>
            </w:r>
          </w:p>
        </w:tc>
        <w:tc>
          <w:tcPr>
            <w:tcW w:w="3580" w:type="dxa"/>
            <w:tcBorders>
              <w:top w:val="single" w:sz="4" w:space="0" w:color="auto"/>
              <w:left w:val="nil"/>
              <w:bottom w:val="single" w:sz="4" w:space="0" w:color="auto"/>
              <w:right w:val="single" w:sz="4" w:space="0" w:color="auto"/>
            </w:tcBorders>
            <w:vAlign w:val="center"/>
          </w:tcPr>
          <w:p w14:paraId="20C61A67" w14:textId="77777777" w:rsidR="007A1862" w:rsidRPr="00A25249" w:rsidRDefault="007A1862" w:rsidP="004F73EB">
            <w:pPr>
              <w:jc w:val="left"/>
              <w:rPr>
                <w:rFonts w:cs="Arial"/>
                <w:color w:val="000000"/>
                <w:sz w:val="20"/>
              </w:rPr>
            </w:pPr>
            <w:r>
              <w:rPr>
                <w:rFonts w:cs="Arial"/>
                <w:color w:val="000000"/>
                <w:sz w:val="20"/>
              </w:rPr>
              <w:t>RIMS testing</w:t>
            </w:r>
          </w:p>
        </w:tc>
        <w:tc>
          <w:tcPr>
            <w:tcW w:w="1890" w:type="dxa"/>
            <w:tcBorders>
              <w:top w:val="single" w:sz="4" w:space="0" w:color="auto"/>
              <w:left w:val="nil"/>
              <w:bottom w:val="single" w:sz="4" w:space="0" w:color="auto"/>
              <w:right w:val="single" w:sz="4" w:space="0" w:color="auto"/>
            </w:tcBorders>
            <w:vAlign w:val="center"/>
          </w:tcPr>
          <w:p w14:paraId="20C61A68" w14:textId="77777777" w:rsidR="007A1862" w:rsidRDefault="007A1862" w:rsidP="004F73EB">
            <w:pPr>
              <w:jc w:val="left"/>
              <w:rPr>
                <w:rFonts w:cs="Arial"/>
                <w:color w:val="000000"/>
                <w:sz w:val="20"/>
              </w:rPr>
            </w:pPr>
            <w:r>
              <w:rPr>
                <w:rFonts w:cs="Arial"/>
                <w:color w:val="000000"/>
                <w:sz w:val="20"/>
              </w:rPr>
              <w:t>Y</w:t>
            </w:r>
          </w:p>
        </w:tc>
      </w:tr>
      <w:tr w:rsidR="007A1862" w:rsidRPr="00AD501E" w14:paraId="20C61A6D" w14:textId="77777777" w:rsidTr="00BF52E7">
        <w:trPr>
          <w:trHeight w:val="260"/>
          <w:jc w:val="center"/>
        </w:trPr>
        <w:tc>
          <w:tcPr>
            <w:tcW w:w="1095" w:type="dxa"/>
            <w:tcBorders>
              <w:top w:val="single" w:sz="4" w:space="0" w:color="auto"/>
              <w:left w:val="single" w:sz="4" w:space="0" w:color="auto"/>
              <w:bottom w:val="single" w:sz="4" w:space="0" w:color="auto"/>
              <w:right w:val="single" w:sz="4" w:space="0" w:color="auto"/>
            </w:tcBorders>
            <w:noWrap/>
            <w:vAlign w:val="center"/>
          </w:tcPr>
          <w:p w14:paraId="20C61A6A" w14:textId="77777777" w:rsidR="007A1862" w:rsidRDefault="007A1862" w:rsidP="004F73EB">
            <w:pPr>
              <w:jc w:val="left"/>
              <w:rPr>
                <w:rFonts w:cs="Arial"/>
                <w:color w:val="000000"/>
                <w:sz w:val="20"/>
              </w:rPr>
            </w:pPr>
            <w:r>
              <w:rPr>
                <w:rFonts w:cs="Arial"/>
                <w:color w:val="000000"/>
                <w:sz w:val="20"/>
              </w:rPr>
              <w:t>Planned</w:t>
            </w:r>
          </w:p>
        </w:tc>
        <w:tc>
          <w:tcPr>
            <w:tcW w:w="3580" w:type="dxa"/>
            <w:tcBorders>
              <w:top w:val="single" w:sz="4" w:space="0" w:color="auto"/>
              <w:left w:val="nil"/>
              <w:bottom w:val="single" w:sz="4" w:space="0" w:color="auto"/>
              <w:right w:val="single" w:sz="4" w:space="0" w:color="auto"/>
            </w:tcBorders>
            <w:vAlign w:val="center"/>
          </w:tcPr>
          <w:p w14:paraId="20C61A6B" w14:textId="77777777" w:rsidR="007A1862" w:rsidRPr="00A25249" w:rsidRDefault="007A1862" w:rsidP="004F73EB">
            <w:pPr>
              <w:jc w:val="left"/>
              <w:rPr>
                <w:rFonts w:cs="Arial"/>
                <w:color w:val="000000"/>
                <w:sz w:val="20"/>
              </w:rPr>
            </w:pPr>
            <w:r>
              <w:rPr>
                <w:rFonts w:cs="Arial"/>
                <w:color w:val="000000"/>
                <w:sz w:val="20"/>
              </w:rPr>
              <w:t>RIMS Outage</w:t>
            </w:r>
          </w:p>
        </w:tc>
        <w:tc>
          <w:tcPr>
            <w:tcW w:w="1890" w:type="dxa"/>
            <w:tcBorders>
              <w:top w:val="single" w:sz="4" w:space="0" w:color="auto"/>
              <w:left w:val="nil"/>
              <w:bottom w:val="single" w:sz="4" w:space="0" w:color="auto"/>
              <w:right w:val="single" w:sz="4" w:space="0" w:color="auto"/>
            </w:tcBorders>
            <w:vAlign w:val="center"/>
          </w:tcPr>
          <w:p w14:paraId="20C61A6C" w14:textId="77777777" w:rsidR="007A1862" w:rsidRDefault="007A1862" w:rsidP="004F73EB">
            <w:pPr>
              <w:jc w:val="left"/>
              <w:rPr>
                <w:rFonts w:cs="Arial"/>
                <w:color w:val="000000"/>
                <w:sz w:val="20"/>
              </w:rPr>
            </w:pPr>
            <w:r>
              <w:rPr>
                <w:rFonts w:cs="Arial"/>
                <w:color w:val="000000"/>
                <w:sz w:val="20"/>
              </w:rPr>
              <w:t>Y</w:t>
            </w:r>
          </w:p>
        </w:tc>
      </w:tr>
    </w:tbl>
    <w:p w14:paraId="20C61A6E" w14:textId="77777777" w:rsidR="007A1862" w:rsidRDefault="007A1862" w:rsidP="007A1862">
      <w:pPr>
        <w:pStyle w:val="ParaText"/>
        <w:rPr>
          <w:rFonts w:cs="Arial"/>
          <w:szCs w:val="22"/>
        </w:rPr>
      </w:pPr>
    </w:p>
    <w:p w14:paraId="20C61A73" w14:textId="77777777" w:rsidR="00B75A61" w:rsidRDefault="00B75A61" w:rsidP="007A1862">
      <w:pPr>
        <w:pStyle w:val="ParaText"/>
        <w:rPr>
          <w:rFonts w:cs="Arial"/>
          <w:szCs w:val="22"/>
        </w:rPr>
      </w:pPr>
    </w:p>
    <w:p w14:paraId="20C61A74" w14:textId="3F6E9CC3" w:rsidR="007A1862" w:rsidRDefault="002609E8" w:rsidP="007A1862">
      <w:pPr>
        <w:pStyle w:val="Heading3"/>
      </w:pPr>
      <w:bookmarkStart w:id="885" w:name="_Toc499044402"/>
      <w:bookmarkStart w:id="886" w:name="_Toc233778736"/>
      <w:r>
        <w:t xml:space="preserve">Resource Adequacy Substitute Capacity </w:t>
      </w:r>
      <w:r w:rsidR="007A1862">
        <w:t>Process and validation rules</w:t>
      </w:r>
      <w:bookmarkEnd w:id="885"/>
      <w:bookmarkEnd w:id="886"/>
    </w:p>
    <w:p w14:paraId="20C61A75" w14:textId="77777777" w:rsidR="007A1862" w:rsidRPr="00D90622" w:rsidRDefault="007A1862" w:rsidP="007A1862"/>
    <w:p w14:paraId="20C61A77" w14:textId="77777777" w:rsidR="007A1862" w:rsidRPr="002735E6" w:rsidRDefault="007A1862" w:rsidP="007A1862">
      <w:pPr>
        <w:jc w:val="center"/>
      </w:pPr>
    </w:p>
    <w:p w14:paraId="20C61A78" w14:textId="77777777" w:rsidR="007A1862" w:rsidRDefault="007A1862" w:rsidP="007A1862">
      <w:pPr>
        <w:pStyle w:val="Heading4"/>
        <w:ind w:left="954"/>
      </w:pPr>
      <w:bookmarkStart w:id="887" w:name="_Toc499044403"/>
      <w:bookmarkStart w:id="888" w:name="_Toc233778737"/>
      <w:r>
        <w:t>Time frame for submitting unit substitutions</w:t>
      </w:r>
      <w:bookmarkEnd w:id="887"/>
      <w:bookmarkEnd w:id="888"/>
    </w:p>
    <w:p w14:paraId="20C61A79" w14:textId="74D7728D" w:rsidR="007A1862" w:rsidRDefault="007A1862" w:rsidP="007A1862">
      <w:pPr>
        <w:spacing w:after="240" w:line="300" w:lineRule="auto"/>
        <w:rPr>
          <w:rFonts w:cs="Arial"/>
          <w:szCs w:val="22"/>
        </w:rPr>
      </w:pPr>
      <w:r>
        <w:rPr>
          <w:rFonts w:cs="Arial"/>
          <w:szCs w:val="22"/>
        </w:rPr>
        <w:t xml:space="preserve">The </w:t>
      </w:r>
      <w:r w:rsidR="00495C71">
        <w:rPr>
          <w:rFonts w:cs="Arial"/>
          <w:szCs w:val="22"/>
        </w:rPr>
        <w:t xml:space="preserve">outage </w:t>
      </w:r>
      <w:r>
        <w:rPr>
          <w:rFonts w:cs="Arial"/>
          <w:szCs w:val="22"/>
        </w:rPr>
        <w:t xml:space="preserve">assessment runs every day and the results are available in CIRA. </w:t>
      </w:r>
      <w:r w:rsidRPr="002827D0">
        <w:rPr>
          <w:rFonts w:cs="Arial"/>
          <w:szCs w:val="22"/>
        </w:rPr>
        <w:t xml:space="preserve">It is the responsibility of the SC for a </w:t>
      </w:r>
      <w:r>
        <w:rPr>
          <w:rFonts w:cs="Arial"/>
          <w:szCs w:val="22"/>
        </w:rPr>
        <w:t xml:space="preserve">resource </w:t>
      </w:r>
      <w:r w:rsidRPr="002827D0">
        <w:rPr>
          <w:rFonts w:cs="Arial"/>
          <w:szCs w:val="22"/>
        </w:rPr>
        <w:t xml:space="preserve">to provide sufficient </w:t>
      </w:r>
      <w:r>
        <w:rPr>
          <w:rFonts w:cs="Arial"/>
          <w:szCs w:val="22"/>
        </w:rPr>
        <w:t>substitution</w:t>
      </w:r>
      <w:r w:rsidRPr="002827D0">
        <w:rPr>
          <w:rFonts w:cs="Arial"/>
          <w:szCs w:val="22"/>
        </w:rPr>
        <w:t xml:space="preserve"> </w:t>
      </w:r>
      <w:r>
        <w:rPr>
          <w:rFonts w:cs="Arial"/>
          <w:szCs w:val="22"/>
        </w:rPr>
        <w:t>c</w:t>
      </w:r>
      <w:r w:rsidRPr="002827D0">
        <w:rPr>
          <w:rFonts w:cs="Arial"/>
          <w:szCs w:val="22"/>
        </w:rPr>
        <w:t>apacity</w:t>
      </w:r>
      <w:r>
        <w:rPr>
          <w:rFonts w:cs="Arial"/>
          <w:szCs w:val="22"/>
        </w:rPr>
        <w:t xml:space="preserve"> to satisfy the </w:t>
      </w:r>
      <w:r w:rsidR="002609E8">
        <w:rPr>
          <w:rFonts w:cs="Arial"/>
          <w:szCs w:val="22"/>
        </w:rPr>
        <w:t>Resource Adequacy Substitute Capac</w:t>
      </w:r>
      <w:r w:rsidR="008A26C5">
        <w:rPr>
          <w:rFonts w:cs="Arial"/>
          <w:szCs w:val="22"/>
        </w:rPr>
        <w:t>i</w:t>
      </w:r>
      <w:r w:rsidR="002609E8">
        <w:rPr>
          <w:rFonts w:cs="Arial"/>
          <w:szCs w:val="22"/>
        </w:rPr>
        <w:t xml:space="preserve">ty (RASC) </w:t>
      </w:r>
      <w:r>
        <w:rPr>
          <w:rFonts w:cs="Arial"/>
          <w:szCs w:val="22"/>
        </w:rPr>
        <w:t>assignment to avoid</w:t>
      </w:r>
      <w:r w:rsidR="002609E8">
        <w:rPr>
          <w:rFonts w:cs="Arial"/>
          <w:szCs w:val="22"/>
        </w:rPr>
        <w:t xml:space="preserve"> getting the </w:t>
      </w:r>
      <w:r w:rsidR="002609E8" w:rsidRPr="00F47EB4">
        <w:rPr>
          <w:rFonts w:cs="Arial"/>
          <w:szCs w:val="22"/>
        </w:rPr>
        <w:t>outage denied</w:t>
      </w:r>
      <w:r w:rsidRPr="00F47EB4">
        <w:rPr>
          <w:rFonts w:cs="Arial"/>
          <w:szCs w:val="22"/>
        </w:rPr>
        <w:t>.</w:t>
      </w:r>
      <w:r w:rsidR="00F47EB4" w:rsidRPr="00F47EB4">
        <w:rPr>
          <w:rFonts w:cs="Arial"/>
          <w:szCs w:val="22"/>
        </w:rPr>
        <w:t xml:space="preserve"> The first RASC run for the RA month will happen at T-29 at 8AM.</w:t>
      </w:r>
      <w:r w:rsidRPr="00E809E1">
        <w:rPr>
          <w:rFonts w:cs="Arial"/>
          <w:szCs w:val="22"/>
        </w:rPr>
        <w:t xml:space="preserve">  </w:t>
      </w:r>
      <w:r w:rsidR="00F47EB4" w:rsidRPr="00BA5A7A">
        <w:rPr>
          <w:rFonts w:cs="Arial"/>
          <w:szCs w:val="22"/>
        </w:rPr>
        <w:t>S</w:t>
      </w:r>
      <w:r w:rsidR="00F47EB4" w:rsidRPr="00F47EB4">
        <w:rPr>
          <w:rFonts w:cs="Arial"/>
          <w:szCs w:val="22"/>
        </w:rPr>
        <w:t xml:space="preserve">ubstitution </w:t>
      </w:r>
      <w:r w:rsidRPr="00F47EB4">
        <w:rPr>
          <w:rFonts w:cs="Arial"/>
          <w:szCs w:val="22"/>
        </w:rPr>
        <w:t xml:space="preserve">has to be provided </w:t>
      </w:r>
      <w:r w:rsidR="002609E8" w:rsidRPr="00F47EB4">
        <w:rPr>
          <w:rFonts w:cs="Arial"/>
          <w:szCs w:val="22"/>
        </w:rPr>
        <w:t>within 24 hours of the first RASC run at T-29 for planned outages submitted before T-29</w:t>
      </w:r>
      <w:r w:rsidR="00F47EB4" w:rsidRPr="00BA5A7A">
        <w:rPr>
          <w:rFonts w:cs="Arial"/>
          <w:szCs w:val="22"/>
        </w:rPr>
        <w:t>.</w:t>
      </w:r>
      <w:r w:rsidR="000D4C62">
        <w:rPr>
          <w:rFonts w:cs="Arial"/>
          <w:szCs w:val="22"/>
        </w:rPr>
        <w:t xml:space="preserve"> </w:t>
      </w:r>
      <w:r w:rsidR="00F47EB4" w:rsidRPr="00BA5A7A">
        <w:rPr>
          <w:rFonts w:cs="Arial"/>
          <w:szCs w:val="22"/>
        </w:rPr>
        <w:t>For outages submitted on or after T-29, substitution has to be provided within 24 hours after the daily RASC run identifies the RASC obligation</w:t>
      </w:r>
      <w:r w:rsidR="00495C71">
        <w:rPr>
          <w:rFonts w:cs="Arial"/>
          <w:szCs w:val="22"/>
        </w:rPr>
        <w:t xml:space="preserve"> for the outage</w:t>
      </w:r>
      <w:r w:rsidR="00F47EB4" w:rsidRPr="00BA5A7A">
        <w:rPr>
          <w:rFonts w:cs="Arial"/>
          <w:szCs w:val="22"/>
        </w:rPr>
        <w:t>.</w:t>
      </w:r>
      <w:r w:rsidR="008A26C5">
        <w:rPr>
          <w:rFonts w:cs="Arial"/>
          <w:szCs w:val="22"/>
        </w:rPr>
        <w:t xml:space="preserve"> </w:t>
      </w:r>
      <w:r w:rsidR="002609E8">
        <w:rPr>
          <w:rFonts w:cs="Arial"/>
          <w:szCs w:val="22"/>
        </w:rPr>
        <w:t>RASC will run daily at 8AM.</w:t>
      </w:r>
      <w:r>
        <w:rPr>
          <w:rFonts w:cs="Arial"/>
          <w:szCs w:val="22"/>
        </w:rPr>
        <w:t xml:space="preserve"> All substitutions must be submitted by the SC in CIRA.  </w:t>
      </w:r>
      <w:r w:rsidR="002609E8" w:rsidRPr="002609E8">
        <w:rPr>
          <w:rFonts w:cs="Arial"/>
          <w:szCs w:val="22"/>
        </w:rPr>
        <w:t>These are the monthly RA Substitute Capacity deadline and the post-monthly RA Substitute Capacity deadline referenced in tariff sections 9.3.1.3.1 and 9.3.1.3.2, respectively.</w:t>
      </w:r>
      <w:r w:rsidR="002101F0">
        <w:rPr>
          <w:rFonts w:cs="Arial"/>
          <w:szCs w:val="22"/>
        </w:rPr>
        <w:t xml:space="preserve"> Changes to the planned outage will be picked up by the RASC process and reflected accordingly.</w:t>
      </w:r>
    </w:p>
    <w:p w14:paraId="2FAAF40A" w14:textId="7F654BEA" w:rsidR="00920E72" w:rsidRDefault="007A1862" w:rsidP="007A1862">
      <w:pPr>
        <w:spacing w:after="240" w:line="300" w:lineRule="auto"/>
        <w:rPr>
          <w:rFonts w:cs="Arial"/>
          <w:szCs w:val="22"/>
        </w:rPr>
      </w:pPr>
      <w:r>
        <w:rPr>
          <w:rFonts w:cs="Arial"/>
          <w:szCs w:val="22"/>
        </w:rPr>
        <w:t>Example: Outage on resource A is from 10/1 to 10/31 and the Outage was submitted to ISO on 9/20</w:t>
      </w:r>
      <w:r w:rsidR="00407F85" w:rsidRPr="00407F85">
        <w:rPr>
          <w:rFonts w:cs="Arial"/>
          <w:szCs w:val="22"/>
        </w:rPr>
        <w:t xml:space="preserve"> </w:t>
      </w:r>
      <w:r w:rsidR="00407F85">
        <w:rPr>
          <w:rFonts w:cs="Arial"/>
          <w:szCs w:val="22"/>
        </w:rPr>
        <w:t>at 10AM (after the RASC run for 9/20)</w:t>
      </w:r>
      <w:r>
        <w:rPr>
          <w:rFonts w:cs="Arial"/>
          <w:szCs w:val="22"/>
        </w:rPr>
        <w:t>.  On 9/21</w:t>
      </w:r>
      <w:r w:rsidR="00407F85">
        <w:rPr>
          <w:rFonts w:cs="Arial"/>
          <w:szCs w:val="22"/>
        </w:rPr>
        <w:t xml:space="preserve"> at 8AM</w:t>
      </w:r>
      <w:r>
        <w:rPr>
          <w:rFonts w:cs="Arial"/>
          <w:szCs w:val="22"/>
        </w:rPr>
        <w:t xml:space="preserve">, ISO outage assessment considers this outage and assigns </w:t>
      </w:r>
      <w:r w:rsidR="00E43D20">
        <w:rPr>
          <w:rFonts w:cs="Arial"/>
          <w:szCs w:val="22"/>
        </w:rPr>
        <w:t xml:space="preserve">RASC </w:t>
      </w:r>
      <w:r>
        <w:rPr>
          <w:rFonts w:cs="Arial"/>
          <w:szCs w:val="22"/>
        </w:rPr>
        <w:t>to resource A.  Supplier has to provide substitute capacity for trade day</w:t>
      </w:r>
      <w:r w:rsidR="00E43D20">
        <w:rPr>
          <w:rFonts w:cs="Arial"/>
          <w:szCs w:val="22"/>
        </w:rPr>
        <w:t>s 10/1 to 10/31</w:t>
      </w:r>
      <w:r>
        <w:rPr>
          <w:rFonts w:cs="Arial"/>
          <w:szCs w:val="22"/>
        </w:rPr>
        <w:t xml:space="preserve"> before</w:t>
      </w:r>
      <w:r w:rsidR="00E43D20">
        <w:rPr>
          <w:rFonts w:cs="Arial"/>
          <w:szCs w:val="22"/>
        </w:rPr>
        <w:t xml:space="preserve"> the RASC run on 9/</w:t>
      </w:r>
      <w:r w:rsidR="00920E72">
        <w:rPr>
          <w:rFonts w:cs="Arial"/>
          <w:szCs w:val="22"/>
        </w:rPr>
        <w:t>22</w:t>
      </w:r>
      <w:r w:rsidR="00BA5A7A">
        <w:rPr>
          <w:rFonts w:cs="Arial"/>
          <w:szCs w:val="22"/>
        </w:rPr>
        <w:t>.</w:t>
      </w:r>
    </w:p>
    <w:p w14:paraId="0307E4D1" w14:textId="10B08996" w:rsidR="004066BC" w:rsidRPr="004066BC" w:rsidRDefault="004066BC" w:rsidP="004066BC">
      <w:pPr>
        <w:spacing w:after="240" w:line="300" w:lineRule="auto"/>
        <w:rPr>
          <w:rFonts w:cs="Arial"/>
          <w:szCs w:val="22"/>
        </w:rPr>
      </w:pPr>
      <w:r w:rsidRPr="004066BC">
        <w:rPr>
          <w:rFonts w:cs="Arial"/>
          <w:szCs w:val="22"/>
        </w:rPr>
        <w:lastRenderedPageBreak/>
        <w:t>Transitioning into the new RASC process:</w:t>
      </w:r>
    </w:p>
    <w:p w14:paraId="6C1E5A8C" w14:textId="60E1D56E" w:rsidR="004066BC" w:rsidRDefault="004066BC" w:rsidP="004066BC">
      <w:pPr>
        <w:spacing w:after="240" w:line="300" w:lineRule="auto"/>
        <w:rPr>
          <w:rFonts w:cs="Arial"/>
          <w:szCs w:val="22"/>
        </w:rPr>
      </w:pPr>
      <w:r w:rsidRPr="004066BC">
        <w:rPr>
          <w:rFonts w:cs="Arial"/>
          <w:szCs w:val="22"/>
        </w:rPr>
        <w:t>For planned outages on RA resources that will start or continue in the month of July 2021, the first RASC run will be on June 7th, 2021 at 8AM, therefore, the planned outages that have already been submitted by this first RASC run will have an opportunity to provide RA substitution until the next RASC run (before 06/08/2021 at 8AM).</w:t>
      </w:r>
    </w:p>
    <w:p w14:paraId="1362FA7A" w14:textId="1FDD5BBA" w:rsidR="00920E72" w:rsidRDefault="00205733" w:rsidP="00E15230">
      <w:pPr>
        <w:pStyle w:val="Heading4"/>
        <w:numPr>
          <w:ilvl w:val="4"/>
          <w:numId w:val="19"/>
        </w:numPr>
      </w:pPr>
      <w:bookmarkStart w:id="889" w:name="_Toc233778738"/>
      <w:r>
        <w:t>S</w:t>
      </w:r>
      <w:r w:rsidR="00920E72">
        <w:t>ubmitting unit substitutions</w:t>
      </w:r>
      <w:r>
        <w:t xml:space="preserve"> before T-29</w:t>
      </w:r>
      <w:bookmarkEnd w:id="889"/>
    </w:p>
    <w:p w14:paraId="04FFB66C" w14:textId="2F880128" w:rsidR="00F21AA3" w:rsidRDefault="00E809E1" w:rsidP="00BA5A7A">
      <w:r w:rsidRPr="00E809E1">
        <w:t>The first RASC run for the RA month will happen at T-29 at 8AM</w:t>
      </w:r>
      <w:r>
        <w:t>.</w:t>
      </w:r>
      <w:r w:rsidRPr="00E809E1">
        <w:t xml:space="preserve"> Substitution has to be provided within 24 hours of the first RASC run at T-29 for planned outages submitted before T-29</w:t>
      </w:r>
      <w:r>
        <w:t xml:space="preserve">. </w:t>
      </w:r>
    </w:p>
    <w:p w14:paraId="0CE3F2AE" w14:textId="5054D0BC" w:rsidR="00E809E1" w:rsidRDefault="00E809E1" w:rsidP="00BA5A7A">
      <w:r>
        <w:t>An example is shown below. An outage is submitted 32 days prior to th</w:t>
      </w:r>
      <w:r w:rsidR="006B0074">
        <w:t xml:space="preserve">e start of the RA month </w:t>
      </w:r>
      <w:r w:rsidR="0063636A">
        <w:t>(</w:t>
      </w:r>
      <w:r w:rsidR="006B0074">
        <w:t>T-32</w:t>
      </w:r>
      <w:r w:rsidR="0063636A">
        <w:t>)</w:t>
      </w:r>
      <w:r w:rsidR="006B0074">
        <w:t>. 29 days pri</w:t>
      </w:r>
      <w:r w:rsidR="0063636A">
        <w:t>or to the start of the RA month</w:t>
      </w:r>
      <w:r w:rsidR="006B0074">
        <w:t xml:space="preserve"> </w:t>
      </w:r>
      <w:r w:rsidR="0063636A">
        <w:t>(T-29)</w:t>
      </w:r>
      <w:r w:rsidR="006B0074">
        <w:t xml:space="preserve"> RASC will run at 8AM. RASC will </w:t>
      </w:r>
      <w:r w:rsidR="00407F85">
        <w:t>display</w:t>
      </w:r>
      <w:r w:rsidR="006B0074">
        <w:t xml:space="preserve"> that the outage will require substitution and </w:t>
      </w:r>
      <w:r w:rsidR="00407F85">
        <w:t>full</w:t>
      </w:r>
      <w:r w:rsidR="006B0074">
        <w:t xml:space="preserve"> substitution</w:t>
      </w:r>
      <w:r w:rsidR="00407F85">
        <w:t xml:space="preserve"> must be submitted in CIRA</w:t>
      </w:r>
      <w:r w:rsidR="006B0074">
        <w:t xml:space="preserve"> before the end of the show period, </w:t>
      </w:r>
      <w:r w:rsidR="00407F85">
        <w:t>which runs for</w:t>
      </w:r>
      <w:r w:rsidR="00375DE9">
        <w:t xml:space="preserve"> </w:t>
      </w:r>
      <w:r w:rsidR="006B0074">
        <w:t>24 hours</w:t>
      </w:r>
      <w:r w:rsidR="00375DE9">
        <w:t xml:space="preserve"> </w:t>
      </w:r>
      <w:r w:rsidR="00407F85">
        <w:t>after the T-29 RASC runs</w:t>
      </w:r>
      <w:r w:rsidR="006B0074">
        <w:t xml:space="preserve">. If </w:t>
      </w:r>
      <w:r w:rsidR="00407F85">
        <w:t>full</w:t>
      </w:r>
      <w:r w:rsidR="006B0074">
        <w:t xml:space="preserve"> substitution is not provided by 8AM, 28 days prior to the start of the RA month </w:t>
      </w:r>
      <w:r w:rsidR="0063636A">
        <w:t>(</w:t>
      </w:r>
      <w:r w:rsidR="006B0074">
        <w:t>T-28</w:t>
      </w:r>
      <w:r w:rsidR="0063636A">
        <w:t>)</w:t>
      </w:r>
      <w:r w:rsidR="006B0074">
        <w:t xml:space="preserve">, the outage will be denied. </w:t>
      </w:r>
    </w:p>
    <w:p w14:paraId="31107AFA" w14:textId="6F5C4109" w:rsidR="00205733" w:rsidRPr="00205733" w:rsidRDefault="00E40D36" w:rsidP="00BA5A7A">
      <w:pPr>
        <w:jc w:val="center"/>
      </w:pPr>
      <w:r w:rsidRPr="00E40D36">
        <w:rPr>
          <w:noProof/>
        </w:rPr>
        <w:drawing>
          <wp:inline distT="0" distB="0" distL="0" distR="0" wp14:anchorId="64F0889B" wp14:editId="793ADBBD">
            <wp:extent cx="4451350" cy="3855720"/>
            <wp:effectExtent l="0" t="0" r="6350" b="0"/>
            <wp:docPr id="9" name="Picture 9" descr="D:\Users\mschimschal\AppData\Local\Temp\SNAGHTML1af699eb.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D:\Users\mschimschal\AppData\Local\Temp\SNAGHTML1af699eb.PNG"/>
                    <pic:cNvPicPr>
                      <a:picLocks noChangeAspect="1" noChangeArrowheads="1"/>
                    </pic:cNvPicPr>
                  </pic:nvPicPr>
                  <pic:blipFill>
                    <a:blip r:embed="rId88">
                      <a:extLst>
                        <a:ext uri="{28A0092B-C50C-407E-A947-70E740481C1C}">
                          <a14:useLocalDpi xmlns:a14="http://schemas.microsoft.com/office/drawing/2010/main" val="0"/>
                        </a:ext>
                      </a:extLst>
                    </a:blip>
                    <a:srcRect/>
                    <a:stretch>
                      <a:fillRect/>
                    </a:stretch>
                  </pic:blipFill>
                  <pic:spPr bwMode="auto">
                    <a:xfrm>
                      <a:off x="0" y="0"/>
                      <a:ext cx="4451350" cy="3855720"/>
                    </a:xfrm>
                    <a:prstGeom prst="rect">
                      <a:avLst/>
                    </a:prstGeom>
                    <a:noFill/>
                    <a:ln>
                      <a:noFill/>
                    </a:ln>
                  </pic:spPr>
                </pic:pic>
              </a:graphicData>
            </a:graphic>
          </wp:inline>
        </w:drawing>
      </w:r>
    </w:p>
    <w:p w14:paraId="5CF0CDC3" w14:textId="065586E5" w:rsidR="00205733" w:rsidRDefault="00205733" w:rsidP="00E15230">
      <w:pPr>
        <w:pStyle w:val="Heading4"/>
        <w:numPr>
          <w:ilvl w:val="4"/>
          <w:numId w:val="19"/>
        </w:numPr>
      </w:pPr>
      <w:bookmarkStart w:id="890" w:name="_Toc233778739"/>
      <w:r>
        <w:t>Submitting unit substitutions after T-29</w:t>
      </w:r>
      <w:bookmarkEnd w:id="890"/>
    </w:p>
    <w:p w14:paraId="49881192" w14:textId="3A0603A4" w:rsidR="00205733" w:rsidRDefault="006B0074" w:rsidP="00BA5A7A">
      <w:r w:rsidRPr="003F7BA2">
        <w:rPr>
          <w:rFonts w:cs="Arial"/>
          <w:szCs w:val="22"/>
        </w:rPr>
        <w:t>For outages submitted on or after T-29, substitution has to be provided within 24 hours after the daily RASC run identifies the RASC obligation</w:t>
      </w:r>
      <w:r w:rsidR="0063636A">
        <w:rPr>
          <w:rFonts w:cs="Arial"/>
          <w:szCs w:val="22"/>
        </w:rPr>
        <w:t xml:space="preserve"> </w:t>
      </w:r>
      <w:r w:rsidR="008A297D">
        <w:rPr>
          <w:rFonts w:cs="Arial"/>
          <w:szCs w:val="22"/>
        </w:rPr>
        <w:t>for the outage.</w:t>
      </w:r>
      <w:r w:rsidR="0047446E">
        <w:rPr>
          <w:rFonts w:cs="Arial"/>
          <w:szCs w:val="22"/>
        </w:rPr>
        <w:t xml:space="preserve"> </w:t>
      </w:r>
      <w:r w:rsidR="00F21AA3">
        <w:t xml:space="preserve">The show period will begin once the outage is identified in the </w:t>
      </w:r>
      <w:r w:rsidR="00FA130B">
        <w:t xml:space="preserve">first </w:t>
      </w:r>
      <w:r w:rsidR="00F21AA3">
        <w:t>RASC run starting daily at 8AM.</w:t>
      </w:r>
      <w:r w:rsidR="00B73C40">
        <w:t xml:space="preserve"> </w:t>
      </w:r>
      <w:r>
        <w:t xml:space="preserve">The show period duration is 24 hours. </w:t>
      </w:r>
    </w:p>
    <w:p w14:paraId="7FAFDB48" w14:textId="5A2DB894" w:rsidR="0063636A" w:rsidRPr="00205733" w:rsidRDefault="0063636A" w:rsidP="00BA5A7A">
      <w:r>
        <w:lastRenderedPageBreak/>
        <w:t>An example is shown below. An outage is submitted 20 days prior to the start of the RA month (T-20) at 5</w:t>
      </w:r>
      <w:r w:rsidR="00407F85">
        <w:t>PM</w:t>
      </w:r>
      <w:r>
        <w:t>. 19 days prior to the start of the RA month (T-19) the daily RASC run at 8AM will identify the outage. If substitution is not provided by the end of the 24 hour show period by 8AM, 18 days prior to the start of the RA month (T-18), the outage will be denied.</w:t>
      </w:r>
    </w:p>
    <w:p w14:paraId="075D0C19" w14:textId="38903000" w:rsidR="00F21AA3" w:rsidRDefault="00E40D36" w:rsidP="007A1862">
      <w:pPr>
        <w:spacing w:after="240" w:line="300" w:lineRule="auto"/>
        <w:rPr>
          <w:rFonts w:cs="Arial"/>
          <w:b/>
          <w:i/>
          <w:sz w:val="28"/>
        </w:rPr>
      </w:pPr>
      <w:r w:rsidRPr="00E40D36">
        <w:rPr>
          <w:rFonts w:cs="Arial"/>
          <w:b/>
          <w:i/>
          <w:noProof/>
          <w:sz w:val="28"/>
        </w:rPr>
        <w:drawing>
          <wp:inline distT="0" distB="0" distL="0" distR="0" wp14:anchorId="12EF02BE" wp14:editId="334D53AF">
            <wp:extent cx="4468495" cy="4011295"/>
            <wp:effectExtent l="0" t="0" r="8255" b="8255"/>
            <wp:docPr id="11" name="Picture 11" descr="D:\Users\mschimschal\AppData\Local\Temp\SNAGHTML1b0394ac.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D:\Users\mschimschal\AppData\Local\Temp\SNAGHTML1b0394ac.PNG"/>
                    <pic:cNvPicPr>
                      <a:picLocks noChangeAspect="1" noChangeArrowheads="1"/>
                    </pic:cNvPicPr>
                  </pic:nvPicPr>
                  <pic:blipFill>
                    <a:blip r:embed="rId89">
                      <a:extLst>
                        <a:ext uri="{28A0092B-C50C-407E-A947-70E740481C1C}">
                          <a14:useLocalDpi xmlns:a14="http://schemas.microsoft.com/office/drawing/2010/main" val="0"/>
                        </a:ext>
                      </a:extLst>
                    </a:blip>
                    <a:srcRect/>
                    <a:stretch>
                      <a:fillRect/>
                    </a:stretch>
                  </pic:blipFill>
                  <pic:spPr bwMode="auto">
                    <a:xfrm>
                      <a:off x="0" y="0"/>
                      <a:ext cx="4468495" cy="4011295"/>
                    </a:xfrm>
                    <a:prstGeom prst="rect">
                      <a:avLst/>
                    </a:prstGeom>
                    <a:noFill/>
                    <a:ln>
                      <a:noFill/>
                    </a:ln>
                  </pic:spPr>
                </pic:pic>
              </a:graphicData>
            </a:graphic>
          </wp:inline>
        </w:drawing>
      </w:r>
    </w:p>
    <w:p w14:paraId="1F64F1B1" w14:textId="7A7C2861" w:rsidR="00F21AA3" w:rsidRDefault="00F21AA3" w:rsidP="00E15230">
      <w:pPr>
        <w:pStyle w:val="Heading4"/>
        <w:numPr>
          <w:ilvl w:val="4"/>
          <w:numId w:val="19"/>
        </w:numPr>
      </w:pPr>
      <w:bookmarkStart w:id="891" w:name="_Toc233778740"/>
      <w:r>
        <w:t>Submitting unit substitutions with multiple obligation months</w:t>
      </w:r>
      <w:bookmarkEnd w:id="891"/>
    </w:p>
    <w:p w14:paraId="0E63D9A2" w14:textId="2B59AB4E" w:rsidR="00407F85" w:rsidRDefault="00407F85" w:rsidP="00407F85">
      <w:r>
        <w:t>Outages that span multiple months will have multiple substitution submission deadlines based on the applicable substitution deadline for the month in which each part of the overall outage will take place.  If the outage is requested before T-29 of the first month in which the outage would take place, then the part of the outage that takes place in that first month would be would have a substitution deadline of no later than 8AM on T-28.  The parts of the outage that are planned to take place in later months would have a substitution deadline no later than 8AM on T-28 before the month in which that portion of the outage would take place.</w:t>
      </w:r>
      <w:r w:rsidRPr="00C04D5B">
        <w:t xml:space="preserve"> </w:t>
      </w:r>
      <w:r>
        <w:t xml:space="preserve"> </w:t>
      </w:r>
      <w:r w:rsidRPr="00C04D5B">
        <w:t>If an outage has already started when the RASC validation runs</w:t>
      </w:r>
      <w:r>
        <w:t xml:space="preserve"> for months after the first month of the outage</w:t>
      </w:r>
      <w:r w:rsidRPr="00C04D5B">
        <w:t>, the SC still has to provide substitution</w:t>
      </w:r>
      <w:r>
        <w:t xml:space="preserve"> but if it does not, then the rest of the</w:t>
      </w:r>
      <w:r w:rsidRPr="00C04D5B">
        <w:t xml:space="preserve"> outage will not be denied </w:t>
      </w:r>
      <w:r>
        <w:t xml:space="preserve">for lack of substitution </w:t>
      </w:r>
      <w:r w:rsidRPr="00C04D5B">
        <w:t>but it will be subject to RAAIM.</w:t>
      </w:r>
    </w:p>
    <w:p w14:paraId="14180392" w14:textId="77777777" w:rsidR="00407F85" w:rsidRDefault="00407F85" w:rsidP="00BA5A7A"/>
    <w:p w14:paraId="7718E320" w14:textId="5F7C1133" w:rsidR="00897B6D" w:rsidRPr="00F21AA3" w:rsidRDefault="00897B6D" w:rsidP="00BA5A7A">
      <w:r>
        <w:t xml:space="preserve">An example is shown below. An outage is submitted in evaluation window </w:t>
      </w:r>
      <w:r w:rsidR="00914F70">
        <w:t>1</w:t>
      </w:r>
      <w:r>
        <w:t xml:space="preserve">, which is within T-29 for the first RA month, but does not initially overlap into evaluation window </w:t>
      </w:r>
      <w:r w:rsidR="00914F70">
        <w:t>2</w:t>
      </w:r>
      <w:r>
        <w:t xml:space="preserve">. Substitution must be provided for the first RA month </w:t>
      </w:r>
      <w:r w:rsidR="00914F70">
        <w:t xml:space="preserve">24 hours after the RASC is identified. </w:t>
      </w:r>
      <w:r w:rsidR="00914F70">
        <w:lastRenderedPageBreak/>
        <w:t xml:space="preserve">For the second RA </w:t>
      </w:r>
      <w:r w:rsidR="008A297D">
        <w:t>m</w:t>
      </w:r>
      <w:r w:rsidR="00914F70">
        <w:t xml:space="preserve">onth, substitution is required once it enters the second evaluation window. </w:t>
      </w:r>
    </w:p>
    <w:p w14:paraId="7DE3AE43" w14:textId="1BED997A" w:rsidR="00F21AA3" w:rsidRPr="00F21AA3" w:rsidRDefault="00914F70" w:rsidP="00BA5A7A">
      <w:r w:rsidRPr="00914F70">
        <w:rPr>
          <w:noProof/>
        </w:rPr>
        <w:drawing>
          <wp:inline distT="0" distB="0" distL="0" distR="0" wp14:anchorId="5DC33DB0" wp14:editId="76C5C398">
            <wp:extent cx="4848225" cy="4045585"/>
            <wp:effectExtent l="0" t="0" r="9525" b="0"/>
            <wp:docPr id="232" name="Picture 232" descr="D:\Users\mschimschal\AppData\Local\Temp\SNAGHTML1fa621ff.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descr="D:\Users\mschimschal\AppData\Local\Temp\SNAGHTML1fa621ff.PNG"/>
                    <pic:cNvPicPr>
                      <a:picLocks noChangeAspect="1" noChangeArrowheads="1"/>
                    </pic:cNvPicPr>
                  </pic:nvPicPr>
                  <pic:blipFill>
                    <a:blip r:embed="rId90">
                      <a:extLst>
                        <a:ext uri="{28A0092B-C50C-407E-A947-70E740481C1C}">
                          <a14:useLocalDpi xmlns:a14="http://schemas.microsoft.com/office/drawing/2010/main" val="0"/>
                        </a:ext>
                      </a:extLst>
                    </a:blip>
                    <a:srcRect/>
                    <a:stretch>
                      <a:fillRect/>
                    </a:stretch>
                  </pic:blipFill>
                  <pic:spPr bwMode="auto">
                    <a:xfrm>
                      <a:off x="0" y="0"/>
                      <a:ext cx="4848225" cy="4045585"/>
                    </a:xfrm>
                    <a:prstGeom prst="rect">
                      <a:avLst/>
                    </a:prstGeom>
                    <a:noFill/>
                    <a:ln>
                      <a:noFill/>
                    </a:ln>
                  </pic:spPr>
                </pic:pic>
              </a:graphicData>
            </a:graphic>
          </wp:inline>
        </w:drawing>
      </w:r>
    </w:p>
    <w:p w14:paraId="7D7CDA2C" w14:textId="3899A24D" w:rsidR="00F21AA3" w:rsidRDefault="00F21AA3" w:rsidP="00E15230">
      <w:pPr>
        <w:pStyle w:val="Heading4"/>
        <w:numPr>
          <w:ilvl w:val="4"/>
          <w:numId w:val="19"/>
        </w:numPr>
      </w:pPr>
      <w:bookmarkStart w:id="892" w:name="_Toc233778741"/>
      <w:r>
        <w:t xml:space="preserve">Submitting overlapping </w:t>
      </w:r>
      <w:r w:rsidR="00B73C40">
        <w:t>outages for the same resource</w:t>
      </w:r>
      <w:r>
        <w:t xml:space="preserve"> with RASC Obligation</w:t>
      </w:r>
      <w:bookmarkEnd w:id="892"/>
    </w:p>
    <w:p w14:paraId="381B2B42" w14:textId="115B65EA" w:rsidR="00407F85" w:rsidRDefault="00407F85" w:rsidP="00407F85">
      <w:r>
        <w:t>Where a resource submits overlapping planned outages, the substitution deadline will a</w:t>
      </w:r>
      <w:r w:rsidR="00BA5A7A">
        <w:t>p</w:t>
      </w:r>
      <w:r>
        <w:t>ply based on when each of the planned outages is requested.  If all of the overlapping outages are requested on or before T-30, then, per section 9.2.2.1.1, the substitution deadline will be within 24 hours of the RASC that runs at T-29.  Any of the overlapping outages that are requested on or after T-29 will have a substitution deadline as determined by section 9.2.2.1.2.</w:t>
      </w:r>
    </w:p>
    <w:p w14:paraId="1A9CD70E" w14:textId="77777777" w:rsidR="00407F85" w:rsidRDefault="00407F85" w:rsidP="00BA5A7A"/>
    <w:p w14:paraId="0A86AA2F" w14:textId="258FF929" w:rsidR="00F21AA3" w:rsidRPr="00F21AA3" w:rsidRDefault="00A03608" w:rsidP="00BA5A7A">
      <w:r>
        <w:t>An example is shown below. An outage with a derate of 20MW is submitted 33 days prior to the start of the RA month (T-33).  Using the process identified in Section 9.2.2.1.1, 20 MW of substitution must be provided by 8AM, 28 days prior to the start of the RA month (T-28). A second outage is submitted on the same resource with a derate of 30MW</w:t>
      </w:r>
      <w:r w:rsidR="0081243A">
        <w:t>,</w:t>
      </w:r>
      <w:r>
        <w:t xml:space="preserve"> 25 days prior to the start of the RA month (T-25). Using the process identified in Section 9.2.2.1.2, 30 MW of substitution must be provided by 8AM, 24 days prior to the start of the RA month (T-24). </w:t>
      </w:r>
    </w:p>
    <w:p w14:paraId="2183C499" w14:textId="17094DA5" w:rsidR="00F21AA3" w:rsidRPr="00F21AA3" w:rsidRDefault="00F21AA3" w:rsidP="00BA5A7A"/>
    <w:p w14:paraId="1BCD40CB" w14:textId="77777777" w:rsidR="002967A1" w:rsidRDefault="00E9753C" w:rsidP="00BA5A7A">
      <w:pPr>
        <w:rPr>
          <w:rFonts w:cs="Arial"/>
          <w:b/>
          <w:i/>
          <w:sz w:val="28"/>
        </w:rPr>
      </w:pPr>
      <w:r w:rsidRPr="00E9753C">
        <w:rPr>
          <w:rFonts w:cs="Arial"/>
          <w:b/>
          <w:i/>
          <w:sz w:val="28"/>
        </w:rPr>
        <w:lastRenderedPageBreak/>
        <w:t xml:space="preserve"> </w:t>
      </w:r>
      <w:r w:rsidR="00252FB7" w:rsidRPr="00252FB7">
        <w:rPr>
          <w:rFonts w:cs="Arial"/>
          <w:b/>
          <w:i/>
          <w:noProof/>
          <w:sz w:val="28"/>
        </w:rPr>
        <w:drawing>
          <wp:inline distT="0" distB="0" distL="0" distR="0" wp14:anchorId="5C140CD5" wp14:editId="0B3FA922">
            <wp:extent cx="4382135" cy="4468495"/>
            <wp:effectExtent l="0" t="0" r="0" b="8255"/>
            <wp:docPr id="233" name="Picture 233" descr="D:\Users\mschimschal\AppData\Local\Temp\SNAGHTML1facb19f.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descr="D:\Users\mschimschal\AppData\Local\Temp\SNAGHTML1facb19f.PNG"/>
                    <pic:cNvPicPr>
                      <a:picLocks noChangeAspect="1" noChangeArrowheads="1"/>
                    </pic:cNvPicPr>
                  </pic:nvPicPr>
                  <pic:blipFill>
                    <a:blip r:embed="rId91">
                      <a:extLst>
                        <a:ext uri="{28A0092B-C50C-407E-A947-70E740481C1C}">
                          <a14:useLocalDpi xmlns:a14="http://schemas.microsoft.com/office/drawing/2010/main" val="0"/>
                        </a:ext>
                      </a:extLst>
                    </a:blip>
                    <a:srcRect/>
                    <a:stretch>
                      <a:fillRect/>
                    </a:stretch>
                  </pic:blipFill>
                  <pic:spPr bwMode="auto">
                    <a:xfrm>
                      <a:off x="0" y="0"/>
                      <a:ext cx="4382135" cy="4468495"/>
                    </a:xfrm>
                    <a:prstGeom prst="rect">
                      <a:avLst/>
                    </a:prstGeom>
                    <a:noFill/>
                    <a:ln>
                      <a:noFill/>
                    </a:ln>
                  </pic:spPr>
                </pic:pic>
              </a:graphicData>
            </a:graphic>
          </wp:inline>
        </w:drawing>
      </w:r>
    </w:p>
    <w:p w14:paraId="08FB09B0" w14:textId="77777777" w:rsidR="002967A1" w:rsidRDefault="002967A1" w:rsidP="002967A1">
      <w:pPr>
        <w:rPr>
          <w:rFonts w:cs="Arial"/>
          <w:b/>
          <w:i/>
          <w:sz w:val="28"/>
        </w:rPr>
      </w:pPr>
    </w:p>
    <w:p w14:paraId="21AF654E" w14:textId="77777777" w:rsidR="002967A1" w:rsidRPr="00DB5B2D" w:rsidRDefault="002967A1" w:rsidP="00E15230">
      <w:pPr>
        <w:pStyle w:val="Heading4"/>
        <w:numPr>
          <w:ilvl w:val="3"/>
          <w:numId w:val="20"/>
        </w:numPr>
        <w:rPr>
          <w:i/>
        </w:rPr>
      </w:pPr>
      <w:bookmarkStart w:id="893" w:name="_Toc233778742"/>
      <w:r w:rsidRPr="00DB5B2D">
        <w:rPr>
          <w:i/>
        </w:rPr>
        <w:t xml:space="preserve">Curtailment </w:t>
      </w:r>
      <w:r>
        <w:rPr>
          <w:i/>
        </w:rPr>
        <w:t xml:space="preserve">allocation </w:t>
      </w:r>
      <w:r w:rsidRPr="00DB5B2D">
        <w:rPr>
          <w:i/>
        </w:rPr>
        <w:t xml:space="preserve">of </w:t>
      </w:r>
      <w:r>
        <w:rPr>
          <w:i/>
        </w:rPr>
        <w:t xml:space="preserve">PT </w:t>
      </w:r>
      <w:r w:rsidRPr="00DB5B2D">
        <w:rPr>
          <w:i/>
        </w:rPr>
        <w:t>Exports</w:t>
      </w:r>
      <w:bookmarkEnd w:id="893"/>
      <w:r w:rsidRPr="00DB5B2D">
        <w:rPr>
          <w:i/>
        </w:rPr>
        <w:t xml:space="preserve"> </w:t>
      </w:r>
    </w:p>
    <w:p w14:paraId="60CE2CED" w14:textId="77777777" w:rsidR="002967A1" w:rsidRDefault="002967A1" w:rsidP="002967A1">
      <w:r>
        <w:t>ISO Tariff Section 9.3.1.3.1 and Tariff Section 9.3.1.3.2</w:t>
      </w:r>
    </w:p>
    <w:p w14:paraId="609E7B9E" w14:textId="77777777" w:rsidR="002967A1" w:rsidRDefault="002967A1" w:rsidP="002967A1">
      <w:r>
        <w:t xml:space="preserve">The Scheduling Coordinator for the resource will notify the CAISO whether, and to what extent, the Outage affects any contracted non-RA Capacity, including capacity sold to external Load Serving Entities for export. The CAISO will incorporate this information into determining RA Substitute Capacity requirements. </w:t>
      </w:r>
    </w:p>
    <w:p w14:paraId="3AF933C4" w14:textId="77777777" w:rsidR="002967A1" w:rsidRPr="00FF640D" w:rsidRDefault="002967A1" w:rsidP="002967A1">
      <w:r>
        <w:t xml:space="preserve">The Scheduling Coordinator must notify the CAISO whether, and to what extent, the outage affects any contracted non-RA Capacity for exports through CIRA. In CIRA, under the ‘Substitutions’ menu, there is a link called ‘Export Resource Curtailment Allocation’. In this section, the SC can search to determine if their resource is a Price Taking (PT) Export, which is defined as a self-scheduled export with a designated supporting resource with sufficient non-RA generation bid in the market. If a resource is flagged as a PT Export and there is a scheduled outage which requires curtailment on the resource, the SC must select their outage in the ‘Export Resource Curtailment Allocation’ screen and specify how much RA capacity will be curtailed due to the outage. This process must be completed right after submitting the outage and before the following RASC run. If the SC neglects to allocate how much RA will be curtailed due to the outage, the outage will be denied through the RASC process. </w:t>
      </w:r>
    </w:p>
    <w:p w14:paraId="20C61A7A" w14:textId="77EEB61C" w:rsidR="007A1862" w:rsidRPr="00F21AA3" w:rsidRDefault="007A1862" w:rsidP="00BA5A7A">
      <w:pPr>
        <w:rPr>
          <w:szCs w:val="28"/>
        </w:rPr>
      </w:pPr>
      <w:r w:rsidRPr="00BA5A7A">
        <w:rPr>
          <w:rFonts w:cs="Arial"/>
          <w:b/>
          <w:i/>
          <w:sz w:val="28"/>
        </w:rPr>
        <w:lastRenderedPageBreak/>
        <w:br w:type="page"/>
      </w:r>
    </w:p>
    <w:p w14:paraId="20C61A7B" w14:textId="051819DE" w:rsidR="007A1862" w:rsidRDefault="007A1862" w:rsidP="00946E68">
      <w:pPr>
        <w:pStyle w:val="Heading4"/>
      </w:pPr>
      <w:bookmarkStart w:id="894" w:name="_Toc499044404"/>
      <w:bookmarkStart w:id="895" w:name="_Toc233778743"/>
      <w:r>
        <w:lastRenderedPageBreak/>
        <w:t xml:space="preserve">Validation rules for </w:t>
      </w:r>
      <w:bookmarkEnd w:id="894"/>
      <w:r w:rsidR="00E43D20">
        <w:t>RA Substitution Capacity</w:t>
      </w:r>
      <w:bookmarkEnd w:id="895"/>
      <w:r w:rsidR="00E43D20">
        <w:t xml:space="preserve"> </w:t>
      </w:r>
      <w:r>
        <w:t xml:space="preserve"> </w:t>
      </w:r>
    </w:p>
    <w:p w14:paraId="20C61A7C" w14:textId="176FFE6C" w:rsidR="007A1862" w:rsidRDefault="007A1862" w:rsidP="007A1862">
      <w:pPr>
        <w:spacing w:after="240" w:line="300" w:lineRule="auto"/>
      </w:pPr>
      <w:r>
        <w:t xml:space="preserve">The following provides an overview of validation rules for </w:t>
      </w:r>
      <w:r w:rsidR="00E43D20">
        <w:t>RA Substitution Capacity (RASC)</w:t>
      </w:r>
      <w:r>
        <w:t>:</w:t>
      </w:r>
    </w:p>
    <w:p w14:paraId="20C61A7D" w14:textId="77777777" w:rsidR="007A1862" w:rsidRDefault="007A1862" w:rsidP="00E15230">
      <w:pPr>
        <w:pStyle w:val="ListParagraph"/>
        <w:numPr>
          <w:ilvl w:val="0"/>
          <w:numId w:val="61"/>
        </w:numPr>
        <w:spacing w:after="240" w:line="300" w:lineRule="auto"/>
      </w:pPr>
      <w:r>
        <w:t>Only non-RA capacity can be used for substituting a RA resource on outage.  ISO calculates non-RA at a daily granularity per resource</w:t>
      </w:r>
    </w:p>
    <w:p w14:paraId="20C61A7E" w14:textId="77777777" w:rsidR="007A1862" w:rsidRDefault="007A1862" w:rsidP="00E15230">
      <w:pPr>
        <w:pStyle w:val="ListParagraph"/>
        <w:numPr>
          <w:ilvl w:val="1"/>
          <w:numId w:val="61"/>
        </w:numPr>
        <w:spacing w:after="240" w:line="300" w:lineRule="auto"/>
      </w:pPr>
      <w:r>
        <w:t>Eligible non RA capacity for gen type resource is calculated at daily granularity as follows:</w:t>
      </w:r>
    </w:p>
    <w:p w14:paraId="20C61A7F" w14:textId="77777777" w:rsidR="007A1862" w:rsidRDefault="007A1862" w:rsidP="00E15230">
      <w:pPr>
        <w:pStyle w:val="ListParagraph"/>
        <w:numPr>
          <w:ilvl w:val="2"/>
          <w:numId w:val="61"/>
        </w:numPr>
        <w:spacing w:after="240" w:line="300" w:lineRule="auto"/>
      </w:pPr>
      <w:r>
        <w:t xml:space="preserve">NON_RA = Min (NQC, minimum availability for that day) – (RA MW).  </w:t>
      </w:r>
    </w:p>
    <w:p w14:paraId="20C61A80" w14:textId="77777777" w:rsidR="007A1862" w:rsidRPr="002F5FFA" w:rsidRDefault="007A1862" w:rsidP="00E15230">
      <w:pPr>
        <w:pStyle w:val="ListParagraph"/>
        <w:numPr>
          <w:ilvl w:val="3"/>
          <w:numId w:val="61"/>
        </w:numPr>
        <w:spacing w:after="240" w:line="300" w:lineRule="auto"/>
        <w:rPr>
          <w:i/>
        </w:rPr>
      </w:pPr>
      <w:r w:rsidRPr="002F5FFA">
        <w:rPr>
          <w:i/>
        </w:rPr>
        <w:t>Note - Minimum availability is resource availability from OMS across all  outages (forced and planned</w:t>
      </w:r>
      <w:r>
        <w:rPr>
          <w:i/>
        </w:rPr>
        <w:t>)</w:t>
      </w:r>
    </w:p>
    <w:p w14:paraId="20C61A81" w14:textId="77777777" w:rsidR="007A1862" w:rsidRDefault="007A1862" w:rsidP="00E15230">
      <w:pPr>
        <w:pStyle w:val="ListParagraph"/>
        <w:numPr>
          <w:ilvl w:val="0"/>
          <w:numId w:val="61"/>
        </w:numPr>
        <w:spacing w:after="240" w:line="300" w:lineRule="auto"/>
      </w:pPr>
      <w:r>
        <w:t>Total substitute capacity (per day) should be less than or equal to the eligible non-RA capacity of the resource</w:t>
      </w:r>
    </w:p>
    <w:p w14:paraId="20C61A82" w14:textId="77777777" w:rsidR="007A1862" w:rsidRDefault="007A1862" w:rsidP="00E15230">
      <w:pPr>
        <w:pStyle w:val="ListParagraph"/>
        <w:numPr>
          <w:ilvl w:val="0"/>
          <w:numId w:val="61"/>
        </w:numPr>
        <w:spacing w:after="240" w:line="300" w:lineRule="auto"/>
      </w:pPr>
      <w:r>
        <w:t xml:space="preserve">Only resources internal to ISO BAA (gen type) can be used as substitutes  </w:t>
      </w:r>
    </w:p>
    <w:p w14:paraId="20C61A83" w14:textId="77777777" w:rsidR="007A1862" w:rsidRDefault="007A1862" w:rsidP="00E15230">
      <w:pPr>
        <w:pStyle w:val="ListParagraph"/>
        <w:numPr>
          <w:ilvl w:val="0"/>
          <w:numId w:val="61"/>
        </w:numPr>
        <w:spacing w:after="240" w:line="300" w:lineRule="auto"/>
      </w:pPr>
      <w:r>
        <w:t>SCs must</w:t>
      </w:r>
      <w:r w:rsidRPr="00F36B9E">
        <w:t xml:space="preserve"> specify generic substitution MW and/or CPM substitution MW for the substituting resources in case the resource on outage has RA and/or CPM designation within the same substitution request.</w:t>
      </w:r>
    </w:p>
    <w:p w14:paraId="20C61A84" w14:textId="77777777" w:rsidR="007A1862" w:rsidRDefault="007A1862" w:rsidP="00E15230">
      <w:pPr>
        <w:pStyle w:val="ListParagraph"/>
        <w:numPr>
          <w:ilvl w:val="0"/>
          <w:numId w:val="61"/>
        </w:numPr>
        <w:spacing w:after="240" w:line="300" w:lineRule="auto"/>
      </w:pPr>
      <w:r>
        <w:t>Total substitute capacity entered by user  = generic substitution MW + generic CPM substitution MW</w:t>
      </w:r>
    </w:p>
    <w:p w14:paraId="20C61A85" w14:textId="77777777" w:rsidR="007A1862" w:rsidRDefault="007A1862" w:rsidP="00E15230">
      <w:pPr>
        <w:pStyle w:val="ListParagraph"/>
        <w:numPr>
          <w:ilvl w:val="0"/>
          <w:numId w:val="61"/>
        </w:numPr>
        <w:spacing w:after="240" w:line="300" w:lineRule="auto"/>
      </w:pPr>
      <w:r w:rsidRPr="00F36B9E">
        <w:t>Total Substitute capacity per day &lt;= original resource RA</w:t>
      </w:r>
    </w:p>
    <w:p w14:paraId="20C61A86" w14:textId="77777777" w:rsidR="007A1862" w:rsidRDefault="007A1862" w:rsidP="00E15230">
      <w:pPr>
        <w:pStyle w:val="ListParagraph"/>
        <w:numPr>
          <w:ilvl w:val="0"/>
          <w:numId w:val="61"/>
        </w:numPr>
        <w:spacing w:after="240" w:line="300" w:lineRule="auto"/>
      </w:pPr>
      <w:r>
        <w:t>A resource can be used in multiple substitution requests as long as the resource has eligible non RA capacity</w:t>
      </w:r>
    </w:p>
    <w:p w14:paraId="20C61A87" w14:textId="77777777" w:rsidR="007A1862" w:rsidRDefault="007A1862" w:rsidP="00E15230">
      <w:pPr>
        <w:pStyle w:val="ListParagraph"/>
        <w:numPr>
          <w:ilvl w:val="0"/>
          <w:numId w:val="61"/>
        </w:numPr>
        <w:spacing w:after="240" w:line="300" w:lineRule="auto"/>
      </w:pPr>
      <w:r>
        <w:t>Real time substitutions are not allowed for planned outages</w:t>
      </w:r>
    </w:p>
    <w:p w14:paraId="20C61A88" w14:textId="77777777" w:rsidR="007A1862" w:rsidRDefault="007A1862" w:rsidP="00E15230">
      <w:pPr>
        <w:pStyle w:val="ListParagraph"/>
        <w:numPr>
          <w:ilvl w:val="0"/>
          <w:numId w:val="61"/>
        </w:numPr>
        <w:spacing w:after="240" w:line="300" w:lineRule="auto"/>
      </w:pPr>
      <w:r>
        <w:t>All third party SC resources that are used in a substitution request must be approved by the third party SC before the substitution cut off deadline specified in 9.2.31.</w:t>
      </w:r>
    </w:p>
    <w:p w14:paraId="20C61A89" w14:textId="77777777" w:rsidR="007A1862" w:rsidRPr="0071758D" w:rsidRDefault="007A1862" w:rsidP="007A1862">
      <w:pPr>
        <w:jc w:val="left"/>
      </w:pPr>
    </w:p>
    <w:p w14:paraId="20C61A8A" w14:textId="77777777" w:rsidR="007A1862" w:rsidRPr="007D3B66" w:rsidRDefault="007A1862" w:rsidP="007A1862">
      <w:pPr>
        <w:pStyle w:val="Heading4"/>
      </w:pPr>
      <w:bookmarkStart w:id="896" w:name="_Toc499044405"/>
      <w:bookmarkStart w:id="897" w:name="_Toc233778744"/>
      <w:r>
        <w:t>C</w:t>
      </w:r>
      <w:r w:rsidRPr="000803DB">
        <w:t>ancellations</w:t>
      </w:r>
      <w:bookmarkEnd w:id="896"/>
      <w:bookmarkEnd w:id="897"/>
    </w:p>
    <w:p w14:paraId="20C61A8B" w14:textId="77777777" w:rsidR="00357105" w:rsidRDefault="007A1862" w:rsidP="007A1862">
      <w:pPr>
        <w:spacing w:after="0"/>
        <w:jc w:val="left"/>
        <w:rPr>
          <w:rFonts w:cs="Arial"/>
        </w:rPr>
      </w:pPr>
      <w:r w:rsidRPr="002827D0">
        <w:rPr>
          <w:rFonts w:cs="Arial"/>
        </w:rPr>
        <w:t>If an outage is cancell</w:t>
      </w:r>
      <w:r>
        <w:rPr>
          <w:rFonts w:cs="Arial"/>
        </w:rPr>
        <w:t>ed, the ISO does not consider the Outage</w:t>
      </w:r>
      <w:r w:rsidRPr="002827D0">
        <w:rPr>
          <w:rFonts w:cs="Arial"/>
        </w:rPr>
        <w:t xml:space="preserve"> </w:t>
      </w:r>
      <w:r>
        <w:rPr>
          <w:rFonts w:cs="Arial"/>
        </w:rPr>
        <w:t>during the outage assessment.</w:t>
      </w:r>
    </w:p>
    <w:p w14:paraId="20C61A8C" w14:textId="77777777" w:rsidR="00357105" w:rsidRDefault="00357105">
      <w:pPr>
        <w:spacing w:after="0"/>
        <w:jc w:val="left"/>
        <w:rPr>
          <w:rFonts w:cs="Arial"/>
        </w:rPr>
      </w:pPr>
      <w:r>
        <w:rPr>
          <w:rFonts w:cs="Arial"/>
        </w:rPr>
        <w:br w:type="page"/>
      </w:r>
    </w:p>
    <w:p w14:paraId="20C61A8D" w14:textId="77777777" w:rsidR="007A1862" w:rsidRDefault="007A1862" w:rsidP="007A1862">
      <w:pPr>
        <w:spacing w:after="0"/>
        <w:jc w:val="left"/>
        <w:rPr>
          <w:rFonts w:cs="Arial"/>
        </w:rPr>
      </w:pPr>
    </w:p>
    <w:p w14:paraId="20C61A8E" w14:textId="77777777" w:rsidR="007A1862" w:rsidRPr="007D3B66" w:rsidRDefault="007A1862" w:rsidP="00360590">
      <w:pPr>
        <w:pStyle w:val="Heading2"/>
      </w:pPr>
      <w:r>
        <w:t xml:space="preserve"> </w:t>
      </w:r>
      <w:bookmarkStart w:id="898" w:name="_Toc233778745"/>
      <w:r>
        <w:t>Forced Outage Substitution</w:t>
      </w:r>
      <w:bookmarkEnd w:id="898"/>
    </w:p>
    <w:p w14:paraId="20C61A8F" w14:textId="77777777" w:rsidR="007A1862" w:rsidRPr="007A1862" w:rsidRDefault="007A1862" w:rsidP="00360590">
      <w:pPr>
        <w:spacing w:after="0"/>
        <w:jc w:val="left"/>
        <w:rPr>
          <w:rFonts w:cs="Arial"/>
        </w:rPr>
      </w:pPr>
    </w:p>
    <w:p w14:paraId="20C61A90" w14:textId="3B3B3873" w:rsidR="00204D8C" w:rsidRDefault="00B70721" w:rsidP="00292780">
      <w:pPr>
        <w:pStyle w:val="Heading3"/>
      </w:pPr>
      <w:bookmarkStart w:id="899" w:name="_Toc233778746"/>
      <w:r w:rsidRPr="00360590">
        <w:t>Compatible Bus Me</w:t>
      </w:r>
      <w:r w:rsidR="00204D8C" w:rsidRPr="00360590">
        <w:t>t</w:t>
      </w:r>
      <w:r w:rsidRPr="00360590">
        <w:t>h</w:t>
      </w:r>
      <w:r w:rsidR="00204D8C" w:rsidRPr="00360590">
        <w:t>odology</w:t>
      </w:r>
      <w:bookmarkEnd w:id="899"/>
    </w:p>
    <w:p w14:paraId="20C61A91" w14:textId="77777777" w:rsidR="00204D8C" w:rsidRDefault="00204D8C" w:rsidP="008332DE">
      <w:pPr>
        <w:spacing w:line="300" w:lineRule="auto"/>
      </w:pPr>
      <w:r>
        <w:t xml:space="preserve">Tariff Section </w:t>
      </w:r>
      <w:r w:rsidR="00CB0798">
        <w:t>40.9.3.6.1</w:t>
      </w:r>
    </w:p>
    <w:p w14:paraId="20C61A92" w14:textId="77777777" w:rsidR="00A7693B" w:rsidRDefault="00964A43" w:rsidP="008332DE">
      <w:pPr>
        <w:spacing w:after="240" w:line="300" w:lineRule="auto"/>
      </w:pPr>
      <w:r>
        <w:t xml:space="preserve">ISO will </w:t>
      </w:r>
      <w:r w:rsidR="00CB0798">
        <w:t>pre-qualify</w:t>
      </w:r>
      <w:r>
        <w:t xml:space="preserve"> resources</w:t>
      </w:r>
      <w:r w:rsidR="00CB0798">
        <w:t xml:space="preserve"> to serve as substitute capacity for </w:t>
      </w:r>
      <w:r w:rsidR="004F73EB">
        <w:t xml:space="preserve">Listed Local RA </w:t>
      </w:r>
      <w:r w:rsidR="00357105">
        <w:t>capacity if</w:t>
      </w:r>
      <w:r w:rsidR="00CB0798">
        <w:t xml:space="preserve"> the substitute capacity is located at the same bus as the resource on outage or is located at a compatible bus to the resource on outage.  </w:t>
      </w:r>
    </w:p>
    <w:p w14:paraId="20C61A93" w14:textId="77777777" w:rsidR="00A7693B" w:rsidRDefault="00897B74" w:rsidP="008332DE">
      <w:pPr>
        <w:spacing w:after="240" w:line="300" w:lineRule="auto"/>
      </w:pPr>
      <w:r w:rsidRPr="008332DE">
        <w:t>The ISO will annually conduct a process to assess the eligibility of resources to pre-qualify as RA Substitute Capacity for</w:t>
      </w:r>
      <w:r w:rsidR="004F73EB">
        <w:t xml:space="preserve"> Listed Local RA capacity</w:t>
      </w:r>
      <w:r w:rsidRPr="008332DE">
        <w:t>.  The ISO will pre-qualify a resource to provide RA Substitute Capacity that is located at the same bus as or a “compatible bus” to, other Local Capacity RA resources located in the same Local Area.</w:t>
      </w:r>
    </w:p>
    <w:p w14:paraId="20C61A94" w14:textId="77777777" w:rsidR="00204D8C" w:rsidRDefault="00204D8C" w:rsidP="008332DE">
      <w:pPr>
        <w:spacing w:after="240" w:line="300" w:lineRule="auto"/>
      </w:pPr>
      <w:r w:rsidRPr="00F51472">
        <w:rPr>
          <w:i/>
        </w:rPr>
        <w:t>Basis:</w:t>
      </w:r>
      <w:r>
        <w:t xml:space="preserve">  The ISO will determine the electrical equivalence of generators based upon </w:t>
      </w:r>
      <w:r w:rsidR="00CB0798">
        <w:t xml:space="preserve">whether </w:t>
      </w:r>
      <w:r>
        <w:t xml:space="preserve">the RA </w:t>
      </w:r>
      <w:r w:rsidR="00834BF5">
        <w:t>substitution</w:t>
      </w:r>
      <w:r w:rsidR="00CB0798">
        <w:t xml:space="preserve"> will</w:t>
      </w:r>
      <w:r>
        <w:t xml:space="preserve"> have reliability impact</w:t>
      </w:r>
      <w:r w:rsidR="00CB0798">
        <w:t>s</w:t>
      </w:r>
      <w:r>
        <w:t xml:space="preserve"> for expected operating conditions</w:t>
      </w:r>
      <w:r w:rsidR="00CB0798">
        <w:t>.</w:t>
      </w:r>
    </w:p>
    <w:p w14:paraId="20C61A95" w14:textId="77777777" w:rsidR="00204D8C" w:rsidRDefault="00204D8C" w:rsidP="008332DE">
      <w:pPr>
        <w:spacing w:after="240" w:line="300" w:lineRule="auto"/>
      </w:pPr>
      <w:r w:rsidRPr="00F51472">
        <w:rPr>
          <w:i/>
        </w:rPr>
        <w:t>Timeline:</w:t>
      </w:r>
      <w:r>
        <w:t xml:space="preserve">  The ISO will run a study yearly.  The results of the st</w:t>
      </w:r>
      <w:r w:rsidR="00834BF5">
        <w:t>udy will be published by March 1</w:t>
      </w:r>
      <w:r>
        <w:t>, 2016</w:t>
      </w:r>
      <w:r w:rsidR="00CB0798">
        <w:t xml:space="preserve">, with the second study published by December </w:t>
      </w:r>
      <w:r w:rsidR="00EF57EE">
        <w:t>2</w:t>
      </w:r>
      <w:r w:rsidR="00CB0798">
        <w:t xml:space="preserve">1, 2016, and by December </w:t>
      </w:r>
      <w:r w:rsidR="00EF57EE">
        <w:t>2</w:t>
      </w:r>
      <w:r w:rsidR="00CB0798">
        <w:t xml:space="preserve">1 </w:t>
      </w:r>
      <w:r>
        <w:t xml:space="preserve">for every following operating year.  </w:t>
      </w:r>
    </w:p>
    <w:p w14:paraId="20C61A96" w14:textId="77777777" w:rsidR="00204D8C" w:rsidRDefault="00204D8C" w:rsidP="008332DE">
      <w:pPr>
        <w:spacing w:line="300" w:lineRule="auto"/>
      </w:pPr>
      <w:r w:rsidRPr="00F51472">
        <w:rPr>
          <w:i/>
        </w:rPr>
        <w:t>Assumptions / Rules</w:t>
      </w:r>
      <w:r>
        <w:rPr>
          <w:i/>
        </w:rPr>
        <w:t xml:space="preserve">: </w:t>
      </w:r>
    </w:p>
    <w:p w14:paraId="20C61A97" w14:textId="77777777" w:rsidR="00204D8C" w:rsidRPr="00AC5B7D" w:rsidRDefault="00204D8C" w:rsidP="00E15230">
      <w:pPr>
        <w:pStyle w:val="ListParagraph"/>
        <w:numPr>
          <w:ilvl w:val="0"/>
          <w:numId w:val="57"/>
        </w:numPr>
        <w:spacing w:line="300" w:lineRule="auto"/>
        <w:rPr>
          <w:i/>
        </w:rPr>
      </w:pPr>
      <w:r>
        <w:t xml:space="preserve">The ISO will use the LCR cases used to define RA requirements as a starting point.  The cases will be tuned to reflect various expected operating scenarios </w:t>
      </w:r>
    </w:p>
    <w:p w14:paraId="20C61A98" w14:textId="77777777" w:rsidR="00204D8C" w:rsidRPr="00C5686B" w:rsidRDefault="001449DE" w:rsidP="00E15230">
      <w:pPr>
        <w:pStyle w:val="ListParagraph"/>
        <w:numPr>
          <w:ilvl w:val="0"/>
          <w:numId w:val="57"/>
        </w:numPr>
        <w:spacing w:line="300" w:lineRule="auto"/>
        <w:rPr>
          <w:i/>
        </w:rPr>
      </w:pPr>
      <w:r>
        <w:t>A</w:t>
      </w:r>
      <w:r w:rsidR="00204D8C">
        <w:t xml:space="preserve"> 2% shift factor used by the market will be used to determine generators</w:t>
      </w:r>
      <w:r w:rsidR="0061780B">
        <w:t>’</w:t>
      </w:r>
      <w:r w:rsidR="00204D8C">
        <w:t xml:space="preserve"> viability as </w:t>
      </w:r>
      <w:r w:rsidR="004F73EB">
        <w:t>substitution</w:t>
      </w:r>
      <w:r w:rsidR="00204D8C">
        <w:t xml:space="preserve"> RA capacity</w:t>
      </w:r>
    </w:p>
    <w:p w14:paraId="20C61A99" w14:textId="77777777" w:rsidR="00204D8C" w:rsidRPr="00C5686B" w:rsidRDefault="00204D8C" w:rsidP="00E15230">
      <w:pPr>
        <w:pStyle w:val="ListParagraph"/>
        <w:numPr>
          <w:ilvl w:val="0"/>
          <w:numId w:val="57"/>
        </w:numPr>
        <w:spacing w:after="240" w:line="300" w:lineRule="auto"/>
        <w:ind w:left="763"/>
        <w:rPr>
          <w:i/>
        </w:rPr>
      </w:pPr>
      <w:r>
        <w:t>Known major transmission outages will be included and studied as additional expected operating scenarios</w:t>
      </w:r>
      <w:r w:rsidR="00CB0798">
        <w:t>.</w:t>
      </w:r>
    </w:p>
    <w:p w14:paraId="20C61A9A" w14:textId="77777777" w:rsidR="00A7693B" w:rsidRDefault="00204D8C" w:rsidP="008332DE">
      <w:pPr>
        <w:spacing w:after="240" w:line="300" w:lineRule="auto"/>
      </w:pPr>
      <w:r w:rsidRPr="00AC5B7D">
        <w:rPr>
          <w:i/>
        </w:rPr>
        <w:t>Methodology</w:t>
      </w:r>
      <w:r>
        <w:rPr>
          <w:i/>
        </w:rPr>
        <w:t>:</w:t>
      </w:r>
      <w:r>
        <w:t xml:space="preserve"> </w:t>
      </w:r>
    </w:p>
    <w:p w14:paraId="20C61A9B" w14:textId="77777777" w:rsidR="00204D8C" w:rsidRDefault="00204D8C" w:rsidP="00E15230">
      <w:pPr>
        <w:pStyle w:val="ListParagraph"/>
        <w:numPr>
          <w:ilvl w:val="0"/>
          <w:numId w:val="60"/>
        </w:numPr>
        <w:spacing w:after="240" w:line="300" w:lineRule="auto"/>
      </w:pPr>
      <w:r>
        <w:t xml:space="preserve">LCR for LCR.  </w:t>
      </w:r>
    </w:p>
    <w:p w14:paraId="20C61A9C" w14:textId="77777777" w:rsidR="00204D8C" w:rsidRDefault="00204D8C" w:rsidP="008332DE">
      <w:pPr>
        <w:pStyle w:val="ListParagraph"/>
        <w:spacing w:after="240" w:line="300" w:lineRule="auto"/>
      </w:pPr>
      <w:r>
        <w:t xml:space="preserve">To ensure consistency with the RA LCR process a potential substitute capacity must be within the same LCR zone as the RA unit it is trying to </w:t>
      </w:r>
      <w:r w:rsidR="00EF57EE">
        <w:t>substitute</w:t>
      </w:r>
      <w:r>
        <w:t>.</w:t>
      </w:r>
    </w:p>
    <w:p w14:paraId="20C61A9D" w14:textId="77777777" w:rsidR="00204D8C" w:rsidRPr="00AC5B7D" w:rsidRDefault="00204D8C" w:rsidP="00E15230">
      <w:pPr>
        <w:pStyle w:val="ListParagraph"/>
        <w:numPr>
          <w:ilvl w:val="0"/>
          <w:numId w:val="58"/>
        </w:numPr>
        <w:spacing w:after="240" w:line="300" w:lineRule="auto"/>
      </w:pPr>
      <w:r w:rsidRPr="00AC5B7D">
        <w:t>Bringing on the substitute resource should alleviate grid reliability issues that would otherwise be aggravated by the loss of capacity from the resource on a forced outage</w:t>
      </w:r>
    </w:p>
    <w:p w14:paraId="20C61A9E" w14:textId="77777777" w:rsidR="00204D8C" w:rsidRDefault="00204D8C" w:rsidP="00E15230">
      <w:pPr>
        <w:pStyle w:val="ListParagraph"/>
        <w:numPr>
          <w:ilvl w:val="0"/>
          <w:numId w:val="59"/>
        </w:numPr>
        <w:spacing w:after="240" w:line="300" w:lineRule="auto"/>
      </w:pPr>
      <w:r w:rsidRPr="00AC5B7D">
        <w:t>Bringing on the substitute resource should not significantly aggravate congestion that would otherwise be alleviated or not affected by retaining the capacity from</w:t>
      </w:r>
      <w:r w:rsidR="00A7693B">
        <w:t xml:space="preserve"> </w:t>
      </w:r>
      <w:r w:rsidRPr="00AC5B7D">
        <w:t>the resource on a forced outage.</w:t>
      </w:r>
    </w:p>
    <w:p w14:paraId="20C61A9F" w14:textId="77777777" w:rsidR="00204D8C" w:rsidRDefault="00204D8C" w:rsidP="008332DE">
      <w:pPr>
        <w:spacing w:after="240" w:line="300" w:lineRule="auto"/>
      </w:pPr>
      <w:r>
        <w:lastRenderedPageBreak/>
        <w:t xml:space="preserve">To implement these rules </w:t>
      </w:r>
      <w:r w:rsidR="00CB0798">
        <w:t>the CAISO</w:t>
      </w:r>
      <w:r>
        <w:t xml:space="preserve"> will study each market resource uniquely.  For each market resource CAISO will run contingency analysis on a series of tuned cases corresponding to the resources</w:t>
      </w:r>
      <w:r w:rsidR="00CB0798">
        <w:t>’</w:t>
      </w:r>
      <w:r>
        <w:t xml:space="preserve"> LCR zone which reflects various expected operating conditions.  For each contingency that shows post-contingency loading of above 80%</w:t>
      </w:r>
      <w:r>
        <w:rPr>
          <w:rStyle w:val="FootnoteReference"/>
        </w:rPr>
        <w:footnoteReference w:id="7"/>
      </w:r>
      <w:r>
        <w:t xml:space="preserve"> on a CAISO controlled transmission element shift factor analysis will be run.  The generation shift factor for the referenced constraint will be calculated for all generators within that LCR zone.  Following the computation the following condition must be met</w:t>
      </w:r>
      <m:oMath>
        <m:r>
          <w:rPr>
            <w:rFonts w:ascii="Cambria Math" w:hAnsi="Cambria Math"/>
            <w:sz w:val="20"/>
          </w:rPr>
          <m:t xml:space="preserve"> Ref Unit Shift Factor -Substitution Unit Shift Factor ≤0.02</m:t>
        </m:r>
      </m:oMath>
      <w:r>
        <w:t xml:space="preserve">.  If the following condition is met for every contingency then the </w:t>
      </w:r>
      <w:r w:rsidR="00EF57EE">
        <w:t>substituting</w:t>
      </w:r>
      <w:r>
        <w:t xml:space="preserve"> </w:t>
      </w:r>
      <w:r w:rsidR="00EF57EE">
        <w:t>u</w:t>
      </w:r>
      <w:r>
        <w:t xml:space="preserve">nit will </w:t>
      </w:r>
      <w:r w:rsidR="00EF57EE">
        <w:t xml:space="preserve">be </w:t>
      </w:r>
      <w:r>
        <w:t xml:space="preserve">considered a suitable RA </w:t>
      </w:r>
      <w:r w:rsidR="00CB0798">
        <w:t>substitute</w:t>
      </w:r>
      <w:r>
        <w:t xml:space="preserve">.  </w:t>
      </w:r>
    </w:p>
    <w:p w14:paraId="20C61AA0" w14:textId="69F16A18" w:rsidR="00CB6C48" w:rsidRDefault="00CB6C48" w:rsidP="00292780">
      <w:pPr>
        <w:pStyle w:val="Heading3"/>
      </w:pPr>
      <w:bookmarkStart w:id="900" w:name="_Toc233778747"/>
      <w:r>
        <w:t>Substitution process and validation rules</w:t>
      </w:r>
      <w:bookmarkEnd w:id="900"/>
    </w:p>
    <w:p w14:paraId="20C61AA1" w14:textId="77777777" w:rsidR="00A7693B" w:rsidRDefault="00CB6C48" w:rsidP="008332DE">
      <w:pPr>
        <w:spacing w:after="240" w:line="300" w:lineRule="auto"/>
      </w:pPr>
      <w:r>
        <w:t xml:space="preserve">The </w:t>
      </w:r>
      <w:r w:rsidR="00C849B3">
        <w:t>R</w:t>
      </w:r>
      <w:r>
        <w:t xml:space="preserve">esource </w:t>
      </w:r>
      <w:r w:rsidR="00C849B3">
        <w:t>A</w:t>
      </w:r>
      <w:r>
        <w:t xml:space="preserve">dequacy </w:t>
      </w:r>
      <w:r w:rsidR="00C849B3">
        <w:t>A</w:t>
      </w:r>
      <w:r>
        <w:t xml:space="preserve">vailability </w:t>
      </w:r>
      <w:r w:rsidR="00C849B3">
        <w:t>I</w:t>
      </w:r>
      <w:r>
        <w:t xml:space="preserve">ncentive mechanism (RAAIM) defines a standard for evaluating performance of RA resources and creates performance incentives and non-availability charges for RA resources. </w:t>
      </w:r>
      <w:r w:rsidRPr="006641E2">
        <w:t xml:space="preserve">In order to allow resources to manage their availability incentive risk, the ISO has developed substitution rules that allow capacity from resources to “substitute” for RA capacity </w:t>
      </w:r>
      <w:r>
        <w:t xml:space="preserve">which is on </w:t>
      </w:r>
      <w:r w:rsidRPr="006641E2">
        <w:t>outage. A resource on a forced outage has the option to provide substitute RA capacity to mitigate any potential impact to the original RA resource’s availability incentive calculation</w:t>
      </w:r>
      <w:r>
        <w:t>. Substitutions may be requested in the day-ahead market (DAM) and real-time market (RTM) through the customer interface for resource adequacy application (CIRA) on ISO market participant portal. CIRA</w:t>
      </w:r>
      <w:r w:rsidRPr="00832C52">
        <w:t xml:space="preserve"> is a secu</w:t>
      </w:r>
      <w:r>
        <w:t>re server based web application and a</w:t>
      </w:r>
      <w:r w:rsidRPr="00832C52">
        <w:t xml:space="preserve"> </w:t>
      </w:r>
      <w:r>
        <w:t>d</w:t>
      </w:r>
      <w:r w:rsidRPr="00832C52">
        <w:t xml:space="preserve">igital certificate is required to access the </w:t>
      </w:r>
      <w:r>
        <w:t xml:space="preserve">tool. </w:t>
      </w:r>
    </w:p>
    <w:p w14:paraId="20C61AA2" w14:textId="77777777" w:rsidR="003372D8" w:rsidRDefault="003372D8" w:rsidP="008332DE">
      <w:pPr>
        <w:spacing w:after="240" w:line="300" w:lineRule="auto"/>
      </w:pPr>
      <w:r w:rsidRPr="00D23CCA">
        <w:t xml:space="preserve">RA Substitute Capacity must be operationally available to the CAISO.  </w:t>
      </w:r>
      <w:r w:rsidRPr="00A00B16">
        <w:t>Capacity on, or scheduled to be on, a Forced Outage, Approved Maintenance Outage, or de-rate, is not ope</w:t>
      </w:r>
      <w:r w:rsidRPr="005B465E">
        <w:t>rationally available and shall not qualify to be RA Substitute Capacity for the duration of the period that it is unavailable.</w:t>
      </w:r>
    </w:p>
    <w:p w14:paraId="20C61AA3" w14:textId="77777777" w:rsidR="004F73EB" w:rsidRDefault="004F73EB" w:rsidP="008332DE">
      <w:pPr>
        <w:spacing w:after="240" w:line="300" w:lineRule="auto"/>
      </w:pPr>
    </w:p>
    <w:p w14:paraId="20C61AA4" w14:textId="77777777" w:rsidR="004F73EB" w:rsidRDefault="004F73EB" w:rsidP="008332DE">
      <w:pPr>
        <w:spacing w:after="240" w:line="300" w:lineRule="auto"/>
      </w:pPr>
    </w:p>
    <w:p w14:paraId="20C61AA5" w14:textId="77777777" w:rsidR="004F73EB" w:rsidRDefault="004F73EB" w:rsidP="008332DE">
      <w:pPr>
        <w:spacing w:after="240" w:line="300" w:lineRule="auto"/>
      </w:pPr>
    </w:p>
    <w:p w14:paraId="20C61AA6" w14:textId="77777777" w:rsidR="004F73EB" w:rsidRDefault="004F73EB" w:rsidP="008332DE">
      <w:pPr>
        <w:spacing w:after="240" w:line="300" w:lineRule="auto"/>
      </w:pPr>
    </w:p>
    <w:p w14:paraId="20C61AA7" w14:textId="77777777" w:rsidR="004F73EB" w:rsidRDefault="004F73EB" w:rsidP="008332DE">
      <w:pPr>
        <w:spacing w:after="240" w:line="300" w:lineRule="auto"/>
      </w:pPr>
    </w:p>
    <w:p w14:paraId="20C61AA8" w14:textId="77777777" w:rsidR="004F73EB" w:rsidRDefault="004F73EB" w:rsidP="008332DE">
      <w:pPr>
        <w:spacing w:after="240" w:line="300" w:lineRule="auto"/>
      </w:pPr>
      <w:r>
        <w:object w:dxaOrig="8520" w:dyaOrig="7440" w14:anchorId="20C6203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24.3pt;height:373.5pt" o:ole="">
            <v:imagedata r:id="rId92" o:title=""/>
          </v:shape>
          <o:OLEObject Type="Embed" ProgID="Visio.Drawing.15" ShapeID="_x0000_i1025" DrawAspect="Content" ObjectID="_1852956182" r:id="rId93"/>
        </w:object>
      </w:r>
    </w:p>
    <w:p w14:paraId="20C61AA9" w14:textId="77777777" w:rsidR="004F73EB" w:rsidRDefault="004F73EB" w:rsidP="008332DE">
      <w:pPr>
        <w:spacing w:after="240" w:line="300" w:lineRule="auto"/>
      </w:pPr>
    </w:p>
    <w:p w14:paraId="20C61AAA" w14:textId="77777777" w:rsidR="004F73EB" w:rsidRDefault="004F73EB" w:rsidP="008332DE">
      <w:pPr>
        <w:spacing w:after="240" w:line="300" w:lineRule="auto"/>
      </w:pPr>
    </w:p>
    <w:p w14:paraId="20C61AAB" w14:textId="77777777" w:rsidR="004F73EB" w:rsidRDefault="004F73EB" w:rsidP="008332DE">
      <w:pPr>
        <w:spacing w:after="240" w:line="300" w:lineRule="auto"/>
      </w:pPr>
    </w:p>
    <w:p w14:paraId="20C61AAC" w14:textId="77777777" w:rsidR="004F73EB" w:rsidRDefault="004F73EB" w:rsidP="008332DE">
      <w:pPr>
        <w:spacing w:after="240" w:line="300" w:lineRule="auto"/>
      </w:pPr>
    </w:p>
    <w:p w14:paraId="20C61AAD" w14:textId="77777777" w:rsidR="004F73EB" w:rsidRDefault="004F73EB" w:rsidP="008332DE">
      <w:pPr>
        <w:spacing w:after="240" w:line="300" w:lineRule="auto"/>
      </w:pPr>
    </w:p>
    <w:p w14:paraId="20C61AAE" w14:textId="77777777" w:rsidR="004F73EB" w:rsidRDefault="004F73EB" w:rsidP="008332DE">
      <w:pPr>
        <w:spacing w:after="240" w:line="300" w:lineRule="auto"/>
      </w:pPr>
    </w:p>
    <w:p w14:paraId="20C61AAF" w14:textId="77777777" w:rsidR="004F73EB" w:rsidRDefault="004F73EB" w:rsidP="008332DE">
      <w:pPr>
        <w:spacing w:after="240" w:line="300" w:lineRule="auto"/>
      </w:pPr>
    </w:p>
    <w:p w14:paraId="20C61AB0" w14:textId="77777777" w:rsidR="004F73EB" w:rsidRDefault="004F73EB" w:rsidP="008332DE">
      <w:pPr>
        <w:spacing w:after="240" w:line="300" w:lineRule="auto"/>
      </w:pPr>
    </w:p>
    <w:p w14:paraId="20C61AB1" w14:textId="6D7FFE25" w:rsidR="004F73EB" w:rsidRDefault="004F73EB" w:rsidP="00292780">
      <w:pPr>
        <w:pStyle w:val="Heading3"/>
      </w:pPr>
      <w:bookmarkStart w:id="901" w:name="_Toc499044410"/>
      <w:bookmarkStart w:id="902" w:name="_Toc233778748"/>
      <w:r>
        <w:lastRenderedPageBreak/>
        <w:t>Nature of Work Attributes for Forced Outages</w:t>
      </w:r>
      <w:bookmarkEnd w:id="901"/>
      <w:bookmarkEnd w:id="902"/>
    </w:p>
    <w:p w14:paraId="20C61AB2" w14:textId="77777777" w:rsidR="004F73EB" w:rsidRDefault="004F73EB" w:rsidP="004F73EB">
      <w:pPr>
        <w:spacing w:after="240" w:line="300" w:lineRule="auto"/>
      </w:pPr>
      <w:r>
        <w:t xml:space="preserve">The table below describes which nature of work attribute for an outage requires RA substitution. </w:t>
      </w:r>
    </w:p>
    <w:tbl>
      <w:tblPr>
        <w:tblW w:w="6565" w:type="dxa"/>
        <w:jc w:val="center"/>
        <w:tblLayout w:type="fixed"/>
        <w:tblLook w:val="04A0" w:firstRow="1" w:lastRow="0" w:firstColumn="1" w:lastColumn="0" w:noHBand="0" w:noVBand="1"/>
      </w:tblPr>
      <w:tblGrid>
        <w:gridCol w:w="1095"/>
        <w:gridCol w:w="3580"/>
        <w:gridCol w:w="1890"/>
      </w:tblGrid>
      <w:tr w:rsidR="004F73EB" w:rsidRPr="00AD501E" w14:paraId="20C61AB6" w14:textId="77777777" w:rsidTr="004F73EB">
        <w:trPr>
          <w:trHeight w:val="765"/>
          <w:jc w:val="center"/>
        </w:trPr>
        <w:tc>
          <w:tcPr>
            <w:tcW w:w="1095" w:type="dxa"/>
            <w:tcBorders>
              <w:top w:val="single" w:sz="4" w:space="0" w:color="auto"/>
              <w:left w:val="single" w:sz="4" w:space="0" w:color="auto"/>
              <w:bottom w:val="single" w:sz="4" w:space="0" w:color="auto"/>
              <w:right w:val="single" w:sz="4" w:space="0" w:color="auto"/>
            </w:tcBorders>
            <w:shd w:val="clear" w:color="auto" w:fill="17365D" w:themeFill="text2" w:themeFillShade="BF"/>
            <w:vAlign w:val="center"/>
            <w:hideMark/>
          </w:tcPr>
          <w:p w14:paraId="20C61AB3" w14:textId="77777777" w:rsidR="004F73EB" w:rsidRPr="009816D8" w:rsidRDefault="004F73EB" w:rsidP="004F73EB">
            <w:pPr>
              <w:jc w:val="center"/>
              <w:rPr>
                <w:rFonts w:cs="Arial"/>
                <w:b/>
                <w:bCs/>
                <w:color w:val="000000"/>
                <w:sz w:val="20"/>
              </w:rPr>
            </w:pPr>
            <w:r w:rsidRPr="009816D8">
              <w:rPr>
                <w:rFonts w:cs="Arial"/>
                <w:b/>
                <w:sz w:val="20"/>
              </w:rPr>
              <w:t>Outage Type</w:t>
            </w:r>
          </w:p>
        </w:tc>
        <w:tc>
          <w:tcPr>
            <w:tcW w:w="3580" w:type="dxa"/>
            <w:tcBorders>
              <w:top w:val="single" w:sz="4" w:space="0" w:color="auto"/>
              <w:left w:val="nil"/>
              <w:bottom w:val="single" w:sz="4" w:space="0" w:color="auto"/>
              <w:right w:val="single" w:sz="4" w:space="0" w:color="auto"/>
            </w:tcBorders>
            <w:shd w:val="clear" w:color="auto" w:fill="17365D" w:themeFill="text2" w:themeFillShade="BF"/>
            <w:vAlign w:val="center"/>
            <w:hideMark/>
          </w:tcPr>
          <w:p w14:paraId="20C61AB4" w14:textId="77777777" w:rsidR="004F73EB" w:rsidRPr="009816D8" w:rsidRDefault="004F73EB" w:rsidP="004F73EB">
            <w:pPr>
              <w:jc w:val="center"/>
              <w:rPr>
                <w:rFonts w:cs="Arial"/>
                <w:b/>
                <w:bCs/>
                <w:color w:val="000000"/>
                <w:sz w:val="20"/>
              </w:rPr>
            </w:pPr>
            <w:r w:rsidRPr="009816D8">
              <w:rPr>
                <w:rFonts w:cs="Arial"/>
                <w:b/>
                <w:sz w:val="20"/>
              </w:rPr>
              <w:t>Nature of Work/Opportunity Status</w:t>
            </w:r>
          </w:p>
        </w:tc>
        <w:tc>
          <w:tcPr>
            <w:tcW w:w="1890" w:type="dxa"/>
            <w:tcBorders>
              <w:top w:val="single" w:sz="4" w:space="0" w:color="auto"/>
              <w:left w:val="nil"/>
              <w:bottom w:val="single" w:sz="4" w:space="0" w:color="auto"/>
              <w:right w:val="single" w:sz="4" w:space="0" w:color="auto"/>
            </w:tcBorders>
            <w:shd w:val="clear" w:color="auto" w:fill="17365D" w:themeFill="text2" w:themeFillShade="BF"/>
            <w:vAlign w:val="center"/>
            <w:hideMark/>
          </w:tcPr>
          <w:p w14:paraId="20C61AB5" w14:textId="77777777" w:rsidR="004F73EB" w:rsidRPr="009816D8" w:rsidRDefault="004F73EB" w:rsidP="004F73EB">
            <w:pPr>
              <w:jc w:val="center"/>
              <w:rPr>
                <w:rFonts w:cs="Arial"/>
                <w:b/>
                <w:bCs/>
                <w:color w:val="000000"/>
                <w:sz w:val="20"/>
              </w:rPr>
            </w:pPr>
            <w:r>
              <w:rPr>
                <w:rFonts w:cs="Arial"/>
                <w:b/>
                <w:sz w:val="20"/>
              </w:rPr>
              <w:t>Is substitution required?</w:t>
            </w:r>
          </w:p>
        </w:tc>
      </w:tr>
      <w:tr w:rsidR="004F73EB" w:rsidRPr="00AD501E" w14:paraId="20C61ABA"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B7"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B8" w14:textId="77777777" w:rsidR="004F73EB" w:rsidRPr="009816D8" w:rsidRDefault="004F73EB" w:rsidP="004F73EB">
            <w:pPr>
              <w:jc w:val="left"/>
              <w:rPr>
                <w:rFonts w:cs="Arial"/>
                <w:color w:val="000000"/>
                <w:sz w:val="20"/>
              </w:rPr>
            </w:pPr>
            <w:r w:rsidRPr="009816D8">
              <w:rPr>
                <w:rFonts w:cs="Arial"/>
                <w:color w:val="000000"/>
                <w:sz w:val="20"/>
              </w:rPr>
              <w:t xml:space="preserve">Ambient Due to Temperature </w:t>
            </w:r>
          </w:p>
        </w:tc>
        <w:tc>
          <w:tcPr>
            <w:tcW w:w="1890" w:type="dxa"/>
            <w:tcBorders>
              <w:top w:val="nil"/>
              <w:left w:val="nil"/>
              <w:bottom w:val="single" w:sz="4" w:space="0" w:color="auto"/>
              <w:right w:val="single" w:sz="4" w:space="0" w:color="auto"/>
            </w:tcBorders>
            <w:vAlign w:val="center"/>
            <w:hideMark/>
          </w:tcPr>
          <w:p w14:paraId="20C61AB9" w14:textId="77777777" w:rsidR="004F73EB" w:rsidRPr="009816D8" w:rsidRDefault="004F73EB" w:rsidP="004F73EB">
            <w:pPr>
              <w:jc w:val="left"/>
              <w:rPr>
                <w:rFonts w:cs="Arial"/>
                <w:color w:val="000000"/>
                <w:sz w:val="20"/>
              </w:rPr>
            </w:pPr>
            <w:r w:rsidRPr="009816D8">
              <w:rPr>
                <w:rFonts w:cs="Arial"/>
                <w:color w:val="000000"/>
                <w:sz w:val="20"/>
              </w:rPr>
              <w:t>Y</w:t>
            </w:r>
          </w:p>
        </w:tc>
      </w:tr>
      <w:tr w:rsidR="004F73EB" w:rsidRPr="00AD501E" w14:paraId="20C61ABE" w14:textId="77777777" w:rsidTr="004F73EB">
        <w:trPr>
          <w:trHeight w:val="510"/>
          <w:jc w:val="center"/>
        </w:trPr>
        <w:tc>
          <w:tcPr>
            <w:tcW w:w="1095" w:type="dxa"/>
            <w:tcBorders>
              <w:top w:val="nil"/>
              <w:left w:val="single" w:sz="4" w:space="0" w:color="auto"/>
              <w:bottom w:val="single" w:sz="4" w:space="0" w:color="auto"/>
              <w:right w:val="single" w:sz="4" w:space="0" w:color="auto"/>
            </w:tcBorders>
            <w:vAlign w:val="center"/>
            <w:hideMark/>
          </w:tcPr>
          <w:p w14:paraId="20C61ABB"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BC" w14:textId="77777777" w:rsidR="004F73EB" w:rsidRPr="009816D8" w:rsidRDefault="004F73EB" w:rsidP="004F73EB">
            <w:pPr>
              <w:jc w:val="left"/>
              <w:rPr>
                <w:rFonts w:cs="Arial"/>
                <w:color w:val="000000"/>
                <w:sz w:val="20"/>
              </w:rPr>
            </w:pPr>
            <w:r w:rsidRPr="009816D8">
              <w:rPr>
                <w:rFonts w:cs="Arial"/>
                <w:color w:val="000000"/>
                <w:sz w:val="20"/>
              </w:rPr>
              <w:t xml:space="preserve">Ambient Not Due to Temperature </w:t>
            </w:r>
          </w:p>
        </w:tc>
        <w:tc>
          <w:tcPr>
            <w:tcW w:w="1890" w:type="dxa"/>
            <w:tcBorders>
              <w:top w:val="nil"/>
              <w:left w:val="nil"/>
              <w:bottom w:val="single" w:sz="4" w:space="0" w:color="auto"/>
              <w:right w:val="single" w:sz="4" w:space="0" w:color="auto"/>
            </w:tcBorders>
            <w:vAlign w:val="center"/>
            <w:hideMark/>
          </w:tcPr>
          <w:p w14:paraId="20C61ABD" w14:textId="77777777" w:rsidR="004F73EB" w:rsidRPr="009816D8" w:rsidRDefault="004F73EB" w:rsidP="004F73EB">
            <w:pPr>
              <w:jc w:val="left"/>
              <w:rPr>
                <w:rFonts w:cs="Arial"/>
                <w:color w:val="000000"/>
                <w:sz w:val="20"/>
              </w:rPr>
            </w:pPr>
            <w:r w:rsidRPr="009816D8">
              <w:rPr>
                <w:rFonts w:cs="Arial"/>
                <w:color w:val="000000"/>
                <w:sz w:val="20"/>
              </w:rPr>
              <w:t>N</w:t>
            </w:r>
          </w:p>
        </w:tc>
      </w:tr>
      <w:tr w:rsidR="004F73EB" w:rsidRPr="00AD501E" w14:paraId="20C61AC2" w14:textId="77777777" w:rsidTr="004F73EB">
        <w:trPr>
          <w:trHeight w:val="510"/>
          <w:jc w:val="center"/>
        </w:trPr>
        <w:tc>
          <w:tcPr>
            <w:tcW w:w="1095" w:type="dxa"/>
            <w:tcBorders>
              <w:top w:val="nil"/>
              <w:left w:val="single" w:sz="4" w:space="0" w:color="auto"/>
              <w:bottom w:val="single" w:sz="4" w:space="0" w:color="auto"/>
              <w:right w:val="single" w:sz="4" w:space="0" w:color="auto"/>
            </w:tcBorders>
            <w:vAlign w:val="center"/>
          </w:tcPr>
          <w:p w14:paraId="20C61ABF" w14:textId="77777777" w:rsidR="004F73EB" w:rsidRPr="009816D8" w:rsidRDefault="004F73EB" w:rsidP="004F73EB">
            <w:pPr>
              <w:jc w:val="left"/>
              <w:rPr>
                <w:rFonts w:cs="Arial"/>
                <w:color w:val="000000"/>
                <w:sz w:val="20"/>
              </w:rPr>
            </w:pPr>
            <w:r>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AC0" w14:textId="77777777" w:rsidR="004F73EB" w:rsidRPr="009816D8" w:rsidRDefault="004F73EB" w:rsidP="004F73EB">
            <w:pPr>
              <w:jc w:val="left"/>
              <w:rPr>
                <w:rFonts w:cs="Arial"/>
                <w:color w:val="000000"/>
                <w:sz w:val="20"/>
              </w:rPr>
            </w:pPr>
            <w:r>
              <w:rPr>
                <w:sz w:val="20"/>
              </w:rPr>
              <w:t>Ambient due to Fuel insufficiency</w:t>
            </w:r>
          </w:p>
        </w:tc>
        <w:tc>
          <w:tcPr>
            <w:tcW w:w="1890" w:type="dxa"/>
            <w:tcBorders>
              <w:top w:val="nil"/>
              <w:left w:val="nil"/>
              <w:bottom w:val="single" w:sz="4" w:space="0" w:color="auto"/>
              <w:right w:val="single" w:sz="4" w:space="0" w:color="auto"/>
            </w:tcBorders>
            <w:vAlign w:val="center"/>
          </w:tcPr>
          <w:p w14:paraId="20C61AC1" w14:textId="77777777" w:rsidR="004F73EB" w:rsidRPr="009816D8" w:rsidRDefault="004F73EB" w:rsidP="004F73EB">
            <w:pPr>
              <w:jc w:val="left"/>
              <w:rPr>
                <w:rFonts w:cs="Arial"/>
                <w:color w:val="000000"/>
                <w:sz w:val="20"/>
              </w:rPr>
            </w:pPr>
            <w:r>
              <w:rPr>
                <w:rFonts w:cs="Arial"/>
                <w:color w:val="000000"/>
                <w:sz w:val="20"/>
              </w:rPr>
              <w:t>Y</w:t>
            </w:r>
          </w:p>
        </w:tc>
      </w:tr>
      <w:tr w:rsidR="004F73EB" w:rsidRPr="00AD501E" w14:paraId="20C61AC6"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C3"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C4" w14:textId="77777777" w:rsidR="004F73EB" w:rsidRPr="009816D8" w:rsidRDefault="004F73EB" w:rsidP="004F73EB">
            <w:pPr>
              <w:jc w:val="left"/>
              <w:rPr>
                <w:rFonts w:cs="Arial"/>
                <w:color w:val="000000"/>
                <w:sz w:val="20"/>
              </w:rPr>
            </w:pPr>
            <w:r w:rsidRPr="009816D8">
              <w:rPr>
                <w:rFonts w:cs="Arial"/>
                <w:color w:val="000000"/>
                <w:sz w:val="20"/>
              </w:rPr>
              <w:t xml:space="preserve">AVR/Exciter </w:t>
            </w:r>
          </w:p>
        </w:tc>
        <w:tc>
          <w:tcPr>
            <w:tcW w:w="1890" w:type="dxa"/>
            <w:tcBorders>
              <w:top w:val="nil"/>
              <w:left w:val="nil"/>
              <w:bottom w:val="single" w:sz="4" w:space="0" w:color="auto"/>
              <w:right w:val="single" w:sz="4" w:space="0" w:color="auto"/>
            </w:tcBorders>
            <w:vAlign w:val="center"/>
            <w:hideMark/>
          </w:tcPr>
          <w:p w14:paraId="20C61AC5" w14:textId="77777777" w:rsidR="004F73EB" w:rsidRPr="009816D8" w:rsidRDefault="00B75A61" w:rsidP="004F73EB">
            <w:pPr>
              <w:jc w:val="left"/>
              <w:rPr>
                <w:rFonts w:cs="Arial"/>
                <w:color w:val="000000"/>
                <w:sz w:val="20"/>
              </w:rPr>
            </w:pPr>
            <w:r>
              <w:rPr>
                <w:rFonts w:cs="Arial"/>
                <w:color w:val="000000"/>
                <w:sz w:val="20"/>
              </w:rPr>
              <w:t>Y</w:t>
            </w:r>
          </w:p>
        </w:tc>
      </w:tr>
      <w:tr w:rsidR="004F73EB" w:rsidRPr="00AD501E" w14:paraId="20C61ACA"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C7"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C8" w14:textId="77777777" w:rsidR="004F73EB" w:rsidRPr="009816D8" w:rsidRDefault="004F73EB" w:rsidP="004F73EB">
            <w:pPr>
              <w:jc w:val="left"/>
              <w:rPr>
                <w:rFonts w:cs="Arial"/>
                <w:color w:val="000000"/>
                <w:sz w:val="20"/>
              </w:rPr>
            </w:pPr>
            <w:r w:rsidRPr="009816D8">
              <w:rPr>
                <w:rFonts w:cs="Arial"/>
                <w:color w:val="000000"/>
                <w:sz w:val="20"/>
              </w:rPr>
              <w:t xml:space="preserve">Environmental Restrictions </w:t>
            </w:r>
          </w:p>
        </w:tc>
        <w:tc>
          <w:tcPr>
            <w:tcW w:w="1890" w:type="dxa"/>
            <w:tcBorders>
              <w:top w:val="nil"/>
              <w:left w:val="nil"/>
              <w:bottom w:val="single" w:sz="4" w:space="0" w:color="auto"/>
              <w:right w:val="single" w:sz="4" w:space="0" w:color="auto"/>
            </w:tcBorders>
            <w:vAlign w:val="center"/>
            <w:hideMark/>
          </w:tcPr>
          <w:p w14:paraId="20C61AC9" w14:textId="77777777" w:rsidR="004F73EB" w:rsidRPr="009816D8" w:rsidRDefault="00B75A61" w:rsidP="004F73EB">
            <w:pPr>
              <w:jc w:val="left"/>
              <w:rPr>
                <w:rFonts w:cs="Arial"/>
                <w:color w:val="000000"/>
                <w:sz w:val="20"/>
              </w:rPr>
            </w:pPr>
            <w:r>
              <w:rPr>
                <w:rFonts w:cs="Arial"/>
                <w:color w:val="000000"/>
                <w:sz w:val="20"/>
              </w:rPr>
              <w:t>Y</w:t>
            </w:r>
          </w:p>
        </w:tc>
      </w:tr>
      <w:tr w:rsidR="004F73EB" w:rsidRPr="00AD501E" w14:paraId="20C61ACE"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CB"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ACC" w14:textId="77777777" w:rsidR="004F73EB" w:rsidRPr="009816D8" w:rsidRDefault="004F73EB" w:rsidP="004F73EB">
            <w:pPr>
              <w:jc w:val="left"/>
              <w:rPr>
                <w:rFonts w:cs="Arial"/>
                <w:color w:val="000000"/>
                <w:sz w:val="20"/>
              </w:rPr>
            </w:pPr>
            <w:r>
              <w:rPr>
                <w:rFonts w:cs="Arial"/>
                <w:color w:val="000000"/>
                <w:sz w:val="20"/>
              </w:rPr>
              <w:t>Short term use limit reached</w:t>
            </w:r>
            <w:r w:rsidRPr="009816D8">
              <w:rPr>
                <w:rFonts w:cs="Arial"/>
                <w:color w:val="000000"/>
                <w:sz w:val="20"/>
              </w:rPr>
              <w:t xml:space="preserve"> </w:t>
            </w:r>
          </w:p>
        </w:tc>
        <w:tc>
          <w:tcPr>
            <w:tcW w:w="1890" w:type="dxa"/>
            <w:tcBorders>
              <w:top w:val="nil"/>
              <w:left w:val="nil"/>
              <w:bottom w:val="single" w:sz="4" w:space="0" w:color="auto"/>
              <w:right w:val="single" w:sz="4" w:space="0" w:color="auto"/>
            </w:tcBorders>
            <w:vAlign w:val="center"/>
          </w:tcPr>
          <w:p w14:paraId="20C61ACD" w14:textId="77777777" w:rsidR="004F73EB" w:rsidRPr="009816D8" w:rsidRDefault="004F73EB" w:rsidP="004F73EB">
            <w:pPr>
              <w:jc w:val="left"/>
              <w:rPr>
                <w:rFonts w:cs="Arial"/>
                <w:color w:val="000000"/>
                <w:sz w:val="20"/>
              </w:rPr>
            </w:pPr>
            <w:r w:rsidRPr="009816D8">
              <w:rPr>
                <w:rFonts w:cs="Arial"/>
                <w:color w:val="000000"/>
                <w:sz w:val="20"/>
              </w:rPr>
              <w:t>N</w:t>
            </w:r>
          </w:p>
        </w:tc>
      </w:tr>
      <w:tr w:rsidR="004F73EB" w:rsidRPr="00AD501E" w14:paraId="20C61AD2"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CF"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AD0" w14:textId="77777777" w:rsidR="004F73EB" w:rsidRPr="009816D8" w:rsidRDefault="004F73EB" w:rsidP="004F73EB">
            <w:pPr>
              <w:jc w:val="left"/>
              <w:rPr>
                <w:rFonts w:cs="Arial"/>
                <w:color w:val="000000"/>
                <w:sz w:val="20"/>
              </w:rPr>
            </w:pPr>
            <w:r>
              <w:rPr>
                <w:rFonts w:cs="Arial"/>
                <w:color w:val="000000"/>
                <w:sz w:val="20"/>
              </w:rPr>
              <w:t>Annual use limit reached</w:t>
            </w:r>
          </w:p>
        </w:tc>
        <w:tc>
          <w:tcPr>
            <w:tcW w:w="1890" w:type="dxa"/>
            <w:tcBorders>
              <w:top w:val="nil"/>
              <w:left w:val="nil"/>
              <w:bottom w:val="single" w:sz="4" w:space="0" w:color="auto"/>
              <w:right w:val="single" w:sz="4" w:space="0" w:color="auto"/>
            </w:tcBorders>
            <w:vAlign w:val="center"/>
          </w:tcPr>
          <w:p w14:paraId="20C61AD1" w14:textId="77777777" w:rsidR="004F73EB" w:rsidRPr="00E230E8" w:rsidRDefault="004F73EB" w:rsidP="004F73EB">
            <w:pPr>
              <w:jc w:val="left"/>
              <w:rPr>
                <w:rFonts w:cs="Arial"/>
                <w:color w:val="000000"/>
                <w:sz w:val="20"/>
                <w:vertAlign w:val="superscript"/>
              </w:rPr>
            </w:pPr>
            <w:r w:rsidRPr="009816D8">
              <w:rPr>
                <w:rFonts w:cs="Arial"/>
                <w:color w:val="000000"/>
                <w:sz w:val="20"/>
              </w:rPr>
              <w:t>N</w:t>
            </w:r>
            <w:r w:rsidR="00E30191">
              <w:rPr>
                <w:rFonts w:cs="Arial"/>
                <w:color w:val="000000"/>
                <w:sz w:val="20"/>
                <w:vertAlign w:val="superscript"/>
              </w:rPr>
              <w:t>*</w:t>
            </w:r>
          </w:p>
        </w:tc>
      </w:tr>
      <w:tr w:rsidR="004F73EB" w:rsidRPr="00AD501E" w14:paraId="20C61AD6"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D3"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AD4" w14:textId="77777777" w:rsidR="004F73EB" w:rsidRPr="009816D8" w:rsidRDefault="004F73EB" w:rsidP="004F73EB">
            <w:pPr>
              <w:jc w:val="left"/>
              <w:rPr>
                <w:rFonts w:cs="Arial"/>
                <w:color w:val="000000"/>
                <w:sz w:val="20"/>
              </w:rPr>
            </w:pPr>
            <w:r>
              <w:rPr>
                <w:rFonts w:cs="Arial"/>
                <w:color w:val="000000"/>
                <w:sz w:val="20"/>
              </w:rPr>
              <w:t>Monthly use limit reached</w:t>
            </w:r>
          </w:p>
        </w:tc>
        <w:tc>
          <w:tcPr>
            <w:tcW w:w="1890" w:type="dxa"/>
            <w:tcBorders>
              <w:top w:val="nil"/>
              <w:left w:val="nil"/>
              <w:bottom w:val="single" w:sz="4" w:space="0" w:color="auto"/>
              <w:right w:val="single" w:sz="4" w:space="0" w:color="auto"/>
            </w:tcBorders>
            <w:vAlign w:val="center"/>
          </w:tcPr>
          <w:p w14:paraId="20C61AD5" w14:textId="77777777" w:rsidR="004F73EB" w:rsidRPr="00E230E8" w:rsidRDefault="004F73EB" w:rsidP="004F73EB">
            <w:pPr>
              <w:jc w:val="left"/>
              <w:rPr>
                <w:rFonts w:cs="Arial"/>
                <w:color w:val="000000"/>
                <w:sz w:val="20"/>
                <w:vertAlign w:val="superscript"/>
              </w:rPr>
            </w:pPr>
            <w:r w:rsidRPr="009816D8">
              <w:rPr>
                <w:rFonts w:cs="Arial"/>
                <w:color w:val="000000"/>
                <w:sz w:val="20"/>
              </w:rPr>
              <w:t>N</w:t>
            </w:r>
            <w:r w:rsidR="00E30191">
              <w:rPr>
                <w:rFonts w:cs="Arial"/>
                <w:color w:val="000000"/>
                <w:sz w:val="20"/>
                <w:vertAlign w:val="superscript"/>
              </w:rPr>
              <w:t>*</w:t>
            </w:r>
          </w:p>
        </w:tc>
      </w:tr>
      <w:tr w:rsidR="004F73EB" w:rsidRPr="00AD501E" w14:paraId="20C61ADA"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D7"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AD8" w14:textId="77777777" w:rsidR="004F73EB" w:rsidRDefault="004F73EB" w:rsidP="004F73EB">
            <w:pPr>
              <w:jc w:val="left"/>
              <w:rPr>
                <w:rFonts w:cs="Arial"/>
                <w:color w:val="000000"/>
                <w:sz w:val="20"/>
              </w:rPr>
            </w:pPr>
            <w:r>
              <w:rPr>
                <w:rFonts w:cs="Arial"/>
                <w:color w:val="000000"/>
                <w:sz w:val="20"/>
              </w:rPr>
              <w:t>Other use limit reached</w:t>
            </w:r>
          </w:p>
        </w:tc>
        <w:tc>
          <w:tcPr>
            <w:tcW w:w="1890" w:type="dxa"/>
            <w:tcBorders>
              <w:top w:val="nil"/>
              <w:left w:val="nil"/>
              <w:bottom w:val="single" w:sz="4" w:space="0" w:color="auto"/>
              <w:right w:val="single" w:sz="4" w:space="0" w:color="auto"/>
            </w:tcBorders>
            <w:vAlign w:val="center"/>
          </w:tcPr>
          <w:p w14:paraId="20C61AD9" w14:textId="77777777" w:rsidR="004F73EB" w:rsidRPr="00E230E8" w:rsidRDefault="004F73EB" w:rsidP="004F73EB">
            <w:pPr>
              <w:jc w:val="left"/>
              <w:rPr>
                <w:rFonts w:cs="Arial"/>
                <w:color w:val="000000"/>
                <w:sz w:val="20"/>
                <w:vertAlign w:val="superscript"/>
              </w:rPr>
            </w:pPr>
            <w:r w:rsidRPr="009816D8">
              <w:rPr>
                <w:rFonts w:cs="Arial"/>
                <w:color w:val="000000"/>
                <w:sz w:val="20"/>
              </w:rPr>
              <w:t>N</w:t>
            </w:r>
            <w:r w:rsidR="00E30191">
              <w:rPr>
                <w:rFonts w:cs="Arial"/>
                <w:color w:val="000000"/>
                <w:sz w:val="20"/>
                <w:vertAlign w:val="superscript"/>
              </w:rPr>
              <w:t>*</w:t>
            </w:r>
          </w:p>
        </w:tc>
      </w:tr>
      <w:tr w:rsidR="004F73EB" w:rsidRPr="00AD501E" w14:paraId="20C61ADE"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DB"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DC" w14:textId="77777777" w:rsidR="004F73EB" w:rsidRPr="009816D8" w:rsidRDefault="004F73EB" w:rsidP="004F73EB">
            <w:pPr>
              <w:jc w:val="left"/>
              <w:rPr>
                <w:rFonts w:cs="Arial"/>
                <w:color w:val="000000"/>
                <w:sz w:val="20"/>
              </w:rPr>
            </w:pPr>
            <w:r w:rsidRPr="009816D8">
              <w:rPr>
                <w:rFonts w:cs="Arial"/>
                <w:color w:val="000000"/>
                <w:sz w:val="20"/>
              </w:rPr>
              <w:t xml:space="preserve">ICCP </w:t>
            </w:r>
          </w:p>
        </w:tc>
        <w:tc>
          <w:tcPr>
            <w:tcW w:w="1890" w:type="dxa"/>
            <w:tcBorders>
              <w:top w:val="nil"/>
              <w:left w:val="nil"/>
              <w:bottom w:val="single" w:sz="4" w:space="0" w:color="auto"/>
              <w:right w:val="single" w:sz="4" w:space="0" w:color="auto"/>
            </w:tcBorders>
            <w:vAlign w:val="center"/>
            <w:hideMark/>
          </w:tcPr>
          <w:p w14:paraId="20C61ADD" w14:textId="77777777" w:rsidR="004F73EB" w:rsidRPr="009816D8" w:rsidRDefault="004059D4" w:rsidP="004F73EB">
            <w:pPr>
              <w:jc w:val="left"/>
              <w:rPr>
                <w:rFonts w:cs="Arial"/>
                <w:color w:val="000000"/>
                <w:sz w:val="20"/>
              </w:rPr>
            </w:pPr>
            <w:r>
              <w:rPr>
                <w:rFonts w:cs="Arial"/>
                <w:color w:val="000000"/>
                <w:sz w:val="20"/>
              </w:rPr>
              <w:t>Y</w:t>
            </w:r>
          </w:p>
        </w:tc>
      </w:tr>
      <w:tr w:rsidR="004F73EB" w:rsidRPr="00AD501E" w14:paraId="20C61AE2"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DF"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E0" w14:textId="77777777" w:rsidR="004F73EB" w:rsidRPr="009816D8" w:rsidRDefault="004F73EB" w:rsidP="004F73EB">
            <w:pPr>
              <w:jc w:val="left"/>
              <w:rPr>
                <w:rFonts w:cs="Arial"/>
                <w:color w:val="000000"/>
                <w:sz w:val="20"/>
              </w:rPr>
            </w:pPr>
            <w:r w:rsidRPr="009816D8">
              <w:rPr>
                <w:rFonts w:cs="Arial"/>
                <w:color w:val="000000"/>
                <w:sz w:val="20"/>
              </w:rPr>
              <w:t xml:space="preserve">Metering/Telemetry </w:t>
            </w:r>
          </w:p>
        </w:tc>
        <w:tc>
          <w:tcPr>
            <w:tcW w:w="1890" w:type="dxa"/>
            <w:tcBorders>
              <w:top w:val="nil"/>
              <w:left w:val="nil"/>
              <w:bottom w:val="single" w:sz="4" w:space="0" w:color="auto"/>
              <w:right w:val="single" w:sz="4" w:space="0" w:color="auto"/>
            </w:tcBorders>
            <w:vAlign w:val="center"/>
            <w:hideMark/>
          </w:tcPr>
          <w:p w14:paraId="20C61AE1" w14:textId="77777777" w:rsidR="004F73EB" w:rsidRPr="009816D8" w:rsidRDefault="004F73EB" w:rsidP="004F73EB">
            <w:pPr>
              <w:jc w:val="left"/>
              <w:rPr>
                <w:rFonts w:cs="Arial"/>
                <w:color w:val="000000"/>
                <w:sz w:val="20"/>
              </w:rPr>
            </w:pPr>
            <w:r w:rsidRPr="009816D8">
              <w:rPr>
                <w:rFonts w:cs="Arial"/>
                <w:color w:val="000000"/>
                <w:sz w:val="20"/>
              </w:rPr>
              <w:t>Y</w:t>
            </w:r>
          </w:p>
        </w:tc>
      </w:tr>
      <w:tr w:rsidR="004F73EB" w:rsidRPr="00AD501E" w14:paraId="20C61AE6"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E3" w14:textId="77777777" w:rsidR="004F73EB" w:rsidRPr="002E7264" w:rsidRDefault="004F73EB" w:rsidP="004F73EB">
            <w:pPr>
              <w:jc w:val="left"/>
              <w:rPr>
                <w:rFonts w:cs="Arial"/>
                <w:color w:val="000000"/>
                <w:sz w:val="20"/>
              </w:rPr>
            </w:pPr>
            <w:r>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AE4" w14:textId="77777777" w:rsidR="004F73EB" w:rsidRPr="002E7264" w:rsidRDefault="004F73EB" w:rsidP="004F73EB">
            <w:pPr>
              <w:jc w:val="left"/>
              <w:rPr>
                <w:rFonts w:cs="Arial"/>
                <w:color w:val="000000"/>
                <w:sz w:val="20"/>
              </w:rPr>
            </w:pPr>
            <w:r>
              <w:rPr>
                <w:rFonts w:cs="Arial"/>
                <w:color w:val="000000"/>
                <w:sz w:val="20"/>
              </w:rPr>
              <w:t>New Generator Test Energy</w:t>
            </w:r>
          </w:p>
        </w:tc>
        <w:tc>
          <w:tcPr>
            <w:tcW w:w="1890" w:type="dxa"/>
            <w:tcBorders>
              <w:top w:val="nil"/>
              <w:left w:val="nil"/>
              <w:bottom w:val="single" w:sz="4" w:space="0" w:color="auto"/>
              <w:right w:val="single" w:sz="4" w:space="0" w:color="auto"/>
            </w:tcBorders>
            <w:vAlign w:val="center"/>
          </w:tcPr>
          <w:p w14:paraId="20C61AE5" w14:textId="77777777" w:rsidR="004F73EB" w:rsidRPr="002E7264" w:rsidRDefault="004059D4" w:rsidP="004F73EB">
            <w:pPr>
              <w:jc w:val="left"/>
              <w:rPr>
                <w:rFonts w:cs="Arial"/>
                <w:color w:val="000000"/>
                <w:sz w:val="20"/>
              </w:rPr>
            </w:pPr>
            <w:r>
              <w:rPr>
                <w:rFonts w:cs="Arial"/>
                <w:color w:val="000000"/>
                <w:sz w:val="20"/>
              </w:rPr>
              <w:t>N</w:t>
            </w:r>
          </w:p>
        </w:tc>
      </w:tr>
      <w:tr w:rsidR="004F73EB" w:rsidRPr="00AD501E" w14:paraId="20C61AEA"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E7"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E8" w14:textId="77777777" w:rsidR="004F73EB" w:rsidRPr="009816D8" w:rsidRDefault="004F73EB" w:rsidP="004F73EB">
            <w:pPr>
              <w:jc w:val="left"/>
              <w:rPr>
                <w:rFonts w:cs="Arial"/>
                <w:color w:val="000000"/>
                <w:sz w:val="20"/>
              </w:rPr>
            </w:pPr>
            <w:r w:rsidRPr="009816D8">
              <w:rPr>
                <w:rFonts w:cs="Arial"/>
                <w:color w:val="000000"/>
                <w:sz w:val="20"/>
              </w:rPr>
              <w:t xml:space="preserve">Plant Maintenance </w:t>
            </w:r>
          </w:p>
        </w:tc>
        <w:tc>
          <w:tcPr>
            <w:tcW w:w="1890" w:type="dxa"/>
            <w:tcBorders>
              <w:top w:val="nil"/>
              <w:left w:val="nil"/>
              <w:bottom w:val="single" w:sz="4" w:space="0" w:color="auto"/>
              <w:right w:val="single" w:sz="4" w:space="0" w:color="auto"/>
            </w:tcBorders>
            <w:vAlign w:val="center"/>
            <w:hideMark/>
          </w:tcPr>
          <w:p w14:paraId="20C61AE9" w14:textId="77777777" w:rsidR="004F73EB" w:rsidRPr="009816D8" w:rsidRDefault="004F73EB" w:rsidP="004F73EB">
            <w:pPr>
              <w:jc w:val="left"/>
              <w:rPr>
                <w:rFonts w:cs="Arial"/>
                <w:color w:val="000000"/>
                <w:sz w:val="20"/>
              </w:rPr>
            </w:pPr>
            <w:r w:rsidRPr="009816D8">
              <w:rPr>
                <w:rFonts w:cs="Arial"/>
                <w:color w:val="000000"/>
                <w:sz w:val="20"/>
              </w:rPr>
              <w:t>Y</w:t>
            </w:r>
          </w:p>
        </w:tc>
      </w:tr>
      <w:tr w:rsidR="004F73EB" w:rsidRPr="00AD501E" w14:paraId="20C61AEE"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EB"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EC" w14:textId="77777777" w:rsidR="004F73EB" w:rsidRPr="009816D8" w:rsidRDefault="004F73EB" w:rsidP="004F73EB">
            <w:pPr>
              <w:jc w:val="left"/>
              <w:rPr>
                <w:rFonts w:cs="Arial"/>
                <w:color w:val="000000"/>
                <w:sz w:val="20"/>
              </w:rPr>
            </w:pPr>
            <w:r w:rsidRPr="009816D8">
              <w:rPr>
                <w:rFonts w:cs="Arial"/>
                <w:color w:val="000000"/>
                <w:sz w:val="20"/>
              </w:rPr>
              <w:t xml:space="preserve">Plant Trouble </w:t>
            </w:r>
          </w:p>
        </w:tc>
        <w:tc>
          <w:tcPr>
            <w:tcW w:w="1890" w:type="dxa"/>
            <w:tcBorders>
              <w:top w:val="nil"/>
              <w:left w:val="nil"/>
              <w:bottom w:val="single" w:sz="4" w:space="0" w:color="auto"/>
              <w:right w:val="single" w:sz="4" w:space="0" w:color="auto"/>
            </w:tcBorders>
            <w:vAlign w:val="center"/>
            <w:hideMark/>
          </w:tcPr>
          <w:p w14:paraId="20C61AED" w14:textId="77777777" w:rsidR="004F73EB" w:rsidRPr="009816D8" w:rsidRDefault="004F73EB" w:rsidP="004F73EB">
            <w:pPr>
              <w:jc w:val="left"/>
              <w:rPr>
                <w:rFonts w:cs="Arial"/>
                <w:color w:val="000000"/>
                <w:sz w:val="20"/>
              </w:rPr>
            </w:pPr>
            <w:r w:rsidRPr="009816D8">
              <w:rPr>
                <w:rFonts w:cs="Arial"/>
                <w:color w:val="000000"/>
                <w:sz w:val="20"/>
              </w:rPr>
              <w:t>Y</w:t>
            </w:r>
          </w:p>
        </w:tc>
      </w:tr>
      <w:tr w:rsidR="004F73EB" w:rsidRPr="00AD501E" w14:paraId="20C61AF2"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EF"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F0" w14:textId="77777777" w:rsidR="004F73EB" w:rsidRPr="009816D8" w:rsidRDefault="004F73EB" w:rsidP="004F73EB">
            <w:pPr>
              <w:jc w:val="left"/>
              <w:rPr>
                <w:rFonts w:cs="Arial"/>
                <w:color w:val="000000"/>
                <w:sz w:val="20"/>
              </w:rPr>
            </w:pPr>
            <w:r w:rsidRPr="009816D8">
              <w:rPr>
                <w:rFonts w:cs="Arial"/>
                <w:color w:val="000000"/>
                <w:sz w:val="20"/>
              </w:rPr>
              <w:t>Power System Stabilizer (PSS)</w:t>
            </w:r>
          </w:p>
        </w:tc>
        <w:tc>
          <w:tcPr>
            <w:tcW w:w="1890" w:type="dxa"/>
            <w:tcBorders>
              <w:top w:val="nil"/>
              <w:left w:val="nil"/>
              <w:bottom w:val="single" w:sz="4" w:space="0" w:color="auto"/>
              <w:right w:val="single" w:sz="4" w:space="0" w:color="auto"/>
            </w:tcBorders>
            <w:vAlign w:val="center"/>
            <w:hideMark/>
          </w:tcPr>
          <w:p w14:paraId="20C61AF1" w14:textId="77777777" w:rsidR="004F73EB" w:rsidRPr="009816D8" w:rsidRDefault="004F73EB" w:rsidP="004F73EB">
            <w:pPr>
              <w:jc w:val="left"/>
              <w:rPr>
                <w:rFonts w:cs="Arial"/>
                <w:color w:val="000000"/>
                <w:sz w:val="20"/>
              </w:rPr>
            </w:pPr>
            <w:r w:rsidRPr="009816D8">
              <w:rPr>
                <w:rFonts w:cs="Arial"/>
                <w:color w:val="000000"/>
                <w:sz w:val="20"/>
              </w:rPr>
              <w:t>Y</w:t>
            </w:r>
          </w:p>
        </w:tc>
      </w:tr>
      <w:tr w:rsidR="004F73EB" w:rsidRPr="00AD501E" w14:paraId="20C61AF6"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tcPr>
          <w:p w14:paraId="20C61AF3" w14:textId="77777777" w:rsidR="004F73EB" w:rsidRPr="002E7264" w:rsidRDefault="004F73EB" w:rsidP="004F73EB">
            <w:pPr>
              <w:jc w:val="left"/>
              <w:rPr>
                <w:rFonts w:cs="Arial"/>
                <w:color w:val="000000"/>
                <w:sz w:val="20"/>
              </w:rPr>
            </w:pPr>
            <w:r>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AF4" w14:textId="77777777" w:rsidR="004F73EB" w:rsidRPr="002E7264" w:rsidRDefault="004F73EB" w:rsidP="004F73EB">
            <w:pPr>
              <w:jc w:val="left"/>
              <w:rPr>
                <w:rFonts w:cs="Arial"/>
                <w:color w:val="000000"/>
                <w:sz w:val="20"/>
              </w:rPr>
            </w:pPr>
            <w:r>
              <w:rPr>
                <w:rFonts w:cs="Arial"/>
                <w:color w:val="000000"/>
                <w:sz w:val="20"/>
              </w:rPr>
              <w:t>Ramp Rate</w:t>
            </w:r>
          </w:p>
        </w:tc>
        <w:tc>
          <w:tcPr>
            <w:tcW w:w="1890" w:type="dxa"/>
            <w:tcBorders>
              <w:top w:val="nil"/>
              <w:left w:val="nil"/>
              <w:bottom w:val="single" w:sz="4" w:space="0" w:color="auto"/>
              <w:right w:val="single" w:sz="4" w:space="0" w:color="auto"/>
            </w:tcBorders>
            <w:vAlign w:val="center"/>
          </w:tcPr>
          <w:p w14:paraId="20C61AF5" w14:textId="77777777" w:rsidR="004F73EB" w:rsidRPr="002E7264" w:rsidRDefault="004F73EB" w:rsidP="004F73EB">
            <w:pPr>
              <w:jc w:val="left"/>
              <w:rPr>
                <w:rFonts w:cs="Arial"/>
                <w:color w:val="000000"/>
                <w:sz w:val="20"/>
              </w:rPr>
            </w:pPr>
            <w:r>
              <w:rPr>
                <w:rFonts w:cs="Arial"/>
                <w:color w:val="000000"/>
                <w:sz w:val="20"/>
              </w:rPr>
              <w:t>Y</w:t>
            </w:r>
          </w:p>
        </w:tc>
      </w:tr>
      <w:tr w:rsidR="004F73EB" w:rsidRPr="00AD501E" w14:paraId="20C61AFA"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F7"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F8" w14:textId="77777777" w:rsidR="004F73EB" w:rsidRPr="009816D8" w:rsidRDefault="004F73EB" w:rsidP="004F73EB">
            <w:pPr>
              <w:jc w:val="left"/>
              <w:rPr>
                <w:rFonts w:cs="Arial"/>
                <w:color w:val="000000"/>
                <w:sz w:val="20"/>
              </w:rPr>
            </w:pPr>
            <w:r w:rsidRPr="009816D8">
              <w:rPr>
                <w:rFonts w:cs="Arial"/>
                <w:color w:val="000000"/>
                <w:sz w:val="20"/>
              </w:rPr>
              <w:t xml:space="preserve">RTU/RIG </w:t>
            </w:r>
          </w:p>
        </w:tc>
        <w:tc>
          <w:tcPr>
            <w:tcW w:w="1890" w:type="dxa"/>
            <w:tcBorders>
              <w:top w:val="nil"/>
              <w:left w:val="nil"/>
              <w:bottom w:val="single" w:sz="4" w:space="0" w:color="auto"/>
              <w:right w:val="single" w:sz="4" w:space="0" w:color="auto"/>
            </w:tcBorders>
            <w:vAlign w:val="center"/>
            <w:hideMark/>
          </w:tcPr>
          <w:p w14:paraId="20C61AF9" w14:textId="77777777" w:rsidR="004F73EB" w:rsidRPr="009816D8" w:rsidRDefault="004059D4" w:rsidP="004F73EB">
            <w:pPr>
              <w:jc w:val="left"/>
              <w:rPr>
                <w:rFonts w:cs="Arial"/>
                <w:color w:val="000000"/>
                <w:sz w:val="20"/>
              </w:rPr>
            </w:pPr>
            <w:r>
              <w:rPr>
                <w:rFonts w:cs="Arial"/>
                <w:color w:val="000000"/>
                <w:sz w:val="20"/>
              </w:rPr>
              <w:t>Y</w:t>
            </w:r>
          </w:p>
        </w:tc>
      </w:tr>
      <w:tr w:rsidR="004F73EB" w:rsidRPr="00AD501E" w14:paraId="20C61AFE"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FB"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AFC" w14:textId="77777777" w:rsidR="004F73EB" w:rsidRPr="009816D8" w:rsidRDefault="004F73EB" w:rsidP="004F73EB">
            <w:pPr>
              <w:jc w:val="left"/>
              <w:rPr>
                <w:rFonts w:cs="Arial"/>
                <w:color w:val="000000"/>
                <w:sz w:val="20"/>
              </w:rPr>
            </w:pPr>
            <w:r w:rsidRPr="009816D8">
              <w:rPr>
                <w:rFonts w:cs="Arial"/>
                <w:color w:val="000000"/>
                <w:sz w:val="20"/>
              </w:rPr>
              <w:t xml:space="preserve">Transitional Limitation </w:t>
            </w:r>
          </w:p>
        </w:tc>
        <w:tc>
          <w:tcPr>
            <w:tcW w:w="1890" w:type="dxa"/>
            <w:tcBorders>
              <w:top w:val="nil"/>
              <w:left w:val="nil"/>
              <w:bottom w:val="single" w:sz="4" w:space="0" w:color="auto"/>
              <w:right w:val="single" w:sz="4" w:space="0" w:color="auto"/>
            </w:tcBorders>
            <w:vAlign w:val="center"/>
            <w:hideMark/>
          </w:tcPr>
          <w:p w14:paraId="20C61AFD" w14:textId="77777777" w:rsidR="004F73EB" w:rsidRPr="009816D8" w:rsidRDefault="004059D4" w:rsidP="004F73EB">
            <w:pPr>
              <w:jc w:val="left"/>
              <w:rPr>
                <w:rFonts w:cs="Arial"/>
                <w:color w:val="000000"/>
                <w:sz w:val="20"/>
              </w:rPr>
            </w:pPr>
            <w:r>
              <w:rPr>
                <w:rFonts w:cs="Arial"/>
                <w:color w:val="000000"/>
                <w:sz w:val="20"/>
              </w:rPr>
              <w:t>Y</w:t>
            </w:r>
          </w:p>
        </w:tc>
      </w:tr>
      <w:tr w:rsidR="004F73EB" w:rsidRPr="00AD501E" w14:paraId="20C61B02"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AFF"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B00" w14:textId="77777777" w:rsidR="004F73EB" w:rsidRPr="009816D8" w:rsidRDefault="004F73EB" w:rsidP="004F73EB">
            <w:pPr>
              <w:jc w:val="left"/>
              <w:rPr>
                <w:rFonts w:cs="Arial"/>
                <w:color w:val="000000"/>
                <w:sz w:val="20"/>
              </w:rPr>
            </w:pPr>
            <w:r w:rsidRPr="009816D8">
              <w:rPr>
                <w:rFonts w:cs="Arial"/>
                <w:color w:val="000000"/>
                <w:sz w:val="20"/>
              </w:rPr>
              <w:t xml:space="preserve">Transmission Induced </w:t>
            </w:r>
          </w:p>
        </w:tc>
        <w:tc>
          <w:tcPr>
            <w:tcW w:w="1890" w:type="dxa"/>
            <w:tcBorders>
              <w:top w:val="nil"/>
              <w:left w:val="nil"/>
              <w:bottom w:val="single" w:sz="4" w:space="0" w:color="auto"/>
              <w:right w:val="single" w:sz="4" w:space="0" w:color="auto"/>
            </w:tcBorders>
            <w:vAlign w:val="center"/>
            <w:hideMark/>
          </w:tcPr>
          <w:p w14:paraId="20C61B01" w14:textId="77777777" w:rsidR="004F73EB" w:rsidRPr="009816D8" w:rsidRDefault="004F73EB" w:rsidP="004F73EB">
            <w:pPr>
              <w:jc w:val="left"/>
              <w:rPr>
                <w:rFonts w:cs="Arial"/>
                <w:color w:val="000000"/>
                <w:sz w:val="20"/>
              </w:rPr>
            </w:pPr>
            <w:r w:rsidRPr="009816D8">
              <w:rPr>
                <w:rFonts w:cs="Arial"/>
                <w:color w:val="000000"/>
                <w:sz w:val="20"/>
              </w:rPr>
              <w:t>N</w:t>
            </w:r>
          </w:p>
        </w:tc>
      </w:tr>
      <w:tr w:rsidR="004F73EB" w:rsidRPr="00AD501E" w14:paraId="20C61B06"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B03"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B04" w14:textId="77777777" w:rsidR="004F73EB" w:rsidRPr="009816D8" w:rsidRDefault="004F73EB" w:rsidP="004F73EB">
            <w:pPr>
              <w:jc w:val="left"/>
              <w:rPr>
                <w:rFonts w:cs="Arial"/>
                <w:color w:val="000000"/>
                <w:sz w:val="20"/>
              </w:rPr>
            </w:pPr>
            <w:r>
              <w:rPr>
                <w:rFonts w:cs="Arial"/>
                <w:color w:val="000000"/>
                <w:sz w:val="20"/>
              </w:rPr>
              <w:t>Technical Limitations not in Market Model</w:t>
            </w:r>
            <w:r w:rsidRPr="009816D8">
              <w:rPr>
                <w:rFonts w:cs="Arial"/>
                <w:color w:val="000000"/>
                <w:sz w:val="20"/>
              </w:rPr>
              <w:t xml:space="preserve"> </w:t>
            </w:r>
          </w:p>
        </w:tc>
        <w:tc>
          <w:tcPr>
            <w:tcW w:w="1890" w:type="dxa"/>
            <w:tcBorders>
              <w:top w:val="nil"/>
              <w:left w:val="nil"/>
              <w:bottom w:val="single" w:sz="4" w:space="0" w:color="auto"/>
              <w:right w:val="single" w:sz="4" w:space="0" w:color="auto"/>
            </w:tcBorders>
            <w:vAlign w:val="center"/>
            <w:hideMark/>
          </w:tcPr>
          <w:p w14:paraId="20C61B05" w14:textId="77777777" w:rsidR="004F73EB" w:rsidRPr="009816D8" w:rsidRDefault="004F73EB" w:rsidP="004F73EB">
            <w:pPr>
              <w:jc w:val="left"/>
              <w:rPr>
                <w:rFonts w:cs="Arial"/>
                <w:color w:val="000000"/>
                <w:sz w:val="20"/>
              </w:rPr>
            </w:pPr>
            <w:r>
              <w:rPr>
                <w:rFonts w:cs="Arial"/>
                <w:color w:val="000000"/>
                <w:sz w:val="20"/>
              </w:rPr>
              <w:t>N</w:t>
            </w:r>
          </w:p>
        </w:tc>
      </w:tr>
      <w:tr w:rsidR="004F73EB" w:rsidRPr="00AD501E" w14:paraId="20C61B0A" w14:textId="77777777" w:rsidTr="004F73EB">
        <w:trPr>
          <w:trHeight w:val="305"/>
          <w:jc w:val="center"/>
        </w:trPr>
        <w:tc>
          <w:tcPr>
            <w:tcW w:w="1095" w:type="dxa"/>
            <w:tcBorders>
              <w:top w:val="nil"/>
              <w:left w:val="single" w:sz="4" w:space="0" w:color="auto"/>
              <w:bottom w:val="single" w:sz="4" w:space="0" w:color="auto"/>
              <w:right w:val="single" w:sz="4" w:space="0" w:color="auto"/>
            </w:tcBorders>
            <w:vAlign w:val="center"/>
            <w:hideMark/>
          </w:tcPr>
          <w:p w14:paraId="20C61B07"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B08" w14:textId="77777777" w:rsidR="004F73EB" w:rsidRPr="009816D8" w:rsidRDefault="004F73EB" w:rsidP="004F73EB">
            <w:pPr>
              <w:jc w:val="left"/>
              <w:rPr>
                <w:rFonts w:cs="Arial"/>
                <w:color w:val="000000"/>
                <w:sz w:val="20"/>
              </w:rPr>
            </w:pPr>
            <w:r w:rsidRPr="009816D8">
              <w:rPr>
                <w:rFonts w:cs="Arial"/>
                <w:color w:val="000000"/>
                <w:sz w:val="20"/>
              </w:rPr>
              <w:t xml:space="preserve">Unit Supporting Startup </w:t>
            </w:r>
          </w:p>
        </w:tc>
        <w:tc>
          <w:tcPr>
            <w:tcW w:w="1890" w:type="dxa"/>
            <w:tcBorders>
              <w:top w:val="nil"/>
              <w:left w:val="nil"/>
              <w:bottom w:val="single" w:sz="4" w:space="0" w:color="auto"/>
              <w:right w:val="single" w:sz="4" w:space="0" w:color="auto"/>
            </w:tcBorders>
            <w:vAlign w:val="center"/>
            <w:hideMark/>
          </w:tcPr>
          <w:p w14:paraId="20C61B09" w14:textId="77777777" w:rsidR="004F73EB" w:rsidRPr="009816D8" w:rsidRDefault="004059D4" w:rsidP="004F73EB">
            <w:pPr>
              <w:jc w:val="left"/>
              <w:rPr>
                <w:rFonts w:cs="Arial"/>
                <w:color w:val="000000"/>
                <w:sz w:val="20"/>
              </w:rPr>
            </w:pPr>
            <w:r>
              <w:rPr>
                <w:rFonts w:cs="Arial"/>
                <w:color w:val="000000"/>
                <w:sz w:val="20"/>
              </w:rPr>
              <w:t>Y</w:t>
            </w:r>
          </w:p>
        </w:tc>
      </w:tr>
      <w:tr w:rsidR="004F73EB" w:rsidRPr="00AD501E" w14:paraId="20C61B0E" w14:textId="77777777" w:rsidTr="004F73EB">
        <w:trPr>
          <w:trHeight w:val="300"/>
          <w:jc w:val="center"/>
        </w:trPr>
        <w:tc>
          <w:tcPr>
            <w:tcW w:w="1095" w:type="dxa"/>
            <w:tcBorders>
              <w:top w:val="nil"/>
              <w:left w:val="single" w:sz="4" w:space="0" w:color="auto"/>
              <w:bottom w:val="single" w:sz="4" w:space="0" w:color="auto"/>
              <w:right w:val="single" w:sz="4" w:space="0" w:color="auto"/>
            </w:tcBorders>
            <w:vAlign w:val="center"/>
            <w:hideMark/>
          </w:tcPr>
          <w:p w14:paraId="20C61B0B" w14:textId="77777777" w:rsidR="004F73EB" w:rsidRPr="009816D8" w:rsidRDefault="004F73EB" w:rsidP="004F73EB">
            <w:pPr>
              <w:jc w:val="left"/>
              <w:rPr>
                <w:rFonts w:cs="Arial"/>
                <w:color w:val="000000"/>
                <w:sz w:val="20"/>
              </w:rPr>
            </w:pPr>
            <w:r w:rsidRPr="009816D8">
              <w:rPr>
                <w:rFonts w:cs="Arial"/>
                <w:color w:val="000000"/>
                <w:sz w:val="20"/>
              </w:rPr>
              <w:t>Forced</w:t>
            </w:r>
          </w:p>
        </w:tc>
        <w:tc>
          <w:tcPr>
            <w:tcW w:w="3580" w:type="dxa"/>
            <w:tcBorders>
              <w:top w:val="nil"/>
              <w:left w:val="nil"/>
              <w:bottom w:val="single" w:sz="4" w:space="0" w:color="auto"/>
              <w:right w:val="single" w:sz="4" w:space="0" w:color="auto"/>
            </w:tcBorders>
            <w:vAlign w:val="center"/>
            <w:hideMark/>
          </w:tcPr>
          <w:p w14:paraId="20C61B0C" w14:textId="77777777" w:rsidR="004F73EB" w:rsidRPr="009816D8" w:rsidRDefault="004F73EB" w:rsidP="004F73EB">
            <w:pPr>
              <w:jc w:val="left"/>
              <w:rPr>
                <w:rFonts w:cs="Arial"/>
                <w:color w:val="000000"/>
                <w:sz w:val="20"/>
              </w:rPr>
            </w:pPr>
            <w:r w:rsidRPr="009816D8">
              <w:rPr>
                <w:rFonts w:cs="Arial"/>
                <w:color w:val="000000"/>
                <w:sz w:val="20"/>
              </w:rPr>
              <w:t xml:space="preserve">Unit Testing </w:t>
            </w:r>
          </w:p>
        </w:tc>
        <w:tc>
          <w:tcPr>
            <w:tcW w:w="1890" w:type="dxa"/>
            <w:tcBorders>
              <w:top w:val="nil"/>
              <w:left w:val="nil"/>
              <w:bottom w:val="single" w:sz="4" w:space="0" w:color="auto"/>
              <w:right w:val="single" w:sz="4" w:space="0" w:color="auto"/>
            </w:tcBorders>
            <w:vAlign w:val="center"/>
            <w:hideMark/>
          </w:tcPr>
          <w:p w14:paraId="20C61B0D" w14:textId="77777777" w:rsidR="004F73EB" w:rsidRPr="009816D8" w:rsidRDefault="004F73EB" w:rsidP="004F73EB">
            <w:pPr>
              <w:jc w:val="left"/>
              <w:rPr>
                <w:rFonts w:cs="Arial"/>
                <w:color w:val="000000"/>
                <w:sz w:val="20"/>
              </w:rPr>
            </w:pPr>
            <w:r>
              <w:rPr>
                <w:rFonts w:cs="Arial"/>
                <w:color w:val="000000"/>
                <w:sz w:val="20"/>
              </w:rPr>
              <w:t>N</w:t>
            </w:r>
          </w:p>
        </w:tc>
      </w:tr>
      <w:tr w:rsidR="004F73EB" w:rsidRPr="00AD501E" w14:paraId="20C61B12" w14:textId="77777777" w:rsidTr="004F73EB">
        <w:trPr>
          <w:trHeight w:val="260"/>
          <w:jc w:val="center"/>
        </w:trPr>
        <w:tc>
          <w:tcPr>
            <w:tcW w:w="1095" w:type="dxa"/>
            <w:tcBorders>
              <w:top w:val="nil"/>
              <w:left w:val="single" w:sz="4" w:space="0" w:color="auto"/>
              <w:bottom w:val="single" w:sz="4" w:space="0" w:color="auto"/>
              <w:right w:val="single" w:sz="4" w:space="0" w:color="auto"/>
            </w:tcBorders>
            <w:noWrap/>
            <w:vAlign w:val="center"/>
          </w:tcPr>
          <w:p w14:paraId="20C61B0F" w14:textId="77777777" w:rsidR="004F73EB" w:rsidRPr="00A25249" w:rsidRDefault="004F73EB" w:rsidP="004F73EB">
            <w:pPr>
              <w:jc w:val="left"/>
              <w:rPr>
                <w:rFonts w:cs="Arial"/>
                <w:color w:val="000000"/>
                <w:sz w:val="20"/>
              </w:rPr>
            </w:pPr>
            <w:r w:rsidRPr="00A25249">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B10" w14:textId="77777777" w:rsidR="004F73EB" w:rsidRPr="00A25249" w:rsidRDefault="004F73EB" w:rsidP="004F73EB">
            <w:pPr>
              <w:jc w:val="left"/>
              <w:rPr>
                <w:rFonts w:cs="Arial"/>
                <w:color w:val="000000"/>
                <w:sz w:val="20"/>
              </w:rPr>
            </w:pPr>
            <w:r w:rsidRPr="00A25249">
              <w:rPr>
                <w:rFonts w:cs="Arial"/>
                <w:color w:val="000000"/>
                <w:sz w:val="20"/>
              </w:rPr>
              <w:t xml:space="preserve">Off Peak Opportunity </w:t>
            </w:r>
          </w:p>
        </w:tc>
        <w:tc>
          <w:tcPr>
            <w:tcW w:w="1890" w:type="dxa"/>
            <w:tcBorders>
              <w:top w:val="nil"/>
              <w:left w:val="nil"/>
              <w:bottom w:val="single" w:sz="4" w:space="0" w:color="auto"/>
              <w:right w:val="single" w:sz="4" w:space="0" w:color="auto"/>
            </w:tcBorders>
            <w:vAlign w:val="center"/>
          </w:tcPr>
          <w:p w14:paraId="20C61B11" w14:textId="77777777" w:rsidR="004F73EB" w:rsidRPr="00A25249" w:rsidRDefault="004F73EB" w:rsidP="004F73EB">
            <w:pPr>
              <w:jc w:val="left"/>
              <w:rPr>
                <w:rFonts w:cs="Arial"/>
                <w:color w:val="000000"/>
                <w:sz w:val="20"/>
              </w:rPr>
            </w:pPr>
            <w:r w:rsidRPr="00A25249">
              <w:rPr>
                <w:rFonts w:cs="Arial"/>
                <w:color w:val="000000"/>
                <w:sz w:val="20"/>
              </w:rPr>
              <w:t>N</w:t>
            </w:r>
          </w:p>
        </w:tc>
      </w:tr>
      <w:tr w:rsidR="004F73EB" w:rsidRPr="00AD501E" w14:paraId="20C61B16" w14:textId="77777777" w:rsidTr="004F73EB">
        <w:trPr>
          <w:trHeight w:val="260"/>
          <w:jc w:val="center"/>
        </w:trPr>
        <w:tc>
          <w:tcPr>
            <w:tcW w:w="1095" w:type="dxa"/>
            <w:tcBorders>
              <w:top w:val="nil"/>
              <w:left w:val="single" w:sz="4" w:space="0" w:color="auto"/>
              <w:bottom w:val="single" w:sz="4" w:space="0" w:color="auto"/>
              <w:right w:val="single" w:sz="4" w:space="0" w:color="auto"/>
            </w:tcBorders>
            <w:noWrap/>
            <w:vAlign w:val="center"/>
          </w:tcPr>
          <w:p w14:paraId="20C61B13" w14:textId="77777777" w:rsidR="004F73EB" w:rsidRPr="00C718B1" w:rsidRDefault="004F73EB" w:rsidP="004F73EB">
            <w:pPr>
              <w:jc w:val="left"/>
              <w:rPr>
                <w:rFonts w:cs="Arial"/>
                <w:color w:val="000000"/>
                <w:sz w:val="20"/>
              </w:rPr>
            </w:pPr>
            <w:r w:rsidRPr="00A25249">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B14" w14:textId="77777777" w:rsidR="004F73EB" w:rsidRPr="00C718B1" w:rsidRDefault="004F73EB" w:rsidP="004F73EB">
            <w:pPr>
              <w:jc w:val="left"/>
              <w:rPr>
                <w:rFonts w:cs="Arial"/>
                <w:color w:val="000000"/>
                <w:sz w:val="20"/>
              </w:rPr>
            </w:pPr>
            <w:r w:rsidRPr="00A25249">
              <w:rPr>
                <w:rFonts w:cs="Arial"/>
                <w:color w:val="000000"/>
                <w:sz w:val="20"/>
              </w:rPr>
              <w:t>Short Notice Opportunity</w:t>
            </w:r>
          </w:p>
        </w:tc>
        <w:tc>
          <w:tcPr>
            <w:tcW w:w="1890" w:type="dxa"/>
            <w:tcBorders>
              <w:top w:val="nil"/>
              <w:left w:val="nil"/>
              <w:bottom w:val="single" w:sz="4" w:space="0" w:color="auto"/>
              <w:right w:val="single" w:sz="4" w:space="0" w:color="auto"/>
            </w:tcBorders>
            <w:vAlign w:val="center"/>
          </w:tcPr>
          <w:p w14:paraId="20C61B15" w14:textId="77777777" w:rsidR="004F73EB" w:rsidRPr="00C718B1" w:rsidRDefault="004F73EB" w:rsidP="004F73EB">
            <w:pPr>
              <w:jc w:val="left"/>
              <w:rPr>
                <w:rFonts w:cs="Arial"/>
                <w:color w:val="000000"/>
                <w:sz w:val="20"/>
              </w:rPr>
            </w:pPr>
            <w:r w:rsidRPr="00A25249">
              <w:rPr>
                <w:rFonts w:cs="Arial"/>
                <w:color w:val="000000"/>
                <w:sz w:val="20"/>
              </w:rPr>
              <w:t>N</w:t>
            </w:r>
          </w:p>
        </w:tc>
      </w:tr>
      <w:tr w:rsidR="004F73EB" w:rsidRPr="00AD501E" w14:paraId="20C61B1A" w14:textId="77777777" w:rsidTr="004F73EB">
        <w:trPr>
          <w:trHeight w:val="260"/>
          <w:jc w:val="center"/>
        </w:trPr>
        <w:tc>
          <w:tcPr>
            <w:tcW w:w="1095" w:type="dxa"/>
            <w:tcBorders>
              <w:top w:val="nil"/>
              <w:left w:val="single" w:sz="4" w:space="0" w:color="auto"/>
              <w:bottom w:val="single" w:sz="4" w:space="0" w:color="auto"/>
              <w:right w:val="single" w:sz="4" w:space="0" w:color="auto"/>
            </w:tcBorders>
            <w:noWrap/>
            <w:vAlign w:val="center"/>
          </w:tcPr>
          <w:p w14:paraId="20C61B17" w14:textId="77777777" w:rsidR="004F73EB" w:rsidRPr="00A25249" w:rsidRDefault="004F73EB" w:rsidP="004F73EB">
            <w:pPr>
              <w:jc w:val="left"/>
              <w:rPr>
                <w:rFonts w:cs="Arial"/>
                <w:color w:val="000000"/>
                <w:sz w:val="20"/>
              </w:rPr>
            </w:pPr>
            <w:r>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B18" w14:textId="77777777" w:rsidR="004F73EB" w:rsidRPr="00A25249" w:rsidRDefault="004F73EB" w:rsidP="004F73EB">
            <w:pPr>
              <w:jc w:val="left"/>
              <w:rPr>
                <w:rFonts w:cs="Arial"/>
                <w:color w:val="000000"/>
                <w:sz w:val="20"/>
              </w:rPr>
            </w:pPr>
            <w:r>
              <w:rPr>
                <w:rFonts w:cs="Arial"/>
                <w:color w:val="000000"/>
                <w:sz w:val="20"/>
              </w:rPr>
              <w:t>RIMS testing</w:t>
            </w:r>
          </w:p>
        </w:tc>
        <w:tc>
          <w:tcPr>
            <w:tcW w:w="1890" w:type="dxa"/>
            <w:tcBorders>
              <w:top w:val="nil"/>
              <w:left w:val="nil"/>
              <w:bottom w:val="single" w:sz="4" w:space="0" w:color="auto"/>
              <w:right w:val="single" w:sz="4" w:space="0" w:color="auto"/>
            </w:tcBorders>
            <w:vAlign w:val="center"/>
          </w:tcPr>
          <w:p w14:paraId="20C61B19" w14:textId="77777777" w:rsidR="004F73EB" w:rsidRPr="00A25249" w:rsidRDefault="004F73EB" w:rsidP="004F73EB">
            <w:pPr>
              <w:jc w:val="left"/>
              <w:rPr>
                <w:rFonts w:cs="Arial"/>
                <w:color w:val="000000"/>
                <w:sz w:val="20"/>
              </w:rPr>
            </w:pPr>
            <w:r>
              <w:rPr>
                <w:rFonts w:cs="Arial"/>
                <w:color w:val="000000"/>
                <w:sz w:val="20"/>
              </w:rPr>
              <w:t>Y</w:t>
            </w:r>
          </w:p>
        </w:tc>
      </w:tr>
      <w:tr w:rsidR="004F73EB" w:rsidRPr="00AD501E" w14:paraId="20C61B1E" w14:textId="77777777" w:rsidTr="004F73EB">
        <w:trPr>
          <w:trHeight w:val="260"/>
          <w:jc w:val="center"/>
        </w:trPr>
        <w:tc>
          <w:tcPr>
            <w:tcW w:w="1095" w:type="dxa"/>
            <w:tcBorders>
              <w:top w:val="nil"/>
              <w:left w:val="single" w:sz="4" w:space="0" w:color="auto"/>
              <w:bottom w:val="single" w:sz="4" w:space="0" w:color="auto"/>
              <w:right w:val="single" w:sz="4" w:space="0" w:color="auto"/>
            </w:tcBorders>
            <w:noWrap/>
            <w:vAlign w:val="center"/>
          </w:tcPr>
          <w:p w14:paraId="20C61B1B" w14:textId="77777777" w:rsidR="004F73EB" w:rsidRPr="00A25249" w:rsidRDefault="004F73EB" w:rsidP="004F73EB">
            <w:pPr>
              <w:jc w:val="left"/>
              <w:rPr>
                <w:rFonts w:cs="Arial"/>
                <w:color w:val="000000"/>
                <w:sz w:val="20"/>
              </w:rPr>
            </w:pPr>
            <w:r>
              <w:rPr>
                <w:rFonts w:cs="Arial"/>
                <w:color w:val="000000"/>
                <w:sz w:val="20"/>
              </w:rPr>
              <w:t>Forced</w:t>
            </w:r>
          </w:p>
        </w:tc>
        <w:tc>
          <w:tcPr>
            <w:tcW w:w="3580" w:type="dxa"/>
            <w:tcBorders>
              <w:top w:val="nil"/>
              <w:left w:val="nil"/>
              <w:bottom w:val="single" w:sz="4" w:space="0" w:color="auto"/>
              <w:right w:val="single" w:sz="4" w:space="0" w:color="auto"/>
            </w:tcBorders>
            <w:vAlign w:val="center"/>
          </w:tcPr>
          <w:p w14:paraId="20C61B1C" w14:textId="77777777" w:rsidR="004F73EB" w:rsidRPr="00A25249" w:rsidRDefault="004F73EB" w:rsidP="004F73EB">
            <w:pPr>
              <w:jc w:val="left"/>
              <w:rPr>
                <w:rFonts w:cs="Arial"/>
                <w:color w:val="000000"/>
                <w:sz w:val="20"/>
              </w:rPr>
            </w:pPr>
            <w:r>
              <w:rPr>
                <w:rFonts w:cs="Arial"/>
                <w:color w:val="000000"/>
                <w:sz w:val="20"/>
              </w:rPr>
              <w:t>RIMS Outage</w:t>
            </w:r>
          </w:p>
        </w:tc>
        <w:tc>
          <w:tcPr>
            <w:tcW w:w="1890" w:type="dxa"/>
            <w:tcBorders>
              <w:top w:val="nil"/>
              <w:left w:val="nil"/>
              <w:bottom w:val="single" w:sz="4" w:space="0" w:color="auto"/>
              <w:right w:val="single" w:sz="4" w:space="0" w:color="auto"/>
            </w:tcBorders>
            <w:vAlign w:val="center"/>
          </w:tcPr>
          <w:p w14:paraId="20C61B1D" w14:textId="77777777" w:rsidR="004F73EB" w:rsidRPr="00A25249" w:rsidRDefault="004F73EB" w:rsidP="004F73EB">
            <w:pPr>
              <w:jc w:val="left"/>
              <w:rPr>
                <w:rFonts w:cs="Arial"/>
                <w:color w:val="000000"/>
                <w:sz w:val="20"/>
              </w:rPr>
            </w:pPr>
            <w:r>
              <w:rPr>
                <w:rFonts w:cs="Arial"/>
                <w:color w:val="000000"/>
                <w:sz w:val="20"/>
              </w:rPr>
              <w:t>Y</w:t>
            </w:r>
          </w:p>
        </w:tc>
      </w:tr>
    </w:tbl>
    <w:p w14:paraId="20C61B1F" w14:textId="77777777" w:rsidR="004F73EB" w:rsidRDefault="004F73EB" w:rsidP="004F73EB"/>
    <w:p w14:paraId="20C61B20" w14:textId="77777777" w:rsidR="00E30191" w:rsidRPr="008F4C3D" w:rsidRDefault="00E30191" w:rsidP="004F73EB">
      <w:r>
        <w:t xml:space="preserve">Note: </w:t>
      </w:r>
    </w:p>
    <w:p w14:paraId="20C61B21" w14:textId="77777777" w:rsidR="00E30191" w:rsidRPr="00DF0BC5" w:rsidRDefault="00E30191" w:rsidP="00E15230">
      <w:pPr>
        <w:pStyle w:val="ListParagraph"/>
        <w:numPr>
          <w:ilvl w:val="1"/>
          <w:numId w:val="66"/>
        </w:numPr>
        <w:spacing w:after="0"/>
        <w:contextualSpacing w:val="0"/>
        <w:jc w:val="left"/>
      </w:pPr>
      <w:r w:rsidRPr="00DF0BC5">
        <w:lastRenderedPageBreak/>
        <w:t>Monthly use limit reached nature of work will exempt the resource from RAAIM for the rest of the month.</w:t>
      </w:r>
    </w:p>
    <w:p w14:paraId="20C61B22" w14:textId="77777777" w:rsidR="00E30191" w:rsidRPr="00DF0BC5" w:rsidRDefault="00E30191" w:rsidP="00E15230">
      <w:pPr>
        <w:pStyle w:val="ListParagraph"/>
        <w:numPr>
          <w:ilvl w:val="1"/>
          <w:numId w:val="66"/>
        </w:numPr>
        <w:spacing w:after="0"/>
        <w:contextualSpacing w:val="0"/>
        <w:jc w:val="left"/>
      </w:pPr>
      <w:r w:rsidRPr="00DF0BC5">
        <w:t xml:space="preserve">Annual use limit reached nature of work will get a RAAIM exemption for the RA month where the outage was submitted.  If shown as RA for the following month then the resource is not exempt from RAAIM and has to provide substitution to avoid potential RAAIM penalty. </w:t>
      </w:r>
    </w:p>
    <w:p w14:paraId="20C61B23" w14:textId="77777777" w:rsidR="00E30191" w:rsidRPr="00DF0BC5" w:rsidRDefault="00E30191" w:rsidP="00E15230">
      <w:pPr>
        <w:pStyle w:val="ListParagraph"/>
        <w:numPr>
          <w:ilvl w:val="1"/>
          <w:numId w:val="66"/>
        </w:numPr>
        <w:spacing w:after="0"/>
        <w:contextualSpacing w:val="0"/>
        <w:jc w:val="left"/>
      </w:pPr>
      <w:r w:rsidRPr="00DF0BC5">
        <w:t>Other use limit reached nature of work will get a RAAIM exemption for the RA month where the outage was submitted.  If shown as RA for the following month then the resource is not exempt from RAAIM and has to provide substitution to avoid potential RAAIM penalty.</w:t>
      </w:r>
    </w:p>
    <w:p w14:paraId="20C61B24" w14:textId="77777777" w:rsidR="004F73EB" w:rsidRDefault="004F73EB" w:rsidP="008332DE">
      <w:pPr>
        <w:spacing w:after="240" w:line="300" w:lineRule="auto"/>
      </w:pPr>
    </w:p>
    <w:p w14:paraId="20C61B25" w14:textId="6245D311" w:rsidR="00CB6C48" w:rsidRDefault="00CB6C48" w:rsidP="00292780">
      <w:pPr>
        <w:pStyle w:val="Heading3"/>
      </w:pPr>
      <w:bookmarkStart w:id="903" w:name="_Toc233778749"/>
      <w:r>
        <w:t>Time frame for submitting unit substitutions</w:t>
      </w:r>
      <w:bookmarkEnd w:id="903"/>
    </w:p>
    <w:p w14:paraId="20C61B26" w14:textId="77777777" w:rsidR="00CB6C48" w:rsidRDefault="00CB6C48" w:rsidP="008332DE">
      <w:pPr>
        <w:spacing w:after="240" w:line="300" w:lineRule="auto"/>
      </w:pPr>
      <w:r>
        <w:t xml:space="preserve">All day ahead unit substitutions must be submitted and approved before 8:00 AM on the current day for the following day. </w:t>
      </w:r>
    </w:p>
    <w:p w14:paraId="20C61B27" w14:textId="77777777" w:rsidR="00A7693B" w:rsidRDefault="00CB6C48" w:rsidP="008332DE">
      <w:pPr>
        <w:spacing w:after="240" w:line="300" w:lineRule="auto"/>
      </w:pPr>
      <w:r>
        <w:t>Example:</w:t>
      </w:r>
      <w:r w:rsidRPr="00BF5202">
        <w:rPr>
          <w:rFonts w:cs="Arial"/>
          <w:sz w:val="20"/>
        </w:rPr>
        <w:t xml:space="preserve"> </w:t>
      </w:r>
      <w:r>
        <w:t>A</w:t>
      </w:r>
      <w:r w:rsidRPr="00BF5202">
        <w:t xml:space="preserve"> substitution request for trade date of 3/15 has to be submitted</w:t>
      </w:r>
      <w:r>
        <w:t xml:space="preserve"> and approved</w:t>
      </w:r>
      <w:r w:rsidRPr="00BF5202">
        <w:t xml:space="preserve"> by </w:t>
      </w:r>
      <w:r>
        <w:t>8:00</w:t>
      </w:r>
      <w:r w:rsidRPr="00BF5202">
        <w:t xml:space="preserve"> AM on 3/14.</w:t>
      </w:r>
      <w:r>
        <w:t xml:space="preserve">  Substitution requests containing third party resources must be approved by the third party SC in CIRA before 8:00 AM</w:t>
      </w:r>
    </w:p>
    <w:p w14:paraId="20C61B28" w14:textId="77777777" w:rsidR="00CB6C48" w:rsidRDefault="00CB6C48" w:rsidP="008332DE">
      <w:pPr>
        <w:spacing w:after="240" w:line="300" w:lineRule="auto"/>
      </w:pPr>
      <w:r>
        <w:t>All real time substitutions must be submitted and approved at least 90 minutes before the start of the substitution and the substitution has to start at the top of a trading hour</w:t>
      </w:r>
      <w:r w:rsidR="003F1A09">
        <w:t xml:space="preserve"> and must end no earlier than 23:59:59 of the following day</w:t>
      </w:r>
      <w:r>
        <w:t>.</w:t>
      </w:r>
    </w:p>
    <w:p w14:paraId="20C61B29" w14:textId="77777777" w:rsidR="00CB6C48" w:rsidRDefault="00E24D29" w:rsidP="008332DE">
      <w:pPr>
        <w:spacing w:after="240" w:line="300" w:lineRule="auto"/>
      </w:pPr>
      <w:r>
        <w:t xml:space="preserve">Example: </w:t>
      </w:r>
      <w:r w:rsidR="00CB6C48" w:rsidRPr="00815E3F">
        <w:t xml:space="preserve">The real-time substitution request </w:t>
      </w:r>
      <w:r w:rsidR="00CB6C48">
        <w:t>is submitted</w:t>
      </w:r>
      <w:r w:rsidR="00CB6C48" w:rsidRPr="00815E3F">
        <w:t xml:space="preserve"> at 15:00 hours on 3/14 for a substitution start date time no earlier than 17:00 Hours for 3/14 and has to continue until 23:59:59, 3/15.</w:t>
      </w:r>
    </w:p>
    <w:p w14:paraId="20C61B2A" w14:textId="11E95B8E" w:rsidR="007408E0" w:rsidRDefault="00B85F0B" w:rsidP="008332DE">
      <w:pPr>
        <w:spacing w:after="240" w:line="300" w:lineRule="auto"/>
      </w:pPr>
      <w:r>
        <w:t>All substitution requests must be submitted through CIRA</w:t>
      </w:r>
      <w:r w:rsidR="007D293A">
        <w:t xml:space="preserve"> and </w:t>
      </w:r>
      <w:r w:rsidR="007D293A" w:rsidRPr="007D293A">
        <w:t xml:space="preserve">users </w:t>
      </w:r>
      <w:r w:rsidR="007D293A">
        <w:t xml:space="preserve">cannot </w:t>
      </w:r>
      <w:r w:rsidR="007D293A" w:rsidRPr="007D293A">
        <w:t xml:space="preserve">update the submitted substitution requests after </w:t>
      </w:r>
      <w:r w:rsidR="007D293A">
        <w:t>the substitution cut off t</w:t>
      </w:r>
      <w:r w:rsidR="007D293A" w:rsidRPr="007D293A">
        <w:t>ime</w:t>
      </w:r>
      <w:r>
        <w:t>.</w:t>
      </w:r>
      <w:r w:rsidR="007408E0">
        <w:t xml:space="preserve"> All third party approvals must be submitted prior to the defined cut off time for the substitution request.</w:t>
      </w:r>
    </w:p>
    <w:p w14:paraId="023C3B38" w14:textId="77777777" w:rsidR="002967A1" w:rsidRDefault="002967A1" w:rsidP="002967A1">
      <w:pPr>
        <w:spacing w:after="240" w:line="300" w:lineRule="auto"/>
      </w:pPr>
    </w:p>
    <w:p w14:paraId="5BB886BE" w14:textId="05A0F09C" w:rsidR="002967A1" w:rsidRPr="002967A1" w:rsidRDefault="002967A1" w:rsidP="00292780">
      <w:pPr>
        <w:pStyle w:val="Heading3"/>
      </w:pPr>
      <w:bookmarkStart w:id="904" w:name="_Toc233778750"/>
      <w:r w:rsidRPr="002967A1">
        <w:t>Curtailment allocation of PT Exports</w:t>
      </w:r>
      <w:bookmarkEnd w:id="904"/>
      <w:r w:rsidRPr="002967A1">
        <w:t xml:space="preserve"> </w:t>
      </w:r>
    </w:p>
    <w:p w14:paraId="406A009F" w14:textId="51161818" w:rsidR="002967A1" w:rsidRDefault="002967A1" w:rsidP="002967A1">
      <w:pPr>
        <w:spacing w:after="240" w:line="300" w:lineRule="auto"/>
      </w:pPr>
      <w:r w:rsidRPr="0016054A">
        <w:t xml:space="preserve">The Scheduling Coordinator </w:t>
      </w:r>
      <w:r>
        <w:t>may</w:t>
      </w:r>
      <w:r w:rsidRPr="0016054A">
        <w:t xml:space="preserve"> notify the CAISO whether, and to what extent, the outage affects any contracted non-RA Capacity for exports through CIRA. In CIRA, under the ‘Substitutions’ menu, there is a link called ‘Export Resource Curtailment Allocation’. In this section, the SC can search to determine if their resource is a Price Taking (PT) Export, which is defined as a self-scheduled export with a designated supporting resource with sufficient non-RA generation bid in the market. If a resource is flagged as a PT Export and there is a scheduled outage which requires curtailment on the resource, the SC m</w:t>
      </w:r>
      <w:r>
        <w:t>ay</w:t>
      </w:r>
      <w:r w:rsidRPr="0016054A">
        <w:t xml:space="preserve"> select their outage in the ‘Export Resource Curtailment Allocation’ screen and specify how much RA capacity will be curtailed due to the outage. If the SC neglects to allocate how much </w:t>
      </w:r>
      <w:r w:rsidRPr="0016054A">
        <w:lastRenderedPageBreak/>
        <w:t>RA will be curtailed due to the outage</w:t>
      </w:r>
      <w:r>
        <w:t>, the CAISO will allocate the derate pro rata between the RA Capacity and the remainder of the resource’s capacity up to its PMax per ISO Tariff section 40.6.6.</w:t>
      </w:r>
    </w:p>
    <w:p w14:paraId="53C64475" w14:textId="77777777" w:rsidR="002967A1" w:rsidRDefault="002967A1" w:rsidP="008332DE">
      <w:pPr>
        <w:spacing w:after="240" w:line="300" w:lineRule="auto"/>
      </w:pPr>
    </w:p>
    <w:p w14:paraId="20C61B2B" w14:textId="6BDB21B6" w:rsidR="00CB6C48" w:rsidRDefault="004F73EB" w:rsidP="00360590">
      <w:pPr>
        <w:pStyle w:val="Heading3"/>
        <w:numPr>
          <w:ilvl w:val="0"/>
          <w:numId w:val="0"/>
        </w:numPr>
      </w:pPr>
      <w:bookmarkStart w:id="905" w:name="_Toc233778751"/>
      <w:r>
        <w:t>9.3.</w:t>
      </w:r>
      <w:r w:rsidR="002967A1">
        <w:t>6</w:t>
      </w:r>
      <w:r>
        <w:t xml:space="preserve"> </w:t>
      </w:r>
      <w:r w:rsidR="00CB6C48">
        <w:t>Validation rules</w:t>
      </w:r>
      <w:bookmarkEnd w:id="905"/>
    </w:p>
    <w:p w14:paraId="20C61B2C" w14:textId="20A82965" w:rsidR="00CB6C48" w:rsidRDefault="004F73EB" w:rsidP="00292780">
      <w:pPr>
        <w:pStyle w:val="Heading4"/>
        <w:numPr>
          <w:ilvl w:val="0"/>
          <w:numId w:val="0"/>
        </w:numPr>
        <w:ind w:left="720"/>
      </w:pPr>
      <w:bookmarkStart w:id="906" w:name="_Toc233778752"/>
      <w:r>
        <w:t>9.3.</w:t>
      </w:r>
      <w:r w:rsidR="002967A1">
        <w:t>6</w:t>
      </w:r>
      <w:r>
        <w:t>.1</w:t>
      </w:r>
      <w:r w:rsidR="00CB6C48">
        <w:t xml:space="preserve"> </w:t>
      </w:r>
      <w:r w:rsidR="00220D58">
        <w:t>Generic</w:t>
      </w:r>
      <w:r w:rsidR="00CB6C48">
        <w:t xml:space="preserve"> RA substitution validation rules</w:t>
      </w:r>
      <w:bookmarkEnd w:id="906"/>
      <w:r w:rsidR="00CB6C48">
        <w:t xml:space="preserve"> </w:t>
      </w:r>
    </w:p>
    <w:p w14:paraId="19896524" w14:textId="77777777" w:rsidR="005D3BF6" w:rsidRDefault="00C447AA" w:rsidP="00360590">
      <w:pPr>
        <w:spacing w:after="240" w:line="300" w:lineRule="auto"/>
      </w:pPr>
      <w:r>
        <w:t>The following provides an overview of validation rules for real time and day ahead:</w:t>
      </w:r>
    </w:p>
    <w:p w14:paraId="20C61B2D" w14:textId="7D46A087" w:rsidR="00CB6C48" w:rsidRDefault="004F73EB" w:rsidP="00360590">
      <w:pPr>
        <w:spacing w:after="240" w:line="300" w:lineRule="auto"/>
      </w:pPr>
      <w:r>
        <w:t xml:space="preserve">1. </w:t>
      </w:r>
      <w:r w:rsidR="00CB6C48">
        <w:t>Only non-RA capacity can be used for substituting a RA resource on outage.  ISO calculates non-RA at a daily granularity per resource</w:t>
      </w:r>
    </w:p>
    <w:p w14:paraId="20C61B2E" w14:textId="77777777" w:rsidR="00CB6C48" w:rsidRDefault="00CB6C48" w:rsidP="00E15230">
      <w:pPr>
        <w:pStyle w:val="ListParagraph"/>
        <w:numPr>
          <w:ilvl w:val="1"/>
          <w:numId w:val="61"/>
        </w:numPr>
        <w:spacing w:after="240" w:line="300" w:lineRule="auto"/>
      </w:pPr>
      <w:r>
        <w:t>At daily granularity for “GEN, ITIES and TG</w:t>
      </w:r>
    </w:p>
    <w:p w14:paraId="20C61B2F" w14:textId="77777777" w:rsidR="00CB6C48" w:rsidRDefault="00CB6C48" w:rsidP="00E15230">
      <w:pPr>
        <w:pStyle w:val="ListParagraph"/>
        <w:numPr>
          <w:ilvl w:val="1"/>
          <w:numId w:val="61"/>
        </w:numPr>
        <w:spacing w:after="240" w:line="300" w:lineRule="auto"/>
      </w:pPr>
      <w:r>
        <w:t>Eligible non RA capacity for gen type resource,</w:t>
      </w:r>
    </w:p>
    <w:p w14:paraId="20C61B30" w14:textId="77777777" w:rsidR="00CB6C48" w:rsidRDefault="00CB6C48" w:rsidP="00E15230">
      <w:pPr>
        <w:pStyle w:val="ListParagraph"/>
        <w:numPr>
          <w:ilvl w:val="2"/>
          <w:numId w:val="61"/>
        </w:numPr>
        <w:spacing w:after="240" w:line="300" w:lineRule="auto"/>
      </w:pPr>
      <w:r>
        <w:t xml:space="preserve">NON_RA = Min (NQC, minimum availability for that day) – (RA MW).  </w:t>
      </w:r>
    </w:p>
    <w:p w14:paraId="20C61B31" w14:textId="77777777" w:rsidR="00CB6C48" w:rsidRPr="002F5FFA" w:rsidRDefault="00CB6C48" w:rsidP="00E15230">
      <w:pPr>
        <w:pStyle w:val="ListParagraph"/>
        <w:numPr>
          <w:ilvl w:val="3"/>
          <w:numId w:val="61"/>
        </w:numPr>
        <w:spacing w:after="240" w:line="300" w:lineRule="auto"/>
        <w:rPr>
          <w:i/>
        </w:rPr>
      </w:pPr>
      <w:r w:rsidRPr="002F5FFA">
        <w:rPr>
          <w:i/>
        </w:rPr>
        <w:t>Note - Minimum availability is resource availability from OMS across all  outages (forced and planned</w:t>
      </w:r>
    </w:p>
    <w:p w14:paraId="20C61B32" w14:textId="77777777" w:rsidR="00CB6C48" w:rsidRDefault="00CB6C48" w:rsidP="00E15230">
      <w:pPr>
        <w:pStyle w:val="ListParagraph"/>
        <w:numPr>
          <w:ilvl w:val="1"/>
          <w:numId w:val="61"/>
        </w:numPr>
        <w:spacing w:after="240" w:line="300" w:lineRule="auto"/>
      </w:pPr>
      <w:r>
        <w:t>Eligible non RA capacity for ITIE/TG resources is calculated based on the SC for the substitute resource, NON_RA =  Current net import capability on a branch group – approved generic substitution MW on the branch group – approved generic CPM substitution MW on the branch group – generic CPM MW on the branch group – Total RA on the branch group.</w:t>
      </w:r>
    </w:p>
    <w:p w14:paraId="20C61B33" w14:textId="77777777" w:rsidR="00CB6C48" w:rsidRDefault="004F73EB" w:rsidP="00360590">
      <w:pPr>
        <w:spacing w:after="240" w:line="300" w:lineRule="auto"/>
      </w:pPr>
      <w:r>
        <w:t xml:space="preserve">2. </w:t>
      </w:r>
      <w:r w:rsidR="00CB6C48">
        <w:t>Total substitute capacity (per day) should be less than or equal to the eligible non-RA capacity of the resource</w:t>
      </w:r>
    </w:p>
    <w:p w14:paraId="20C61B34" w14:textId="77777777" w:rsidR="00CB6C48" w:rsidRDefault="004F73EB" w:rsidP="00360590">
      <w:pPr>
        <w:spacing w:after="240" w:line="300" w:lineRule="auto"/>
      </w:pPr>
      <w:r>
        <w:t xml:space="preserve">3. </w:t>
      </w:r>
      <w:r w:rsidR="00CB6C48">
        <w:t>SCs must</w:t>
      </w:r>
      <w:r w:rsidR="00CB6C48" w:rsidRPr="00F36B9E">
        <w:t xml:space="preserve"> specify </w:t>
      </w:r>
      <w:r>
        <w:t>local</w:t>
      </w:r>
      <w:r w:rsidR="00CB6C48" w:rsidRPr="00F36B9E">
        <w:t xml:space="preserve"> substitution MW</w:t>
      </w:r>
      <w:r>
        <w:t>, system substitution MW,</w:t>
      </w:r>
      <w:r w:rsidR="00CB6C48" w:rsidRPr="00F36B9E">
        <w:t xml:space="preserve"> and/or CPM substitution MW for the substituting resources in case the resource on outage has </w:t>
      </w:r>
      <w:r>
        <w:t xml:space="preserve">local and/or system </w:t>
      </w:r>
      <w:r w:rsidR="00CB6C48" w:rsidRPr="00F36B9E">
        <w:t>RA and/or CPM designation within the same substitution request.</w:t>
      </w:r>
    </w:p>
    <w:p w14:paraId="20C61B35" w14:textId="77777777" w:rsidR="00CB6C48" w:rsidRDefault="004F73EB" w:rsidP="00360590">
      <w:pPr>
        <w:spacing w:after="240" w:line="300" w:lineRule="auto"/>
      </w:pPr>
      <w:r>
        <w:t xml:space="preserve">4. </w:t>
      </w:r>
      <w:r w:rsidR="00CB6C48">
        <w:t xml:space="preserve">Total substitute capacity entered by user  = </w:t>
      </w:r>
      <w:r>
        <w:t xml:space="preserve">local </w:t>
      </w:r>
      <w:r w:rsidR="00CB6C48">
        <w:t xml:space="preserve"> substitution MW + </w:t>
      </w:r>
      <w:r>
        <w:t xml:space="preserve">system substitution MW + </w:t>
      </w:r>
      <w:r w:rsidR="00CB6C48">
        <w:t xml:space="preserve"> CPM substitution MW</w:t>
      </w:r>
    </w:p>
    <w:p w14:paraId="20C61B36" w14:textId="77777777" w:rsidR="00CB6C48" w:rsidRDefault="004F73EB" w:rsidP="00360590">
      <w:pPr>
        <w:spacing w:after="240" w:line="300" w:lineRule="auto"/>
      </w:pPr>
      <w:r>
        <w:t xml:space="preserve">5. </w:t>
      </w:r>
      <w:r w:rsidR="00CB6C48" w:rsidRPr="00F36B9E">
        <w:t>Total Substitute capacity per day &lt;= original resource RA</w:t>
      </w:r>
    </w:p>
    <w:p w14:paraId="20C61B37" w14:textId="77777777" w:rsidR="00CB6C48" w:rsidRDefault="004F73EB" w:rsidP="00360590">
      <w:pPr>
        <w:spacing w:after="240" w:line="300" w:lineRule="auto"/>
      </w:pPr>
      <w:r>
        <w:t xml:space="preserve">6. </w:t>
      </w:r>
      <w:r w:rsidR="00CB6C48">
        <w:t>Non RA resource can be used in multiple substitution requests as long as the resource has eligible non RA capacity</w:t>
      </w:r>
    </w:p>
    <w:p w14:paraId="20C61B38" w14:textId="77777777" w:rsidR="00CB6C48" w:rsidRDefault="004F73EB" w:rsidP="00360590">
      <w:pPr>
        <w:spacing w:after="240" w:line="300" w:lineRule="auto"/>
      </w:pPr>
      <w:r>
        <w:t xml:space="preserve">7. </w:t>
      </w:r>
      <w:r w:rsidR="00CB6C48">
        <w:t>For real time local substitutions SCs must select a non-RA</w:t>
      </w:r>
      <w:r w:rsidR="00CB0798">
        <w:t xml:space="preserve"> resource</w:t>
      </w:r>
      <w:r w:rsidR="00CB6C48">
        <w:t xml:space="preserve"> from the prequalified list provided by CAISO</w:t>
      </w:r>
    </w:p>
    <w:p w14:paraId="20C61B39" w14:textId="77777777" w:rsidR="00CB6C48" w:rsidRDefault="004F73EB" w:rsidP="00360590">
      <w:pPr>
        <w:spacing w:after="240" w:line="300" w:lineRule="auto"/>
      </w:pPr>
      <w:r>
        <w:lastRenderedPageBreak/>
        <w:t xml:space="preserve">8. </w:t>
      </w:r>
      <w:r w:rsidR="00CB6C48">
        <w:t xml:space="preserve">Real time substitutions have a minimum commitment.  The substitution must last for the submittal day plus the next calendar day. The minimum commitment will not apply if the RA resource is not on outage for next calendar day. </w:t>
      </w:r>
      <w:r>
        <w:t xml:space="preserve">9. </w:t>
      </w:r>
      <w:r w:rsidR="00CB6C48">
        <w:t>Minimum commitment for day ahead substitutions is 24 hours.  The start time is always 00:00:00 and end time is 23:59:59</w:t>
      </w:r>
    </w:p>
    <w:p w14:paraId="20C61B3A" w14:textId="77777777" w:rsidR="00CB6C48" w:rsidRDefault="00CB6C48" w:rsidP="00E15230">
      <w:pPr>
        <w:pStyle w:val="ListParagraph"/>
        <w:numPr>
          <w:ilvl w:val="0"/>
          <w:numId w:val="61"/>
        </w:numPr>
        <w:spacing w:after="240" w:line="300" w:lineRule="auto"/>
      </w:pPr>
      <w:r>
        <w:t>All third party SC resources that are used in a substitution request must be approved by the third party SC before the substitution cut off for both day ahead and real time</w:t>
      </w:r>
    </w:p>
    <w:p w14:paraId="20C61B3B" w14:textId="77777777" w:rsidR="00CB6C48" w:rsidRDefault="00CB0798" w:rsidP="008332DE">
      <w:pPr>
        <w:spacing w:after="240" w:line="300" w:lineRule="auto"/>
      </w:pPr>
      <w:r>
        <w:t xml:space="preserve">The following </w:t>
      </w:r>
      <w:r w:rsidR="005B465E">
        <w:t xml:space="preserve">link </w:t>
      </w:r>
      <w:r>
        <w:t>provides several</w:t>
      </w:r>
      <w:r w:rsidR="00CB6C48">
        <w:t xml:space="preserve"> additional validation rules for real time and day ahead substitutions</w:t>
      </w:r>
      <w:r>
        <w:t>.</w:t>
      </w:r>
      <w:r w:rsidR="00CB6C48">
        <w:t xml:space="preserve"> </w:t>
      </w:r>
    </w:p>
    <w:p w14:paraId="20C61B3D" w14:textId="721D0734" w:rsidR="007B0A69" w:rsidRDefault="007B0A69" w:rsidP="008332DE">
      <w:pPr>
        <w:spacing w:after="240" w:line="300" w:lineRule="auto"/>
      </w:pPr>
      <w:hyperlink r:id="rId94" w:history="1">
        <w:r w:rsidRPr="00CB2D44">
          <w:rPr>
            <w:rStyle w:val="Hyperlink"/>
          </w:rPr>
          <w:t>http://www.caiso.com/Documents/RSI-2017_SubstitutionRulesMatrixGenericandFlexible.xlsx</w:t>
        </w:r>
      </w:hyperlink>
    </w:p>
    <w:p w14:paraId="03A178C4" w14:textId="193B5FEF" w:rsidR="00FD6930" w:rsidRPr="00FD6930" w:rsidRDefault="00CB6C48" w:rsidP="00FD6930">
      <w:pPr>
        <w:spacing w:after="240" w:line="300" w:lineRule="auto"/>
        <w:rPr>
          <w:i/>
        </w:rPr>
      </w:pPr>
      <w:r w:rsidRPr="00223209">
        <w:rPr>
          <w:i/>
        </w:rPr>
        <w:t>Note: Non-Local External resource can be an ITIE resource or TG resource or Dynamic resource.  Non-Local Internal resource is a CAISO system resource.</w:t>
      </w:r>
    </w:p>
    <w:p w14:paraId="72435B7E" w14:textId="26629951" w:rsidR="00292780" w:rsidRDefault="00FD6930" w:rsidP="00FD6930">
      <w:pPr>
        <w:pStyle w:val="Heading4"/>
        <w:numPr>
          <w:ilvl w:val="0"/>
          <w:numId w:val="0"/>
        </w:numPr>
        <w:ind w:left="720"/>
      </w:pPr>
      <w:bookmarkStart w:id="907" w:name="_Toc233778753"/>
      <w:r>
        <w:t xml:space="preserve">9.3.6.2 </w:t>
      </w:r>
      <w:r w:rsidR="00292780">
        <w:t>Flexible RA substitution validation rules</w:t>
      </w:r>
      <w:bookmarkEnd w:id="907"/>
    </w:p>
    <w:p w14:paraId="20C61B40" w14:textId="43320DAC" w:rsidR="00CB6C48" w:rsidRDefault="00C447AA" w:rsidP="008332DE">
      <w:pPr>
        <w:spacing w:after="240" w:line="300" w:lineRule="auto"/>
      </w:pPr>
      <w:r>
        <w:t>The following provides an overview of v</w:t>
      </w:r>
      <w:r w:rsidR="00CB6C48">
        <w:t>alidation</w:t>
      </w:r>
      <w:r>
        <w:t xml:space="preserve"> rules</w:t>
      </w:r>
      <w:r w:rsidR="00CB6C48">
        <w:t xml:space="preserve"> for real time and day ahead:</w:t>
      </w:r>
    </w:p>
    <w:p w14:paraId="20C61B41" w14:textId="77777777" w:rsidR="00CB6C48" w:rsidRDefault="00CB6C48" w:rsidP="00E15230">
      <w:pPr>
        <w:pStyle w:val="ListParagraph"/>
        <w:numPr>
          <w:ilvl w:val="0"/>
          <w:numId w:val="62"/>
        </w:numPr>
        <w:spacing w:after="240" w:line="300" w:lineRule="auto"/>
      </w:pPr>
      <w:r>
        <w:t xml:space="preserve">Total </w:t>
      </w:r>
      <w:r w:rsidR="00220D58">
        <w:t>F</w:t>
      </w:r>
      <w:r>
        <w:t xml:space="preserve">lexible RA MW for resources is calculated at a daily granularity for GEN and TG.  Example: Res A shown as 100 MW in cat 1, 20 MW in cat 2 for a day.  Final RA from supply plan is 120 MW and category is 1 for the day.  </w:t>
      </w:r>
    </w:p>
    <w:p w14:paraId="20C61B42" w14:textId="77777777" w:rsidR="00CB6C48" w:rsidRDefault="00CB6C48" w:rsidP="00E15230">
      <w:pPr>
        <w:pStyle w:val="ListParagraph"/>
        <w:numPr>
          <w:ilvl w:val="0"/>
          <w:numId w:val="62"/>
        </w:numPr>
        <w:spacing w:after="240" w:line="300" w:lineRule="auto"/>
      </w:pPr>
      <w:r>
        <w:t>Total Flexible RA &lt;= EFC.</w:t>
      </w:r>
    </w:p>
    <w:p w14:paraId="20C61B43" w14:textId="77777777" w:rsidR="00CB6C48" w:rsidRDefault="00220D58" w:rsidP="00E15230">
      <w:pPr>
        <w:pStyle w:val="ListParagraph"/>
        <w:numPr>
          <w:ilvl w:val="0"/>
          <w:numId w:val="62"/>
        </w:numPr>
        <w:spacing w:after="240" w:line="300" w:lineRule="auto"/>
      </w:pPr>
      <w:r>
        <w:t xml:space="preserve">Flexible </w:t>
      </w:r>
      <w:r w:rsidR="00CB6C48">
        <w:t xml:space="preserve">RA MW =  ((flexible supply plan RA + approved flexible substitute capacity + approved flex CPM substitute capacity (for forced outages) + approved flex CPM substitute capacity (for planned outages)  + flexible CPM capacity) - (Total flexible substitute capacity MW transferred + Total flexible CPM substitute capacity MW transferred for forced outages + Total flexible CPM substitute capacity MW transferred for planned outages ))  </w:t>
      </w:r>
    </w:p>
    <w:p w14:paraId="20C61B44" w14:textId="77777777" w:rsidR="00CB6C48" w:rsidRPr="00F24A02" w:rsidRDefault="00CB6C48" w:rsidP="00E15230">
      <w:pPr>
        <w:pStyle w:val="ListParagraph"/>
        <w:numPr>
          <w:ilvl w:val="0"/>
          <w:numId w:val="62"/>
        </w:numPr>
        <w:spacing w:after="240" w:line="300" w:lineRule="auto"/>
      </w:pPr>
      <w:r w:rsidRPr="00F24A02">
        <w:t>Eligible Flex</w:t>
      </w:r>
      <w:r w:rsidR="00220D58">
        <w:t>ible</w:t>
      </w:r>
      <w:r w:rsidRPr="00F24A02">
        <w:t xml:space="preserve"> Non-RA MW </w:t>
      </w:r>
      <w:r>
        <w:t xml:space="preserve">for substituting resource at a daily granularity </w:t>
      </w:r>
      <w:r w:rsidRPr="00F24A02">
        <w:t xml:space="preserve">= Min (EFC, minimum Availability for that day) – </w:t>
      </w:r>
      <w:r w:rsidR="00220D58">
        <w:t xml:space="preserve">Flexible </w:t>
      </w:r>
      <w:r w:rsidRPr="00F24A02">
        <w:t>RA MW (</w:t>
      </w:r>
      <w:r w:rsidR="00220D58">
        <w:t xml:space="preserve">Flexible </w:t>
      </w:r>
      <w:r w:rsidRPr="00F24A02">
        <w:t xml:space="preserve">RA MW is defined </w:t>
      </w:r>
      <w:r w:rsidR="00220D58">
        <w:t>above</w:t>
      </w:r>
      <w:r w:rsidRPr="00F24A02">
        <w:t>).</w:t>
      </w:r>
      <w:r>
        <w:t xml:space="preserve"> </w:t>
      </w:r>
      <w:r w:rsidRPr="00223209">
        <w:rPr>
          <w:i/>
        </w:rPr>
        <w:t>Note - Minimum availability is resource availability from OMS across all  outages (forced and planned</w:t>
      </w:r>
      <w:r w:rsidR="00CB0798">
        <w:rPr>
          <w:i/>
        </w:rPr>
        <w:t>)</w:t>
      </w:r>
    </w:p>
    <w:p w14:paraId="20C61B45" w14:textId="77777777" w:rsidR="00CB6C48" w:rsidRDefault="00CB6C48" w:rsidP="00E15230">
      <w:pPr>
        <w:pStyle w:val="ListParagraph"/>
        <w:numPr>
          <w:ilvl w:val="0"/>
          <w:numId w:val="62"/>
        </w:numPr>
        <w:spacing w:after="240" w:line="300" w:lineRule="auto"/>
      </w:pPr>
      <w:r w:rsidRPr="00FC78A1">
        <w:t>With</w:t>
      </w:r>
      <w:r>
        <w:t>in a flex</w:t>
      </w:r>
      <w:r w:rsidR="00220D58">
        <w:t>ible</w:t>
      </w:r>
      <w:r>
        <w:t xml:space="preserve"> substitution request </w:t>
      </w:r>
      <w:r w:rsidRPr="00FC78A1">
        <w:t>each flex</w:t>
      </w:r>
      <w:r w:rsidR="00220D58">
        <w:t>ible</w:t>
      </w:r>
      <w:r w:rsidRPr="00FC78A1">
        <w:t xml:space="preserve"> substitute resource </w:t>
      </w:r>
      <w:r>
        <w:t>shall be</w:t>
      </w:r>
      <w:r w:rsidRPr="00FC78A1">
        <w:t xml:space="preserve"> used only in one category for the </w:t>
      </w:r>
      <w:r>
        <w:t>period of the flex</w:t>
      </w:r>
      <w:r w:rsidR="00220D58">
        <w:t>ible</w:t>
      </w:r>
      <w:r>
        <w:t xml:space="preserve"> substitution</w:t>
      </w:r>
    </w:p>
    <w:p w14:paraId="20C61B46" w14:textId="77777777" w:rsidR="00CB6C48" w:rsidRPr="00223209" w:rsidRDefault="00CB6C48" w:rsidP="00E15230">
      <w:pPr>
        <w:pStyle w:val="ListParagraph"/>
        <w:numPr>
          <w:ilvl w:val="0"/>
          <w:numId w:val="62"/>
        </w:numPr>
        <w:spacing w:after="240" w:line="300" w:lineRule="auto"/>
        <w:rPr>
          <w:rFonts w:cs="Arial"/>
          <w:szCs w:val="22"/>
        </w:rPr>
      </w:pPr>
      <w:r w:rsidRPr="00BA0788">
        <w:rPr>
          <w:rFonts w:cs="Arial"/>
          <w:szCs w:val="22"/>
        </w:rPr>
        <w:t>Determining category o</w:t>
      </w:r>
      <w:r w:rsidRPr="00223209">
        <w:rPr>
          <w:rFonts w:cs="Arial"/>
          <w:szCs w:val="22"/>
        </w:rPr>
        <w:t>bligation for overlapping flex substitutions</w:t>
      </w:r>
    </w:p>
    <w:p w14:paraId="20C61B47" w14:textId="77777777" w:rsidR="00CB6C48" w:rsidRDefault="00CB6C48" w:rsidP="00E15230">
      <w:pPr>
        <w:pStyle w:val="ListParagraph"/>
        <w:numPr>
          <w:ilvl w:val="1"/>
          <w:numId w:val="62"/>
        </w:numPr>
        <w:spacing w:after="240" w:line="300" w:lineRule="auto"/>
        <w:rPr>
          <w:rFonts w:cs="Arial"/>
          <w:szCs w:val="22"/>
        </w:rPr>
      </w:pPr>
      <w:r>
        <w:rPr>
          <w:rFonts w:cs="Arial"/>
          <w:szCs w:val="22"/>
        </w:rPr>
        <w:t xml:space="preserve">Example: </w:t>
      </w:r>
      <w:r w:rsidRPr="00223209">
        <w:rPr>
          <w:rFonts w:cs="Arial"/>
          <w:szCs w:val="22"/>
        </w:rPr>
        <w:t>If unit is used in category 2 for one flex substitution then the resource can only be used in category 2 or 1 for another flex</w:t>
      </w:r>
      <w:r w:rsidR="00220D58">
        <w:rPr>
          <w:rFonts w:cs="Arial"/>
          <w:szCs w:val="22"/>
        </w:rPr>
        <w:t>ible</w:t>
      </w:r>
      <w:r w:rsidRPr="00223209">
        <w:rPr>
          <w:rFonts w:cs="Arial"/>
          <w:szCs w:val="22"/>
        </w:rPr>
        <w:t xml:space="preserve"> substitution that overlaps in time. If the resource is used in category 1 then the resource </w:t>
      </w:r>
      <w:r w:rsidRPr="00223209">
        <w:rPr>
          <w:rFonts w:cs="Arial"/>
          <w:szCs w:val="22"/>
        </w:rPr>
        <w:lastRenderedPageBreak/>
        <w:t>takes on category 1 obligation for the overlapping date range.</w:t>
      </w:r>
      <w:r>
        <w:rPr>
          <w:rFonts w:cs="Arial"/>
          <w:szCs w:val="22"/>
        </w:rPr>
        <w:t xml:space="preserve">  </w:t>
      </w:r>
      <w:r w:rsidR="00537F4F">
        <w:rPr>
          <w:rFonts w:cs="Arial"/>
          <w:szCs w:val="22"/>
        </w:rPr>
        <w:t xml:space="preserve">A resource used in multiple categories on showings, substitution, CPM will end up taking the highest quality category for the overlapping time period. </w:t>
      </w:r>
    </w:p>
    <w:p w14:paraId="20C61B48" w14:textId="77777777" w:rsidR="00CB6C48" w:rsidRDefault="00CB6C48" w:rsidP="00E15230">
      <w:pPr>
        <w:pStyle w:val="ListParagraph"/>
        <w:numPr>
          <w:ilvl w:val="1"/>
          <w:numId w:val="62"/>
        </w:numPr>
        <w:spacing w:after="240" w:line="300" w:lineRule="auto"/>
        <w:rPr>
          <w:rFonts w:cs="Arial"/>
          <w:szCs w:val="22"/>
        </w:rPr>
      </w:pPr>
      <w:r w:rsidRPr="00223209">
        <w:rPr>
          <w:rFonts w:cs="Arial"/>
          <w:szCs w:val="22"/>
        </w:rPr>
        <w:t xml:space="preserve">Note: In this scenario the category is updated for the resource which can change the </w:t>
      </w:r>
      <w:r w:rsidR="00220D58">
        <w:rPr>
          <w:rFonts w:cs="Arial"/>
          <w:szCs w:val="22"/>
        </w:rPr>
        <w:t xml:space="preserve">Flexible </w:t>
      </w:r>
      <w:r w:rsidRPr="00223209">
        <w:rPr>
          <w:rFonts w:cs="Arial"/>
          <w:szCs w:val="22"/>
        </w:rPr>
        <w:t xml:space="preserve">RA MW duration based on category definition. </w:t>
      </w:r>
    </w:p>
    <w:p w14:paraId="20C61B49" w14:textId="77777777" w:rsidR="00A7693B" w:rsidRDefault="00CB6C48" w:rsidP="00E15230">
      <w:pPr>
        <w:pStyle w:val="ListParagraph"/>
        <w:numPr>
          <w:ilvl w:val="1"/>
          <w:numId w:val="62"/>
        </w:numPr>
        <w:spacing w:after="240" w:line="300" w:lineRule="auto"/>
        <w:rPr>
          <w:rFonts w:cs="Arial"/>
          <w:szCs w:val="22"/>
        </w:rPr>
      </w:pPr>
      <w:r w:rsidRPr="00223209">
        <w:rPr>
          <w:rFonts w:cs="Arial"/>
          <w:szCs w:val="22"/>
        </w:rPr>
        <w:t>Res</w:t>
      </w:r>
      <w:r w:rsidR="00537F4F">
        <w:rPr>
          <w:rFonts w:cs="Arial"/>
          <w:szCs w:val="22"/>
        </w:rPr>
        <w:t xml:space="preserve"> </w:t>
      </w:r>
      <w:r w:rsidRPr="00223209">
        <w:rPr>
          <w:rFonts w:cs="Arial"/>
          <w:szCs w:val="22"/>
        </w:rPr>
        <w:t>A is a flex</w:t>
      </w:r>
      <w:r w:rsidR="00F55ED0">
        <w:rPr>
          <w:rFonts w:cs="Arial"/>
          <w:szCs w:val="22"/>
        </w:rPr>
        <w:t>ible</w:t>
      </w:r>
      <w:r w:rsidRPr="00223209">
        <w:rPr>
          <w:rFonts w:cs="Arial"/>
          <w:szCs w:val="22"/>
        </w:rPr>
        <w:t xml:space="preserve"> substitute resource. SC submits flex</w:t>
      </w:r>
      <w:r w:rsidR="00F55ED0">
        <w:rPr>
          <w:rFonts w:cs="Arial"/>
          <w:szCs w:val="22"/>
        </w:rPr>
        <w:t>ible</w:t>
      </w:r>
      <w:r w:rsidRPr="00223209">
        <w:rPr>
          <w:rFonts w:cs="Arial"/>
          <w:szCs w:val="22"/>
        </w:rPr>
        <w:t xml:space="preserve"> sub</w:t>
      </w:r>
      <w:r w:rsidR="00F55ED0">
        <w:rPr>
          <w:rFonts w:cs="Arial"/>
          <w:szCs w:val="22"/>
        </w:rPr>
        <w:t>stitution</w:t>
      </w:r>
      <w:r w:rsidRPr="00223209">
        <w:rPr>
          <w:rFonts w:cs="Arial"/>
          <w:szCs w:val="22"/>
        </w:rPr>
        <w:t xml:space="preserve"> request 1 followed by flex</w:t>
      </w:r>
      <w:r w:rsidR="00F55ED0">
        <w:rPr>
          <w:rFonts w:cs="Arial"/>
          <w:szCs w:val="22"/>
        </w:rPr>
        <w:t>ible</w:t>
      </w:r>
      <w:r w:rsidRPr="00223209">
        <w:rPr>
          <w:rFonts w:cs="Arial"/>
          <w:szCs w:val="22"/>
        </w:rPr>
        <w:t xml:space="preserve"> sub</w:t>
      </w:r>
      <w:r w:rsidR="00F55ED0">
        <w:rPr>
          <w:rFonts w:cs="Arial"/>
          <w:szCs w:val="22"/>
        </w:rPr>
        <w:t>stitution</w:t>
      </w:r>
      <w:r w:rsidRPr="00223209">
        <w:rPr>
          <w:rFonts w:cs="Arial"/>
          <w:szCs w:val="22"/>
        </w:rPr>
        <w:t xml:space="preserve"> request 2 and sub</w:t>
      </w:r>
      <w:r w:rsidR="00F55ED0">
        <w:rPr>
          <w:rFonts w:cs="Arial"/>
          <w:szCs w:val="22"/>
        </w:rPr>
        <w:t>stitution</w:t>
      </w:r>
      <w:r w:rsidRPr="00223209">
        <w:rPr>
          <w:rFonts w:cs="Arial"/>
          <w:szCs w:val="22"/>
        </w:rPr>
        <w:t xml:space="preserve"> request 3. </w:t>
      </w:r>
    </w:p>
    <w:p w14:paraId="20C61B4A" w14:textId="77777777" w:rsidR="00A7693B" w:rsidRDefault="00A7693B" w:rsidP="00CB6C48">
      <w:pPr>
        <w:pStyle w:val="ListParagraph"/>
        <w:rPr>
          <w:rFonts w:cs="Arial"/>
          <w:szCs w:val="22"/>
        </w:rPr>
      </w:pPr>
    </w:p>
    <w:p w14:paraId="20C61B4B" w14:textId="77777777" w:rsidR="00A7693B" w:rsidRPr="00223209" w:rsidRDefault="00A7693B" w:rsidP="00CB6C48">
      <w:pPr>
        <w:pStyle w:val="ListParagraph"/>
        <w:rPr>
          <w:rFonts w:cs="Arial"/>
          <w:szCs w:val="22"/>
        </w:rPr>
      </w:pPr>
    </w:p>
    <w:tbl>
      <w:tblPr>
        <w:tblW w:w="6240" w:type="dxa"/>
        <w:jc w:val="center"/>
        <w:tblLayout w:type="fixed"/>
        <w:tblLook w:val="04A0" w:firstRow="1" w:lastRow="0" w:firstColumn="1" w:lastColumn="0" w:noHBand="0" w:noVBand="1"/>
      </w:tblPr>
      <w:tblGrid>
        <w:gridCol w:w="1440"/>
        <w:gridCol w:w="960"/>
        <w:gridCol w:w="960"/>
        <w:gridCol w:w="960"/>
        <w:gridCol w:w="960"/>
        <w:gridCol w:w="960"/>
      </w:tblGrid>
      <w:tr w:rsidR="00CB6C48" w:rsidRPr="00FC78A1" w14:paraId="20C61B52" w14:textId="77777777" w:rsidTr="008332DE">
        <w:trPr>
          <w:trHeight w:val="116"/>
          <w:jc w:val="center"/>
        </w:trPr>
        <w:tc>
          <w:tcPr>
            <w:tcW w:w="1440" w:type="dxa"/>
            <w:tcBorders>
              <w:top w:val="single" w:sz="4" w:space="0" w:color="auto"/>
              <w:left w:val="single" w:sz="4" w:space="0" w:color="auto"/>
              <w:bottom w:val="nil"/>
              <w:right w:val="nil"/>
            </w:tcBorders>
            <w:noWrap/>
            <w:vAlign w:val="bottom"/>
            <w:hideMark/>
          </w:tcPr>
          <w:p w14:paraId="20C61B4C" w14:textId="77777777" w:rsidR="00CB6C48" w:rsidRPr="00223209" w:rsidRDefault="00CB6C48" w:rsidP="00B20204">
            <w:pPr>
              <w:rPr>
                <w:rFonts w:cs="Arial"/>
                <w:color w:val="000000"/>
                <w:szCs w:val="22"/>
              </w:rPr>
            </w:pPr>
            <w:r w:rsidRPr="00223209">
              <w:rPr>
                <w:rFonts w:cs="Arial"/>
                <w:color w:val="000000"/>
                <w:szCs w:val="22"/>
              </w:rPr>
              <w:t>Res A</w:t>
            </w:r>
          </w:p>
        </w:tc>
        <w:tc>
          <w:tcPr>
            <w:tcW w:w="960" w:type="dxa"/>
            <w:tcBorders>
              <w:top w:val="single" w:sz="4" w:space="0" w:color="auto"/>
              <w:left w:val="nil"/>
              <w:bottom w:val="nil"/>
              <w:right w:val="nil"/>
            </w:tcBorders>
            <w:noWrap/>
            <w:vAlign w:val="bottom"/>
            <w:hideMark/>
          </w:tcPr>
          <w:p w14:paraId="20C61B4D" w14:textId="77777777" w:rsidR="00CB6C48" w:rsidRPr="00223209" w:rsidRDefault="00CB6C48" w:rsidP="00B20204">
            <w:pPr>
              <w:rPr>
                <w:rFonts w:cs="Arial"/>
                <w:color w:val="000000"/>
                <w:szCs w:val="22"/>
              </w:rPr>
            </w:pPr>
            <w:r w:rsidRPr="00223209">
              <w:rPr>
                <w:rFonts w:cs="Arial"/>
                <w:color w:val="000000"/>
                <w:szCs w:val="22"/>
              </w:rPr>
              <w:t>Day 1</w:t>
            </w:r>
          </w:p>
        </w:tc>
        <w:tc>
          <w:tcPr>
            <w:tcW w:w="960" w:type="dxa"/>
            <w:tcBorders>
              <w:top w:val="single" w:sz="4" w:space="0" w:color="auto"/>
              <w:left w:val="nil"/>
              <w:bottom w:val="nil"/>
              <w:right w:val="nil"/>
            </w:tcBorders>
            <w:noWrap/>
            <w:vAlign w:val="bottom"/>
            <w:hideMark/>
          </w:tcPr>
          <w:p w14:paraId="20C61B4E" w14:textId="77777777" w:rsidR="00CB6C48" w:rsidRPr="00223209" w:rsidRDefault="00CB6C48" w:rsidP="00B20204">
            <w:pPr>
              <w:rPr>
                <w:rFonts w:cs="Arial"/>
                <w:color w:val="000000"/>
                <w:szCs w:val="22"/>
              </w:rPr>
            </w:pPr>
            <w:r w:rsidRPr="00223209">
              <w:rPr>
                <w:rFonts w:cs="Arial"/>
                <w:color w:val="000000"/>
                <w:szCs w:val="22"/>
              </w:rPr>
              <w:t>Day 2</w:t>
            </w:r>
          </w:p>
        </w:tc>
        <w:tc>
          <w:tcPr>
            <w:tcW w:w="960" w:type="dxa"/>
            <w:tcBorders>
              <w:top w:val="single" w:sz="4" w:space="0" w:color="auto"/>
              <w:left w:val="nil"/>
              <w:bottom w:val="nil"/>
              <w:right w:val="nil"/>
            </w:tcBorders>
            <w:noWrap/>
            <w:vAlign w:val="bottom"/>
            <w:hideMark/>
          </w:tcPr>
          <w:p w14:paraId="20C61B4F" w14:textId="77777777" w:rsidR="00CB6C48" w:rsidRPr="00223209" w:rsidRDefault="00CB6C48" w:rsidP="00B20204">
            <w:pPr>
              <w:rPr>
                <w:rFonts w:cs="Arial"/>
                <w:color w:val="000000"/>
                <w:szCs w:val="22"/>
              </w:rPr>
            </w:pPr>
            <w:r w:rsidRPr="00223209">
              <w:rPr>
                <w:rFonts w:cs="Arial"/>
                <w:color w:val="000000"/>
                <w:szCs w:val="22"/>
              </w:rPr>
              <w:t>Day 3</w:t>
            </w:r>
          </w:p>
        </w:tc>
        <w:tc>
          <w:tcPr>
            <w:tcW w:w="960" w:type="dxa"/>
            <w:tcBorders>
              <w:top w:val="single" w:sz="4" w:space="0" w:color="auto"/>
              <w:left w:val="nil"/>
              <w:bottom w:val="nil"/>
              <w:right w:val="nil"/>
            </w:tcBorders>
            <w:noWrap/>
            <w:vAlign w:val="bottom"/>
            <w:hideMark/>
          </w:tcPr>
          <w:p w14:paraId="20C61B50" w14:textId="77777777" w:rsidR="00CB6C48" w:rsidRPr="00223209" w:rsidRDefault="00CB6C48" w:rsidP="00B20204">
            <w:pPr>
              <w:rPr>
                <w:rFonts w:cs="Arial"/>
                <w:color w:val="000000"/>
                <w:szCs w:val="22"/>
              </w:rPr>
            </w:pPr>
            <w:r w:rsidRPr="00223209">
              <w:rPr>
                <w:rFonts w:cs="Arial"/>
                <w:color w:val="000000"/>
                <w:szCs w:val="22"/>
              </w:rPr>
              <w:t>Day 4</w:t>
            </w:r>
          </w:p>
        </w:tc>
        <w:tc>
          <w:tcPr>
            <w:tcW w:w="960" w:type="dxa"/>
            <w:tcBorders>
              <w:top w:val="single" w:sz="4" w:space="0" w:color="auto"/>
              <w:left w:val="nil"/>
              <w:bottom w:val="nil"/>
              <w:right w:val="single" w:sz="4" w:space="0" w:color="auto"/>
            </w:tcBorders>
            <w:noWrap/>
            <w:vAlign w:val="bottom"/>
            <w:hideMark/>
          </w:tcPr>
          <w:p w14:paraId="20C61B51" w14:textId="77777777" w:rsidR="00CB6C48" w:rsidRPr="00223209" w:rsidRDefault="00CB6C48" w:rsidP="00B20204">
            <w:pPr>
              <w:rPr>
                <w:rFonts w:cs="Arial"/>
                <w:color w:val="000000"/>
                <w:szCs w:val="22"/>
              </w:rPr>
            </w:pPr>
            <w:r w:rsidRPr="00223209">
              <w:rPr>
                <w:rFonts w:cs="Arial"/>
                <w:color w:val="000000"/>
                <w:szCs w:val="22"/>
              </w:rPr>
              <w:t>Day 5</w:t>
            </w:r>
          </w:p>
        </w:tc>
      </w:tr>
      <w:tr w:rsidR="00CB6C48" w:rsidRPr="00FC78A1" w14:paraId="20C61B59" w14:textId="77777777" w:rsidTr="00B20204">
        <w:trPr>
          <w:trHeight w:val="300"/>
          <w:jc w:val="center"/>
        </w:trPr>
        <w:tc>
          <w:tcPr>
            <w:tcW w:w="1440" w:type="dxa"/>
            <w:tcBorders>
              <w:top w:val="nil"/>
              <w:left w:val="single" w:sz="4" w:space="0" w:color="auto"/>
              <w:bottom w:val="nil"/>
              <w:right w:val="nil"/>
            </w:tcBorders>
            <w:noWrap/>
            <w:vAlign w:val="bottom"/>
            <w:hideMark/>
          </w:tcPr>
          <w:p w14:paraId="20C61B53" w14:textId="77777777" w:rsidR="00CB6C48" w:rsidRPr="00223209" w:rsidRDefault="00CB6C48" w:rsidP="00B20204">
            <w:pPr>
              <w:rPr>
                <w:rFonts w:cs="Arial"/>
                <w:color w:val="000000"/>
                <w:szCs w:val="22"/>
              </w:rPr>
            </w:pPr>
            <w:r w:rsidRPr="00223209">
              <w:rPr>
                <w:rFonts w:cs="Arial"/>
                <w:color w:val="000000"/>
                <w:szCs w:val="22"/>
              </w:rPr>
              <w:t>Sub 1</w:t>
            </w:r>
          </w:p>
        </w:tc>
        <w:tc>
          <w:tcPr>
            <w:tcW w:w="960" w:type="dxa"/>
            <w:tcBorders>
              <w:top w:val="nil"/>
              <w:left w:val="nil"/>
              <w:bottom w:val="nil"/>
              <w:right w:val="nil"/>
            </w:tcBorders>
            <w:shd w:val="clear" w:color="000000" w:fill="FFFF00"/>
            <w:noWrap/>
            <w:vAlign w:val="bottom"/>
            <w:hideMark/>
          </w:tcPr>
          <w:p w14:paraId="20C61B54" w14:textId="77777777" w:rsidR="00CB6C48" w:rsidRPr="00223209" w:rsidRDefault="00CB6C48" w:rsidP="00B20204">
            <w:pPr>
              <w:jc w:val="right"/>
              <w:rPr>
                <w:rFonts w:cs="Arial"/>
                <w:color w:val="000000"/>
                <w:szCs w:val="22"/>
              </w:rPr>
            </w:pPr>
            <w:r w:rsidRPr="00223209">
              <w:rPr>
                <w:rFonts w:cs="Arial"/>
                <w:color w:val="000000"/>
                <w:szCs w:val="22"/>
              </w:rPr>
              <w:t>2</w:t>
            </w:r>
          </w:p>
        </w:tc>
        <w:tc>
          <w:tcPr>
            <w:tcW w:w="960" w:type="dxa"/>
            <w:tcBorders>
              <w:top w:val="nil"/>
              <w:left w:val="nil"/>
              <w:bottom w:val="nil"/>
              <w:right w:val="nil"/>
            </w:tcBorders>
            <w:shd w:val="clear" w:color="000000" w:fill="FFFF00"/>
            <w:noWrap/>
            <w:vAlign w:val="bottom"/>
            <w:hideMark/>
          </w:tcPr>
          <w:p w14:paraId="20C61B55" w14:textId="77777777" w:rsidR="00CB6C48" w:rsidRPr="00223209" w:rsidRDefault="00CB6C48" w:rsidP="00B20204">
            <w:pPr>
              <w:jc w:val="right"/>
              <w:rPr>
                <w:rFonts w:cs="Arial"/>
                <w:color w:val="000000"/>
                <w:szCs w:val="22"/>
              </w:rPr>
            </w:pPr>
            <w:r w:rsidRPr="00223209">
              <w:rPr>
                <w:rFonts w:cs="Arial"/>
                <w:color w:val="000000"/>
                <w:szCs w:val="22"/>
              </w:rPr>
              <w:t>2</w:t>
            </w:r>
          </w:p>
        </w:tc>
        <w:tc>
          <w:tcPr>
            <w:tcW w:w="960" w:type="dxa"/>
            <w:tcBorders>
              <w:top w:val="nil"/>
              <w:left w:val="nil"/>
              <w:bottom w:val="nil"/>
              <w:right w:val="nil"/>
            </w:tcBorders>
            <w:noWrap/>
            <w:vAlign w:val="bottom"/>
            <w:hideMark/>
          </w:tcPr>
          <w:p w14:paraId="20C61B56"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57" w14:textId="77777777" w:rsidR="00CB6C48" w:rsidRPr="00223209" w:rsidRDefault="00CB6C48" w:rsidP="00B20204">
            <w:pPr>
              <w:rPr>
                <w:rFonts w:cs="Arial"/>
                <w:color w:val="000000"/>
                <w:szCs w:val="22"/>
              </w:rPr>
            </w:pPr>
          </w:p>
        </w:tc>
        <w:tc>
          <w:tcPr>
            <w:tcW w:w="960" w:type="dxa"/>
            <w:tcBorders>
              <w:top w:val="nil"/>
              <w:left w:val="nil"/>
              <w:bottom w:val="nil"/>
              <w:right w:val="single" w:sz="4" w:space="0" w:color="auto"/>
            </w:tcBorders>
            <w:noWrap/>
            <w:vAlign w:val="bottom"/>
            <w:hideMark/>
          </w:tcPr>
          <w:p w14:paraId="20C61B58" w14:textId="77777777" w:rsidR="00CB6C48" w:rsidRPr="00223209" w:rsidRDefault="00CB6C48" w:rsidP="00B20204">
            <w:pPr>
              <w:rPr>
                <w:rFonts w:cs="Arial"/>
                <w:color w:val="000000"/>
                <w:szCs w:val="22"/>
              </w:rPr>
            </w:pPr>
            <w:r w:rsidRPr="00223209">
              <w:rPr>
                <w:rFonts w:cs="Arial"/>
                <w:color w:val="000000"/>
                <w:szCs w:val="22"/>
              </w:rPr>
              <w:t> </w:t>
            </w:r>
          </w:p>
        </w:tc>
      </w:tr>
      <w:tr w:rsidR="00CB6C48" w:rsidRPr="00FC78A1" w14:paraId="20C61B60" w14:textId="77777777" w:rsidTr="00B20204">
        <w:trPr>
          <w:trHeight w:val="300"/>
          <w:jc w:val="center"/>
        </w:trPr>
        <w:tc>
          <w:tcPr>
            <w:tcW w:w="1440" w:type="dxa"/>
            <w:tcBorders>
              <w:top w:val="nil"/>
              <w:left w:val="single" w:sz="4" w:space="0" w:color="auto"/>
              <w:bottom w:val="nil"/>
              <w:right w:val="nil"/>
            </w:tcBorders>
            <w:noWrap/>
            <w:vAlign w:val="bottom"/>
            <w:hideMark/>
          </w:tcPr>
          <w:p w14:paraId="20C61B5A" w14:textId="77777777" w:rsidR="00CB6C48" w:rsidRPr="00223209" w:rsidRDefault="00CB6C48" w:rsidP="00B20204">
            <w:pPr>
              <w:rPr>
                <w:rFonts w:cs="Arial"/>
                <w:color w:val="000000"/>
                <w:szCs w:val="22"/>
              </w:rPr>
            </w:pPr>
            <w:r w:rsidRPr="00223209">
              <w:rPr>
                <w:rFonts w:cs="Arial"/>
                <w:color w:val="000000"/>
                <w:szCs w:val="22"/>
              </w:rPr>
              <w:t>Sub 2</w:t>
            </w:r>
          </w:p>
        </w:tc>
        <w:tc>
          <w:tcPr>
            <w:tcW w:w="960" w:type="dxa"/>
            <w:tcBorders>
              <w:top w:val="nil"/>
              <w:left w:val="nil"/>
              <w:bottom w:val="nil"/>
              <w:right w:val="nil"/>
            </w:tcBorders>
            <w:noWrap/>
            <w:vAlign w:val="bottom"/>
            <w:hideMark/>
          </w:tcPr>
          <w:p w14:paraId="20C61B5B" w14:textId="77777777" w:rsidR="00CB6C48" w:rsidRPr="00223209" w:rsidRDefault="00CB6C48" w:rsidP="00B20204">
            <w:pPr>
              <w:rPr>
                <w:rFonts w:cs="Arial"/>
                <w:color w:val="000000"/>
                <w:szCs w:val="22"/>
              </w:rPr>
            </w:pPr>
          </w:p>
        </w:tc>
        <w:tc>
          <w:tcPr>
            <w:tcW w:w="960" w:type="dxa"/>
            <w:tcBorders>
              <w:top w:val="nil"/>
              <w:left w:val="nil"/>
              <w:bottom w:val="nil"/>
              <w:right w:val="nil"/>
            </w:tcBorders>
            <w:shd w:val="clear" w:color="000000" w:fill="538DD5"/>
            <w:noWrap/>
            <w:vAlign w:val="bottom"/>
            <w:hideMark/>
          </w:tcPr>
          <w:p w14:paraId="20C61B5C"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nil"/>
              <w:right w:val="nil"/>
            </w:tcBorders>
            <w:shd w:val="clear" w:color="000000" w:fill="538DD5"/>
            <w:noWrap/>
            <w:vAlign w:val="bottom"/>
            <w:hideMark/>
          </w:tcPr>
          <w:p w14:paraId="20C61B5D"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nil"/>
              <w:right w:val="nil"/>
            </w:tcBorders>
            <w:noWrap/>
            <w:vAlign w:val="bottom"/>
            <w:hideMark/>
          </w:tcPr>
          <w:p w14:paraId="20C61B5E" w14:textId="77777777" w:rsidR="00CB6C48" w:rsidRPr="00223209" w:rsidRDefault="00CB6C48" w:rsidP="00B20204">
            <w:pPr>
              <w:rPr>
                <w:rFonts w:cs="Arial"/>
                <w:color w:val="000000"/>
                <w:szCs w:val="22"/>
              </w:rPr>
            </w:pPr>
          </w:p>
        </w:tc>
        <w:tc>
          <w:tcPr>
            <w:tcW w:w="960" w:type="dxa"/>
            <w:tcBorders>
              <w:top w:val="nil"/>
              <w:left w:val="nil"/>
              <w:bottom w:val="nil"/>
              <w:right w:val="single" w:sz="4" w:space="0" w:color="auto"/>
            </w:tcBorders>
            <w:noWrap/>
            <w:vAlign w:val="bottom"/>
            <w:hideMark/>
          </w:tcPr>
          <w:p w14:paraId="20C61B5F" w14:textId="77777777" w:rsidR="00CB6C48" w:rsidRPr="00223209" w:rsidRDefault="00CB6C48" w:rsidP="00B20204">
            <w:pPr>
              <w:rPr>
                <w:rFonts w:cs="Arial"/>
                <w:color w:val="000000"/>
                <w:szCs w:val="22"/>
              </w:rPr>
            </w:pPr>
            <w:r w:rsidRPr="00223209">
              <w:rPr>
                <w:rFonts w:cs="Arial"/>
                <w:color w:val="000000"/>
                <w:szCs w:val="22"/>
              </w:rPr>
              <w:t> </w:t>
            </w:r>
          </w:p>
        </w:tc>
      </w:tr>
      <w:tr w:rsidR="00CB6C48" w:rsidRPr="00FC78A1" w14:paraId="20C61B67" w14:textId="77777777" w:rsidTr="00B20204">
        <w:trPr>
          <w:trHeight w:val="300"/>
          <w:jc w:val="center"/>
        </w:trPr>
        <w:tc>
          <w:tcPr>
            <w:tcW w:w="1440" w:type="dxa"/>
            <w:tcBorders>
              <w:top w:val="nil"/>
              <w:left w:val="single" w:sz="4" w:space="0" w:color="auto"/>
              <w:bottom w:val="nil"/>
              <w:right w:val="nil"/>
            </w:tcBorders>
            <w:noWrap/>
            <w:vAlign w:val="bottom"/>
            <w:hideMark/>
          </w:tcPr>
          <w:p w14:paraId="20C61B61" w14:textId="77777777" w:rsidR="00CB6C48" w:rsidRPr="00223209" w:rsidRDefault="00CB6C48" w:rsidP="00B20204">
            <w:pPr>
              <w:rPr>
                <w:rFonts w:cs="Arial"/>
                <w:color w:val="000000"/>
                <w:szCs w:val="22"/>
              </w:rPr>
            </w:pPr>
            <w:r w:rsidRPr="00223209">
              <w:rPr>
                <w:rFonts w:cs="Arial"/>
                <w:color w:val="000000"/>
                <w:szCs w:val="22"/>
              </w:rPr>
              <w:t>Sub 3</w:t>
            </w:r>
          </w:p>
        </w:tc>
        <w:tc>
          <w:tcPr>
            <w:tcW w:w="960" w:type="dxa"/>
            <w:tcBorders>
              <w:top w:val="nil"/>
              <w:left w:val="nil"/>
              <w:bottom w:val="nil"/>
              <w:right w:val="nil"/>
            </w:tcBorders>
            <w:noWrap/>
            <w:vAlign w:val="bottom"/>
            <w:hideMark/>
          </w:tcPr>
          <w:p w14:paraId="20C61B62"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63" w14:textId="77777777" w:rsidR="00CB6C48" w:rsidRPr="00223209" w:rsidRDefault="00CB6C48" w:rsidP="00B20204">
            <w:pPr>
              <w:rPr>
                <w:rFonts w:cs="Arial"/>
                <w:color w:val="000000"/>
                <w:szCs w:val="22"/>
              </w:rPr>
            </w:pPr>
          </w:p>
        </w:tc>
        <w:tc>
          <w:tcPr>
            <w:tcW w:w="960" w:type="dxa"/>
            <w:tcBorders>
              <w:top w:val="nil"/>
              <w:left w:val="nil"/>
              <w:bottom w:val="nil"/>
              <w:right w:val="nil"/>
            </w:tcBorders>
            <w:shd w:val="clear" w:color="000000" w:fill="E6B8B7"/>
            <w:noWrap/>
            <w:vAlign w:val="bottom"/>
            <w:hideMark/>
          </w:tcPr>
          <w:p w14:paraId="20C61B64"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nil"/>
              <w:right w:val="nil"/>
            </w:tcBorders>
            <w:shd w:val="clear" w:color="000000" w:fill="E6B8B7"/>
            <w:noWrap/>
            <w:vAlign w:val="bottom"/>
            <w:hideMark/>
          </w:tcPr>
          <w:p w14:paraId="20C61B65"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nil"/>
              <w:right w:val="single" w:sz="4" w:space="0" w:color="auto"/>
            </w:tcBorders>
            <w:shd w:val="clear" w:color="000000" w:fill="E6B8B7"/>
            <w:noWrap/>
            <w:vAlign w:val="bottom"/>
            <w:hideMark/>
          </w:tcPr>
          <w:p w14:paraId="20C61B66" w14:textId="77777777" w:rsidR="00CB6C48" w:rsidRPr="00223209" w:rsidRDefault="00CB6C48" w:rsidP="00B20204">
            <w:pPr>
              <w:jc w:val="right"/>
              <w:rPr>
                <w:rFonts w:cs="Arial"/>
                <w:color w:val="000000"/>
                <w:szCs w:val="22"/>
              </w:rPr>
            </w:pPr>
            <w:r w:rsidRPr="00223209">
              <w:rPr>
                <w:rFonts w:cs="Arial"/>
                <w:color w:val="000000"/>
                <w:szCs w:val="22"/>
              </w:rPr>
              <w:t>1</w:t>
            </w:r>
          </w:p>
        </w:tc>
      </w:tr>
      <w:tr w:rsidR="00CB6C48" w:rsidRPr="00FC78A1" w14:paraId="20C61B6E" w14:textId="77777777" w:rsidTr="00B20204">
        <w:trPr>
          <w:trHeight w:val="300"/>
          <w:jc w:val="center"/>
        </w:trPr>
        <w:tc>
          <w:tcPr>
            <w:tcW w:w="1440" w:type="dxa"/>
            <w:tcBorders>
              <w:top w:val="nil"/>
              <w:left w:val="single" w:sz="4" w:space="0" w:color="auto"/>
              <w:bottom w:val="single" w:sz="4" w:space="0" w:color="auto"/>
              <w:right w:val="nil"/>
            </w:tcBorders>
            <w:noWrap/>
            <w:vAlign w:val="bottom"/>
            <w:hideMark/>
          </w:tcPr>
          <w:p w14:paraId="20C61B68" w14:textId="77777777" w:rsidR="00CB6C48" w:rsidRPr="00223209" w:rsidRDefault="00CB6C48" w:rsidP="00B20204">
            <w:pPr>
              <w:rPr>
                <w:rFonts w:cs="Arial"/>
                <w:color w:val="000000"/>
                <w:szCs w:val="22"/>
              </w:rPr>
            </w:pPr>
            <w:r w:rsidRPr="00223209">
              <w:rPr>
                <w:rFonts w:cs="Arial"/>
                <w:color w:val="000000"/>
                <w:szCs w:val="22"/>
              </w:rPr>
              <w:t xml:space="preserve">Obligation </w:t>
            </w:r>
          </w:p>
        </w:tc>
        <w:tc>
          <w:tcPr>
            <w:tcW w:w="960" w:type="dxa"/>
            <w:tcBorders>
              <w:top w:val="nil"/>
              <w:left w:val="nil"/>
              <w:bottom w:val="single" w:sz="4" w:space="0" w:color="auto"/>
              <w:right w:val="nil"/>
            </w:tcBorders>
            <w:noWrap/>
            <w:vAlign w:val="bottom"/>
            <w:hideMark/>
          </w:tcPr>
          <w:p w14:paraId="20C61B69" w14:textId="77777777" w:rsidR="00CB6C48" w:rsidRPr="00223209" w:rsidRDefault="00CB6C48" w:rsidP="00B20204">
            <w:pPr>
              <w:jc w:val="right"/>
              <w:rPr>
                <w:rFonts w:cs="Arial"/>
                <w:color w:val="000000"/>
                <w:szCs w:val="22"/>
              </w:rPr>
            </w:pPr>
            <w:r w:rsidRPr="00223209">
              <w:rPr>
                <w:rFonts w:cs="Arial"/>
                <w:color w:val="000000"/>
                <w:szCs w:val="22"/>
              </w:rPr>
              <w:t>2</w:t>
            </w:r>
          </w:p>
        </w:tc>
        <w:tc>
          <w:tcPr>
            <w:tcW w:w="960" w:type="dxa"/>
            <w:tcBorders>
              <w:top w:val="nil"/>
              <w:left w:val="nil"/>
              <w:bottom w:val="single" w:sz="4" w:space="0" w:color="auto"/>
              <w:right w:val="nil"/>
            </w:tcBorders>
            <w:noWrap/>
            <w:vAlign w:val="bottom"/>
            <w:hideMark/>
          </w:tcPr>
          <w:p w14:paraId="20C61B6A"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single" w:sz="4" w:space="0" w:color="auto"/>
              <w:right w:val="nil"/>
            </w:tcBorders>
            <w:noWrap/>
            <w:vAlign w:val="bottom"/>
            <w:hideMark/>
          </w:tcPr>
          <w:p w14:paraId="20C61B6B"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single" w:sz="4" w:space="0" w:color="auto"/>
              <w:right w:val="nil"/>
            </w:tcBorders>
            <w:noWrap/>
            <w:vAlign w:val="bottom"/>
            <w:hideMark/>
          </w:tcPr>
          <w:p w14:paraId="20C61B6C"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single" w:sz="4" w:space="0" w:color="auto"/>
              <w:right w:val="single" w:sz="4" w:space="0" w:color="auto"/>
            </w:tcBorders>
            <w:noWrap/>
            <w:vAlign w:val="bottom"/>
            <w:hideMark/>
          </w:tcPr>
          <w:p w14:paraId="20C61B6D" w14:textId="77777777" w:rsidR="00CB6C48" w:rsidRPr="00223209" w:rsidRDefault="00CB6C48" w:rsidP="00B20204">
            <w:pPr>
              <w:jc w:val="right"/>
              <w:rPr>
                <w:rFonts w:cs="Arial"/>
                <w:color w:val="000000"/>
                <w:szCs w:val="22"/>
              </w:rPr>
            </w:pPr>
            <w:r w:rsidRPr="00223209">
              <w:rPr>
                <w:rFonts w:cs="Arial"/>
                <w:color w:val="000000"/>
                <w:szCs w:val="22"/>
              </w:rPr>
              <w:t>1</w:t>
            </w:r>
          </w:p>
        </w:tc>
      </w:tr>
      <w:tr w:rsidR="00CB6C48" w:rsidRPr="00FC78A1" w14:paraId="20C61B75" w14:textId="77777777" w:rsidTr="00B20204">
        <w:trPr>
          <w:trHeight w:val="300"/>
          <w:jc w:val="center"/>
        </w:trPr>
        <w:tc>
          <w:tcPr>
            <w:tcW w:w="1440" w:type="dxa"/>
            <w:tcBorders>
              <w:top w:val="nil"/>
              <w:left w:val="nil"/>
              <w:bottom w:val="nil"/>
              <w:right w:val="nil"/>
            </w:tcBorders>
            <w:noWrap/>
            <w:vAlign w:val="bottom"/>
            <w:hideMark/>
          </w:tcPr>
          <w:p w14:paraId="20C61B6F"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70"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71"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72"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73"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74" w14:textId="77777777" w:rsidR="00CB6C48" w:rsidRPr="00223209" w:rsidRDefault="00CB6C48" w:rsidP="00B20204">
            <w:pPr>
              <w:rPr>
                <w:rFonts w:cs="Arial"/>
                <w:color w:val="000000"/>
                <w:szCs w:val="22"/>
              </w:rPr>
            </w:pPr>
          </w:p>
        </w:tc>
      </w:tr>
      <w:tr w:rsidR="00CB6C48" w:rsidRPr="00FC78A1" w14:paraId="20C61B7B" w14:textId="77777777" w:rsidTr="00B20204">
        <w:trPr>
          <w:trHeight w:val="300"/>
          <w:jc w:val="center"/>
        </w:trPr>
        <w:tc>
          <w:tcPr>
            <w:tcW w:w="2400" w:type="dxa"/>
            <w:gridSpan w:val="2"/>
            <w:tcBorders>
              <w:top w:val="nil"/>
              <w:left w:val="nil"/>
              <w:bottom w:val="nil"/>
              <w:right w:val="nil"/>
            </w:tcBorders>
            <w:noWrap/>
            <w:vAlign w:val="bottom"/>
            <w:hideMark/>
          </w:tcPr>
          <w:p w14:paraId="20C61B76" w14:textId="77777777" w:rsidR="00CB6C48" w:rsidRPr="00223209" w:rsidRDefault="00CB6C48" w:rsidP="00B20204">
            <w:pPr>
              <w:rPr>
                <w:rFonts w:cs="Arial"/>
                <w:b/>
                <w:bCs/>
                <w:color w:val="000000"/>
                <w:szCs w:val="22"/>
              </w:rPr>
            </w:pPr>
            <w:r w:rsidRPr="00223209">
              <w:rPr>
                <w:rFonts w:cs="Arial"/>
                <w:b/>
                <w:bCs/>
                <w:color w:val="000000"/>
                <w:szCs w:val="22"/>
              </w:rPr>
              <w:t>SC releases Sub 2</w:t>
            </w:r>
          </w:p>
        </w:tc>
        <w:tc>
          <w:tcPr>
            <w:tcW w:w="960" w:type="dxa"/>
            <w:tcBorders>
              <w:top w:val="nil"/>
              <w:left w:val="nil"/>
              <w:bottom w:val="nil"/>
              <w:right w:val="nil"/>
            </w:tcBorders>
            <w:noWrap/>
            <w:vAlign w:val="bottom"/>
            <w:hideMark/>
          </w:tcPr>
          <w:p w14:paraId="20C61B77"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78"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79"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7A" w14:textId="77777777" w:rsidR="00CB6C48" w:rsidRPr="00223209" w:rsidRDefault="00CB6C48" w:rsidP="00B20204">
            <w:pPr>
              <w:rPr>
                <w:rFonts w:cs="Arial"/>
                <w:color w:val="000000"/>
                <w:szCs w:val="22"/>
              </w:rPr>
            </w:pPr>
          </w:p>
        </w:tc>
      </w:tr>
      <w:tr w:rsidR="00CB6C48" w:rsidRPr="00FC78A1" w14:paraId="20C61B82" w14:textId="77777777" w:rsidTr="00B20204">
        <w:trPr>
          <w:trHeight w:val="300"/>
          <w:jc w:val="center"/>
        </w:trPr>
        <w:tc>
          <w:tcPr>
            <w:tcW w:w="1440" w:type="dxa"/>
            <w:tcBorders>
              <w:top w:val="single" w:sz="4" w:space="0" w:color="auto"/>
              <w:left w:val="single" w:sz="4" w:space="0" w:color="auto"/>
              <w:bottom w:val="nil"/>
              <w:right w:val="nil"/>
            </w:tcBorders>
            <w:noWrap/>
            <w:vAlign w:val="bottom"/>
            <w:hideMark/>
          </w:tcPr>
          <w:p w14:paraId="20C61B7C" w14:textId="77777777" w:rsidR="00CB6C48" w:rsidRPr="00223209" w:rsidRDefault="00CB6C48" w:rsidP="00B20204">
            <w:pPr>
              <w:rPr>
                <w:rFonts w:cs="Arial"/>
                <w:color w:val="000000"/>
                <w:szCs w:val="22"/>
              </w:rPr>
            </w:pPr>
            <w:r w:rsidRPr="00223209">
              <w:rPr>
                <w:rFonts w:cs="Arial"/>
                <w:color w:val="000000"/>
                <w:szCs w:val="22"/>
              </w:rPr>
              <w:t>Res A</w:t>
            </w:r>
          </w:p>
        </w:tc>
        <w:tc>
          <w:tcPr>
            <w:tcW w:w="960" w:type="dxa"/>
            <w:tcBorders>
              <w:top w:val="single" w:sz="4" w:space="0" w:color="auto"/>
              <w:left w:val="nil"/>
              <w:bottom w:val="nil"/>
              <w:right w:val="nil"/>
            </w:tcBorders>
            <w:noWrap/>
            <w:vAlign w:val="bottom"/>
            <w:hideMark/>
          </w:tcPr>
          <w:p w14:paraId="20C61B7D" w14:textId="77777777" w:rsidR="00CB6C48" w:rsidRPr="00223209" w:rsidRDefault="00CB6C48" w:rsidP="00B20204">
            <w:pPr>
              <w:rPr>
                <w:rFonts w:cs="Arial"/>
                <w:color w:val="000000"/>
                <w:szCs w:val="22"/>
              </w:rPr>
            </w:pPr>
            <w:r w:rsidRPr="00223209">
              <w:rPr>
                <w:rFonts w:cs="Arial"/>
                <w:color w:val="000000"/>
                <w:szCs w:val="22"/>
              </w:rPr>
              <w:t>Day 1</w:t>
            </w:r>
          </w:p>
        </w:tc>
        <w:tc>
          <w:tcPr>
            <w:tcW w:w="960" w:type="dxa"/>
            <w:tcBorders>
              <w:top w:val="single" w:sz="4" w:space="0" w:color="auto"/>
              <w:left w:val="nil"/>
              <w:bottom w:val="nil"/>
              <w:right w:val="nil"/>
            </w:tcBorders>
            <w:noWrap/>
            <w:vAlign w:val="bottom"/>
            <w:hideMark/>
          </w:tcPr>
          <w:p w14:paraId="20C61B7E" w14:textId="77777777" w:rsidR="00CB6C48" w:rsidRPr="00223209" w:rsidRDefault="00CB6C48" w:rsidP="00B20204">
            <w:pPr>
              <w:rPr>
                <w:rFonts w:cs="Arial"/>
                <w:color w:val="000000"/>
                <w:szCs w:val="22"/>
              </w:rPr>
            </w:pPr>
            <w:r w:rsidRPr="00223209">
              <w:rPr>
                <w:rFonts w:cs="Arial"/>
                <w:color w:val="000000"/>
                <w:szCs w:val="22"/>
              </w:rPr>
              <w:t>Day 2</w:t>
            </w:r>
          </w:p>
        </w:tc>
        <w:tc>
          <w:tcPr>
            <w:tcW w:w="960" w:type="dxa"/>
            <w:tcBorders>
              <w:top w:val="single" w:sz="4" w:space="0" w:color="auto"/>
              <w:left w:val="nil"/>
              <w:bottom w:val="nil"/>
              <w:right w:val="nil"/>
            </w:tcBorders>
            <w:noWrap/>
            <w:vAlign w:val="bottom"/>
            <w:hideMark/>
          </w:tcPr>
          <w:p w14:paraId="20C61B7F" w14:textId="77777777" w:rsidR="00CB6C48" w:rsidRPr="00223209" w:rsidRDefault="00CB6C48" w:rsidP="00B20204">
            <w:pPr>
              <w:rPr>
                <w:rFonts w:cs="Arial"/>
                <w:color w:val="000000"/>
                <w:szCs w:val="22"/>
              </w:rPr>
            </w:pPr>
            <w:r w:rsidRPr="00223209">
              <w:rPr>
                <w:rFonts w:cs="Arial"/>
                <w:color w:val="000000"/>
                <w:szCs w:val="22"/>
              </w:rPr>
              <w:t>Day 3</w:t>
            </w:r>
          </w:p>
        </w:tc>
        <w:tc>
          <w:tcPr>
            <w:tcW w:w="960" w:type="dxa"/>
            <w:tcBorders>
              <w:top w:val="single" w:sz="4" w:space="0" w:color="auto"/>
              <w:left w:val="nil"/>
              <w:bottom w:val="nil"/>
              <w:right w:val="nil"/>
            </w:tcBorders>
            <w:noWrap/>
            <w:vAlign w:val="bottom"/>
            <w:hideMark/>
          </w:tcPr>
          <w:p w14:paraId="20C61B80" w14:textId="77777777" w:rsidR="00CB6C48" w:rsidRPr="00223209" w:rsidRDefault="00CB6C48" w:rsidP="00B20204">
            <w:pPr>
              <w:rPr>
                <w:rFonts w:cs="Arial"/>
                <w:color w:val="000000"/>
                <w:szCs w:val="22"/>
              </w:rPr>
            </w:pPr>
            <w:r w:rsidRPr="00223209">
              <w:rPr>
                <w:rFonts w:cs="Arial"/>
                <w:color w:val="000000"/>
                <w:szCs w:val="22"/>
              </w:rPr>
              <w:t>Day 4</w:t>
            </w:r>
          </w:p>
        </w:tc>
        <w:tc>
          <w:tcPr>
            <w:tcW w:w="960" w:type="dxa"/>
            <w:tcBorders>
              <w:top w:val="single" w:sz="4" w:space="0" w:color="auto"/>
              <w:left w:val="nil"/>
              <w:bottom w:val="nil"/>
              <w:right w:val="single" w:sz="4" w:space="0" w:color="auto"/>
            </w:tcBorders>
            <w:noWrap/>
            <w:vAlign w:val="bottom"/>
            <w:hideMark/>
          </w:tcPr>
          <w:p w14:paraId="20C61B81" w14:textId="77777777" w:rsidR="00CB6C48" w:rsidRPr="00223209" w:rsidRDefault="00CB6C48" w:rsidP="00B20204">
            <w:pPr>
              <w:rPr>
                <w:rFonts w:cs="Arial"/>
                <w:color w:val="000000"/>
                <w:szCs w:val="22"/>
              </w:rPr>
            </w:pPr>
            <w:r w:rsidRPr="00223209">
              <w:rPr>
                <w:rFonts w:cs="Arial"/>
                <w:color w:val="000000"/>
                <w:szCs w:val="22"/>
              </w:rPr>
              <w:t>Day 5</w:t>
            </w:r>
          </w:p>
        </w:tc>
      </w:tr>
      <w:tr w:rsidR="00CB6C48" w:rsidRPr="00FC78A1" w14:paraId="20C61B89" w14:textId="77777777" w:rsidTr="00B20204">
        <w:trPr>
          <w:trHeight w:val="300"/>
          <w:jc w:val="center"/>
        </w:trPr>
        <w:tc>
          <w:tcPr>
            <w:tcW w:w="1440" w:type="dxa"/>
            <w:tcBorders>
              <w:top w:val="nil"/>
              <w:left w:val="single" w:sz="4" w:space="0" w:color="auto"/>
              <w:bottom w:val="nil"/>
              <w:right w:val="nil"/>
            </w:tcBorders>
            <w:noWrap/>
            <w:vAlign w:val="bottom"/>
            <w:hideMark/>
          </w:tcPr>
          <w:p w14:paraId="20C61B83" w14:textId="77777777" w:rsidR="00CB6C48" w:rsidRPr="00223209" w:rsidRDefault="00CB6C48" w:rsidP="00B20204">
            <w:pPr>
              <w:rPr>
                <w:rFonts w:cs="Arial"/>
                <w:color w:val="000000"/>
                <w:szCs w:val="22"/>
              </w:rPr>
            </w:pPr>
            <w:r w:rsidRPr="00223209">
              <w:rPr>
                <w:rFonts w:cs="Arial"/>
                <w:color w:val="000000"/>
                <w:szCs w:val="22"/>
              </w:rPr>
              <w:t>Sub 1</w:t>
            </w:r>
          </w:p>
        </w:tc>
        <w:tc>
          <w:tcPr>
            <w:tcW w:w="960" w:type="dxa"/>
            <w:tcBorders>
              <w:top w:val="nil"/>
              <w:left w:val="nil"/>
              <w:bottom w:val="nil"/>
              <w:right w:val="nil"/>
            </w:tcBorders>
            <w:shd w:val="clear" w:color="000000" w:fill="FFFF00"/>
            <w:noWrap/>
            <w:vAlign w:val="bottom"/>
            <w:hideMark/>
          </w:tcPr>
          <w:p w14:paraId="20C61B84" w14:textId="77777777" w:rsidR="00CB6C48" w:rsidRPr="00223209" w:rsidRDefault="00CB6C48" w:rsidP="00B20204">
            <w:pPr>
              <w:jc w:val="right"/>
              <w:rPr>
                <w:rFonts w:cs="Arial"/>
                <w:color w:val="000000"/>
                <w:szCs w:val="22"/>
              </w:rPr>
            </w:pPr>
            <w:r w:rsidRPr="00223209">
              <w:rPr>
                <w:rFonts w:cs="Arial"/>
                <w:color w:val="000000"/>
                <w:szCs w:val="22"/>
              </w:rPr>
              <w:t>2</w:t>
            </w:r>
          </w:p>
        </w:tc>
        <w:tc>
          <w:tcPr>
            <w:tcW w:w="960" w:type="dxa"/>
            <w:tcBorders>
              <w:top w:val="nil"/>
              <w:left w:val="nil"/>
              <w:bottom w:val="nil"/>
              <w:right w:val="nil"/>
            </w:tcBorders>
            <w:shd w:val="clear" w:color="000000" w:fill="FFFF00"/>
            <w:noWrap/>
            <w:vAlign w:val="bottom"/>
            <w:hideMark/>
          </w:tcPr>
          <w:p w14:paraId="20C61B85" w14:textId="77777777" w:rsidR="00CB6C48" w:rsidRPr="00223209" w:rsidRDefault="00CB6C48" w:rsidP="00B20204">
            <w:pPr>
              <w:jc w:val="right"/>
              <w:rPr>
                <w:rFonts w:cs="Arial"/>
                <w:color w:val="000000"/>
                <w:szCs w:val="22"/>
              </w:rPr>
            </w:pPr>
            <w:r w:rsidRPr="00223209">
              <w:rPr>
                <w:rFonts w:cs="Arial"/>
                <w:color w:val="000000"/>
                <w:szCs w:val="22"/>
              </w:rPr>
              <w:t>2</w:t>
            </w:r>
          </w:p>
        </w:tc>
        <w:tc>
          <w:tcPr>
            <w:tcW w:w="960" w:type="dxa"/>
            <w:tcBorders>
              <w:top w:val="nil"/>
              <w:left w:val="nil"/>
              <w:bottom w:val="nil"/>
              <w:right w:val="nil"/>
            </w:tcBorders>
            <w:noWrap/>
            <w:vAlign w:val="bottom"/>
            <w:hideMark/>
          </w:tcPr>
          <w:p w14:paraId="20C61B86"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87" w14:textId="77777777" w:rsidR="00CB6C48" w:rsidRPr="00223209" w:rsidRDefault="00CB6C48" w:rsidP="00B20204">
            <w:pPr>
              <w:rPr>
                <w:rFonts w:cs="Arial"/>
                <w:color w:val="000000"/>
                <w:szCs w:val="22"/>
              </w:rPr>
            </w:pPr>
          </w:p>
        </w:tc>
        <w:tc>
          <w:tcPr>
            <w:tcW w:w="960" w:type="dxa"/>
            <w:tcBorders>
              <w:top w:val="nil"/>
              <w:left w:val="nil"/>
              <w:bottom w:val="nil"/>
              <w:right w:val="single" w:sz="4" w:space="0" w:color="auto"/>
            </w:tcBorders>
            <w:noWrap/>
            <w:vAlign w:val="bottom"/>
            <w:hideMark/>
          </w:tcPr>
          <w:p w14:paraId="20C61B88" w14:textId="77777777" w:rsidR="00CB6C48" w:rsidRPr="00223209" w:rsidRDefault="00CB6C48" w:rsidP="00B20204">
            <w:pPr>
              <w:rPr>
                <w:rFonts w:cs="Arial"/>
                <w:color w:val="000000"/>
                <w:szCs w:val="22"/>
              </w:rPr>
            </w:pPr>
            <w:r w:rsidRPr="00223209">
              <w:rPr>
                <w:rFonts w:cs="Arial"/>
                <w:color w:val="000000"/>
                <w:szCs w:val="22"/>
              </w:rPr>
              <w:t> </w:t>
            </w:r>
          </w:p>
        </w:tc>
      </w:tr>
      <w:tr w:rsidR="00CB6C48" w:rsidRPr="00FC78A1" w14:paraId="20C61B90" w14:textId="77777777" w:rsidTr="00B20204">
        <w:trPr>
          <w:trHeight w:val="300"/>
          <w:jc w:val="center"/>
        </w:trPr>
        <w:tc>
          <w:tcPr>
            <w:tcW w:w="1440" w:type="dxa"/>
            <w:tcBorders>
              <w:top w:val="nil"/>
              <w:left w:val="single" w:sz="4" w:space="0" w:color="auto"/>
              <w:bottom w:val="nil"/>
              <w:right w:val="nil"/>
            </w:tcBorders>
            <w:noWrap/>
            <w:vAlign w:val="bottom"/>
            <w:hideMark/>
          </w:tcPr>
          <w:p w14:paraId="20C61B8A" w14:textId="77777777" w:rsidR="00CB6C48" w:rsidRPr="00223209" w:rsidRDefault="00CB6C48" w:rsidP="00B20204">
            <w:pPr>
              <w:rPr>
                <w:rFonts w:cs="Arial"/>
                <w:color w:val="000000"/>
                <w:szCs w:val="22"/>
              </w:rPr>
            </w:pPr>
            <w:r w:rsidRPr="00223209">
              <w:rPr>
                <w:rFonts w:cs="Arial"/>
                <w:strike/>
                <w:color w:val="000000"/>
                <w:szCs w:val="22"/>
              </w:rPr>
              <w:t>Sub 2</w:t>
            </w:r>
          </w:p>
        </w:tc>
        <w:tc>
          <w:tcPr>
            <w:tcW w:w="960" w:type="dxa"/>
            <w:tcBorders>
              <w:top w:val="nil"/>
              <w:left w:val="nil"/>
              <w:bottom w:val="nil"/>
              <w:right w:val="nil"/>
            </w:tcBorders>
            <w:noWrap/>
            <w:vAlign w:val="bottom"/>
            <w:hideMark/>
          </w:tcPr>
          <w:p w14:paraId="20C61B8B" w14:textId="77777777" w:rsidR="00CB6C48" w:rsidRPr="00223209" w:rsidRDefault="00CB6C48" w:rsidP="00B20204">
            <w:pPr>
              <w:rPr>
                <w:rFonts w:cs="Arial"/>
                <w:color w:val="000000"/>
                <w:szCs w:val="22"/>
              </w:rPr>
            </w:pPr>
          </w:p>
        </w:tc>
        <w:tc>
          <w:tcPr>
            <w:tcW w:w="960" w:type="dxa"/>
            <w:tcBorders>
              <w:top w:val="nil"/>
              <w:left w:val="nil"/>
              <w:bottom w:val="nil"/>
              <w:right w:val="nil"/>
            </w:tcBorders>
            <w:shd w:val="clear" w:color="000000" w:fill="538DD5"/>
            <w:noWrap/>
            <w:vAlign w:val="bottom"/>
            <w:hideMark/>
          </w:tcPr>
          <w:p w14:paraId="20C61B8C" w14:textId="77777777" w:rsidR="00CB6C48" w:rsidRPr="00223209" w:rsidRDefault="00CB6C48" w:rsidP="00B20204">
            <w:pPr>
              <w:jc w:val="right"/>
              <w:rPr>
                <w:rFonts w:cs="Arial"/>
                <w:color w:val="000000"/>
                <w:szCs w:val="22"/>
              </w:rPr>
            </w:pPr>
            <w:r w:rsidRPr="00223209">
              <w:rPr>
                <w:rFonts w:cs="Arial"/>
                <w:strike/>
                <w:color w:val="000000"/>
                <w:szCs w:val="22"/>
              </w:rPr>
              <w:t>1</w:t>
            </w:r>
          </w:p>
        </w:tc>
        <w:tc>
          <w:tcPr>
            <w:tcW w:w="960" w:type="dxa"/>
            <w:tcBorders>
              <w:top w:val="nil"/>
              <w:left w:val="nil"/>
              <w:bottom w:val="nil"/>
              <w:right w:val="nil"/>
            </w:tcBorders>
            <w:shd w:val="clear" w:color="000000" w:fill="538DD5"/>
            <w:noWrap/>
            <w:vAlign w:val="bottom"/>
            <w:hideMark/>
          </w:tcPr>
          <w:p w14:paraId="20C61B8D" w14:textId="77777777" w:rsidR="00CB6C48" w:rsidRPr="00223209" w:rsidRDefault="00CB6C48" w:rsidP="00B20204">
            <w:pPr>
              <w:jc w:val="right"/>
              <w:rPr>
                <w:rFonts w:cs="Arial"/>
                <w:color w:val="000000"/>
                <w:szCs w:val="22"/>
              </w:rPr>
            </w:pPr>
            <w:r w:rsidRPr="00223209">
              <w:rPr>
                <w:rFonts w:cs="Arial"/>
                <w:strike/>
                <w:color w:val="000000"/>
                <w:szCs w:val="22"/>
              </w:rPr>
              <w:t>1</w:t>
            </w:r>
          </w:p>
        </w:tc>
        <w:tc>
          <w:tcPr>
            <w:tcW w:w="960" w:type="dxa"/>
            <w:tcBorders>
              <w:top w:val="nil"/>
              <w:left w:val="nil"/>
              <w:bottom w:val="nil"/>
              <w:right w:val="nil"/>
            </w:tcBorders>
            <w:noWrap/>
            <w:vAlign w:val="bottom"/>
            <w:hideMark/>
          </w:tcPr>
          <w:p w14:paraId="20C61B8E" w14:textId="77777777" w:rsidR="00CB6C48" w:rsidRPr="00223209" w:rsidRDefault="00CB6C48" w:rsidP="00B20204">
            <w:pPr>
              <w:rPr>
                <w:rFonts w:cs="Arial"/>
                <w:color w:val="000000"/>
                <w:szCs w:val="22"/>
              </w:rPr>
            </w:pPr>
          </w:p>
        </w:tc>
        <w:tc>
          <w:tcPr>
            <w:tcW w:w="960" w:type="dxa"/>
            <w:tcBorders>
              <w:top w:val="nil"/>
              <w:left w:val="nil"/>
              <w:bottom w:val="nil"/>
              <w:right w:val="single" w:sz="4" w:space="0" w:color="auto"/>
            </w:tcBorders>
            <w:noWrap/>
            <w:vAlign w:val="bottom"/>
            <w:hideMark/>
          </w:tcPr>
          <w:p w14:paraId="20C61B8F" w14:textId="77777777" w:rsidR="00CB6C48" w:rsidRPr="00223209" w:rsidRDefault="00CB6C48" w:rsidP="00B20204">
            <w:pPr>
              <w:rPr>
                <w:rFonts w:cs="Arial"/>
                <w:color w:val="000000"/>
                <w:szCs w:val="22"/>
              </w:rPr>
            </w:pPr>
            <w:r w:rsidRPr="00223209">
              <w:rPr>
                <w:rFonts w:cs="Arial"/>
                <w:strike/>
                <w:color w:val="000000"/>
                <w:szCs w:val="22"/>
              </w:rPr>
              <w:t> </w:t>
            </w:r>
          </w:p>
        </w:tc>
      </w:tr>
      <w:tr w:rsidR="00CB6C48" w:rsidRPr="00FC78A1" w14:paraId="20C61B97" w14:textId="77777777" w:rsidTr="00B20204">
        <w:trPr>
          <w:trHeight w:val="300"/>
          <w:jc w:val="center"/>
        </w:trPr>
        <w:tc>
          <w:tcPr>
            <w:tcW w:w="1440" w:type="dxa"/>
            <w:tcBorders>
              <w:top w:val="nil"/>
              <w:left w:val="single" w:sz="4" w:space="0" w:color="auto"/>
              <w:bottom w:val="nil"/>
              <w:right w:val="nil"/>
            </w:tcBorders>
            <w:noWrap/>
            <w:vAlign w:val="bottom"/>
            <w:hideMark/>
          </w:tcPr>
          <w:p w14:paraId="20C61B91" w14:textId="77777777" w:rsidR="00CB6C48" w:rsidRPr="00223209" w:rsidRDefault="00CB6C48" w:rsidP="00B20204">
            <w:pPr>
              <w:rPr>
                <w:rFonts w:cs="Arial"/>
                <w:color w:val="000000"/>
                <w:szCs w:val="22"/>
              </w:rPr>
            </w:pPr>
            <w:r w:rsidRPr="00223209">
              <w:rPr>
                <w:rFonts w:cs="Arial"/>
                <w:color w:val="000000"/>
                <w:szCs w:val="22"/>
              </w:rPr>
              <w:t>Sub 3</w:t>
            </w:r>
          </w:p>
        </w:tc>
        <w:tc>
          <w:tcPr>
            <w:tcW w:w="960" w:type="dxa"/>
            <w:tcBorders>
              <w:top w:val="nil"/>
              <w:left w:val="nil"/>
              <w:bottom w:val="nil"/>
              <w:right w:val="nil"/>
            </w:tcBorders>
            <w:noWrap/>
            <w:vAlign w:val="bottom"/>
            <w:hideMark/>
          </w:tcPr>
          <w:p w14:paraId="20C61B92" w14:textId="77777777" w:rsidR="00CB6C48" w:rsidRPr="00223209" w:rsidRDefault="00CB6C48" w:rsidP="00B20204">
            <w:pPr>
              <w:rPr>
                <w:rFonts w:cs="Arial"/>
                <w:color w:val="000000"/>
                <w:szCs w:val="22"/>
              </w:rPr>
            </w:pPr>
          </w:p>
        </w:tc>
        <w:tc>
          <w:tcPr>
            <w:tcW w:w="960" w:type="dxa"/>
            <w:tcBorders>
              <w:top w:val="nil"/>
              <w:left w:val="nil"/>
              <w:bottom w:val="nil"/>
              <w:right w:val="nil"/>
            </w:tcBorders>
            <w:noWrap/>
            <w:vAlign w:val="bottom"/>
            <w:hideMark/>
          </w:tcPr>
          <w:p w14:paraId="20C61B93" w14:textId="77777777" w:rsidR="00CB6C48" w:rsidRPr="00223209" w:rsidRDefault="00CB6C48" w:rsidP="00B20204">
            <w:pPr>
              <w:rPr>
                <w:rFonts w:cs="Arial"/>
                <w:color w:val="000000"/>
                <w:szCs w:val="22"/>
              </w:rPr>
            </w:pPr>
          </w:p>
        </w:tc>
        <w:tc>
          <w:tcPr>
            <w:tcW w:w="960" w:type="dxa"/>
            <w:tcBorders>
              <w:top w:val="nil"/>
              <w:left w:val="nil"/>
              <w:bottom w:val="nil"/>
              <w:right w:val="nil"/>
            </w:tcBorders>
            <w:shd w:val="clear" w:color="000000" w:fill="E6B8B7"/>
            <w:noWrap/>
            <w:vAlign w:val="bottom"/>
            <w:hideMark/>
          </w:tcPr>
          <w:p w14:paraId="20C61B94"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nil"/>
              <w:right w:val="nil"/>
            </w:tcBorders>
            <w:shd w:val="clear" w:color="000000" w:fill="E6B8B7"/>
            <w:noWrap/>
            <w:vAlign w:val="bottom"/>
            <w:hideMark/>
          </w:tcPr>
          <w:p w14:paraId="20C61B95"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nil"/>
              <w:right w:val="single" w:sz="4" w:space="0" w:color="auto"/>
            </w:tcBorders>
            <w:shd w:val="clear" w:color="000000" w:fill="E6B8B7"/>
            <w:noWrap/>
            <w:vAlign w:val="bottom"/>
            <w:hideMark/>
          </w:tcPr>
          <w:p w14:paraId="20C61B96" w14:textId="77777777" w:rsidR="00CB6C48" w:rsidRPr="00223209" w:rsidRDefault="00CB6C48" w:rsidP="00B20204">
            <w:pPr>
              <w:jc w:val="right"/>
              <w:rPr>
                <w:rFonts w:cs="Arial"/>
                <w:color w:val="000000"/>
                <w:szCs w:val="22"/>
              </w:rPr>
            </w:pPr>
            <w:r w:rsidRPr="00223209">
              <w:rPr>
                <w:rFonts w:cs="Arial"/>
                <w:color w:val="000000"/>
                <w:szCs w:val="22"/>
              </w:rPr>
              <w:t>1</w:t>
            </w:r>
          </w:p>
        </w:tc>
      </w:tr>
      <w:tr w:rsidR="00CB6C48" w:rsidRPr="00FC78A1" w14:paraId="20C61B9E" w14:textId="77777777" w:rsidTr="00B20204">
        <w:trPr>
          <w:trHeight w:val="300"/>
          <w:jc w:val="center"/>
        </w:trPr>
        <w:tc>
          <w:tcPr>
            <w:tcW w:w="1440" w:type="dxa"/>
            <w:tcBorders>
              <w:top w:val="nil"/>
              <w:left w:val="single" w:sz="4" w:space="0" w:color="auto"/>
              <w:bottom w:val="single" w:sz="4" w:space="0" w:color="auto"/>
              <w:right w:val="nil"/>
            </w:tcBorders>
            <w:noWrap/>
            <w:vAlign w:val="bottom"/>
            <w:hideMark/>
          </w:tcPr>
          <w:p w14:paraId="20C61B98" w14:textId="77777777" w:rsidR="00CB6C48" w:rsidRPr="00223209" w:rsidRDefault="00CB6C48" w:rsidP="00B20204">
            <w:pPr>
              <w:rPr>
                <w:rFonts w:cs="Arial"/>
                <w:color w:val="000000"/>
                <w:szCs w:val="22"/>
              </w:rPr>
            </w:pPr>
            <w:r w:rsidRPr="00223209">
              <w:rPr>
                <w:rFonts w:cs="Arial"/>
                <w:color w:val="000000"/>
                <w:szCs w:val="22"/>
              </w:rPr>
              <w:t xml:space="preserve">Obligation </w:t>
            </w:r>
          </w:p>
        </w:tc>
        <w:tc>
          <w:tcPr>
            <w:tcW w:w="960" w:type="dxa"/>
            <w:tcBorders>
              <w:top w:val="nil"/>
              <w:left w:val="nil"/>
              <w:bottom w:val="single" w:sz="4" w:space="0" w:color="auto"/>
              <w:right w:val="nil"/>
            </w:tcBorders>
            <w:noWrap/>
            <w:vAlign w:val="bottom"/>
            <w:hideMark/>
          </w:tcPr>
          <w:p w14:paraId="20C61B99" w14:textId="77777777" w:rsidR="00CB6C48" w:rsidRPr="00223209" w:rsidRDefault="00CB6C48" w:rsidP="00B20204">
            <w:pPr>
              <w:jc w:val="right"/>
              <w:rPr>
                <w:rFonts w:cs="Arial"/>
                <w:color w:val="000000"/>
                <w:szCs w:val="22"/>
              </w:rPr>
            </w:pPr>
            <w:r w:rsidRPr="00223209">
              <w:rPr>
                <w:rFonts w:cs="Arial"/>
                <w:color w:val="000000"/>
                <w:szCs w:val="22"/>
              </w:rPr>
              <w:t>2</w:t>
            </w:r>
          </w:p>
        </w:tc>
        <w:tc>
          <w:tcPr>
            <w:tcW w:w="960" w:type="dxa"/>
            <w:tcBorders>
              <w:top w:val="nil"/>
              <w:left w:val="nil"/>
              <w:bottom w:val="single" w:sz="4" w:space="0" w:color="auto"/>
              <w:right w:val="nil"/>
            </w:tcBorders>
            <w:noWrap/>
            <w:vAlign w:val="bottom"/>
            <w:hideMark/>
          </w:tcPr>
          <w:p w14:paraId="20C61B9A" w14:textId="77777777" w:rsidR="00CB6C48" w:rsidRPr="00223209" w:rsidRDefault="00CB6C48" w:rsidP="00B20204">
            <w:pPr>
              <w:jc w:val="right"/>
              <w:rPr>
                <w:rFonts w:cs="Arial"/>
                <w:color w:val="000000"/>
                <w:szCs w:val="22"/>
              </w:rPr>
            </w:pPr>
            <w:r w:rsidRPr="00223209">
              <w:rPr>
                <w:rFonts w:cs="Arial"/>
                <w:color w:val="000000"/>
                <w:szCs w:val="22"/>
              </w:rPr>
              <w:t>2</w:t>
            </w:r>
          </w:p>
        </w:tc>
        <w:tc>
          <w:tcPr>
            <w:tcW w:w="960" w:type="dxa"/>
            <w:tcBorders>
              <w:top w:val="nil"/>
              <w:left w:val="nil"/>
              <w:bottom w:val="single" w:sz="4" w:space="0" w:color="auto"/>
              <w:right w:val="nil"/>
            </w:tcBorders>
            <w:noWrap/>
            <w:vAlign w:val="bottom"/>
            <w:hideMark/>
          </w:tcPr>
          <w:p w14:paraId="20C61B9B"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single" w:sz="4" w:space="0" w:color="auto"/>
              <w:right w:val="nil"/>
            </w:tcBorders>
            <w:noWrap/>
            <w:vAlign w:val="bottom"/>
            <w:hideMark/>
          </w:tcPr>
          <w:p w14:paraId="20C61B9C" w14:textId="77777777" w:rsidR="00CB6C48" w:rsidRPr="00223209" w:rsidRDefault="00CB6C48" w:rsidP="00B20204">
            <w:pPr>
              <w:jc w:val="right"/>
              <w:rPr>
                <w:rFonts w:cs="Arial"/>
                <w:color w:val="000000"/>
                <w:szCs w:val="22"/>
              </w:rPr>
            </w:pPr>
            <w:r w:rsidRPr="00223209">
              <w:rPr>
                <w:rFonts w:cs="Arial"/>
                <w:color w:val="000000"/>
                <w:szCs w:val="22"/>
              </w:rPr>
              <w:t>1</w:t>
            </w:r>
          </w:p>
        </w:tc>
        <w:tc>
          <w:tcPr>
            <w:tcW w:w="960" w:type="dxa"/>
            <w:tcBorders>
              <w:top w:val="nil"/>
              <w:left w:val="nil"/>
              <w:bottom w:val="single" w:sz="4" w:space="0" w:color="auto"/>
              <w:right w:val="single" w:sz="4" w:space="0" w:color="auto"/>
            </w:tcBorders>
            <w:noWrap/>
            <w:vAlign w:val="bottom"/>
            <w:hideMark/>
          </w:tcPr>
          <w:p w14:paraId="20C61B9D" w14:textId="77777777" w:rsidR="00CB6C48" w:rsidRPr="00223209" w:rsidRDefault="00CB6C48" w:rsidP="00B20204">
            <w:pPr>
              <w:jc w:val="right"/>
              <w:rPr>
                <w:rFonts w:cs="Arial"/>
                <w:color w:val="000000"/>
                <w:szCs w:val="22"/>
              </w:rPr>
            </w:pPr>
            <w:r w:rsidRPr="00223209">
              <w:rPr>
                <w:rFonts w:cs="Arial"/>
                <w:color w:val="000000"/>
                <w:szCs w:val="22"/>
              </w:rPr>
              <w:t>1</w:t>
            </w:r>
          </w:p>
        </w:tc>
      </w:tr>
    </w:tbl>
    <w:p w14:paraId="20C61B9F" w14:textId="77777777" w:rsidR="00CB6C48" w:rsidRDefault="00CB6C48" w:rsidP="00CB6C48">
      <w:pPr>
        <w:pStyle w:val="ListParagraph"/>
      </w:pPr>
    </w:p>
    <w:p w14:paraId="20C61BA0" w14:textId="77777777" w:rsidR="00537F4F" w:rsidRDefault="00537F4F" w:rsidP="00537F4F"/>
    <w:p w14:paraId="20C61BA1" w14:textId="77777777" w:rsidR="00CB6C48" w:rsidRDefault="00CB6C48" w:rsidP="00E15230">
      <w:pPr>
        <w:pStyle w:val="ListParagraph"/>
        <w:numPr>
          <w:ilvl w:val="0"/>
          <w:numId w:val="62"/>
        </w:numPr>
        <w:spacing w:after="240" w:line="300" w:lineRule="auto"/>
      </w:pPr>
      <w:r>
        <w:t xml:space="preserve">Total </w:t>
      </w:r>
      <w:r w:rsidR="00F55ED0">
        <w:t xml:space="preserve">flexible </w:t>
      </w:r>
      <w:r>
        <w:t xml:space="preserve">substitute capacity (per day) should be less than or equal to the eligible </w:t>
      </w:r>
      <w:r w:rsidR="00F55ED0">
        <w:t xml:space="preserve">flexible </w:t>
      </w:r>
      <w:r>
        <w:t>non-RA capacity of the resource</w:t>
      </w:r>
    </w:p>
    <w:p w14:paraId="20C61BA2" w14:textId="77777777" w:rsidR="00CB6C48" w:rsidRDefault="00CB6C48" w:rsidP="00E15230">
      <w:pPr>
        <w:pStyle w:val="ListParagraph"/>
        <w:numPr>
          <w:ilvl w:val="0"/>
          <w:numId w:val="62"/>
        </w:numPr>
        <w:spacing w:after="240" w:line="300" w:lineRule="auto"/>
      </w:pPr>
      <w:r>
        <w:t>SCs must</w:t>
      </w:r>
      <w:r w:rsidRPr="00F36B9E">
        <w:t xml:space="preserve"> specify </w:t>
      </w:r>
      <w:r>
        <w:t>flexible</w:t>
      </w:r>
      <w:r w:rsidRPr="00F36B9E">
        <w:t xml:space="preserve"> substitution MW and/or </w:t>
      </w:r>
      <w:r>
        <w:t xml:space="preserve">flexible </w:t>
      </w:r>
      <w:r w:rsidRPr="00F36B9E">
        <w:t>CPM substitution MW for the substituting resources in case the resource on outage has RA and/or CPM designation within the same substitution request.</w:t>
      </w:r>
    </w:p>
    <w:p w14:paraId="20C61BA3" w14:textId="77777777" w:rsidR="00CB6C48" w:rsidRDefault="00CB6C48" w:rsidP="00E15230">
      <w:pPr>
        <w:pStyle w:val="ListParagraph"/>
        <w:numPr>
          <w:ilvl w:val="0"/>
          <w:numId w:val="62"/>
        </w:numPr>
        <w:spacing w:after="240" w:line="300" w:lineRule="auto"/>
      </w:pPr>
      <w:r>
        <w:t>Total flex</w:t>
      </w:r>
      <w:r w:rsidR="00F55ED0">
        <w:t>ible</w:t>
      </w:r>
      <w:r>
        <w:t xml:space="preserve"> substitute capacity entered by user  = flexible substitution MW + flexible CPM substitution MW</w:t>
      </w:r>
    </w:p>
    <w:p w14:paraId="20C61BA4" w14:textId="77777777" w:rsidR="00CB6C48" w:rsidRDefault="00CB6C48" w:rsidP="00E15230">
      <w:pPr>
        <w:pStyle w:val="ListParagraph"/>
        <w:numPr>
          <w:ilvl w:val="0"/>
          <w:numId w:val="62"/>
        </w:numPr>
        <w:spacing w:after="240" w:line="300" w:lineRule="auto"/>
      </w:pPr>
      <w:r>
        <w:t>Total flex</w:t>
      </w:r>
      <w:r w:rsidR="00F55ED0">
        <w:t>ible</w:t>
      </w:r>
      <w:r>
        <w:t xml:space="preserve"> s</w:t>
      </w:r>
      <w:r w:rsidRPr="00F36B9E">
        <w:t>ubstitute capacity per day &lt;= original resource RA</w:t>
      </w:r>
    </w:p>
    <w:p w14:paraId="20C61BA5" w14:textId="77777777" w:rsidR="00CB6C48" w:rsidRDefault="00CB6C48" w:rsidP="00E15230">
      <w:pPr>
        <w:pStyle w:val="ListParagraph"/>
        <w:numPr>
          <w:ilvl w:val="0"/>
          <w:numId w:val="62"/>
        </w:numPr>
        <w:spacing w:after="240" w:line="300" w:lineRule="auto"/>
      </w:pPr>
      <w:r>
        <w:t>Non RA resource can be used in multiple substitution requests as long as the resource has eligible non RA capacity</w:t>
      </w:r>
    </w:p>
    <w:p w14:paraId="20C61BA6" w14:textId="77777777" w:rsidR="00CB6C48" w:rsidRDefault="00CB6C48" w:rsidP="00E15230">
      <w:pPr>
        <w:pStyle w:val="ListParagraph"/>
        <w:numPr>
          <w:ilvl w:val="0"/>
          <w:numId w:val="62"/>
        </w:numPr>
        <w:spacing w:after="240" w:line="300" w:lineRule="auto"/>
      </w:pPr>
      <w:r>
        <w:t xml:space="preserve">Real time substitutions have a minimum commitment.  The substitution must last for the submittal day plus the next calendar day. The minimum commitment will not apply if the RA resource is not on outage for next calendar day. </w:t>
      </w:r>
    </w:p>
    <w:p w14:paraId="20C61BA7" w14:textId="77777777" w:rsidR="009F73F1" w:rsidRDefault="00CB6C48" w:rsidP="00E15230">
      <w:pPr>
        <w:pStyle w:val="ListParagraph"/>
        <w:numPr>
          <w:ilvl w:val="0"/>
          <w:numId w:val="62"/>
        </w:numPr>
        <w:spacing w:after="240" w:line="300" w:lineRule="auto"/>
      </w:pPr>
      <w:r>
        <w:lastRenderedPageBreak/>
        <w:t>Minimum commitment for day ahead substitutions is 24 hours.  The start time is always 00:00:00 and end time is 23:59:59</w:t>
      </w:r>
    </w:p>
    <w:p w14:paraId="20C61BA8" w14:textId="77777777" w:rsidR="009F73F1" w:rsidRDefault="00CB6C48" w:rsidP="00E15230">
      <w:pPr>
        <w:pStyle w:val="ListParagraph"/>
        <w:numPr>
          <w:ilvl w:val="0"/>
          <w:numId w:val="62"/>
        </w:numPr>
        <w:spacing w:after="240" w:line="300" w:lineRule="auto"/>
      </w:pPr>
      <w:r>
        <w:t>All third party SC resources that are used in a substitution request must be approved by the third party SC before the substitution cut off for both day ahead and real time</w:t>
      </w:r>
      <w:r w:rsidR="009F73F1">
        <w:t xml:space="preserve"> </w:t>
      </w:r>
    </w:p>
    <w:p w14:paraId="20C61BA9" w14:textId="77777777" w:rsidR="009F73F1" w:rsidRDefault="009F73F1" w:rsidP="009F73F1">
      <w:pPr>
        <w:spacing w:after="240" w:line="300" w:lineRule="auto"/>
      </w:pPr>
      <w:r>
        <w:t>The following link provides several additional validation rules for real time and day ahead substitutions:</w:t>
      </w:r>
    </w:p>
    <w:p w14:paraId="20C61BAA" w14:textId="77777777" w:rsidR="00A7693B" w:rsidRDefault="007B0A69" w:rsidP="009F73F1">
      <w:pPr>
        <w:spacing w:after="240" w:line="300" w:lineRule="auto"/>
      </w:pPr>
      <w:hyperlink r:id="rId95" w:history="1">
        <w:r w:rsidRPr="00CB2D44">
          <w:rPr>
            <w:rStyle w:val="Hyperlink"/>
          </w:rPr>
          <w:t>http://www.caiso.com/Documents/RSI-2017_SubstitutionRulesMatrixGenericandFlexible.xlsx</w:t>
        </w:r>
      </w:hyperlink>
    </w:p>
    <w:p w14:paraId="20C61BAC" w14:textId="1C7C098F" w:rsidR="00A7693B" w:rsidRDefault="00292780" w:rsidP="00292780">
      <w:pPr>
        <w:pStyle w:val="Heading4"/>
        <w:numPr>
          <w:ilvl w:val="0"/>
          <w:numId w:val="0"/>
        </w:numPr>
        <w:ind w:left="720"/>
      </w:pPr>
      <w:bookmarkStart w:id="908" w:name="_Toc233778754"/>
      <w:r>
        <w:t xml:space="preserve">9.3.6.3 </w:t>
      </w:r>
      <w:r w:rsidR="00CB6C48">
        <w:t>Transfer of RA obligation</w:t>
      </w:r>
      <w:bookmarkEnd w:id="908"/>
    </w:p>
    <w:p w14:paraId="20C61BAD" w14:textId="77777777" w:rsidR="00CB6C48" w:rsidRDefault="00CB6C48" w:rsidP="00292780">
      <w:pPr>
        <w:pStyle w:val="Heading4"/>
        <w:numPr>
          <w:ilvl w:val="0"/>
          <w:numId w:val="0"/>
        </w:numPr>
      </w:pPr>
    </w:p>
    <w:p w14:paraId="20C61BAE" w14:textId="77777777" w:rsidR="00CB6C48" w:rsidRDefault="00CB6C48" w:rsidP="00CB6C48">
      <w:pPr>
        <w:pStyle w:val="ParaText"/>
      </w:pPr>
      <w:r w:rsidRPr="007502DB">
        <w:t xml:space="preserve">If the </w:t>
      </w:r>
      <w:r>
        <w:t xml:space="preserve">RA </w:t>
      </w:r>
      <w:r w:rsidRPr="007502DB">
        <w:t>resource on an outage provid</w:t>
      </w:r>
      <w:r>
        <w:t>es</w:t>
      </w:r>
      <w:r w:rsidRPr="007502DB">
        <w:t xml:space="preserve"> substitute</w:t>
      </w:r>
      <w:r>
        <w:t xml:space="preserve"> capacity</w:t>
      </w:r>
      <w:r w:rsidRPr="007502DB">
        <w:t>, the obligation on the resource on outage will transfer to the substitute resource up to the MW amount provided</w:t>
      </w:r>
      <w:r>
        <w:t>. The must offer obligation and assessment is transferred to the substitute capacity and the original resource’s capacity is not assessed under the availability incentive mechanism</w:t>
      </w:r>
      <w:r w:rsidR="00F55ED0">
        <w:t xml:space="preserve"> for each day substitute capacity is provided</w:t>
      </w:r>
      <w:r>
        <w:t>.</w:t>
      </w:r>
    </w:p>
    <w:p w14:paraId="20C61BAF" w14:textId="77777777" w:rsidR="005D5757" w:rsidRDefault="005D5757" w:rsidP="00CB6C48">
      <w:pPr>
        <w:pStyle w:val="ParaText"/>
      </w:pPr>
      <w:r>
        <w:t>A non-Resource Adequacy Resource that the ISO approves to substitute for Resource Adequacy Capacity becomes a Resource Adequacy Resource for the duration of the substitution.  The substituting resource must meet and comply with all applicable Resource Adequacy requirements set forth ISO Tariff Section 40, including the Ancillary Services</w:t>
      </w:r>
      <w:r w:rsidR="001C0089">
        <w:t xml:space="preserve"> and</w:t>
      </w:r>
      <w:r>
        <w:t xml:space="preserve"> must-offer obligation for Resource Adequacy Resources and bidding </w:t>
      </w:r>
      <w:r w:rsidR="001C0089">
        <w:t>requirements.</w:t>
      </w:r>
    </w:p>
    <w:p w14:paraId="20C61BB0" w14:textId="77777777" w:rsidR="00B34E9F" w:rsidRDefault="00B34E9F" w:rsidP="00B34E9F">
      <w:pPr>
        <w:pStyle w:val="Heading2"/>
        <w:spacing w:before="0" w:after="180"/>
        <w:ind w:left="180" w:hanging="180"/>
        <w:rPr>
          <w:sz w:val="30"/>
          <w:szCs w:val="30"/>
        </w:rPr>
      </w:pPr>
      <w:bookmarkStart w:id="909" w:name="_Toc233778755"/>
      <w:r w:rsidRPr="00B34E9F">
        <w:rPr>
          <w:sz w:val="30"/>
          <w:szCs w:val="30"/>
        </w:rPr>
        <w:t xml:space="preserve">Release of substitute </w:t>
      </w:r>
      <w:r w:rsidR="009777D4">
        <w:rPr>
          <w:sz w:val="30"/>
          <w:szCs w:val="30"/>
        </w:rPr>
        <w:t>resource</w:t>
      </w:r>
      <w:r w:rsidR="00EF0B43">
        <w:rPr>
          <w:sz w:val="30"/>
          <w:szCs w:val="30"/>
        </w:rPr>
        <w:t xml:space="preserve"> for RA</w:t>
      </w:r>
      <w:r w:rsidR="009777D4">
        <w:rPr>
          <w:sz w:val="30"/>
          <w:szCs w:val="30"/>
        </w:rPr>
        <w:t xml:space="preserve"> substitution</w:t>
      </w:r>
      <w:bookmarkEnd w:id="909"/>
    </w:p>
    <w:p w14:paraId="20C61BB1" w14:textId="77777777" w:rsidR="00B20204" w:rsidRDefault="002749F5" w:rsidP="00D23CCA">
      <w:pPr>
        <w:pStyle w:val="ParaText"/>
        <w:rPr>
          <w:szCs w:val="22"/>
        </w:rPr>
      </w:pPr>
      <w:r>
        <w:rPr>
          <w:szCs w:val="22"/>
        </w:rPr>
        <w:t xml:space="preserve">If </w:t>
      </w:r>
      <w:r w:rsidR="00CB0798">
        <w:rPr>
          <w:szCs w:val="22"/>
        </w:rPr>
        <w:t>a</w:t>
      </w:r>
      <w:r w:rsidR="00EB5A9B">
        <w:rPr>
          <w:szCs w:val="22"/>
        </w:rPr>
        <w:t xml:space="preserve"> RA resource </w:t>
      </w:r>
      <w:r w:rsidR="00916C54">
        <w:rPr>
          <w:szCs w:val="22"/>
        </w:rPr>
        <w:t>an</w:t>
      </w:r>
      <w:r w:rsidR="00B20204">
        <w:rPr>
          <w:szCs w:val="22"/>
        </w:rPr>
        <w:t xml:space="preserve"> outage</w:t>
      </w:r>
      <w:r w:rsidR="00CB0798">
        <w:rPr>
          <w:szCs w:val="22"/>
        </w:rPr>
        <w:t xml:space="preserve"> provides </w:t>
      </w:r>
      <w:r w:rsidR="00CB0798">
        <w:t>substitute capacity for the expected duration of the outage but the initial resource</w:t>
      </w:r>
      <w:r w:rsidR="00B20204">
        <w:rPr>
          <w:szCs w:val="22"/>
        </w:rPr>
        <w:t xml:space="preserve"> returns earlier from the outage or de-rate, the </w:t>
      </w:r>
      <w:r w:rsidR="009777D4">
        <w:rPr>
          <w:szCs w:val="22"/>
        </w:rPr>
        <w:t>resource providing substitution</w:t>
      </w:r>
      <w:r w:rsidR="00B20204">
        <w:rPr>
          <w:szCs w:val="22"/>
        </w:rPr>
        <w:t xml:space="preserve"> can be released from RA capacity obligations</w:t>
      </w:r>
      <w:r w:rsidR="00C42DD7">
        <w:rPr>
          <w:szCs w:val="22"/>
        </w:rPr>
        <w:t xml:space="preserve"> and the original RA resource will pick up the RA capacity obligation</w:t>
      </w:r>
      <w:r>
        <w:rPr>
          <w:szCs w:val="22"/>
        </w:rPr>
        <w:t xml:space="preserve">. </w:t>
      </w:r>
      <w:r w:rsidR="00EB5A9B">
        <w:rPr>
          <w:szCs w:val="22"/>
        </w:rPr>
        <w:t xml:space="preserve">The release of substitute </w:t>
      </w:r>
      <w:r w:rsidR="009777D4">
        <w:rPr>
          <w:szCs w:val="22"/>
        </w:rPr>
        <w:t>resource</w:t>
      </w:r>
      <w:r w:rsidR="00EB5A9B">
        <w:rPr>
          <w:szCs w:val="22"/>
        </w:rPr>
        <w:t xml:space="preserve"> is not automatic depending on the outage.  </w:t>
      </w:r>
      <w:r w:rsidR="00CB0798">
        <w:rPr>
          <w:szCs w:val="22"/>
        </w:rPr>
        <w:t xml:space="preserve">One of the </w:t>
      </w:r>
      <w:r w:rsidR="00EB5A9B">
        <w:rPr>
          <w:szCs w:val="22"/>
        </w:rPr>
        <w:t>SC</w:t>
      </w:r>
      <w:r w:rsidR="00CB0798">
        <w:rPr>
          <w:szCs w:val="22"/>
        </w:rPr>
        <w:t>s</w:t>
      </w:r>
      <w:r w:rsidR="00EB5A9B">
        <w:rPr>
          <w:szCs w:val="22"/>
        </w:rPr>
        <w:t xml:space="preserve"> has to request for the release of a resource</w:t>
      </w:r>
      <w:r w:rsidR="009777D4">
        <w:rPr>
          <w:szCs w:val="22"/>
        </w:rPr>
        <w:t xml:space="preserve"> through CIRA</w:t>
      </w:r>
      <w:r w:rsidR="00CB0798">
        <w:rPr>
          <w:szCs w:val="22"/>
        </w:rPr>
        <w:t xml:space="preserve"> and the other has to confirm the request</w:t>
      </w:r>
      <w:r w:rsidR="00EB5A9B">
        <w:rPr>
          <w:szCs w:val="22"/>
        </w:rPr>
        <w:t xml:space="preserve">. </w:t>
      </w:r>
    </w:p>
    <w:p w14:paraId="20C61BB2" w14:textId="77777777" w:rsidR="00947FE7" w:rsidRDefault="001D1736" w:rsidP="00E15230">
      <w:pPr>
        <w:pStyle w:val="ParaText"/>
        <w:numPr>
          <w:ilvl w:val="0"/>
          <w:numId w:val="64"/>
        </w:numPr>
        <w:rPr>
          <w:szCs w:val="22"/>
        </w:rPr>
      </w:pPr>
      <w:r>
        <w:rPr>
          <w:szCs w:val="22"/>
        </w:rPr>
        <w:t xml:space="preserve">Release functionality provides </w:t>
      </w:r>
      <w:r w:rsidRPr="001D1736">
        <w:rPr>
          <w:szCs w:val="22"/>
        </w:rPr>
        <w:t>maximum flexibility to SC to m</w:t>
      </w:r>
      <w:r>
        <w:rPr>
          <w:szCs w:val="22"/>
        </w:rPr>
        <w:t xml:space="preserve">anage their substitute </w:t>
      </w:r>
      <w:r w:rsidR="005A4619">
        <w:rPr>
          <w:szCs w:val="22"/>
        </w:rPr>
        <w:t>resource</w:t>
      </w:r>
    </w:p>
    <w:p w14:paraId="20C61BB3" w14:textId="77777777" w:rsidR="003D31E8" w:rsidRPr="00947FE7" w:rsidRDefault="00792FBC" w:rsidP="00E15230">
      <w:pPr>
        <w:pStyle w:val="ParaText"/>
        <w:numPr>
          <w:ilvl w:val="0"/>
          <w:numId w:val="64"/>
        </w:numPr>
        <w:rPr>
          <w:szCs w:val="22"/>
        </w:rPr>
      </w:pPr>
      <w:r w:rsidRPr="00D23CCA">
        <w:rPr>
          <w:szCs w:val="22"/>
        </w:rPr>
        <w:t>An SC for a committed substitute resource</w:t>
      </w:r>
      <w:r w:rsidR="00996142" w:rsidRPr="00947FE7">
        <w:rPr>
          <w:szCs w:val="22"/>
        </w:rPr>
        <w:t xml:space="preserve"> or the SC that submitted the substitution request</w:t>
      </w:r>
      <w:r w:rsidRPr="00947FE7">
        <w:rPr>
          <w:szCs w:val="22"/>
        </w:rPr>
        <w:t xml:space="preserve"> can request to en</w:t>
      </w:r>
      <w:r w:rsidR="00996142" w:rsidRPr="00947FE7">
        <w:rPr>
          <w:szCs w:val="22"/>
        </w:rPr>
        <w:t xml:space="preserve">d the substitution period early depending on the forced </w:t>
      </w:r>
      <w:r w:rsidR="00996142" w:rsidRPr="00947FE7">
        <w:rPr>
          <w:szCs w:val="22"/>
        </w:rPr>
        <w:lastRenderedPageBreak/>
        <w:t>outage.  If the resource belongs to a third party SC then the SC for the substitute resource has to approve the release in CIRA</w:t>
      </w:r>
    </w:p>
    <w:p w14:paraId="20C61BB4" w14:textId="77777777" w:rsidR="003D31E8" w:rsidRPr="00996142" w:rsidRDefault="00996142" w:rsidP="00E15230">
      <w:pPr>
        <w:pStyle w:val="ParaText"/>
        <w:numPr>
          <w:ilvl w:val="0"/>
          <w:numId w:val="64"/>
        </w:numPr>
        <w:rPr>
          <w:szCs w:val="22"/>
        </w:rPr>
      </w:pPr>
      <w:r>
        <w:rPr>
          <w:szCs w:val="22"/>
        </w:rPr>
        <w:t>If requested prior to 8:00</w:t>
      </w:r>
      <w:r w:rsidR="00792FBC" w:rsidRPr="00996142">
        <w:rPr>
          <w:szCs w:val="22"/>
        </w:rPr>
        <w:t xml:space="preserve"> a.m., the requested end date shall not be sooner t</w:t>
      </w:r>
      <w:r w:rsidR="005A4619">
        <w:rPr>
          <w:szCs w:val="22"/>
        </w:rPr>
        <w:t>han 23:59:59 of the request day</w:t>
      </w:r>
    </w:p>
    <w:p w14:paraId="20C61BB5" w14:textId="77777777" w:rsidR="003D31E8" w:rsidRDefault="00996142" w:rsidP="00E15230">
      <w:pPr>
        <w:pStyle w:val="ParaText"/>
        <w:numPr>
          <w:ilvl w:val="0"/>
          <w:numId w:val="64"/>
        </w:numPr>
        <w:rPr>
          <w:szCs w:val="22"/>
        </w:rPr>
      </w:pPr>
      <w:r>
        <w:rPr>
          <w:szCs w:val="22"/>
        </w:rPr>
        <w:t>If requested after 8</w:t>
      </w:r>
      <w:r w:rsidR="00792FBC" w:rsidRPr="00996142">
        <w:rPr>
          <w:szCs w:val="22"/>
        </w:rPr>
        <w:t>:</w:t>
      </w:r>
      <w:r>
        <w:rPr>
          <w:szCs w:val="22"/>
        </w:rPr>
        <w:t>00</w:t>
      </w:r>
      <w:r w:rsidR="00792FBC" w:rsidRPr="00996142">
        <w:rPr>
          <w:szCs w:val="22"/>
        </w:rPr>
        <w:t xml:space="preserve"> a.m., the requested end date shall not be sooner than 23:59:59 o</w:t>
      </w:r>
      <w:r w:rsidR="005A4619">
        <w:rPr>
          <w:szCs w:val="22"/>
        </w:rPr>
        <w:t>f the day after the request day</w:t>
      </w:r>
    </w:p>
    <w:p w14:paraId="20C61BB6" w14:textId="77777777" w:rsidR="00996142" w:rsidRDefault="00996142" w:rsidP="00E15230">
      <w:pPr>
        <w:pStyle w:val="ParaText"/>
        <w:numPr>
          <w:ilvl w:val="0"/>
          <w:numId w:val="64"/>
        </w:numPr>
        <w:rPr>
          <w:szCs w:val="22"/>
        </w:rPr>
      </w:pPr>
      <w:r>
        <w:rPr>
          <w:szCs w:val="22"/>
        </w:rPr>
        <w:t>The request and SC approvals must be in place before 8:00 AM</w:t>
      </w:r>
    </w:p>
    <w:p w14:paraId="20C61BB7" w14:textId="77777777" w:rsidR="00DA4D89" w:rsidRPr="00DA4D89" w:rsidRDefault="00DA4D89" w:rsidP="00E15230">
      <w:pPr>
        <w:pStyle w:val="ListParagraph"/>
        <w:numPr>
          <w:ilvl w:val="0"/>
          <w:numId w:val="64"/>
        </w:numPr>
        <w:spacing w:after="240" w:line="300" w:lineRule="auto"/>
        <w:rPr>
          <w:szCs w:val="22"/>
        </w:rPr>
      </w:pPr>
      <w:r w:rsidRPr="00DA4D89">
        <w:rPr>
          <w:szCs w:val="22"/>
        </w:rPr>
        <w:t xml:space="preserve">The SC </w:t>
      </w:r>
      <w:r>
        <w:rPr>
          <w:szCs w:val="22"/>
        </w:rPr>
        <w:t>may</w:t>
      </w:r>
      <w:r w:rsidRPr="00DA4D89">
        <w:rPr>
          <w:szCs w:val="22"/>
        </w:rPr>
        <w:t xml:space="preserve"> request to</w:t>
      </w:r>
      <w:r w:rsidR="009777D4">
        <w:rPr>
          <w:szCs w:val="22"/>
        </w:rPr>
        <w:t xml:space="preserve"> release</w:t>
      </w:r>
      <w:r w:rsidRPr="00DA4D89">
        <w:rPr>
          <w:szCs w:val="22"/>
        </w:rPr>
        <w:t xml:space="preserve"> </w:t>
      </w:r>
      <w:r w:rsidR="009777D4">
        <w:rPr>
          <w:szCs w:val="22"/>
        </w:rPr>
        <w:t>each</w:t>
      </w:r>
      <w:r w:rsidR="00EB5A9B">
        <w:rPr>
          <w:szCs w:val="22"/>
        </w:rPr>
        <w:t xml:space="preserve"> substitute resource </w:t>
      </w:r>
      <w:r w:rsidR="009777D4">
        <w:rPr>
          <w:szCs w:val="22"/>
        </w:rPr>
        <w:t>within a substitution request</w:t>
      </w:r>
      <w:r w:rsidR="00EB5A9B">
        <w:rPr>
          <w:szCs w:val="22"/>
        </w:rPr>
        <w:t>. T</w:t>
      </w:r>
      <w:r w:rsidRPr="00DA4D89">
        <w:rPr>
          <w:szCs w:val="22"/>
        </w:rPr>
        <w:t>his will act to modify the original substitution request</w:t>
      </w:r>
      <w:r w:rsidR="009777D4">
        <w:rPr>
          <w:szCs w:val="22"/>
        </w:rPr>
        <w:t>.  Release can be perform</w:t>
      </w:r>
      <w:r w:rsidR="005A4619">
        <w:rPr>
          <w:szCs w:val="22"/>
        </w:rPr>
        <w:t>ed only at the resource level</w:t>
      </w:r>
    </w:p>
    <w:p w14:paraId="20C61BB8" w14:textId="77777777" w:rsidR="009777D4" w:rsidRDefault="00996142" w:rsidP="00E15230">
      <w:pPr>
        <w:pStyle w:val="ParaText"/>
        <w:numPr>
          <w:ilvl w:val="0"/>
          <w:numId w:val="64"/>
        </w:numPr>
        <w:rPr>
          <w:szCs w:val="22"/>
        </w:rPr>
      </w:pPr>
      <w:r>
        <w:rPr>
          <w:szCs w:val="22"/>
        </w:rPr>
        <w:t xml:space="preserve">All release requests must </w:t>
      </w:r>
      <w:r w:rsidR="00F55ED0">
        <w:rPr>
          <w:szCs w:val="22"/>
        </w:rPr>
        <w:t>be submitted</w:t>
      </w:r>
      <w:r>
        <w:rPr>
          <w:szCs w:val="22"/>
        </w:rPr>
        <w:t xml:space="preserve"> through CIRA</w:t>
      </w:r>
      <w:r w:rsidR="001D1736">
        <w:rPr>
          <w:szCs w:val="22"/>
        </w:rPr>
        <w:t xml:space="preserve">.  Once the substitute </w:t>
      </w:r>
      <w:r w:rsidR="009777D4">
        <w:rPr>
          <w:szCs w:val="22"/>
        </w:rPr>
        <w:t>resource</w:t>
      </w:r>
      <w:r w:rsidR="001D1736">
        <w:rPr>
          <w:szCs w:val="22"/>
        </w:rPr>
        <w:t xml:space="preserve"> is released the non RA </w:t>
      </w:r>
      <w:r w:rsidR="009777D4">
        <w:rPr>
          <w:szCs w:val="22"/>
        </w:rPr>
        <w:t>resource</w:t>
      </w:r>
      <w:r w:rsidR="001D1736">
        <w:rPr>
          <w:szCs w:val="22"/>
        </w:rPr>
        <w:t xml:space="preserve"> may be</w:t>
      </w:r>
      <w:r w:rsidR="005A4619">
        <w:rPr>
          <w:szCs w:val="22"/>
        </w:rPr>
        <w:t xml:space="preserve"> used for another substitution</w:t>
      </w:r>
    </w:p>
    <w:p w14:paraId="20C61BB9" w14:textId="77777777" w:rsidR="005A4619" w:rsidRPr="009777D4" w:rsidRDefault="005A4619" w:rsidP="00E15230">
      <w:pPr>
        <w:pStyle w:val="ParaText"/>
        <w:numPr>
          <w:ilvl w:val="0"/>
          <w:numId w:val="64"/>
        </w:numPr>
        <w:rPr>
          <w:szCs w:val="22"/>
        </w:rPr>
      </w:pPr>
      <w:r>
        <w:rPr>
          <w:szCs w:val="22"/>
        </w:rPr>
        <w:t>Release feature can only be used for substitution requests that have commenced</w:t>
      </w:r>
    </w:p>
    <w:p w14:paraId="20C61BBA" w14:textId="77777777" w:rsidR="00996142" w:rsidRDefault="00EB2C1B" w:rsidP="00B20204">
      <w:pPr>
        <w:pStyle w:val="ParaText"/>
        <w:rPr>
          <w:szCs w:val="22"/>
        </w:rPr>
      </w:pPr>
      <w:r>
        <w:rPr>
          <w:noProof/>
        </w:rPr>
        <w:drawing>
          <wp:inline distT="0" distB="0" distL="0" distR="0" wp14:anchorId="20C62031" wp14:editId="20C62032">
            <wp:extent cx="5486400" cy="2603500"/>
            <wp:effectExtent l="0" t="0" r="0" b="6350"/>
            <wp:docPr id="248" name="Picture 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6"/>
                    <a:stretch>
                      <a:fillRect/>
                    </a:stretch>
                  </pic:blipFill>
                  <pic:spPr>
                    <a:xfrm>
                      <a:off x="0" y="0"/>
                      <a:ext cx="5486400" cy="2603500"/>
                    </a:xfrm>
                    <a:prstGeom prst="rect">
                      <a:avLst/>
                    </a:prstGeom>
                  </pic:spPr>
                </pic:pic>
              </a:graphicData>
            </a:graphic>
          </wp:inline>
        </w:drawing>
      </w:r>
    </w:p>
    <w:p w14:paraId="20C61BBB" w14:textId="77777777" w:rsidR="00947FE7" w:rsidRDefault="00EF0B43" w:rsidP="00B20204">
      <w:pPr>
        <w:pStyle w:val="ParaText"/>
        <w:rPr>
          <w:szCs w:val="22"/>
        </w:rPr>
      </w:pPr>
      <w:r>
        <w:rPr>
          <w:szCs w:val="22"/>
        </w:rPr>
        <w:t>In the above graphic</w:t>
      </w:r>
      <w:r w:rsidR="009777D4">
        <w:rPr>
          <w:szCs w:val="22"/>
        </w:rPr>
        <w:t xml:space="preserve"> if the release request</w:t>
      </w:r>
      <w:r>
        <w:rPr>
          <w:szCs w:val="22"/>
        </w:rPr>
        <w:t xml:space="preserve"> A for a substitute resource is submitted and approved by the SC before 8:00 AM then the substitute </w:t>
      </w:r>
      <w:r w:rsidR="009777D4">
        <w:rPr>
          <w:szCs w:val="22"/>
        </w:rPr>
        <w:t>resource</w:t>
      </w:r>
      <w:r>
        <w:rPr>
          <w:szCs w:val="22"/>
        </w:rPr>
        <w:t xml:space="preserve"> will be release</w:t>
      </w:r>
      <w:r w:rsidR="009777D4">
        <w:rPr>
          <w:szCs w:val="22"/>
        </w:rPr>
        <w:t>d</w:t>
      </w:r>
      <w:r>
        <w:rPr>
          <w:szCs w:val="22"/>
        </w:rPr>
        <w:t xml:space="preserve"> by 23:59:59 of the request day.  If the request comes in after 8:00 AM then the substitute </w:t>
      </w:r>
      <w:r w:rsidR="009777D4">
        <w:rPr>
          <w:szCs w:val="22"/>
        </w:rPr>
        <w:t>resource</w:t>
      </w:r>
      <w:r>
        <w:rPr>
          <w:szCs w:val="22"/>
        </w:rPr>
        <w:t xml:space="preserve"> will be released by 23:59:59 of the following day.  </w:t>
      </w:r>
    </w:p>
    <w:p w14:paraId="20C61BBC" w14:textId="77777777" w:rsidR="00947FE7" w:rsidRDefault="00947FE7">
      <w:pPr>
        <w:spacing w:after="0"/>
        <w:jc w:val="left"/>
        <w:rPr>
          <w:szCs w:val="22"/>
        </w:rPr>
      </w:pPr>
      <w:r>
        <w:rPr>
          <w:szCs w:val="22"/>
        </w:rPr>
        <w:br w:type="page"/>
      </w:r>
    </w:p>
    <w:p w14:paraId="20C61BBD" w14:textId="77777777" w:rsidR="006A39B2" w:rsidRPr="00F50CC6" w:rsidRDefault="006A39B2" w:rsidP="006A39B2">
      <w:pPr>
        <w:pStyle w:val="Heading2"/>
      </w:pPr>
      <w:bookmarkStart w:id="910" w:name="_Toc412753125"/>
      <w:bookmarkStart w:id="911" w:name="_Toc233778756"/>
      <w:r w:rsidRPr="00F50CC6">
        <w:lastRenderedPageBreak/>
        <w:t>Out-of-Service Transmission Path</w:t>
      </w:r>
      <w:bookmarkEnd w:id="910"/>
      <w:bookmarkEnd w:id="911"/>
    </w:p>
    <w:p w14:paraId="20C61BBE" w14:textId="77777777" w:rsidR="008B160B" w:rsidRDefault="008B160B" w:rsidP="006A39B2">
      <w:pPr>
        <w:pStyle w:val="ParaText"/>
      </w:pPr>
    </w:p>
    <w:p w14:paraId="20C61BBF" w14:textId="77777777" w:rsidR="006A39B2" w:rsidRDefault="006A39B2" w:rsidP="006A39B2">
      <w:pPr>
        <w:pStyle w:val="ParaText"/>
      </w:pPr>
      <w:r>
        <w:t xml:space="preserve">A non-Resource-Specific System Resource cannot submit Economic Bids or Self-Schedules in the IFM when the transmission path at the Scheduling Point is completely out-of-service (i.e., transmission path rating is 0 MW).  Scheduling Coordinators for non-Resource-Specific System Resources with Resource Adequacy Capacity may submit the Availability Assessment Hours in a month where the transmission path at the Scheduling Point is out-of-service as described in Tariff Section 30.8 using the </w:t>
      </w:r>
      <w:r w:rsidR="00330435">
        <w:t>OMS</w:t>
      </w:r>
      <w:r>
        <w:t xml:space="preserve"> application.  The process to submit hours for out-of-service transmission path will be described in ISO Operating Procedure No. 3210.  </w:t>
      </w:r>
    </w:p>
    <w:p w14:paraId="20C61BC0" w14:textId="77777777" w:rsidR="006A39B2" w:rsidRDefault="006A39B2" w:rsidP="006A39B2">
      <w:pPr>
        <w:pStyle w:val="ParaText"/>
      </w:pPr>
      <w:r>
        <w:t xml:space="preserve">There are two requirements applicable to reporting outages for NRS-RA resources and transmission outages at an inter-tie.  </w:t>
      </w:r>
      <w:r w:rsidR="00330435">
        <w:t>R</w:t>
      </w:r>
      <w:r>
        <w:t>eport</w:t>
      </w:r>
      <w:r w:rsidR="00330435">
        <w:t xml:space="preserve">s of </w:t>
      </w:r>
      <w:r>
        <w:t>all outages that begin on or after January 1, 2012 will be reported in accordance with the requirement</w:t>
      </w:r>
      <w:r w:rsidR="00330435">
        <w:t xml:space="preserve"> in the below</w:t>
      </w:r>
      <w:r>
        <w:t xml:space="preserve">.  </w:t>
      </w:r>
    </w:p>
    <w:p w14:paraId="20C61BC1" w14:textId="77777777" w:rsidR="006A39B2" w:rsidRDefault="006A39B2" w:rsidP="006A39B2">
      <w:pPr>
        <w:spacing w:after="0"/>
        <w:jc w:val="left"/>
      </w:pPr>
      <w:r>
        <w:br w:type="page"/>
      </w:r>
    </w:p>
    <w:p w14:paraId="20C61BC2" w14:textId="77777777" w:rsidR="006A39B2" w:rsidRDefault="006A39B2" w:rsidP="006A39B2">
      <w:pPr>
        <w:pStyle w:val="Heading3"/>
        <w:ind w:left="2070"/>
      </w:pPr>
      <w:bookmarkStart w:id="912" w:name="_Toc412753126"/>
      <w:bookmarkStart w:id="913" w:name="_Toc233778757"/>
      <w:r w:rsidRPr="00770B97">
        <w:lastRenderedPageBreak/>
        <w:t>Outage Reporting Scenarios for NRS-RA Resources</w:t>
      </w:r>
      <w:bookmarkEnd w:id="912"/>
      <w:bookmarkEnd w:id="913"/>
    </w:p>
    <w:p w14:paraId="20C61BC3" w14:textId="77777777" w:rsidR="006A39B2" w:rsidRDefault="006A39B2" w:rsidP="006A39B2">
      <w:r>
        <w:rPr>
          <w:noProof/>
        </w:rPr>
        <w:drawing>
          <wp:anchor distT="0" distB="0" distL="114300" distR="114300" simplePos="0" relativeHeight="251652608" behindDoc="0" locked="0" layoutInCell="1" allowOverlap="1" wp14:anchorId="20C62033" wp14:editId="20C62034">
            <wp:simplePos x="0" y="0"/>
            <wp:positionH relativeFrom="column">
              <wp:posOffset>203835</wp:posOffset>
            </wp:positionH>
            <wp:positionV relativeFrom="paragraph">
              <wp:posOffset>41910</wp:posOffset>
            </wp:positionV>
            <wp:extent cx="5066665" cy="5593080"/>
            <wp:effectExtent l="0" t="0" r="635" b="7620"/>
            <wp:wrapNone/>
            <wp:docPr id="500" name="Picture 500" descr="Outage Scenarios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Outage Scenarios 2"/>
                    <pic:cNvPicPr>
                      <a:picLocks noChangeAspect="1" noChangeArrowheads="1"/>
                    </pic:cNvPicPr>
                  </pic:nvPicPr>
                  <pic:blipFill>
                    <a:blip r:embed="rId97">
                      <a:extLst>
                        <a:ext uri="{28A0092B-C50C-407E-A947-70E740481C1C}">
                          <a14:useLocalDpi xmlns:a14="http://schemas.microsoft.com/office/drawing/2010/main" val="0"/>
                        </a:ext>
                      </a:extLst>
                    </a:blip>
                    <a:srcRect/>
                    <a:stretch>
                      <a:fillRect/>
                    </a:stretch>
                  </pic:blipFill>
                  <pic:spPr bwMode="auto">
                    <a:xfrm>
                      <a:off x="0" y="0"/>
                      <a:ext cx="5066665" cy="5593080"/>
                    </a:xfrm>
                    <a:prstGeom prst="rect">
                      <a:avLst/>
                    </a:prstGeom>
                    <a:noFill/>
                  </pic:spPr>
                </pic:pic>
              </a:graphicData>
            </a:graphic>
            <wp14:sizeRelH relativeFrom="page">
              <wp14:pctWidth>0</wp14:pctWidth>
            </wp14:sizeRelH>
            <wp14:sizeRelV relativeFrom="page">
              <wp14:pctHeight>0</wp14:pctHeight>
            </wp14:sizeRelV>
          </wp:anchor>
        </w:drawing>
      </w:r>
    </w:p>
    <w:p w14:paraId="20C61BC4" w14:textId="77777777" w:rsidR="006A39B2" w:rsidRDefault="006A39B2" w:rsidP="006A39B2"/>
    <w:p w14:paraId="20C61BC5" w14:textId="77777777" w:rsidR="006A39B2" w:rsidRDefault="006A39B2" w:rsidP="006A39B2"/>
    <w:p w14:paraId="20C61BC6" w14:textId="77777777" w:rsidR="006A39B2" w:rsidRDefault="006A39B2" w:rsidP="006A39B2"/>
    <w:p w14:paraId="20C61BC7" w14:textId="77777777" w:rsidR="006A39B2" w:rsidRDefault="006A39B2" w:rsidP="006A39B2"/>
    <w:p w14:paraId="20C61BC8" w14:textId="77777777" w:rsidR="006A39B2" w:rsidRDefault="006A39B2" w:rsidP="006A39B2"/>
    <w:p w14:paraId="20C61BC9" w14:textId="77777777" w:rsidR="006A39B2" w:rsidRDefault="006A39B2" w:rsidP="006A39B2"/>
    <w:p w14:paraId="20C61BCA" w14:textId="77777777" w:rsidR="006A39B2" w:rsidRDefault="006A39B2" w:rsidP="006A39B2"/>
    <w:p w14:paraId="20C61BCB" w14:textId="77777777" w:rsidR="006A39B2" w:rsidRDefault="006A39B2" w:rsidP="006A39B2"/>
    <w:p w14:paraId="20C61BCC" w14:textId="77777777" w:rsidR="006A39B2" w:rsidRDefault="006A39B2" w:rsidP="006A39B2"/>
    <w:p w14:paraId="20C61BCD" w14:textId="77777777" w:rsidR="006A39B2" w:rsidRDefault="006A39B2" w:rsidP="006A39B2"/>
    <w:p w14:paraId="20C61BCE" w14:textId="77777777" w:rsidR="006A39B2" w:rsidRDefault="006A39B2" w:rsidP="006A39B2"/>
    <w:p w14:paraId="20C61BCF" w14:textId="77777777" w:rsidR="006A39B2" w:rsidRDefault="006A39B2" w:rsidP="006A39B2"/>
    <w:p w14:paraId="20C61BD0" w14:textId="77777777" w:rsidR="006A39B2" w:rsidRDefault="006A39B2" w:rsidP="006A39B2"/>
    <w:p w14:paraId="20C61BD1" w14:textId="77777777" w:rsidR="006A39B2" w:rsidRDefault="006A39B2" w:rsidP="006A39B2"/>
    <w:p w14:paraId="20C61BD2" w14:textId="77777777" w:rsidR="006A39B2" w:rsidRDefault="006A39B2" w:rsidP="006A39B2"/>
    <w:p w14:paraId="20C61BD3" w14:textId="77777777" w:rsidR="006A39B2" w:rsidRDefault="006A39B2" w:rsidP="006A39B2"/>
    <w:p w14:paraId="20C61BD4" w14:textId="77777777" w:rsidR="006A39B2" w:rsidRDefault="006A39B2" w:rsidP="006A39B2"/>
    <w:p w14:paraId="20C61BD5" w14:textId="77777777" w:rsidR="006A39B2" w:rsidRDefault="006A39B2" w:rsidP="006A39B2"/>
    <w:p w14:paraId="20C61BD6" w14:textId="77777777" w:rsidR="006A39B2" w:rsidRDefault="006A39B2" w:rsidP="006A39B2"/>
    <w:p w14:paraId="20C61BD7" w14:textId="77777777" w:rsidR="006A39B2" w:rsidRDefault="006A39B2" w:rsidP="006A39B2"/>
    <w:p w14:paraId="20C61BD8" w14:textId="77777777" w:rsidR="006A39B2" w:rsidRDefault="006A39B2" w:rsidP="006A39B2"/>
    <w:p w14:paraId="20C61BD9" w14:textId="77777777" w:rsidR="006A39B2" w:rsidRDefault="006A39B2" w:rsidP="006A39B2"/>
    <w:p w14:paraId="20C61BDA" w14:textId="77777777" w:rsidR="006A39B2" w:rsidRDefault="006A39B2" w:rsidP="006A39B2"/>
    <w:p w14:paraId="20C61BDB" w14:textId="77777777" w:rsidR="006A39B2" w:rsidRDefault="006A39B2" w:rsidP="006A39B2">
      <w:r>
        <w:t xml:space="preserve">The above diagram illustrates three generators that comprise a single NRS-RA resource.  </w:t>
      </w:r>
    </w:p>
    <w:p w14:paraId="20C61BDC" w14:textId="77777777" w:rsidR="006A39B2" w:rsidRDefault="006A39B2" w:rsidP="006A39B2"/>
    <w:p w14:paraId="20C61BDD" w14:textId="77777777" w:rsidR="006A39B2" w:rsidRDefault="006A39B2" w:rsidP="006A39B2">
      <w:r>
        <w:t>The examples use the following assumptions:</w:t>
      </w:r>
    </w:p>
    <w:p w14:paraId="20C61BDE" w14:textId="77777777" w:rsidR="006A39B2" w:rsidRDefault="006A39B2" w:rsidP="00E15230">
      <w:pPr>
        <w:pStyle w:val="ListParagraph"/>
        <w:numPr>
          <w:ilvl w:val="0"/>
          <w:numId w:val="21"/>
        </w:numPr>
        <w:spacing w:after="0"/>
        <w:contextualSpacing w:val="0"/>
        <w:jc w:val="left"/>
      </w:pPr>
      <w:r>
        <w:t>M has a Pmax of 2,000 MW, and an RA obligation of 250 MW</w:t>
      </w:r>
    </w:p>
    <w:p w14:paraId="20C61BDF" w14:textId="77777777" w:rsidR="006A39B2" w:rsidRDefault="006A39B2" w:rsidP="00E15230">
      <w:pPr>
        <w:pStyle w:val="ListParagraph"/>
        <w:numPr>
          <w:ilvl w:val="0"/>
          <w:numId w:val="21"/>
        </w:numPr>
        <w:spacing w:after="0"/>
        <w:contextualSpacing w:val="0"/>
        <w:jc w:val="left"/>
      </w:pPr>
      <w:r>
        <w:t>N has a Pmax of 1,000 MW, and an RA obligation of 500 MW</w:t>
      </w:r>
    </w:p>
    <w:p w14:paraId="20C61BE0" w14:textId="77777777" w:rsidR="006A39B2" w:rsidRDefault="006A39B2" w:rsidP="00E15230">
      <w:pPr>
        <w:pStyle w:val="ListParagraph"/>
        <w:numPr>
          <w:ilvl w:val="0"/>
          <w:numId w:val="21"/>
        </w:numPr>
        <w:spacing w:after="0"/>
        <w:contextualSpacing w:val="0"/>
        <w:jc w:val="left"/>
      </w:pPr>
      <w:r>
        <w:t>Tie ID A refers to a single Intertie</w:t>
      </w:r>
    </w:p>
    <w:p w14:paraId="20C61BE1" w14:textId="77777777" w:rsidR="006A39B2" w:rsidRDefault="006A39B2" w:rsidP="003C12A1">
      <w:pPr>
        <w:spacing w:after="0"/>
        <w:jc w:val="left"/>
      </w:pPr>
      <w:r>
        <w:br w:type="page"/>
      </w:r>
    </w:p>
    <w:p w14:paraId="20C61BE2" w14:textId="77777777" w:rsidR="006A39B2" w:rsidRDefault="006A39B2" w:rsidP="006A39B2">
      <w:pPr>
        <w:spacing w:after="0"/>
        <w:jc w:val="left"/>
      </w:pPr>
    </w:p>
    <w:p w14:paraId="20C61BE3" w14:textId="77777777" w:rsidR="006A39B2" w:rsidRDefault="006A39B2" w:rsidP="006A39B2">
      <w:r>
        <w:t xml:space="preserve">The </w:t>
      </w:r>
      <w:r w:rsidRPr="00770B97">
        <w:t>process</w:t>
      </w:r>
      <w:r>
        <w:t xml:space="preserve"> for reporting NRS-RA resource and transmission outages at an intertie after January 1, 2012 is as follows:</w:t>
      </w:r>
    </w:p>
    <w:p w14:paraId="20C61BE4" w14:textId="77777777" w:rsidR="006A39B2" w:rsidRDefault="006A39B2" w:rsidP="006A39B2"/>
    <w:p w14:paraId="20C61BE5" w14:textId="77777777" w:rsidR="006A39B2" w:rsidRDefault="006A39B2" w:rsidP="006A39B2"/>
    <w:tbl>
      <w:tblPr>
        <w:tblW w:w="955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828"/>
        <w:gridCol w:w="2346"/>
        <w:gridCol w:w="2189"/>
        <w:gridCol w:w="1495"/>
        <w:gridCol w:w="1327"/>
        <w:gridCol w:w="1373"/>
      </w:tblGrid>
      <w:tr w:rsidR="006A39B2" w14:paraId="20C61BEC" w14:textId="77777777" w:rsidTr="00204417">
        <w:tc>
          <w:tcPr>
            <w:tcW w:w="828" w:type="dxa"/>
            <w:shd w:val="clear" w:color="auto" w:fill="4F81BD"/>
          </w:tcPr>
          <w:p w14:paraId="20C61BE6" w14:textId="77777777" w:rsidR="006A39B2" w:rsidRPr="00360D07" w:rsidRDefault="006A39B2" w:rsidP="0061780B">
            <w:pPr>
              <w:jc w:val="left"/>
              <w:rPr>
                <w:b/>
                <w:bCs/>
                <w:color w:val="FFFFFF"/>
              </w:rPr>
            </w:pPr>
            <w:r w:rsidRPr="00360D07">
              <w:rPr>
                <w:b/>
                <w:bCs/>
                <w:color w:val="FFFFFF"/>
              </w:rPr>
              <w:t>Case:</w:t>
            </w:r>
          </w:p>
        </w:tc>
        <w:tc>
          <w:tcPr>
            <w:tcW w:w="2346" w:type="dxa"/>
            <w:shd w:val="clear" w:color="auto" w:fill="4F81BD"/>
          </w:tcPr>
          <w:p w14:paraId="20C61BE7" w14:textId="77777777" w:rsidR="006A39B2" w:rsidRPr="00360D07" w:rsidRDefault="006A39B2" w:rsidP="0061780B">
            <w:pPr>
              <w:jc w:val="left"/>
              <w:rPr>
                <w:b/>
                <w:bCs/>
                <w:color w:val="FFFFFF"/>
              </w:rPr>
            </w:pPr>
            <w:r w:rsidRPr="00360D07">
              <w:rPr>
                <w:b/>
                <w:bCs/>
                <w:color w:val="FFFFFF"/>
              </w:rPr>
              <w:t>Intertie Status:</w:t>
            </w:r>
          </w:p>
        </w:tc>
        <w:tc>
          <w:tcPr>
            <w:tcW w:w="2189" w:type="dxa"/>
            <w:shd w:val="clear" w:color="auto" w:fill="4F81BD"/>
          </w:tcPr>
          <w:p w14:paraId="20C61BE8" w14:textId="77777777" w:rsidR="006A39B2" w:rsidRPr="00360D07" w:rsidRDefault="006A39B2" w:rsidP="0061780B">
            <w:pPr>
              <w:jc w:val="left"/>
              <w:rPr>
                <w:b/>
                <w:bCs/>
                <w:color w:val="FFFFFF"/>
              </w:rPr>
            </w:pPr>
            <w:r w:rsidRPr="00360D07">
              <w:rPr>
                <w:b/>
                <w:bCs/>
                <w:color w:val="FFFFFF"/>
              </w:rPr>
              <w:t>Resource Status:</w:t>
            </w:r>
          </w:p>
        </w:tc>
        <w:tc>
          <w:tcPr>
            <w:tcW w:w="1495" w:type="dxa"/>
            <w:shd w:val="clear" w:color="auto" w:fill="4F81BD"/>
          </w:tcPr>
          <w:p w14:paraId="20C61BE9" w14:textId="77777777" w:rsidR="006A39B2" w:rsidRPr="00360D07" w:rsidRDefault="006A39B2" w:rsidP="0061780B">
            <w:pPr>
              <w:jc w:val="left"/>
              <w:rPr>
                <w:b/>
                <w:bCs/>
                <w:color w:val="FFFFFF"/>
              </w:rPr>
            </w:pPr>
            <w:r w:rsidRPr="00360D07">
              <w:rPr>
                <w:b/>
                <w:bCs/>
                <w:color w:val="FFFFFF"/>
              </w:rPr>
              <w:t>Bid Value:</w:t>
            </w:r>
          </w:p>
        </w:tc>
        <w:tc>
          <w:tcPr>
            <w:tcW w:w="1327" w:type="dxa"/>
            <w:shd w:val="clear" w:color="auto" w:fill="4F81BD"/>
          </w:tcPr>
          <w:p w14:paraId="20C61BEA" w14:textId="77777777" w:rsidR="006A39B2" w:rsidRPr="00360D07" w:rsidRDefault="006A39B2" w:rsidP="0061780B">
            <w:pPr>
              <w:jc w:val="left"/>
              <w:rPr>
                <w:b/>
                <w:bCs/>
                <w:color w:val="FFFFFF"/>
              </w:rPr>
            </w:pPr>
            <w:r w:rsidRPr="00360D07">
              <w:rPr>
                <w:b/>
                <w:bCs/>
                <w:color w:val="FFFFFF"/>
              </w:rPr>
              <w:t>Outage:</w:t>
            </w:r>
          </w:p>
        </w:tc>
        <w:tc>
          <w:tcPr>
            <w:tcW w:w="1373" w:type="dxa"/>
            <w:shd w:val="clear" w:color="auto" w:fill="4F81BD"/>
          </w:tcPr>
          <w:p w14:paraId="20C61BEB" w14:textId="77777777" w:rsidR="006A39B2" w:rsidRPr="00360D07" w:rsidRDefault="006A39B2" w:rsidP="0061780B">
            <w:pPr>
              <w:jc w:val="left"/>
              <w:rPr>
                <w:b/>
                <w:bCs/>
                <w:color w:val="FFFFFF"/>
              </w:rPr>
            </w:pPr>
            <w:r w:rsidRPr="00360D07">
              <w:rPr>
                <w:b/>
                <w:bCs/>
                <w:color w:val="FFFFFF"/>
              </w:rPr>
              <w:t>Impact:</w:t>
            </w:r>
          </w:p>
        </w:tc>
      </w:tr>
      <w:tr w:rsidR="006A39B2" w14:paraId="20C61BF3" w14:textId="77777777" w:rsidTr="00204417">
        <w:tc>
          <w:tcPr>
            <w:tcW w:w="828" w:type="dxa"/>
            <w:tcBorders>
              <w:top w:val="single" w:sz="8" w:space="0" w:color="4F81BD"/>
              <w:left w:val="single" w:sz="8" w:space="0" w:color="4F81BD"/>
              <w:bottom w:val="single" w:sz="8" w:space="0" w:color="4F81BD"/>
            </w:tcBorders>
          </w:tcPr>
          <w:p w14:paraId="20C61BED" w14:textId="77777777" w:rsidR="006A39B2" w:rsidRPr="00360D07" w:rsidRDefault="006A39B2" w:rsidP="0061780B">
            <w:pPr>
              <w:jc w:val="left"/>
              <w:rPr>
                <w:b/>
                <w:bCs/>
              </w:rPr>
            </w:pPr>
            <w:r w:rsidRPr="00360D07">
              <w:rPr>
                <w:b/>
                <w:bCs/>
              </w:rPr>
              <w:t>1</w:t>
            </w:r>
          </w:p>
        </w:tc>
        <w:tc>
          <w:tcPr>
            <w:tcW w:w="2346" w:type="dxa"/>
            <w:tcBorders>
              <w:top w:val="single" w:sz="8" w:space="0" w:color="4F81BD"/>
              <w:bottom w:val="single" w:sz="8" w:space="0" w:color="4F81BD"/>
            </w:tcBorders>
          </w:tcPr>
          <w:p w14:paraId="20C61BEE" w14:textId="77777777" w:rsidR="006A39B2" w:rsidRPr="00BA2A35" w:rsidRDefault="006A39B2" w:rsidP="0061780B">
            <w:pPr>
              <w:jc w:val="left"/>
            </w:pPr>
            <w:r w:rsidRPr="00BA2A35">
              <w:t>Available</w:t>
            </w:r>
          </w:p>
        </w:tc>
        <w:tc>
          <w:tcPr>
            <w:tcW w:w="2189" w:type="dxa"/>
            <w:tcBorders>
              <w:top w:val="single" w:sz="8" w:space="0" w:color="4F81BD"/>
              <w:bottom w:val="single" w:sz="8" w:space="0" w:color="4F81BD"/>
            </w:tcBorders>
          </w:tcPr>
          <w:p w14:paraId="20C61BEF" w14:textId="77777777" w:rsidR="006A39B2" w:rsidRDefault="006A39B2" w:rsidP="0061780B">
            <w:pPr>
              <w:jc w:val="left"/>
            </w:pPr>
            <w:r>
              <w:t>Available</w:t>
            </w:r>
          </w:p>
        </w:tc>
        <w:tc>
          <w:tcPr>
            <w:tcW w:w="1495" w:type="dxa"/>
            <w:tcBorders>
              <w:top w:val="single" w:sz="8" w:space="0" w:color="4F81BD"/>
              <w:bottom w:val="single" w:sz="8" w:space="0" w:color="4F81BD"/>
            </w:tcBorders>
          </w:tcPr>
          <w:p w14:paraId="20C61BF0" w14:textId="77777777" w:rsidR="006A39B2" w:rsidRDefault="006A39B2" w:rsidP="0061780B">
            <w:pPr>
              <w:jc w:val="left"/>
            </w:pPr>
            <w:r>
              <w:t xml:space="preserve">250 MW (M), 500 MW (N) </w:t>
            </w:r>
          </w:p>
        </w:tc>
        <w:tc>
          <w:tcPr>
            <w:tcW w:w="1327" w:type="dxa"/>
            <w:tcBorders>
              <w:top w:val="single" w:sz="8" w:space="0" w:color="4F81BD"/>
              <w:bottom w:val="single" w:sz="8" w:space="0" w:color="4F81BD"/>
            </w:tcBorders>
          </w:tcPr>
          <w:p w14:paraId="20C61BF1" w14:textId="77777777" w:rsidR="006A39B2" w:rsidRDefault="006A39B2" w:rsidP="0061780B">
            <w:pPr>
              <w:jc w:val="left"/>
            </w:pPr>
            <w:r>
              <w:t>None</w:t>
            </w:r>
          </w:p>
        </w:tc>
        <w:tc>
          <w:tcPr>
            <w:tcW w:w="1373" w:type="dxa"/>
            <w:tcBorders>
              <w:top w:val="single" w:sz="8" w:space="0" w:color="4F81BD"/>
              <w:bottom w:val="single" w:sz="8" w:space="0" w:color="4F81BD"/>
              <w:right w:val="single" w:sz="8" w:space="0" w:color="4F81BD"/>
            </w:tcBorders>
          </w:tcPr>
          <w:p w14:paraId="20C61BF2" w14:textId="77777777" w:rsidR="006A39B2" w:rsidRDefault="006A39B2" w:rsidP="0061780B">
            <w:pPr>
              <w:jc w:val="left"/>
            </w:pPr>
            <w:r>
              <w:t>None</w:t>
            </w:r>
          </w:p>
        </w:tc>
      </w:tr>
      <w:tr w:rsidR="006A39B2" w14:paraId="20C61BFB" w14:textId="77777777" w:rsidTr="00204417">
        <w:trPr>
          <w:trHeight w:val="403"/>
        </w:trPr>
        <w:tc>
          <w:tcPr>
            <w:tcW w:w="828" w:type="dxa"/>
          </w:tcPr>
          <w:p w14:paraId="20C61BF4" w14:textId="77777777" w:rsidR="006A39B2" w:rsidRPr="00360D07" w:rsidRDefault="006A39B2" w:rsidP="0061780B">
            <w:pPr>
              <w:jc w:val="left"/>
              <w:rPr>
                <w:b/>
                <w:bCs/>
              </w:rPr>
            </w:pPr>
            <w:r w:rsidRPr="00360D07">
              <w:rPr>
                <w:b/>
                <w:bCs/>
              </w:rPr>
              <w:t>2</w:t>
            </w:r>
            <w:r>
              <w:rPr>
                <w:b/>
                <w:bCs/>
              </w:rPr>
              <w:t>a</w:t>
            </w:r>
          </w:p>
        </w:tc>
        <w:tc>
          <w:tcPr>
            <w:tcW w:w="2346" w:type="dxa"/>
          </w:tcPr>
          <w:p w14:paraId="20C61BF5" w14:textId="1C14433A" w:rsidR="006A39B2" w:rsidRDefault="00204417" w:rsidP="0061780B">
            <w:pPr>
              <w:jc w:val="left"/>
            </w:pPr>
            <w:r>
              <w:t xml:space="preserve">Partially </w:t>
            </w:r>
            <w:r w:rsidR="006A39B2">
              <w:t>Derated</w:t>
            </w:r>
          </w:p>
        </w:tc>
        <w:tc>
          <w:tcPr>
            <w:tcW w:w="2189" w:type="dxa"/>
          </w:tcPr>
          <w:p w14:paraId="20C61BF6" w14:textId="77777777" w:rsidR="006A39B2" w:rsidRDefault="006A39B2" w:rsidP="0061780B">
            <w:pPr>
              <w:jc w:val="left"/>
            </w:pPr>
            <w:r>
              <w:t>Available</w:t>
            </w:r>
          </w:p>
        </w:tc>
        <w:tc>
          <w:tcPr>
            <w:tcW w:w="1495" w:type="dxa"/>
          </w:tcPr>
          <w:p w14:paraId="20C61BF7" w14:textId="77777777" w:rsidR="006A39B2" w:rsidRDefault="006A39B2" w:rsidP="0061780B">
            <w:pPr>
              <w:jc w:val="left"/>
            </w:pPr>
            <w:r>
              <w:t>250 MW (M), 500 MW (N)</w:t>
            </w:r>
          </w:p>
        </w:tc>
        <w:tc>
          <w:tcPr>
            <w:tcW w:w="1327" w:type="dxa"/>
          </w:tcPr>
          <w:p w14:paraId="20C61BF8" w14:textId="77777777" w:rsidR="006A39B2" w:rsidRDefault="006A39B2" w:rsidP="0061780B">
            <w:pPr>
              <w:jc w:val="left"/>
            </w:pPr>
            <w:r>
              <w:t xml:space="preserve">None </w:t>
            </w:r>
          </w:p>
          <w:p w14:paraId="20C61BF9" w14:textId="240226EE" w:rsidR="006A39B2" w:rsidRDefault="006A39B2" w:rsidP="0061780B">
            <w:pPr>
              <w:jc w:val="left"/>
            </w:pPr>
            <w:r>
              <w:t xml:space="preserve">(* ISO knows Intertie is </w:t>
            </w:r>
            <w:r w:rsidR="00204417">
              <w:t>derated</w:t>
            </w:r>
            <w:r>
              <w:t>)</w:t>
            </w:r>
          </w:p>
        </w:tc>
        <w:tc>
          <w:tcPr>
            <w:tcW w:w="1373" w:type="dxa"/>
          </w:tcPr>
          <w:p w14:paraId="20C61BFA" w14:textId="77777777" w:rsidR="006A39B2" w:rsidRDefault="006A39B2" w:rsidP="0061780B">
            <w:pPr>
              <w:jc w:val="left"/>
            </w:pPr>
            <w:r>
              <w:t>None</w:t>
            </w:r>
          </w:p>
        </w:tc>
      </w:tr>
      <w:tr w:rsidR="006A39B2" w14:paraId="20C61C03" w14:textId="77777777" w:rsidTr="00204417">
        <w:trPr>
          <w:trHeight w:val="403"/>
        </w:trPr>
        <w:tc>
          <w:tcPr>
            <w:tcW w:w="828" w:type="dxa"/>
          </w:tcPr>
          <w:p w14:paraId="20C61BFC" w14:textId="77777777" w:rsidR="006A39B2" w:rsidRPr="00360D07" w:rsidRDefault="006A39B2" w:rsidP="0061780B">
            <w:pPr>
              <w:jc w:val="left"/>
              <w:rPr>
                <w:b/>
                <w:bCs/>
              </w:rPr>
            </w:pPr>
            <w:r>
              <w:rPr>
                <w:b/>
                <w:bCs/>
              </w:rPr>
              <w:t>2b</w:t>
            </w:r>
          </w:p>
        </w:tc>
        <w:tc>
          <w:tcPr>
            <w:tcW w:w="2346" w:type="dxa"/>
          </w:tcPr>
          <w:p w14:paraId="20C61BFD" w14:textId="77777777" w:rsidR="006A39B2" w:rsidRDefault="006A39B2" w:rsidP="0061780B">
            <w:pPr>
              <w:jc w:val="left"/>
            </w:pPr>
            <w:r>
              <w:t>Fully Derated (Open Tie)</w:t>
            </w:r>
          </w:p>
        </w:tc>
        <w:tc>
          <w:tcPr>
            <w:tcW w:w="2189" w:type="dxa"/>
          </w:tcPr>
          <w:p w14:paraId="20C61BFE" w14:textId="77777777" w:rsidR="006A39B2" w:rsidRDefault="006A39B2" w:rsidP="0061780B">
            <w:pPr>
              <w:jc w:val="left"/>
            </w:pPr>
            <w:r>
              <w:t xml:space="preserve">Available </w:t>
            </w:r>
          </w:p>
        </w:tc>
        <w:tc>
          <w:tcPr>
            <w:tcW w:w="1495" w:type="dxa"/>
          </w:tcPr>
          <w:p w14:paraId="20C61BFF" w14:textId="77777777" w:rsidR="006A39B2" w:rsidRDefault="006A39B2" w:rsidP="0061780B">
            <w:pPr>
              <w:jc w:val="left"/>
            </w:pPr>
            <w:r>
              <w:t>ISO does not require a bid to be submitted</w:t>
            </w:r>
          </w:p>
        </w:tc>
        <w:tc>
          <w:tcPr>
            <w:tcW w:w="1327" w:type="dxa"/>
          </w:tcPr>
          <w:p w14:paraId="20C61C01" w14:textId="6281A300" w:rsidR="006A39B2" w:rsidRDefault="00204417" w:rsidP="0061780B">
            <w:pPr>
              <w:jc w:val="left"/>
            </w:pPr>
            <w:r>
              <w:t>Resources (M &amp; N) need to submit a TIGO outage in OMS to get RAAIM exemption</w:t>
            </w:r>
          </w:p>
        </w:tc>
        <w:tc>
          <w:tcPr>
            <w:tcW w:w="1373" w:type="dxa"/>
          </w:tcPr>
          <w:p w14:paraId="20C61C02" w14:textId="77777777" w:rsidR="006A39B2" w:rsidRDefault="006A39B2" w:rsidP="0061780B">
            <w:pPr>
              <w:jc w:val="left"/>
            </w:pPr>
            <w:r>
              <w:t>None</w:t>
            </w:r>
          </w:p>
        </w:tc>
      </w:tr>
      <w:tr w:rsidR="006A39B2" w14:paraId="20C61C0B" w14:textId="77777777" w:rsidTr="00204417">
        <w:tc>
          <w:tcPr>
            <w:tcW w:w="828" w:type="dxa"/>
            <w:tcBorders>
              <w:top w:val="single" w:sz="8" w:space="0" w:color="4F81BD"/>
              <w:left w:val="single" w:sz="8" w:space="0" w:color="4F81BD"/>
              <w:bottom w:val="single" w:sz="8" w:space="0" w:color="4F81BD"/>
            </w:tcBorders>
          </w:tcPr>
          <w:p w14:paraId="20C61C04" w14:textId="77777777" w:rsidR="006A39B2" w:rsidRPr="00360D07" w:rsidRDefault="006A39B2" w:rsidP="0061780B">
            <w:pPr>
              <w:jc w:val="left"/>
              <w:rPr>
                <w:b/>
                <w:bCs/>
              </w:rPr>
            </w:pPr>
            <w:r w:rsidRPr="00360D07">
              <w:rPr>
                <w:b/>
                <w:bCs/>
              </w:rPr>
              <w:t>3</w:t>
            </w:r>
          </w:p>
        </w:tc>
        <w:tc>
          <w:tcPr>
            <w:tcW w:w="2346" w:type="dxa"/>
            <w:tcBorders>
              <w:top w:val="single" w:sz="8" w:space="0" w:color="4F81BD"/>
              <w:bottom w:val="single" w:sz="8" w:space="0" w:color="4F81BD"/>
            </w:tcBorders>
          </w:tcPr>
          <w:p w14:paraId="20C61C05" w14:textId="77777777" w:rsidR="006A39B2" w:rsidRDefault="006A39B2" w:rsidP="0061780B">
            <w:pPr>
              <w:jc w:val="left"/>
            </w:pPr>
            <w:r>
              <w:t>Available</w:t>
            </w:r>
          </w:p>
        </w:tc>
        <w:tc>
          <w:tcPr>
            <w:tcW w:w="2189" w:type="dxa"/>
            <w:tcBorders>
              <w:top w:val="single" w:sz="8" w:space="0" w:color="4F81BD"/>
              <w:bottom w:val="single" w:sz="8" w:space="0" w:color="4F81BD"/>
            </w:tcBorders>
          </w:tcPr>
          <w:p w14:paraId="20C61C06" w14:textId="77777777" w:rsidR="006A39B2" w:rsidRDefault="006A39B2" w:rsidP="0061780B">
            <w:pPr>
              <w:jc w:val="left"/>
            </w:pPr>
            <w:r>
              <w:t>Out (assume Resource N is out)</w:t>
            </w:r>
          </w:p>
        </w:tc>
        <w:tc>
          <w:tcPr>
            <w:tcW w:w="1495" w:type="dxa"/>
            <w:tcBorders>
              <w:top w:val="single" w:sz="8" w:space="0" w:color="4F81BD"/>
              <w:bottom w:val="single" w:sz="8" w:space="0" w:color="4F81BD"/>
            </w:tcBorders>
          </w:tcPr>
          <w:p w14:paraId="20C61C07" w14:textId="77777777" w:rsidR="006A39B2" w:rsidRDefault="006A39B2" w:rsidP="0061780B">
            <w:pPr>
              <w:jc w:val="left"/>
            </w:pPr>
            <w:r>
              <w:t>250 MW (M)</w:t>
            </w:r>
          </w:p>
        </w:tc>
        <w:tc>
          <w:tcPr>
            <w:tcW w:w="1327" w:type="dxa"/>
            <w:tcBorders>
              <w:top w:val="single" w:sz="8" w:space="0" w:color="4F81BD"/>
              <w:bottom w:val="single" w:sz="8" w:space="0" w:color="4F81BD"/>
            </w:tcBorders>
          </w:tcPr>
          <w:p w14:paraId="20C61C08" w14:textId="1F494E04" w:rsidR="006A39B2" w:rsidRDefault="006A39B2" w:rsidP="00204417">
            <w:pPr>
              <w:jc w:val="left"/>
            </w:pPr>
            <w:r>
              <w:t xml:space="preserve">Resource </w:t>
            </w:r>
            <w:r w:rsidR="00204417">
              <w:t>N needs to submit an</w:t>
            </w:r>
            <w:r>
              <w:t xml:space="preserve"> outage </w:t>
            </w:r>
            <w:r w:rsidR="00204417">
              <w:t xml:space="preserve">in </w:t>
            </w:r>
            <w:r w:rsidR="00330435">
              <w:t>OMS</w:t>
            </w:r>
            <w:r w:rsidR="00204417">
              <w:t xml:space="preserve"> to reflect its availability</w:t>
            </w:r>
          </w:p>
        </w:tc>
        <w:tc>
          <w:tcPr>
            <w:tcW w:w="1373" w:type="dxa"/>
            <w:tcBorders>
              <w:top w:val="single" w:sz="8" w:space="0" w:color="4F81BD"/>
              <w:bottom w:val="single" w:sz="8" w:space="0" w:color="4F81BD"/>
              <w:right w:val="single" w:sz="8" w:space="0" w:color="4F81BD"/>
            </w:tcBorders>
          </w:tcPr>
          <w:p w14:paraId="20C61C09" w14:textId="1F558AEF" w:rsidR="006A39B2" w:rsidRDefault="00204417" w:rsidP="0061780B">
            <w:pPr>
              <w:jc w:val="left"/>
            </w:pPr>
            <w:r>
              <w:t xml:space="preserve">Forced outage resource </w:t>
            </w:r>
            <w:r w:rsidR="005D2695">
              <w:t xml:space="preserve">substitution </w:t>
            </w:r>
            <w:r>
              <w:t>can be submitted to mitigate RAAIM exposure</w:t>
            </w:r>
            <w:r w:rsidR="00330435">
              <w:t>.</w:t>
            </w:r>
          </w:p>
          <w:p w14:paraId="20C61C0A" w14:textId="5455BD39" w:rsidR="006A39B2" w:rsidRDefault="00204417" w:rsidP="00330435">
            <w:pPr>
              <w:jc w:val="left"/>
            </w:pPr>
            <w:r>
              <w:t xml:space="preserve">Planned </w:t>
            </w:r>
            <w:r w:rsidR="006A39B2">
              <w:t>outage</w:t>
            </w:r>
            <w:r w:rsidR="00330435">
              <w:t xml:space="preserve"> substitution </w:t>
            </w:r>
            <w:r>
              <w:t xml:space="preserve">is </w:t>
            </w:r>
            <w:r w:rsidR="00330435">
              <w:t>not required</w:t>
            </w:r>
            <w:r>
              <w:t>.</w:t>
            </w:r>
          </w:p>
        </w:tc>
      </w:tr>
    </w:tbl>
    <w:p w14:paraId="20C61C0C" w14:textId="77777777" w:rsidR="006A39B2" w:rsidRDefault="006A39B2" w:rsidP="006A39B2"/>
    <w:p w14:paraId="20C61C0D" w14:textId="77777777" w:rsidR="006A39B2" w:rsidRDefault="006A39B2" w:rsidP="00B20204">
      <w:pPr>
        <w:pStyle w:val="ParaText"/>
        <w:rPr>
          <w:szCs w:val="22"/>
        </w:rPr>
      </w:pPr>
    </w:p>
    <w:p w14:paraId="20C61C0E" w14:textId="77777777" w:rsidR="007228C1" w:rsidRDefault="007228C1" w:rsidP="007228C1">
      <w:pPr>
        <w:pStyle w:val="Heading2"/>
      </w:pPr>
      <w:bookmarkStart w:id="914" w:name="_Toc412753120"/>
      <w:bookmarkStart w:id="915" w:name="_Toc233778758"/>
      <w:r w:rsidRPr="006612D8">
        <w:t>Outage Correction Process</w:t>
      </w:r>
      <w:bookmarkEnd w:id="914"/>
      <w:bookmarkEnd w:id="915"/>
    </w:p>
    <w:p w14:paraId="20C61C0F" w14:textId="77777777" w:rsidR="008B160B" w:rsidRPr="008B160B" w:rsidRDefault="008B160B" w:rsidP="008B160B"/>
    <w:p w14:paraId="20C61C10" w14:textId="77777777" w:rsidR="007228C1" w:rsidRPr="007228C1" w:rsidRDefault="007228C1" w:rsidP="007228C1">
      <w:pPr>
        <w:spacing w:after="240" w:line="300" w:lineRule="auto"/>
      </w:pPr>
      <w:r w:rsidRPr="007906BA">
        <w:t xml:space="preserve">For events where a Scheduling Coordinator submitted a Forced Outage or an Ambient Derate Due to Temperature Outage for a resource but subsequently discovered that the </w:t>
      </w:r>
      <w:r w:rsidRPr="007906BA">
        <w:lastRenderedPageBreak/>
        <w:t xml:space="preserve">correct category for reporting the outage was “Ambient Outage not due to temperature”, the </w:t>
      </w:r>
      <w:r>
        <w:t>ISO</w:t>
      </w:r>
      <w:r w:rsidRPr="007906BA">
        <w:t xml:space="preserve"> has a</w:t>
      </w:r>
      <w:r>
        <w:t>n Outage Correction Process.  T</w:t>
      </w:r>
      <w:r w:rsidRPr="007906BA">
        <w:t xml:space="preserve">he </w:t>
      </w:r>
      <w:r>
        <w:t>CIRA</w:t>
      </w:r>
      <w:r w:rsidRPr="007906BA">
        <w:t xml:space="preserve"> tool has functionality that allows an SC to submit </w:t>
      </w:r>
      <w:r>
        <w:t>a</w:t>
      </w:r>
      <w:r w:rsidRPr="007906BA">
        <w:t xml:space="preserve"> request</w:t>
      </w:r>
      <w:r>
        <w:t xml:space="preserve"> to correct the reported outage category.  The ISO will accept o</w:t>
      </w:r>
      <w:r w:rsidRPr="007906BA">
        <w:t xml:space="preserve">utage </w:t>
      </w:r>
      <w:r>
        <w:t>c</w:t>
      </w:r>
      <w:r w:rsidRPr="007906BA">
        <w:t xml:space="preserve">orrection </w:t>
      </w:r>
      <w:r>
        <w:t>r</w:t>
      </w:r>
      <w:r w:rsidRPr="007906BA">
        <w:t xml:space="preserve">equests only within five (5) business days after the </w:t>
      </w:r>
      <w:r>
        <w:t>SC</w:t>
      </w:r>
      <w:r w:rsidRPr="007906BA">
        <w:t xml:space="preserve"> reported </w:t>
      </w:r>
      <w:r>
        <w:t xml:space="preserve">the outage </w:t>
      </w:r>
      <w:r w:rsidRPr="007906BA">
        <w:t xml:space="preserve">in </w:t>
      </w:r>
      <w:r>
        <w:t>the outage management system.  Outage correction r</w:t>
      </w:r>
      <w:r w:rsidRPr="007906BA">
        <w:t xml:space="preserve">equests </w:t>
      </w:r>
      <w:r>
        <w:t>received</w:t>
      </w:r>
      <w:r w:rsidRPr="007906BA">
        <w:t xml:space="preserve"> after five (5) business days after the outage was reported in </w:t>
      </w:r>
      <w:r>
        <w:t>the outage management system</w:t>
      </w:r>
      <w:r w:rsidRPr="007906BA">
        <w:t xml:space="preserve"> will be rejected</w:t>
      </w:r>
      <w:r>
        <w:t xml:space="preserve">.  The ISO will </w:t>
      </w:r>
      <w:r w:rsidR="002048BF">
        <w:t>process the request in CIRA.</w:t>
      </w:r>
      <w:r>
        <w:t xml:space="preserve"> </w:t>
      </w:r>
      <w:r w:rsidRPr="00F674A6">
        <w:t xml:space="preserve">Refer to </w:t>
      </w:r>
      <w:r>
        <w:t>CIRA tool user guide.</w:t>
      </w:r>
      <w:r>
        <w:br w:type="page"/>
      </w:r>
    </w:p>
    <w:p w14:paraId="20C61C11" w14:textId="77777777" w:rsidR="00596FEE" w:rsidRPr="00596FEE" w:rsidRDefault="00B34E9F" w:rsidP="00B20204">
      <w:pPr>
        <w:pStyle w:val="Heading2"/>
        <w:spacing w:before="0" w:after="180"/>
        <w:ind w:left="180" w:hanging="180"/>
        <w:rPr>
          <w:sz w:val="30"/>
          <w:szCs w:val="30"/>
        </w:rPr>
      </w:pPr>
      <w:bookmarkStart w:id="916" w:name="_Toc233778759"/>
      <w:r>
        <w:rPr>
          <w:sz w:val="30"/>
          <w:szCs w:val="30"/>
        </w:rPr>
        <w:lastRenderedPageBreak/>
        <w:t xml:space="preserve">Acquired </w:t>
      </w:r>
      <w:r w:rsidR="006D2475">
        <w:rPr>
          <w:sz w:val="30"/>
          <w:szCs w:val="30"/>
        </w:rPr>
        <w:t>Resources</w:t>
      </w:r>
      <w:bookmarkEnd w:id="916"/>
    </w:p>
    <w:p w14:paraId="20C61C12" w14:textId="77777777" w:rsidR="00596FEE" w:rsidRPr="003C3F6F" w:rsidRDefault="00596FEE" w:rsidP="008332DE">
      <w:pPr>
        <w:pStyle w:val="ParaText"/>
        <w:spacing w:before="60"/>
        <w:rPr>
          <w:rFonts w:cs="Arial"/>
        </w:rPr>
      </w:pPr>
      <w:r>
        <w:rPr>
          <w:rFonts w:cs="Arial"/>
        </w:rPr>
        <w:t>ISO</w:t>
      </w:r>
      <w:r w:rsidRPr="003C3F6F">
        <w:rPr>
          <w:rFonts w:cs="Arial"/>
        </w:rPr>
        <w:t xml:space="preserve"> Tariff Section </w:t>
      </w:r>
      <w:r w:rsidR="00CB0798">
        <w:rPr>
          <w:rFonts w:cs="Arial"/>
        </w:rPr>
        <w:t>40.9.2.1</w:t>
      </w:r>
    </w:p>
    <w:p w14:paraId="20C61C13" w14:textId="77777777" w:rsidR="00596FEE" w:rsidRPr="00596FEE" w:rsidRDefault="00596FEE" w:rsidP="008332DE">
      <w:pPr>
        <w:pStyle w:val="Heading3"/>
        <w:spacing w:after="240" w:line="300" w:lineRule="auto"/>
        <w:rPr>
          <w:i w:val="0"/>
        </w:rPr>
      </w:pPr>
      <w:bookmarkStart w:id="917" w:name="_Toc412753151"/>
      <w:bookmarkStart w:id="918" w:name="_Toc233778760"/>
      <w:r w:rsidRPr="00596FEE">
        <w:rPr>
          <w:i w:val="0"/>
        </w:rPr>
        <w:t>Exempting RA Resources</w:t>
      </w:r>
      <w:bookmarkEnd w:id="917"/>
      <w:bookmarkEnd w:id="918"/>
      <w:r w:rsidRPr="00596FEE">
        <w:rPr>
          <w:i w:val="0"/>
        </w:rPr>
        <w:t xml:space="preserve"> </w:t>
      </w:r>
    </w:p>
    <w:p w14:paraId="20C61C14" w14:textId="77777777" w:rsidR="00596FEE" w:rsidRDefault="00596FEE" w:rsidP="008332DE">
      <w:pPr>
        <w:spacing w:after="240" w:line="300" w:lineRule="auto"/>
      </w:pPr>
      <w:r>
        <w:t>Acquired Resources are exempt from the generic availability incentive mechanism under the following conditions:</w:t>
      </w:r>
    </w:p>
    <w:p w14:paraId="20C61C15" w14:textId="77777777" w:rsidR="00596FEE" w:rsidRDefault="00596FEE" w:rsidP="00E15230">
      <w:pPr>
        <w:pStyle w:val="ListParagraph"/>
        <w:numPr>
          <w:ilvl w:val="0"/>
          <w:numId w:val="63"/>
        </w:numPr>
        <w:spacing w:after="240" w:line="300" w:lineRule="auto"/>
      </w:pPr>
      <w:r>
        <w:t xml:space="preserve">Capacity must be under a resource specific </w:t>
      </w:r>
      <w:r w:rsidR="00CB0798">
        <w:t xml:space="preserve">power supply </w:t>
      </w:r>
      <w:r>
        <w:t>contract that existed prior to June 28, 2009, AND</w:t>
      </w:r>
    </w:p>
    <w:p w14:paraId="20C61C16" w14:textId="77777777" w:rsidR="00596FEE" w:rsidRDefault="00596FEE" w:rsidP="00E15230">
      <w:pPr>
        <w:pStyle w:val="ListParagraph"/>
        <w:numPr>
          <w:ilvl w:val="0"/>
          <w:numId w:val="63"/>
        </w:numPr>
        <w:spacing w:after="240" w:line="300" w:lineRule="auto"/>
      </w:pPr>
      <w:r>
        <w:t>The scheduling coordinator for the capacity must specifically seek an exemption each year and demonstrate to the ISO that the resource’s RA contract:</w:t>
      </w:r>
    </w:p>
    <w:p w14:paraId="20C61C17" w14:textId="77777777" w:rsidR="00596FEE" w:rsidRDefault="00596FEE" w:rsidP="00E15230">
      <w:pPr>
        <w:pStyle w:val="ListParagraph"/>
        <w:numPr>
          <w:ilvl w:val="1"/>
          <w:numId w:val="63"/>
        </w:numPr>
        <w:spacing w:after="240" w:line="300" w:lineRule="auto"/>
      </w:pPr>
      <w:r>
        <w:t>Includes penalties for non</w:t>
      </w:r>
      <w:r w:rsidR="006D2475">
        <w:t>-</w:t>
      </w:r>
      <w:r>
        <w:t>performance, or</w:t>
      </w:r>
    </w:p>
    <w:p w14:paraId="20C61C18" w14:textId="77777777" w:rsidR="00596FEE" w:rsidRDefault="00596FEE" w:rsidP="00E15230">
      <w:pPr>
        <w:pStyle w:val="ListParagraph"/>
        <w:numPr>
          <w:ilvl w:val="1"/>
          <w:numId w:val="63"/>
        </w:numPr>
        <w:spacing w:after="240" w:line="300" w:lineRule="auto"/>
      </w:pPr>
      <w:r>
        <w:t xml:space="preserve">Does not have a reopener clause due to </w:t>
      </w:r>
      <w:r w:rsidR="00531525">
        <w:t xml:space="preserve">regulatory </w:t>
      </w:r>
      <w:r>
        <w:t>changes.</w:t>
      </w:r>
    </w:p>
    <w:p w14:paraId="20C61C19" w14:textId="77777777" w:rsidR="00596FEE" w:rsidRDefault="00596FEE" w:rsidP="008332DE">
      <w:pPr>
        <w:spacing w:after="240" w:line="300" w:lineRule="auto"/>
        <w:rPr>
          <w:szCs w:val="22"/>
        </w:rPr>
      </w:pPr>
      <w:r w:rsidRPr="000D0556">
        <w:rPr>
          <w:szCs w:val="22"/>
        </w:rPr>
        <w:t>This demonstration must be done in advance of the annual RA showing deadline in accordance with the BPM.</w:t>
      </w:r>
      <w:r w:rsidRPr="00432DB6">
        <w:rPr>
          <w:szCs w:val="22"/>
        </w:rPr>
        <w:t xml:space="preserve"> If any capacity on a resource is approved by the ISO as exempt under the acquired resource conditions, the full ca</w:t>
      </w:r>
      <w:r w:rsidRPr="00B46A8B">
        <w:rPr>
          <w:szCs w:val="22"/>
        </w:rPr>
        <w:t xml:space="preserve">pacity on the resource shall be exempt from the availability incentive mechanism. These requirements </w:t>
      </w:r>
      <w:r w:rsidRPr="00223209">
        <w:rPr>
          <w:szCs w:val="22"/>
        </w:rPr>
        <w:t>will ensure both that resources are not double-penalized for non-performance and that all resources have an incentive to perform.</w:t>
      </w:r>
    </w:p>
    <w:p w14:paraId="20C61C1A" w14:textId="77777777" w:rsidR="00596FEE" w:rsidRPr="00B34E9F" w:rsidRDefault="00006A48" w:rsidP="00B34E9F">
      <w:pPr>
        <w:pStyle w:val="Heading3"/>
        <w:rPr>
          <w:i w:val="0"/>
        </w:rPr>
      </w:pPr>
      <w:bookmarkStart w:id="919" w:name="_Toc412753152"/>
      <w:r>
        <w:t xml:space="preserve"> </w:t>
      </w:r>
      <w:bookmarkStart w:id="920" w:name="_Toc233778761"/>
      <w:bookmarkEnd w:id="919"/>
      <w:r w:rsidRPr="00B34E9F">
        <w:rPr>
          <w:i w:val="0"/>
        </w:rPr>
        <w:t xml:space="preserve">Notification of change in Acquired </w:t>
      </w:r>
      <w:r w:rsidR="006D2475">
        <w:rPr>
          <w:i w:val="0"/>
        </w:rPr>
        <w:t>Resources</w:t>
      </w:r>
      <w:bookmarkEnd w:id="920"/>
    </w:p>
    <w:p w14:paraId="20C61C1B" w14:textId="77777777" w:rsidR="00596FEE" w:rsidRDefault="00596FEE" w:rsidP="00596FEE">
      <w:pPr>
        <w:pStyle w:val="ParaText"/>
      </w:pPr>
      <w:r>
        <w:t xml:space="preserve">All Scheduling Coordinators representing generators with an existing Resource Adequacy contract that was executed prior to June 28, 2009 and that met the criteria set forth in ISO Tariff </w:t>
      </w:r>
      <w:r w:rsidR="00CB0798">
        <w:t xml:space="preserve">Appendix J, </w:t>
      </w:r>
      <w:r>
        <w:t>Section 40.9.2(2) were permitted to apply by October 30, 2009 to exempt their unit’s Resource Adequacy Capacity from resource adequacy non-availability charges and Availability Incentive Payments.</w:t>
      </w:r>
    </w:p>
    <w:p w14:paraId="20C61C1C" w14:textId="77777777" w:rsidR="00B54451" w:rsidRDefault="00E61434" w:rsidP="00B54451">
      <w:pPr>
        <w:pStyle w:val="ParaText"/>
      </w:pPr>
      <w:r>
        <w:t>If acquired contracts have been re-assigned, undergone novation or amendment, or terminated at any time between initial submission and current year, the Scheduling Coordinator representing the generator with the existing Resource Adequacy contract</w:t>
      </w:r>
      <w:r w:rsidRPr="009B63F8">
        <w:t xml:space="preserve"> </w:t>
      </w:r>
      <w:r>
        <w:t>must promptly notify the ISO to continue the exemption for the remainder of the trade year.</w:t>
      </w:r>
      <w:r w:rsidRPr="00F84715">
        <w:t xml:space="preserve"> </w:t>
      </w:r>
      <w:r>
        <w:t xml:space="preserve"> Scheduling Coordinators must submit required information as a CIDI ticket. </w:t>
      </w:r>
      <w:r w:rsidR="00B54451">
        <w:t xml:space="preserve"> If the generator owner seeks to continue the </w:t>
      </w:r>
      <w:r w:rsidR="00312A25">
        <w:t xml:space="preserve">Acquired Resource </w:t>
      </w:r>
      <w:r w:rsidR="00B54451">
        <w:t xml:space="preserve">status of the contract for the following trade year, then the Scheduling Coordinator for the generator must submit </w:t>
      </w:r>
      <w:r w:rsidR="006D2475">
        <w:t xml:space="preserve">a confirmation to the CAISO that the information in the existing affidavit is still accurate and the Acquired Resource continues to meet the eligibility criteria in Tariff Section 40.9.2.1(a) or </w:t>
      </w:r>
      <w:r w:rsidR="00B54451">
        <w:t xml:space="preserve">an affidavit executed by an executive officer or member of senior management of the generator owner or of the Scheduling Coordinator itself, who is authorized to bind the company legally and financially, and sworn under oath or affirmation that the contract </w:t>
      </w:r>
      <w:r w:rsidR="00B54451">
        <w:lastRenderedPageBreak/>
        <w:t>meets the criteria in Tariff Section</w:t>
      </w:r>
      <w:r w:rsidR="00CB0798">
        <w:t xml:space="preserve"> 40.9.2.1 c</w:t>
      </w:r>
      <w:r w:rsidR="00B54451">
        <w:t xml:space="preserve">ontinue to be exempt from the RAAIM non-availability charges and availability incentive payments. </w:t>
      </w:r>
      <w:r w:rsidR="00B54451" w:rsidRPr="009A2A46">
        <w:t xml:space="preserve">A Scheduling Coordinator may submit one affidavit for multiple generating resources </w:t>
      </w:r>
      <w:r w:rsidR="00312A25">
        <w:t>qualifying for Acquired</w:t>
      </w:r>
      <w:r w:rsidR="00312A25" w:rsidRPr="009A2A46">
        <w:t xml:space="preserve"> </w:t>
      </w:r>
      <w:r w:rsidR="00312A25">
        <w:t xml:space="preserve">Resources status </w:t>
      </w:r>
      <w:r w:rsidR="00B54451" w:rsidRPr="009A2A46">
        <w:t>provided the affidavit clearly specifies the resources and contracts to which the affidavit pertains.  The</w:t>
      </w:r>
      <w:r w:rsidR="00941327">
        <w:t xml:space="preserve"> confirmation or</w:t>
      </w:r>
      <w:r w:rsidR="00B54451" w:rsidRPr="009A2A46">
        <w:t xml:space="preserve"> affidavit must identify the </w:t>
      </w:r>
      <w:r w:rsidR="00B54451">
        <w:t>acquired</w:t>
      </w:r>
      <w:r w:rsidR="00B54451" w:rsidRPr="009A2A46">
        <w:t xml:space="preserve"> contract ID(s</w:t>
      </w:r>
      <w:r w:rsidR="00B54451">
        <w:t xml:space="preserve">) and associated resource ID(s) which must be submitted through CIDI. </w:t>
      </w:r>
    </w:p>
    <w:p w14:paraId="20C61C1D" w14:textId="77777777" w:rsidR="00596FEE" w:rsidRDefault="00596FEE" w:rsidP="00596FEE">
      <w:pPr>
        <w:pStyle w:val="ParaText"/>
      </w:pPr>
      <w:r>
        <w:t>Scheduling C</w:t>
      </w:r>
      <w:r w:rsidR="00006A48">
        <w:t xml:space="preserve">oordinators must notify the ISO of any change in </w:t>
      </w:r>
      <w:r w:rsidR="00312A25">
        <w:t>Acquired Resources status</w:t>
      </w:r>
      <w:r w:rsidR="00006A48">
        <w:t xml:space="preserve">.  SCs must notify the ISO if any new resource interconnecting </w:t>
      </w:r>
      <w:r w:rsidR="005A356F">
        <w:t xml:space="preserve">to </w:t>
      </w:r>
      <w:r w:rsidR="00006A48">
        <w:t>the grid that meet the conditions defined in the above section</w:t>
      </w:r>
      <w:r w:rsidR="00B54451">
        <w:t xml:space="preserve"> through CIDI</w:t>
      </w:r>
      <w:r w:rsidR="00006A48">
        <w:t>.</w:t>
      </w:r>
      <w:r w:rsidR="005A356F">
        <w:t xml:space="preserve"> The notification for new resources interconnecting the grid is important so that the ISO can exempt the resource from the availability incentive mechanism. </w:t>
      </w:r>
    </w:p>
    <w:p w14:paraId="20C61C21" w14:textId="6F7B8C68" w:rsidR="00304010" w:rsidRDefault="00304010" w:rsidP="008332DE">
      <w:pPr>
        <w:pStyle w:val="Heading1"/>
        <w:numPr>
          <w:ilvl w:val="0"/>
          <w:numId w:val="0"/>
        </w:numPr>
        <w:tabs>
          <w:tab w:val="left" w:pos="630"/>
        </w:tabs>
      </w:pPr>
    </w:p>
    <w:p w14:paraId="20C61C22" w14:textId="77777777" w:rsidR="00915269" w:rsidRDefault="00915269" w:rsidP="004534AE">
      <w:pPr>
        <w:pStyle w:val="Heading1"/>
      </w:pPr>
      <w:bookmarkStart w:id="921" w:name="_Toc233778762"/>
      <w:r>
        <w:t>Effective Flexible Capacity (EFC)</w:t>
      </w:r>
      <w:bookmarkEnd w:id="921"/>
    </w:p>
    <w:p w14:paraId="20C61C23" w14:textId="77777777" w:rsidR="00915269" w:rsidRPr="004534AE" w:rsidRDefault="00915269" w:rsidP="004534AE">
      <w:pPr>
        <w:pStyle w:val="ParaText"/>
        <w:rPr>
          <w:i/>
        </w:rPr>
      </w:pPr>
      <w:r w:rsidRPr="004534AE">
        <w:rPr>
          <w:i/>
        </w:rPr>
        <w:t>ISO Tariff Sections 40.10.3 &amp; 40.10.4</w:t>
      </w:r>
    </w:p>
    <w:p w14:paraId="20C61C24" w14:textId="77777777" w:rsidR="00915269" w:rsidRDefault="00915269" w:rsidP="004534AE">
      <w:pPr>
        <w:pStyle w:val="ParaText"/>
      </w:pPr>
      <w:r>
        <w:t xml:space="preserve">Each year, the ISO </w:t>
      </w:r>
      <w:r w:rsidR="000E3BC2">
        <w:t>prepares</w:t>
      </w:r>
      <w:r>
        <w:t xml:space="preserve"> an Effective Flexible Capacity (EFC) list that identifies the MW quantity of flexible capacity that the resource </w:t>
      </w:r>
      <w:r w:rsidR="000E3BC2">
        <w:t>qualifies</w:t>
      </w:r>
      <w:r>
        <w:t xml:space="preserve"> to provide.  </w:t>
      </w:r>
      <w:r w:rsidR="000E3BC2">
        <w:t xml:space="preserve">Resources must have an EFC value in order to be eligible to provide Flexible RA Capacity. </w:t>
      </w:r>
      <w:r>
        <w:t>This list</w:t>
      </w:r>
      <w:r w:rsidR="000E3BC2">
        <w:t xml:space="preserve"> of EFC values</w:t>
      </w:r>
      <w:r>
        <w:t xml:space="preserve"> depends </w:t>
      </w:r>
      <w:r w:rsidR="000E3BC2">
        <w:t xml:space="preserve">in part </w:t>
      </w:r>
      <w:r>
        <w:t xml:space="preserve">on the NQC numbers developed during the annual NQC process, and therefore is developed and released after the Draft NQC list.  The EFC list identifies resources, EFC values, and </w:t>
      </w:r>
      <w:r w:rsidRPr="00C2292E">
        <w:t xml:space="preserve">a non-binding determination of the Flexible Capacity Category with the highest qualifications for which the resource qualifies to provide Flexible Capacity </w:t>
      </w:r>
      <w:r>
        <w:t>for each resource for the next RA Compliance Year.</w:t>
      </w:r>
    </w:p>
    <w:p w14:paraId="20C61C25" w14:textId="77777777" w:rsidR="00915269" w:rsidRDefault="00915269" w:rsidP="004534AE">
      <w:pPr>
        <w:pStyle w:val="ParaText"/>
      </w:pPr>
      <w:r>
        <w:t>This section of the BPM discusses the following topics:</w:t>
      </w:r>
    </w:p>
    <w:p w14:paraId="20C61C26" w14:textId="77777777" w:rsidR="00915269" w:rsidRDefault="00915269" w:rsidP="00E15230">
      <w:pPr>
        <w:pStyle w:val="ParaText"/>
        <w:numPr>
          <w:ilvl w:val="0"/>
          <w:numId w:val="44"/>
        </w:numPr>
      </w:pPr>
      <w:r>
        <w:t xml:space="preserve">Effective </w:t>
      </w:r>
      <w:r w:rsidR="000E3BC2">
        <w:t>f</w:t>
      </w:r>
      <w:r>
        <w:t xml:space="preserve">lexible </w:t>
      </w:r>
      <w:r w:rsidR="000E3BC2">
        <w:t>c</w:t>
      </w:r>
      <w:r>
        <w:t xml:space="preserve">apacity </w:t>
      </w:r>
      <w:r w:rsidR="000E3BC2">
        <w:t>p</w:t>
      </w:r>
      <w:r>
        <w:t xml:space="preserve">rocess and </w:t>
      </w:r>
      <w:r w:rsidR="000E3BC2">
        <w:t>t</w:t>
      </w:r>
      <w:r>
        <w:t>imeline</w:t>
      </w:r>
    </w:p>
    <w:p w14:paraId="20C61C27" w14:textId="77777777" w:rsidR="00915269" w:rsidRDefault="00915269" w:rsidP="00E15230">
      <w:pPr>
        <w:pStyle w:val="ParaText"/>
        <w:numPr>
          <w:ilvl w:val="0"/>
          <w:numId w:val="44"/>
        </w:numPr>
      </w:pPr>
      <w:r>
        <w:t xml:space="preserve">Effective Flexible Capacity </w:t>
      </w:r>
      <w:r w:rsidR="000E3BC2">
        <w:t>c</w:t>
      </w:r>
      <w:r>
        <w:t xml:space="preserve">alculation </w:t>
      </w:r>
      <w:r w:rsidR="000E3BC2">
        <w:t>m</w:t>
      </w:r>
      <w:r>
        <w:t>ethodology</w:t>
      </w:r>
    </w:p>
    <w:p w14:paraId="20C61C28" w14:textId="77777777" w:rsidR="00915269" w:rsidRDefault="00915269" w:rsidP="00E15230">
      <w:pPr>
        <w:pStyle w:val="ParaText"/>
        <w:numPr>
          <w:ilvl w:val="0"/>
          <w:numId w:val="44"/>
        </w:numPr>
      </w:pPr>
      <w:r>
        <w:t>Description of flexible capacity categories</w:t>
      </w:r>
    </w:p>
    <w:p w14:paraId="20C61C29" w14:textId="77777777" w:rsidR="00915269" w:rsidRPr="00915269" w:rsidRDefault="00915269" w:rsidP="004534AE"/>
    <w:p w14:paraId="20C61C2A" w14:textId="77777777" w:rsidR="00915269" w:rsidRDefault="002D2471" w:rsidP="004534AE">
      <w:pPr>
        <w:pStyle w:val="Heading2"/>
      </w:pPr>
      <w:bookmarkStart w:id="922" w:name="_Toc233778763"/>
      <w:r>
        <w:t>Process and Timeline</w:t>
      </w:r>
      <w:bookmarkEnd w:id="922"/>
    </w:p>
    <w:p w14:paraId="20C61C2B" w14:textId="77777777" w:rsidR="00E5368E" w:rsidRDefault="00E5368E" w:rsidP="004534AE">
      <w:pPr>
        <w:pStyle w:val="ParaText"/>
      </w:pPr>
      <w:r>
        <w:t xml:space="preserve">The </w:t>
      </w:r>
      <w:r w:rsidR="000E3BC2">
        <w:t xml:space="preserve">EFC values calculated in the </w:t>
      </w:r>
      <w:r>
        <w:t>annual EFC process depend</w:t>
      </w:r>
      <w:r w:rsidR="000E3BC2">
        <w:t xml:space="preserve"> in part</w:t>
      </w:r>
      <w:r>
        <w:t xml:space="preserve"> on values prepared in the annual NQC process.  The figure below shows how the two processes relate; specifically, it shows which portions of the process depend on another.  These processes are performed in the June to September timeframe.</w:t>
      </w:r>
    </w:p>
    <w:p w14:paraId="20C61C2C" w14:textId="77777777" w:rsidR="00E5368E" w:rsidRDefault="00E5368E" w:rsidP="00E5368E">
      <w:pPr>
        <w:keepNext/>
        <w:jc w:val="center"/>
      </w:pPr>
      <w:r>
        <w:rPr>
          <w:noProof/>
        </w:rPr>
        <w:lastRenderedPageBreak/>
        <w:drawing>
          <wp:inline distT="0" distB="0" distL="0" distR="0" wp14:anchorId="20C62035" wp14:editId="20C62036">
            <wp:extent cx="5943600" cy="998220"/>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8"/>
                    <a:stretch>
                      <a:fillRect/>
                    </a:stretch>
                  </pic:blipFill>
                  <pic:spPr>
                    <a:xfrm>
                      <a:off x="0" y="0"/>
                      <a:ext cx="5943600" cy="998220"/>
                    </a:xfrm>
                    <a:prstGeom prst="rect">
                      <a:avLst/>
                    </a:prstGeom>
                  </pic:spPr>
                </pic:pic>
              </a:graphicData>
            </a:graphic>
          </wp:inline>
        </w:drawing>
      </w:r>
    </w:p>
    <w:p w14:paraId="20C61C2D" w14:textId="42F9AC1A" w:rsidR="00E5368E" w:rsidRPr="009B74E6" w:rsidRDefault="00E5368E" w:rsidP="004534AE">
      <w:pPr>
        <w:pStyle w:val="Caption"/>
      </w:pPr>
      <w:r w:rsidRPr="009B74E6">
        <w:t xml:space="preserve">Figure </w:t>
      </w:r>
      <w:r w:rsidR="00150D97">
        <w:rPr>
          <w:noProof/>
        </w:rPr>
        <w:fldChar w:fldCharType="begin"/>
      </w:r>
      <w:r w:rsidR="00150D97">
        <w:rPr>
          <w:noProof/>
        </w:rPr>
        <w:instrText xml:space="preserve"> SEQ Figure \* ARABIC </w:instrText>
      </w:r>
      <w:r w:rsidR="00150D97">
        <w:rPr>
          <w:noProof/>
        </w:rPr>
        <w:fldChar w:fldCharType="separate"/>
      </w:r>
      <w:r w:rsidR="000F456B">
        <w:rPr>
          <w:noProof/>
        </w:rPr>
        <w:t>4</w:t>
      </w:r>
      <w:r w:rsidR="00150D97">
        <w:rPr>
          <w:noProof/>
        </w:rPr>
        <w:fldChar w:fldCharType="end"/>
      </w:r>
      <w:r w:rsidRPr="009B74E6">
        <w:t>:</w:t>
      </w:r>
      <w:r>
        <w:t xml:space="preserve"> </w:t>
      </w:r>
      <w:r w:rsidRPr="009B74E6">
        <w:t xml:space="preserve">Illustration of the interplay between the annual NQC &amp; EFC </w:t>
      </w:r>
      <w:r>
        <w:rPr>
          <w:noProof/>
        </w:rPr>
        <w:t>proc</w:t>
      </w:r>
      <w:r w:rsidRPr="009B74E6">
        <w:rPr>
          <w:noProof/>
        </w:rPr>
        <w:t>esses.</w:t>
      </w:r>
    </w:p>
    <w:p w14:paraId="20C61C2E" w14:textId="77777777" w:rsidR="002D2471" w:rsidRDefault="002D2471" w:rsidP="004534AE">
      <w:pPr>
        <w:spacing w:after="0"/>
      </w:pPr>
    </w:p>
    <w:p w14:paraId="20C61C2F" w14:textId="77777777" w:rsidR="0010023D" w:rsidRDefault="0010023D">
      <w:pPr>
        <w:spacing w:after="0"/>
        <w:jc w:val="left"/>
        <w:rPr>
          <w:rFonts w:cs="Arial"/>
          <w:b/>
          <w:bCs/>
          <w:i/>
          <w:sz w:val="28"/>
          <w:szCs w:val="26"/>
        </w:rPr>
      </w:pPr>
      <w:r>
        <w:br w:type="page"/>
      </w:r>
    </w:p>
    <w:p w14:paraId="20C61C30" w14:textId="77777777" w:rsidR="002D2471" w:rsidRDefault="00A27B53" w:rsidP="004534AE">
      <w:pPr>
        <w:pStyle w:val="Heading3"/>
      </w:pPr>
      <w:bookmarkStart w:id="923" w:name="_Toc233778764"/>
      <w:r>
        <w:lastRenderedPageBreak/>
        <w:t>Draft EFC List</w:t>
      </w:r>
      <w:bookmarkEnd w:id="923"/>
    </w:p>
    <w:p w14:paraId="20C61C31" w14:textId="77777777" w:rsidR="00914681" w:rsidRDefault="00914681" w:rsidP="004534AE">
      <w:pPr>
        <w:pStyle w:val="ParaText"/>
      </w:pPr>
      <w:r>
        <w:t xml:space="preserve">After the </w:t>
      </w:r>
      <w:r w:rsidR="000E3BC2">
        <w:t>d</w:t>
      </w:r>
      <w:r>
        <w:t xml:space="preserve">raft NQC list is produced, the ISO uses those values </w:t>
      </w:r>
      <w:r w:rsidR="000E3BC2">
        <w:t xml:space="preserve">as part of its calculation </w:t>
      </w:r>
      <w:r>
        <w:t xml:space="preserve">to develop the </w:t>
      </w:r>
      <w:r w:rsidR="000E3BC2">
        <w:t>d</w:t>
      </w:r>
      <w:r>
        <w:t xml:space="preserve">raft EFC list.  </w:t>
      </w:r>
    </w:p>
    <w:p w14:paraId="20C61C32" w14:textId="77777777" w:rsidR="00914681" w:rsidRDefault="00914681" w:rsidP="004534AE">
      <w:pPr>
        <w:pStyle w:val="ParaText"/>
      </w:pPr>
    </w:p>
    <w:p w14:paraId="20C61C33" w14:textId="3BEF7CD5" w:rsidR="00914681" w:rsidRDefault="00914681" w:rsidP="004534AE">
      <w:pPr>
        <w:pStyle w:val="ParaText"/>
      </w:pPr>
      <w:r>
        <w:t xml:space="preserve">The ISO publishes a draft EFC list and allows market participants to provide comments or corrections to the list by </w:t>
      </w:r>
      <w:r w:rsidR="00D958DC">
        <w:t>the deadline listed in the market notice announcing publication of the draft EFC list.</w:t>
      </w:r>
    </w:p>
    <w:p w14:paraId="20C61C34" w14:textId="77777777" w:rsidR="00914681" w:rsidRDefault="00914681" w:rsidP="004534AE">
      <w:pPr>
        <w:pStyle w:val="ParaText"/>
      </w:pPr>
      <w:r>
        <w:t xml:space="preserve">Only two types of corrections will be evaluated, (1) if the resource was not included on the list but </w:t>
      </w:r>
      <w:r w:rsidR="004720D9">
        <w:t xml:space="preserve"> the scheduling coordinator for the resource</w:t>
      </w:r>
      <w:r>
        <w:t xml:space="preserve"> seeks to have it added, or (2) if the </w:t>
      </w:r>
      <w:r w:rsidR="004720D9">
        <w:t>scheduling coordinator for the resource</w:t>
      </w:r>
      <w:r>
        <w:t xml:space="preserve"> seeks </w:t>
      </w:r>
      <w:r w:rsidR="004720D9">
        <w:t xml:space="preserve">to </w:t>
      </w:r>
      <w:r>
        <w:t>change</w:t>
      </w:r>
      <w:r w:rsidR="004720D9">
        <w:t xml:space="preserve"> the EFC value identified on the draft EFC list</w:t>
      </w:r>
      <w:r>
        <w:t>.  These types of correction requests will be evaluated as follows:</w:t>
      </w:r>
    </w:p>
    <w:p w14:paraId="20C61C35" w14:textId="77777777" w:rsidR="002667B2" w:rsidRDefault="00914681" w:rsidP="004534AE">
      <w:pPr>
        <w:pStyle w:val="ParaText"/>
        <w:numPr>
          <w:ilvl w:val="6"/>
          <w:numId w:val="1"/>
        </w:numPr>
        <w:tabs>
          <w:tab w:val="clear" w:pos="2520"/>
          <w:tab w:val="left" w:pos="720"/>
        </w:tabs>
        <w:ind w:left="720"/>
      </w:pPr>
      <w:r>
        <w:t xml:space="preserve">If the </w:t>
      </w:r>
      <w:r w:rsidR="004720D9">
        <w:t>scheduling coordinator</w:t>
      </w:r>
      <w:r>
        <w:t xml:space="preserve"> for a resource that was not included on the draft list seeks to have the resource included on the list.</w:t>
      </w:r>
    </w:p>
    <w:p w14:paraId="20C61C36" w14:textId="77777777" w:rsidR="002667B2" w:rsidRDefault="004720D9" w:rsidP="004534AE">
      <w:pPr>
        <w:pStyle w:val="ParaText"/>
        <w:numPr>
          <w:ilvl w:val="7"/>
          <w:numId w:val="1"/>
        </w:numPr>
        <w:tabs>
          <w:tab w:val="clear" w:pos="2880"/>
          <w:tab w:val="left" w:pos="720"/>
        </w:tabs>
        <w:ind w:left="1440"/>
      </w:pPr>
      <w:r>
        <w:t>the scheduling coordinator</w:t>
      </w:r>
      <w:r w:rsidR="00914681">
        <w:t xml:space="preserve"> must demonstrate that the resource meets the criteria in ISO Tariff Section 10.10.4.1 or is capable of meeting the criteria.</w:t>
      </w:r>
    </w:p>
    <w:p w14:paraId="20C61C37" w14:textId="77777777" w:rsidR="00914681" w:rsidRDefault="004720D9" w:rsidP="004534AE">
      <w:pPr>
        <w:pStyle w:val="ParaText"/>
        <w:numPr>
          <w:ilvl w:val="7"/>
          <w:numId w:val="1"/>
        </w:numPr>
        <w:tabs>
          <w:tab w:val="clear" w:pos="2880"/>
          <w:tab w:val="left" w:pos="720"/>
        </w:tabs>
        <w:ind w:left="1440"/>
      </w:pPr>
      <w:r>
        <w:t>the scheduling coordinator</w:t>
      </w:r>
      <w:r w:rsidR="00914681">
        <w:t xml:space="preserve"> must provide documentation to enable the CAISO to determine the resource EFC pursuant to ISO Tariff Section 40.10.4.1.</w:t>
      </w:r>
    </w:p>
    <w:p w14:paraId="20C61C38" w14:textId="77777777" w:rsidR="002667B2" w:rsidRDefault="00914681" w:rsidP="004534AE">
      <w:pPr>
        <w:pStyle w:val="ParaText"/>
        <w:numPr>
          <w:ilvl w:val="6"/>
          <w:numId w:val="1"/>
        </w:numPr>
        <w:tabs>
          <w:tab w:val="clear" w:pos="2520"/>
          <w:tab w:val="left" w:pos="720"/>
        </w:tabs>
        <w:ind w:left="720"/>
      </w:pPr>
      <w:r>
        <w:t xml:space="preserve">If the </w:t>
      </w:r>
      <w:r w:rsidR="004720D9">
        <w:t>scheduling coordinator</w:t>
      </w:r>
      <w:r>
        <w:t xml:space="preserve"> for a resource included on the draft list seeks to change the EFC value.</w:t>
      </w:r>
    </w:p>
    <w:p w14:paraId="20C61C39" w14:textId="77777777" w:rsidR="00914681" w:rsidRDefault="004720D9" w:rsidP="004534AE">
      <w:pPr>
        <w:pStyle w:val="ParaText"/>
        <w:numPr>
          <w:ilvl w:val="7"/>
          <w:numId w:val="1"/>
        </w:numPr>
        <w:tabs>
          <w:tab w:val="clear" w:pos="2880"/>
          <w:tab w:val="left" w:pos="720"/>
        </w:tabs>
        <w:ind w:left="1440"/>
      </w:pPr>
      <w:r>
        <w:t>the scheduling coordinator</w:t>
      </w:r>
      <w:r w:rsidR="00914681">
        <w:t xml:space="preserve"> must provide documentation to enable the CAISO to determine the resource EFC pursuant to ISO Tariff Section 40.10.4.1.</w:t>
      </w:r>
    </w:p>
    <w:p w14:paraId="20C61C3A" w14:textId="6FAB64A7" w:rsidR="00914681" w:rsidRDefault="00914681" w:rsidP="004534AE">
      <w:pPr>
        <w:pStyle w:val="ParaText"/>
      </w:pPr>
      <w:r>
        <w:t xml:space="preserve">Corrections to the Draft EFC List along with any required documentation must be submitted to </w:t>
      </w:r>
      <w:r w:rsidR="002048BF">
        <w:t>CIDI</w:t>
      </w:r>
      <w:r w:rsidR="00D958DC">
        <w:t xml:space="preserve"> by the </w:t>
      </w:r>
      <w:r w:rsidR="00D958DC" w:rsidRPr="007D7990">
        <w:t>deadline listed in the market notice announcing publication of the draft EFC list.</w:t>
      </w:r>
      <w:r>
        <w:t xml:space="preserve"> </w:t>
      </w:r>
    </w:p>
    <w:p w14:paraId="20C61C3B" w14:textId="77777777" w:rsidR="00914681" w:rsidRDefault="00914681" w:rsidP="004534AE">
      <w:pPr>
        <w:pStyle w:val="ParaText"/>
      </w:pPr>
      <w:r>
        <w:t xml:space="preserve">If </w:t>
      </w:r>
      <w:r w:rsidR="004720D9">
        <w:t>the scheduling coordinator</w:t>
      </w:r>
      <w:r>
        <w:t xml:space="preserve"> submits a correction to the Draft EFC List, the ISO will notify the </w:t>
      </w:r>
      <w:r w:rsidR="004720D9">
        <w:t>scheduling coordinator</w:t>
      </w:r>
      <w:r>
        <w:t xml:space="preserve"> whether the change was accepted at least 15 days prior to posting the Final EFC List.</w:t>
      </w:r>
    </w:p>
    <w:p w14:paraId="20C61C3C" w14:textId="77777777" w:rsidR="00934535" w:rsidRDefault="00934535" w:rsidP="00914681"/>
    <w:p w14:paraId="20C61C3D" w14:textId="77777777" w:rsidR="00914681" w:rsidRDefault="00934535" w:rsidP="004534AE">
      <w:pPr>
        <w:pStyle w:val="Heading3"/>
      </w:pPr>
      <w:bookmarkStart w:id="924" w:name="_Toc233778765"/>
      <w:r>
        <w:lastRenderedPageBreak/>
        <w:t>Final EFC List</w:t>
      </w:r>
      <w:bookmarkEnd w:id="924"/>
    </w:p>
    <w:p w14:paraId="20C61C3E" w14:textId="77777777" w:rsidR="00B67533" w:rsidRDefault="00B67533" w:rsidP="004534AE">
      <w:pPr>
        <w:pStyle w:val="ParaText"/>
      </w:pPr>
      <w:r>
        <w:t xml:space="preserve">After the ISO receives </w:t>
      </w:r>
      <w:r w:rsidR="00E62A45">
        <w:t xml:space="preserve">and processes </w:t>
      </w:r>
      <w:r>
        <w:t xml:space="preserve">all </w:t>
      </w:r>
      <w:r w:rsidR="00E62A45">
        <w:t>requested changes</w:t>
      </w:r>
      <w:r>
        <w:t xml:space="preserve"> to the </w:t>
      </w:r>
      <w:r w:rsidR="00E62A45">
        <w:t>d</w:t>
      </w:r>
      <w:r>
        <w:t xml:space="preserve">raft EFC </w:t>
      </w:r>
      <w:r w:rsidR="00E62A45">
        <w:t>l</w:t>
      </w:r>
      <w:r>
        <w:t xml:space="preserve">ist, </w:t>
      </w:r>
      <w:r w:rsidR="00E62A45">
        <w:t xml:space="preserve">the ISO </w:t>
      </w:r>
      <w:r>
        <w:t xml:space="preserve">will post on the Reliability Requirements webpage the </w:t>
      </w:r>
      <w:r w:rsidR="00E62A45">
        <w:t>f</w:t>
      </w:r>
      <w:r>
        <w:t xml:space="preserve">inal EFC </w:t>
      </w:r>
      <w:r w:rsidR="00E62A45">
        <w:t>l</w:t>
      </w:r>
      <w:r>
        <w:t>ist. Any disputes to the ISO’s determination of EFC values are subject to the ISO ADR Procedure.</w:t>
      </w:r>
    </w:p>
    <w:p w14:paraId="20C61C3F" w14:textId="77777777" w:rsidR="00934535" w:rsidRDefault="00B67533" w:rsidP="004534AE">
      <w:pPr>
        <w:pStyle w:val="Heading3"/>
      </w:pPr>
      <w:bookmarkStart w:id="925" w:name="_Toc233778766"/>
      <w:r>
        <w:t>Updating Final EFC List</w:t>
      </w:r>
      <w:bookmarkEnd w:id="925"/>
    </w:p>
    <w:p w14:paraId="20C61C40" w14:textId="77777777" w:rsidR="00F94A55" w:rsidRDefault="00E62A45" w:rsidP="004534AE">
      <w:pPr>
        <w:pStyle w:val="ParaText"/>
      </w:pPr>
      <w:r>
        <w:t>T</w:t>
      </w:r>
      <w:r w:rsidR="00F94A55">
        <w:t xml:space="preserve">he </w:t>
      </w:r>
      <w:r>
        <w:t>posted f</w:t>
      </w:r>
      <w:r w:rsidR="00F94A55">
        <w:t xml:space="preserve">inal EFC </w:t>
      </w:r>
      <w:r>
        <w:t>l</w:t>
      </w:r>
      <w:r w:rsidR="00F94A55">
        <w:t xml:space="preserve">ist will be used for the following </w:t>
      </w:r>
      <w:r>
        <w:t>calendar</w:t>
      </w:r>
      <w:r w:rsidR="00F94A55">
        <w:t xml:space="preserve"> year. </w:t>
      </w:r>
    </w:p>
    <w:p w14:paraId="20C61C41" w14:textId="77777777" w:rsidR="00F94A55" w:rsidRDefault="00F94A55" w:rsidP="004534AE">
      <w:pPr>
        <w:pStyle w:val="ParaText"/>
      </w:pPr>
      <w:r>
        <w:t xml:space="preserve">The </w:t>
      </w:r>
      <w:r w:rsidR="00E62A45">
        <w:t>scheduling coordinator</w:t>
      </w:r>
      <w:r>
        <w:t xml:space="preserve"> for a resource </w:t>
      </w:r>
      <w:r w:rsidR="00E62A45">
        <w:t xml:space="preserve">may </w:t>
      </w:r>
      <w:r>
        <w:t xml:space="preserve">request to change </w:t>
      </w:r>
      <w:r w:rsidR="00E62A45">
        <w:t xml:space="preserve">an EFC value </w:t>
      </w:r>
      <w:r>
        <w:t xml:space="preserve">or add </w:t>
      </w:r>
      <w:r w:rsidR="00E62A45">
        <w:t xml:space="preserve">an EFC </w:t>
      </w:r>
      <w:r>
        <w:t xml:space="preserve">value </w:t>
      </w:r>
      <w:r w:rsidR="00E62A45">
        <w:t>to</w:t>
      </w:r>
      <w:r>
        <w:t xml:space="preserve"> </w:t>
      </w:r>
      <w:r w:rsidR="00BA1CDE">
        <w:t xml:space="preserve">be </w:t>
      </w:r>
      <w:r w:rsidR="00E62A45">
        <w:t xml:space="preserve">posted </w:t>
      </w:r>
      <w:r w:rsidR="00BA1CDE">
        <w:t xml:space="preserve">on </w:t>
      </w:r>
      <w:r>
        <w:t xml:space="preserve">the </w:t>
      </w:r>
      <w:r w:rsidR="00E62A45">
        <w:t>f</w:t>
      </w:r>
      <w:r>
        <w:t xml:space="preserve">inal EFC </w:t>
      </w:r>
      <w:r w:rsidR="00E62A45">
        <w:t>l</w:t>
      </w:r>
      <w:r>
        <w:t xml:space="preserve">ist only </w:t>
      </w:r>
      <w:r w:rsidR="00E62A45">
        <w:t>in two circumstances</w:t>
      </w:r>
      <w:r>
        <w:t>:</w:t>
      </w:r>
    </w:p>
    <w:p w14:paraId="20C61C42" w14:textId="77777777" w:rsidR="00F94A55" w:rsidRDefault="00F94A55" w:rsidP="00E15230">
      <w:pPr>
        <w:pStyle w:val="ParaText"/>
        <w:numPr>
          <w:ilvl w:val="0"/>
          <w:numId w:val="69"/>
        </w:numPr>
      </w:pPr>
      <w:r>
        <w:t xml:space="preserve">If </w:t>
      </w:r>
      <w:r w:rsidR="00E62A45">
        <w:t xml:space="preserve">the resource’s </w:t>
      </w:r>
      <w:r>
        <w:t>NQC or PMax increases or decreas</w:t>
      </w:r>
      <w:r w:rsidR="00E62A45">
        <w:t>es</w:t>
      </w:r>
      <w:r>
        <w:t xml:space="preserve"> during the </w:t>
      </w:r>
      <w:r w:rsidR="00E62A45">
        <w:t>calendar</w:t>
      </w:r>
      <w:r>
        <w:t xml:space="preserve"> year, and that value is changed in the Master File, the Scheduling Coordinator for the resource may request that the Effective Flexible Capacity value be recalculated to account for the change.</w:t>
      </w:r>
    </w:p>
    <w:p w14:paraId="20C61C43" w14:textId="77777777" w:rsidR="00F94A55" w:rsidRDefault="00F94A55" w:rsidP="00E15230">
      <w:pPr>
        <w:pStyle w:val="ParaText"/>
        <w:numPr>
          <w:ilvl w:val="0"/>
          <w:numId w:val="69"/>
        </w:numPr>
      </w:pPr>
      <w:r>
        <w:t xml:space="preserve">If a resource identified as under construction on the </w:t>
      </w:r>
      <w:r w:rsidR="00E62A45">
        <w:t>f</w:t>
      </w:r>
      <w:r>
        <w:t xml:space="preserve">inal EFC </w:t>
      </w:r>
      <w:r w:rsidR="00E62A45">
        <w:t>l</w:t>
      </w:r>
      <w:r>
        <w:t xml:space="preserve">ist, or other new resource, achieves commercial operation during the </w:t>
      </w:r>
      <w:r w:rsidR="00E62A45">
        <w:t>calendar</w:t>
      </w:r>
      <w:r>
        <w:t xml:space="preserve"> year, the Scheduling Coordinator for the resource may request that the CAISO calculate and add its EFC value and </w:t>
      </w:r>
      <w:r w:rsidRPr="00A50385">
        <w:t>the Flexible Capacity Categories for which the resource qualifies</w:t>
      </w:r>
      <w:r>
        <w:t xml:space="preserve"> to the </w:t>
      </w:r>
      <w:r w:rsidR="00E62A45">
        <w:t>f</w:t>
      </w:r>
      <w:r>
        <w:t xml:space="preserve">inal EFC </w:t>
      </w:r>
      <w:r w:rsidR="00E62A45">
        <w:t>l</w:t>
      </w:r>
      <w:r>
        <w:t xml:space="preserve">ist.  </w:t>
      </w:r>
    </w:p>
    <w:p w14:paraId="20C61C44" w14:textId="77777777" w:rsidR="00F94A55" w:rsidRDefault="00F94A55" w:rsidP="004534AE">
      <w:pPr>
        <w:pStyle w:val="ParaText"/>
      </w:pPr>
      <w:r>
        <w:t>If one of the</w:t>
      </w:r>
      <w:r w:rsidR="00D30441">
        <w:t>se</w:t>
      </w:r>
      <w:r>
        <w:t xml:space="preserve"> </w:t>
      </w:r>
      <w:r w:rsidR="00D30441">
        <w:t>circumstances</w:t>
      </w:r>
      <w:r>
        <w:t xml:space="preserve"> appl</w:t>
      </w:r>
      <w:r w:rsidR="00D30441">
        <w:t>ies</w:t>
      </w:r>
      <w:r>
        <w:t xml:space="preserve">, the </w:t>
      </w:r>
      <w:r w:rsidR="00D30441">
        <w:t>scheduling coordinator</w:t>
      </w:r>
      <w:r>
        <w:t xml:space="preserve"> for the resource must submit a request to </w:t>
      </w:r>
      <w:r w:rsidR="002048BF">
        <w:t>CIDI</w:t>
      </w:r>
      <w:r>
        <w:t xml:space="preserve"> including the following information:</w:t>
      </w:r>
    </w:p>
    <w:p w14:paraId="20C61C45" w14:textId="77777777" w:rsidR="00F94A55" w:rsidRDefault="00F94A55" w:rsidP="00E15230">
      <w:pPr>
        <w:pStyle w:val="ParaText"/>
        <w:numPr>
          <w:ilvl w:val="0"/>
          <w:numId w:val="45"/>
        </w:numPr>
      </w:pPr>
      <w:r>
        <w:t>The resource market ID</w:t>
      </w:r>
    </w:p>
    <w:p w14:paraId="20C61C46" w14:textId="77777777" w:rsidR="00F94A55" w:rsidRDefault="00F94A55" w:rsidP="00E15230">
      <w:pPr>
        <w:pStyle w:val="ParaText"/>
        <w:numPr>
          <w:ilvl w:val="0"/>
          <w:numId w:val="45"/>
        </w:numPr>
      </w:pPr>
      <w:r>
        <w:t>An explanation of the reason for the change</w:t>
      </w:r>
    </w:p>
    <w:p w14:paraId="20C61C47" w14:textId="77777777" w:rsidR="00F94A55" w:rsidRDefault="00F94A55" w:rsidP="00E15230">
      <w:pPr>
        <w:pStyle w:val="ParaText"/>
        <w:numPr>
          <w:ilvl w:val="0"/>
          <w:numId w:val="45"/>
        </w:numPr>
      </w:pPr>
      <w:r>
        <w:t>A proposed qualified category:</w:t>
      </w:r>
    </w:p>
    <w:p w14:paraId="20C61C48" w14:textId="77777777" w:rsidR="00F94A55" w:rsidRDefault="00F94A55" w:rsidP="00E15230">
      <w:pPr>
        <w:pStyle w:val="ParaText"/>
        <w:numPr>
          <w:ilvl w:val="1"/>
          <w:numId w:val="45"/>
        </w:numPr>
      </w:pPr>
      <w:r>
        <w:t>Base Ramping</w:t>
      </w:r>
    </w:p>
    <w:p w14:paraId="20C61C49" w14:textId="77777777" w:rsidR="00F94A55" w:rsidRDefault="00F94A55" w:rsidP="00E15230">
      <w:pPr>
        <w:pStyle w:val="ParaText"/>
        <w:numPr>
          <w:ilvl w:val="1"/>
          <w:numId w:val="45"/>
        </w:numPr>
      </w:pPr>
      <w:r>
        <w:t>Peak Ramping</w:t>
      </w:r>
    </w:p>
    <w:p w14:paraId="20C61C4A" w14:textId="77777777" w:rsidR="00F94A55" w:rsidRDefault="00F94A55" w:rsidP="00E15230">
      <w:pPr>
        <w:pStyle w:val="ParaText"/>
        <w:numPr>
          <w:ilvl w:val="1"/>
          <w:numId w:val="45"/>
        </w:numPr>
      </w:pPr>
      <w:r>
        <w:t>Super-Peak Ramping</w:t>
      </w:r>
    </w:p>
    <w:p w14:paraId="20C61C4B" w14:textId="77777777" w:rsidR="006A3106" w:rsidRDefault="00F94A55" w:rsidP="00E15230">
      <w:pPr>
        <w:pStyle w:val="ParaText"/>
        <w:numPr>
          <w:ilvl w:val="0"/>
          <w:numId w:val="45"/>
        </w:numPr>
      </w:pPr>
      <w:r>
        <w:t>Any information required to support the determination of the qualified category, including monthly use limitations for start-ups and operating hours.</w:t>
      </w:r>
    </w:p>
    <w:p w14:paraId="20C61C4C" w14:textId="77777777" w:rsidR="0010023D" w:rsidRDefault="0010023D">
      <w:pPr>
        <w:spacing w:after="0"/>
        <w:jc w:val="left"/>
        <w:rPr>
          <w:rFonts w:cs="Arial"/>
          <w:b/>
          <w:bCs/>
          <w:iCs/>
          <w:sz w:val="28"/>
          <w:szCs w:val="28"/>
        </w:rPr>
      </w:pPr>
      <w:r>
        <w:br w:type="page"/>
      </w:r>
    </w:p>
    <w:p w14:paraId="20C61C4D" w14:textId="77777777" w:rsidR="006A3106" w:rsidRPr="00A64D66" w:rsidRDefault="00647D74" w:rsidP="004534AE">
      <w:pPr>
        <w:pStyle w:val="Heading2"/>
      </w:pPr>
      <w:bookmarkStart w:id="926" w:name="_Toc233778767"/>
      <w:r>
        <w:lastRenderedPageBreak/>
        <w:t>Ineligible Resources</w:t>
      </w:r>
      <w:bookmarkEnd w:id="926"/>
    </w:p>
    <w:p w14:paraId="20C61C4E" w14:textId="77777777" w:rsidR="006A3106" w:rsidRPr="004534AE" w:rsidRDefault="006A3106" w:rsidP="004534AE">
      <w:pPr>
        <w:pStyle w:val="ParaText"/>
        <w:rPr>
          <w:i/>
        </w:rPr>
      </w:pPr>
      <w:r w:rsidRPr="003C31E8">
        <w:rPr>
          <w:i/>
        </w:rPr>
        <w:t>ISO Tariff Section 40.10.4.1</w:t>
      </w:r>
    </w:p>
    <w:p w14:paraId="20C61C4F" w14:textId="77777777" w:rsidR="006A3106" w:rsidRDefault="006A3106" w:rsidP="004534AE">
      <w:pPr>
        <w:pStyle w:val="ParaText"/>
      </w:pPr>
      <w:r w:rsidRPr="008B3D8B">
        <w:t>Intertie resources and imports, other than Pseudo-Ties and Dynamic Scheduled resources, are not eligible to provide Flexible RA Capacity.</w:t>
      </w:r>
    </w:p>
    <w:p w14:paraId="20C61C50" w14:textId="77777777" w:rsidR="00934535" w:rsidRDefault="006A3106" w:rsidP="004534AE">
      <w:pPr>
        <w:pStyle w:val="Heading2"/>
      </w:pPr>
      <w:bookmarkStart w:id="927" w:name="_Toc233778768"/>
      <w:r>
        <w:t>Flexible Capacity Categories</w:t>
      </w:r>
      <w:bookmarkEnd w:id="927"/>
    </w:p>
    <w:p w14:paraId="20C61C51" w14:textId="77777777" w:rsidR="00F86D31" w:rsidRPr="004534AE" w:rsidRDefault="00F86D31" w:rsidP="004534AE">
      <w:pPr>
        <w:pStyle w:val="ParaText"/>
        <w:rPr>
          <w:i/>
        </w:rPr>
      </w:pPr>
      <w:r w:rsidRPr="00FB5CB4">
        <w:rPr>
          <w:i/>
        </w:rPr>
        <w:t>ISO Tariff Section 40.10.3.1</w:t>
      </w:r>
    </w:p>
    <w:p w14:paraId="20C61C52" w14:textId="77777777" w:rsidR="00F86D31" w:rsidRDefault="00F86D31" w:rsidP="004534AE">
      <w:pPr>
        <w:pStyle w:val="Heading3"/>
      </w:pPr>
      <w:bookmarkStart w:id="928" w:name="_Toc233778769"/>
      <w:r>
        <w:t>Overview</w:t>
      </w:r>
      <w:bookmarkEnd w:id="928"/>
    </w:p>
    <w:p w14:paraId="20C61C53" w14:textId="77777777" w:rsidR="00F86D31" w:rsidRPr="00FD1284" w:rsidRDefault="00F86D31" w:rsidP="004534AE">
      <w:pPr>
        <w:pStyle w:val="ParaText"/>
      </w:pPr>
      <w:r w:rsidRPr="00FD1284">
        <w:t xml:space="preserve">There are three different types of Flexible RA Capacity, Base Ramping, Peak Ramping, and Super-Peak Ramping. A resource </w:t>
      </w:r>
      <w:r>
        <w:t>qualifies to provide Flexible RA Capacity in each Flexible Capacity Category for which it meets the qualification</w:t>
      </w:r>
      <w:r w:rsidR="00647D74">
        <w:t>s</w:t>
      </w:r>
      <w:r>
        <w:t xml:space="preserve"> </w:t>
      </w:r>
      <w:r w:rsidR="00647D74">
        <w:t>set forth</w:t>
      </w:r>
      <w:r>
        <w:t xml:space="preserve"> in ISO Tariff Section</w:t>
      </w:r>
      <w:r w:rsidR="00647D74">
        <w:t>s</w:t>
      </w:r>
      <w:r>
        <w:t xml:space="preserve"> 40.10.3.2, 40.10.3.3, and 40.10.3.4.</w:t>
      </w:r>
    </w:p>
    <w:p w14:paraId="20C61C54" w14:textId="77777777" w:rsidR="00F86D31" w:rsidRDefault="00F86D31" w:rsidP="00F86D31"/>
    <w:tbl>
      <w:tblPr>
        <w:tblStyle w:val="TableGrid"/>
        <w:tblW w:w="9378" w:type="dxa"/>
        <w:tblLook w:val="04A0" w:firstRow="1" w:lastRow="0" w:firstColumn="1" w:lastColumn="0" w:noHBand="0" w:noVBand="1"/>
      </w:tblPr>
      <w:tblGrid>
        <w:gridCol w:w="2394"/>
        <w:gridCol w:w="2394"/>
        <w:gridCol w:w="2250"/>
        <w:gridCol w:w="2340"/>
      </w:tblGrid>
      <w:tr w:rsidR="00F86D31" w:rsidRPr="00A31B0F" w14:paraId="20C61C59" w14:textId="77777777" w:rsidTr="00AA4F8E">
        <w:tc>
          <w:tcPr>
            <w:tcW w:w="2394" w:type="dxa"/>
            <w:shd w:val="clear" w:color="auto" w:fill="17365D" w:themeFill="text2" w:themeFillShade="BF"/>
          </w:tcPr>
          <w:p w14:paraId="20C61C55" w14:textId="77777777" w:rsidR="00F86D31" w:rsidRPr="004534AE" w:rsidRDefault="00F86D31" w:rsidP="00AA4F8E">
            <w:pPr>
              <w:rPr>
                <w:b/>
                <w:sz w:val="20"/>
              </w:rPr>
            </w:pPr>
          </w:p>
        </w:tc>
        <w:tc>
          <w:tcPr>
            <w:tcW w:w="2394" w:type="dxa"/>
            <w:shd w:val="clear" w:color="auto" w:fill="17365D" w:themeFill="text2" w:themeFillShade="BF"/>
          </w:tcPr>
          <w:p w14:paraId="20C61C56" w14:textId="77777777" w:rsidR="00F86D31" w:rsidRPr="004534AE" w:rsidRDefault="00F86D31" w:rsidP="00AA4F8E">
            <w:pPr>
              <w:rPr>
                <w:b/>
                <w:sz w:val="20"/>
              </w:rPr>
            </w:pPr>
            <w:r w:rsidRPr="004534AE">
              <w:rPr>
                <w:b/>
                <w:sz w:val="20"/>
              </w:rPr>
              <w:t>Base Ramping</w:t>
            </w:r>
            <w:r w:rsidRPr="004534AE">
              <w:rPr>
                <w:rStyle w:val="FootnoteReference"/>
                <w:b/>
                <w:sz w:val="20"/>
              </w:rPr>
              <w:footnoteReference w:id="8"/>
            </w:r>
          </w:p>
        </w:tc>
        <w:tc>
          <w:tcPr>
            <w:tcW w:w="2250" w:type="dxa"/>
            <w:shd w:val="clear" w:color="auto" w:fill="17365D" w:themeFill="text2" w:themeFillShade="BF"/>
          </w:tcPr>
          <w:p w14:paraId="20C61C57" w14:textId="77777777" w:rsidR="00F86D31" w:rsidRPr="004534AE" w:rsidRDefault="00F86D31" w:rsidP="00AA4F8E">
            <w:pPr>
              <w:rPr>
                <w:b/>
                <w:sz w:val="20"/>
              </w:rPr>
            </w:pPr>
            <w:r w:rsidRPr="004534AE">
              <w:rPr>
                <w:b/>
                <w:sz w:val="20"/>
              </w:rPr>
              <w:t>Peak Ramping</w:t>
            </w:r>
            <w:r w:rsidRPr="004534AE">
              <w:rPr>
                <w:rStyle w:val="FootnoteReference"/>
                <w:b/>
                <w:sz w:val="20"/>
              </w:rPr>
              <w:footnoteReference w:id="9"/>
            </w:r>
          </w:p>
        </w:tc>
        <w:tc>
          <w:tcPr>
            <w:tcW w:w="2340" w:type="dxa"/>
            <w:shd w:val="clear" w:color="auto" w:fill="17365D" w:themeFill="text2" w:themeFillShade="BF"/>
          </w:tcPr>
          <w:p w14:paraId="20C61C58" w14:textId="77777777" w:rsidR="00F86D31" w:rsidRPr="004534AE" w:rsidRDefault="00F86D31" w:rsidP="00AA4F8E">
            <w:pPr>
              <w:rPr>
                <w:b/>
                <w:sz w:val="20"/>
              </w:rPr>
            </w:pPr>
            <w:r w:rsidRPr="004534AE">
              <w:rPr>
                <w:b/>
                <w:sz w:val="20"/>
              </w:rPr>
              <w:t>Super-Peak Ramping</w:t>
            </w:r>
            <w:r w:rsidRPr="004534AE">
              <w:rPr>
                <w:rStyle w:val="FootnoteReference"/>
                <w:b/>
                <w:sz w:val="20"/>
              </w:rPr>
              <w:footnoteReference w:id="10"/>
            </w:r>
          </w:p>
        </w:tc>
      </w:tr>
      <w:tr w:rsidR="00F86D31" w:rsidRPr="00A31B0F" w14:paraId="20C61C5E" w14:textId="77777777" w:rsidTr="00AA4F8E">
        <w:tc>
          <w:tcPr>
            <w:tcW w:w="2394" w:type="dxa"/>
          </w:tcPr>
          <w:p w14:paraId="20C61C5A" w14:textId="77777777" w:rsidR="00F86D31" w:rsidRPr="004534AE" w:rsidRDefault="00F86D31" w:rsidP="004534AE">
            <w:pPr>
              <w:jc w:val="left"/>
              <w:rPr>
                <w:sz w:val="20"/>
              </w:rPr>
            </w:pPr>
            <w:r w:rsidRPr="004534AE">
              <w:rPr>
                <w:sz w:val="20"/>
              </w:rPr>
              <w:t>Capable of DAM and RTM Economic Bidding</w:t>
            </w:r>
          </w:p>
        </w:tc>
        <w:tc>
          <w:tcPr>
            <w:tcW w:w="2394" w:type="dxa"/>
          </w:tcPr>
          <w:p w14:paraId="20C61C5B" w14:textId="77777777" w:rsidR="00F86D31" w:rsidRPr="004534AE" w:rsidRDefault="00F86D31" w:rsidP="004534AE">
            <w:pPr>
              <w:jc w:val="left"/>
              <w:rPr>
                <w:sz w:val="20"/>
              </w:rPr>
            </w:pPr>
            <w:r w:rsidRPr="004534AE">
              <w:rPr>
                <w:sz w:val="20"/>
              </w:rPr>
              <w:t>5:00 a.m. – 10 p.m.</w:t>
            </w:r>
          </w:p>
        </w:tc>
        <w:tc>
          <w:tcPr>
            <w:tcW w:w="2250" w:type="dxa"/>
          </w:tcPr>
          <w:p w14:paraId="20C61C5C" w14:textId="77777777" w:rsidR="00F86D31" w:rsidRPr="004534AE" w:rsidRDefault="00F86D31" w:rsidP="004534AE">
            <w:pPr>
              <w:jc w:val="left"/>
              <w:rPr>
                <w:sz w:val="20"/>
              </w:rPr>
            </w:pPr>
            <w:r w:rsidRPr="004534AE">
              <w:rPr>
                <w:sz w:val="20"/>
              </w:rPr>
              <w:t>Five hour block determined seasonally</w:t>
            </w:r>
            <w:r w:rsidRPr="004534AE">
              <w:rPr>
                <w:rStyle w:val="FootnoteReference"/>
                <w:sz w:val="20"/>
              </w:rPr>
              <w:footnoteReference w:id="11"/>
            </w:r>
          </w:p>
        </w:tc>
        <w:tc>
          <w:tcPr>
            <w:tcW w:w="2340" w:type="dxa"/>
          </w:tcPr>
          <w:p w14:paraId="20C61C5D" w14:textId="77777777" w:rsidR="00F86D31" w:rsidRPr="004534AE" w:rsidRDefault="00F86D31" w:rsidP="004534AE">
            <w:pPr>
              <w:jc w:val="left"/>
              <w:rPr>
                <w:sz w:val="20"/>
              </w:rPr>
            </w:pPr>
            <w:r w:rsidRPr="004534AE">
              <w:rPr>
                <w:sz w:val="20"/>
              </w:rPr>
              <w:t>Five hour block determined seasonally</w:t>
            </w:r>
            <w:r w:rsidRPr="004534AE">
              <w:rPr>
                <w:rStyle w:val="FootnoteReference"/>
                <w:sz w:val="20"/>
              </w:rPr>
              <w:footnoteReference w:id="12"/>
            </w:r>
          </w:p>
        </w:tc>
      </w:tr>
      <w:tr w:rsidR="00F86D31" w:rsidRPr="00A31B0F" w14:paraId="20C61C63" w14:textId="77777777" w:rsidTr="00AA4F8E">
        <w:tc>
          <w:tcPr>
            <w:tcW w:w="2394" w:type="dxa"/>
          </w:tcPr>
          <w:p w14:paraId="20C61C5F" w14:textId="77777777" w:rsidR="00F86D31" w:rsidRPr="004534AE" w:rsidRDefault="00F86D31" w:rsidP="004534AE">
            <w:pPr>
              <w:jc w:val="left"/>
              <w:rPr>
                <w:sz w:val="20"/>
              </w:rPr>
            </w:pPr>
            <w:r w:rsidRPr="004534AE">
              <w:rPr>
                <w:sz w:val="20"/>
              </w:rPr>
              <w:t>Energy Requirement</w:t>
            </w:r>
          </w:p>
        </w:tc>
        <w:tc>
          <w:tcPr>
            <w:tcW w:w="2394" w:type="dxa"/>
          </w:tcPr>
          <w:p w14:paraId="20C61C60" w14:textId="77777777" w:rsidR="00F86D31" w:rsidRPr="004534AE" w:rsidRDefault="00F86D31" w:rsidP="004534AE">
            <w:pPr>
              <w:jc w:val="left"/>
              <w:rPr>
                <w:sz w:val="20"/>
              </w:rPr>
            </w:pPr>
            <w:r w:rsidRPr="004534AE">
              <w:rPr>
                <w:sz w:val="20"/>
              </w:rPr>
              <w:t>Minimum 6 hours at EFC</w:t>
            </w:r>
          </w:p>
        </w:tc>
        <w:tc>
          <w:tcPr>
            <w:tcW w:w="2250" w:type="dxa"/>
          </w:tcPr>
          <w:p w14:paraId="20C61C61" w14:textId="77777777" w:rsidR="00F86D31" w:rsidRPr="004534AE" w:rsidRDefault="00F86D31" w:rsidP="004534AE">
            <w:pPr>
              <w:jc w:val="left"/>
              <w:rPr>
                <w:sz w:val="20"/>
              </w:rPr>
            </w:pPr>
            <w:r w:rsidRPr="004534AE">
              <w:rPr>
                <w:sz w:val="20"/>
              </w:rPr>
              <w:t>Minimum 3 hours at EFC</w:t>
            </w:r>
          </w:p>
        </w:tc>
        <w:tc>
          <w:tcPr>
            <w:tcW w:w="2340" w:type="dxa"/>
          </w:tcPr>
          <w:p w14:paraId="20C61C62" w14:textId="77777777" w:rsidR="00F86D31" w:rsidRPr="004534AE" w:rsidRDefault="00F86D31" w:rsidP="004534AE">
            <w:pPr>
              <w:jc w:val="left"/>
              <w:rPr>
                <w:sz w:val="20"/>
              </w:rPr>
            </w:pPr>
            <w:r w:rsidRPr="004534AE">
              <w:rPr>
                <w:sz w:val="20"/>
              </w:rPr>
              <w:t>Minimum 3 hours at EFC</w:t>
            </w:r>
          </w:p>
        </w:tc>
      </w:tr>
      <w:tr w:rsidR="00F86D31" w:rsidRPr="00A31B0F" w14:paraId="20C61C68" w14:textId="77777777" w:rsidTr="00AA4F8E">
        <w:tc>
          <w:tcPr>
            <w:tcW w:w="2394" w:type="dxa"/>
          </w:tcPr>
          <w:p w14:paraId="20C61C64" w14:textId="77777777" w:rsidR="00F86D31" w:rsidRPr="004534AE" w:rsidRDefault="00F86D31" w:rsidP="004534AE">
            <w:pPr>
              <w:jc w:val="left"/>
              <w:rPr>
                <w:sz w:val="20"/>
              </w:rPr>
            </w:pPr>
            <w:r w:rsidRPr="004534AE">
              <w:rPr>
                <w:sz w:val="20"/>
              </w:rPr>
              <w:t>Daily Availability</w:t>
            </w:r>
          </w:p>
        </w:tc>
        <w:tc>
          <w:tcPr>
            <w:tcW w:w="2394" w:type="dxa"/>
          </w:tcPr>
          <w:p w14:paraId="20C61C65" w14:textId="77777777" w:rsidR="00F86D31" w:rsidRPr="004534AE" w:rsidRDefault="00F86D31" w:rsidP="004534AE">
            <w:pPr>
              <w:jc w:val="left"/>
              <w:rPr>
                <w:sz w:val="20"/>
              </w:rPr>
            </w:pPr>
            <w:r w:rsidRPr="004534AE">
              <w:rPr>
                <w:sz w:val="20"/>
              </w:rPr>
              <w:t>7 days per week, all days per month</w:t>
            </w:r>
          </w:p>
        </w:tc>
        <w:tc>
          <w:tcPr>
            <w:tcW w:w="2250" w:type="dxa"/>
          </w:tcPr>
          <w:p w14:paraId="20C61C66" w14:textId="77777777" w:rsidR="00F86D31" w:rsidRPr="004534AE" w:rsidRDefault="00F86D31" w:rsidP="004534AE">
            <w:pPr>
              <w:jc w:val="left"/>
              <w:rPr>
                <w:sz w:val="20"/>
              </w:rPr>
            </w:pPr>
            <w:r w:rsidRPr="004534AE">
              <w:rPr>
                <w:sz w:val="20"/>
              </w:rPr>
              <w:t>7 days per week, all days per month</w:t>
            </w:r>
          </w:p>
        </w:tc>
        <w:tc>
          <w:tcPr>
            <w:tcW w:w="2340" w:type="dxa"/>
          </w:tcPr>
          <w:p w14:paraId="20C61C67" w14:textId="77777777" w:rsidR="00F86D31" w:rsidRPr="004534AE" w:rsidRDefault="00F86D31" w:rsidP="004534AE">
            <w:pPr>
              <w:jc w:val="left"/>
              <w:rPr>
                <w:sz w:val="20"/>
              </w:rPr>
            </w:pPr>
            <w:r w:rsidRPr="004534AE">
              <w:rPr>
                <w:sz w:val="20"/>
              </w:rPr>
              <w:t>All non-holiday weekdays per month</w:t>
            </w:r>
          </w:p>
        </w:tc>
      </w:tr>
      <w:tr w:rsidR="00F86D31" w:rsidRPr="00A31B0F" w14:paraId="20C61C6D" w14:textId="77777777" w:rsidTr="00AA4F8E">
        <w:tc>
          <w:tcPr>
            <w:tcW w:w="2394" w:type="dxa"/>
          </w:tcPr>
          <w:p w14:paraId="20C61C69" w14:textId="77777777" w:rsidR="00F86D31" w:rsidRPr="004534AE" w:rsidRDefault="00F86D31" w:rsidP="004534AE">
            <w:pPr>
              <w:jc w:val="left"/>
              <w:rPr>
                <w:sz w:val="20"/>
              </w:rPr>
            </w:pPr>
            <w:r w:rsidRPr="004534AE">
              <w:rPr>
                <w:sz w:val="20"/>
              </w:rPr>
              <w:t>Daily Start-Up Capability</w:t>
            </w:r>
          </w:p>
        </w:tc>
        <w:tc>
          <w:tcPr>
            <w:tcW w:w="2394" w:type="dxa"/>
          </w:tcPr>
          <w:p w14:paraId="20C61C6A" w14:textId="77777777" w:rsidR="00F86D31" w:rsidRPr="004534AE" w:rsidRDefault="00F86D31" w:rsidP="004534AE">
            <w:pPr>
              <w:jc w:val="left"/>
              <w:rPr>
                <w:sz w:val="20"/>
              </w:rPr>
            </w:pPr>
            <w:r w:rsidRPr="004534AE">
              <w:rPr>
                <w:sz w:val="20"/>
              </w:rPr>
              <w:t>The resource must be able to provide the minimum of (i) two Start-Ups per day for every day of the month or sixty Start-Ups per month, or (ii) the number of Start-Ups allowed by its operational limits, including minimum up and minimum down time</w:t>
            </w:r>
          </w:p>
        </w:tc>
        <w:tc>
          <w:tcPr>
            <w:tcW w:w="2250" w:type="dxa"/>
          </w:tcPr>
          <w:p w14:paraId="20C61C6B" w14:textId="77777777" w:rsidR="00F86D31" w:rsidRPr="004534AE" w:rsidRDefault="00F86D31" w:rsidP="004534AE">
            <w:pPr>
              <w:jc w:val="left"/>
              <w:rPr>
                <w:sz w:val="20"/>
              </w:rPr>
            </w:pPr>
            <w:r w:rsidRPr="004534AE">
              <w:rPr>
                <w:sz w:val="20"/>
              </w:rPr>
              <w:t>At least one start per day</w:t>
            </w:r>
          </w:p>
        </w:tc>
        <w:tc>
          <w:tcPr>
            <w:tcW w:w="2340" w:type="dxa"/>
          </w:tcPr>
          <w:p w14:paraId="20C61C6C" w14:textId="77777777" w:rsidR="00F86D31" w:rsidRPr="004534AE" w:rsidRDefault="00F86D31" w:rsidP="004534AE">
            <w:pPr>
              <w:jc w:val="left"/>
              <w:rPr>
                <w:sz w:val="20"/>
              </w:rPr>
            </w:pPr>
            <w:r w:rsidRPr="004534AE">
              <w:rPr>
                <w:sz w:val="20"/>
              </w:rPr>
              <w:t>At least one start per day</w:t>
            </w:r>
          </w:p>
        </w:tc>
      </w:tr>
      <w:tr w:rsidR="00F86D31" w:rsidRPr="00A31B0F" w14:paraId="20C61C72" w14:textId="77777777" w:rsidTr="00AA4F8E">
        <w:tc>
          <w:tcPr>
            <w:tcW w:w="2394" w:type="dxa"/>
          </w:tcPr>
          <w:p w14:paraId="20C61C6E" w14:textId="77777777" w:rsidR="00F86D31" w:rsidRPr="004534AE" w:rsidRDefault="00F86D31" w:rsidP="004534AE">
            <w:pPr>
              <w:jc w:val="left"/>
              <w:rPr>
                <w:sz w:val="20"/>
              </w:rPr>
            </w:pPr>
            <w:r w:rsidRPr="004534AE">
              <w:rPr>
                <w:sz w:val="20"/>
              </w:rPr>
              <w:t>Other Limitations</w:t>
            </w:r>
          </w:p>
        </w:tc>
        <w:tc>
          <w:tcPr>
            <w:tcW w:w="2394" w:type="dxa"/>
          </w:tcPr>
          <w:p w14:paraId="20C61C6F" w14:textId="77777777" w:rsidR="00F86D31" w:rsidRPr="004534AE" w:rsidRDefault="00F86D31" w:rsidP="004534AE">
            <w:pPr>
              <w:jc w:val="left"/>
              <w:rPr>
                <w:sz w:val="20"/>
              </w:rPr>
            </w:pPr>
            <w:r w:rsidRPr="004534AE">
              <w:rPr>
                <w:sz w:val="20"/>
              </w:rPr>
              <w:t xml:space="preserve">No monthly or annual limitations on number of starts or energy limits that translate to less </w:t>
            </w:r>
            <w:r w:rsidRPr="004534AE">
              <w:rPr>
                <w:sz w:val="20"/>
              </w:rPr>
              <w:lastRenderedPageBreak/>
              <w:t>than the daily requirements</w:t>
            </w:r>
          </w:p>
        </w:tc>
        <w:tc>
          <w:tcPr>
            <w:tcW w:w="2250" w:type="dxa"/>
          </w:tcPr>
          <w:p w14:paraId="20C61C70" w14:textId="77777777" w:rsidR="00F86D31" w:rsidRPr="004534AE" w:rsidRDefault="00F86D31" w:rsidP="004534AE">
            <w:pPr>
              <w:jc w:val="left"/>
              <w:rPr>
                <w:sz w:val="20"/>
              </w:rPr>
            </w:pPr>
            <w:r w:rsidRPr="004534AE">
              <w:rPr>
                <w:sz w:val="20"/>
              </w:rPr>
              <w:lastRenderedPageBreak/>
              <w:t xml:space="preserve">No monthly or annual limitations on number of starts or energy limits that translate to </w:t>
            </w:r>
            <w:r w:rsidRPr="004534AE">
              <w:rPr>
                <w:sz w:val="20"/>
              </w:rPr>
              <w:lastRenderedPageBreak/>
              <w:t>less than the daily requirements</w:t>
            </w:r>
          </w:p>
        </w:tc>
        <w:tc>
          <w:tcPr>
            <w:tcW w:w="2340" w:type="dxa"/>
          </w:tcPr>
          <w:p w14:paraId="20C61C71" w14:textId="77777777" w:rsidR="00F86D31" w:rsidRPr="004534AE" w:rsidRDefault="00F86D31" w:rsidP="004534AE">
            <w:pPr>
              <w:jc w:val="left"/>
              <w:rPr>
                <w:sz w:val="20"/>
              </w:rPr>
            </w:pPr>
            <w:r w:rsidRPr="004534AE">
              <w:rPr>
                <w:sz w:val="20"/>
              </w:rPr>
              <w:lastRenderedPageBreak/>
              <w:t xml:space="preserve">Must be capable of responding to at least 5 dispatches per month during the five-hour </w:t>
            </w:r>
            <w:r w:rsidRPr="004534AE">
              <w:rPr>
                <w:sz w:val="20"/>
              </w:rPr>
              <w:lastRenderedPageBreak/>
              <w:t>period of the must offer obligation</w:t>
            </w:r>
          </w:p>
        </w:tc>
      </w:tr>
    </w:tbl>
    <w:p w14:paraId="20C61C73" w14:textId="77777777" w:rsidR="00F86D31" w:rsidRPr="00F86D31" w:rsidRDefault="00F86D31" w:rsidP="004534AE"/>
    <w:p w14:paraId="20C61C74" w14:textId="77777777" w:rsidR="0010100A" w:rsidRDefault="0010100A" w:rsidP="004534AE">
      <w:pPr>
        <w:spacing w:after="0"/>
        <w:jc w:val="center"/>
      </w:pPr>
    </w:p>
    <w:p w14:paraId="20C61C75" w14:textId="77777777" w:rsidR="0010100A" w:rsidRDefault="0010100A" w:rsidP="004534AE">
      <w:pPr>
        <w:pStyle w:val="Heading3"/>
        <w:jc w:val="left"/>
      </w:pPr>
      <w:bookmarkStart w:id="929" w:name="_Toc233778770"/>
      <w:r>
        <w:t>Qualifying for Multiple Categories</w:t>
      </w:r>
      <w:bookmarkEnd w:id="929"/>
    </w:p>
    <w:p w14:paraId="20C61C76" w14:textId="77777777" w:rsidR="0010100A" w:rsidRDefault="0010100A" w:rsidP="004534AE">
      <w:pPr>
        <w:pStyle w:val="ParaText"/>
      </w:pPr>
      <w:r w:rsidRPr="000851AA">
        <w:t xml:space="preserve">A resource that meets the qualifications of the Flexible Capacity Category for </w:t>
      </w:r>
      <w:r>
        <w:t>B</w:t>
      </w:r>
      <w:r w:rsidRPr="000851AA">
        <w:t xml:space="preserve">ase </w:t>
      </w:r>
      <w:r>
        <w:t>R</w:t>
      </w:r>
      <w:r w:rsidRPr="000851AA">
        <w:t xml:space="preserve">amping resources also qualifies </w:t>
      </w:r>
      <w:r>
        <w:t>as a</w:t>
      </w:r>
      <w:r w:rsidRPr="000851AA">
        <w:t xml:space="preserve"> </w:t>
      </w:r>
      <w:r>
        <w:t xml:space="preserve">Peak Ramping </w:t>
      </w:r>
      <w:r w:rsidRPr="000851AA">
        <w:t>resource</w:t>
      </w:r>
      <w:r>
        <w:t>.</w:t>
      </w:r>
    </w:p>
    <w:p w14:paraId="20C61C77" w14:textId="77777777" w:rsidR="0010100A" w:rsidRDefault="0010100A" w:rsidP="004534AE">
      <w:pPr>
        <w:pStyle w:val="ParaText"/>
      </w:pPr>
      <w:r w:rsidRPr="000851AA">
        <w:t xml:space="preserve">A resource that meets the qualifications of the Flexible Capacity Category for </w:t>
      </w:r>
      <w:r>
        <w:t>B</w:t>
      </w:r>
      <w:r w:rsidRPr="000851AA">
        <w:t xml:space="preserve">ase </w:t>
      </w:r>
      <w:r>
        <w:t>R</w:t>
      </w:r>
      <w:r w:rsidRPr="000851AA">
        <w:t xml:space="preserve">amping resources or </w:t>
      </w:r>
      <w:r>
        <w:t>P</w:t>
      </w:r>
      <w:r w:rsidRPr="000851AA">
        <w:t xml:space="preserve">eak </w:t>
      </w:r>
      <w:r>
        <w:t>R</w:t>
      </w:r>
      <w:r w:rsidRPr="000851AA">
        <w:t xml:space="preserve">amping resources also qualifies </w:t>
      </w:r>
      <w:r>
        <w:t>as a Super-Peak Ramping</w:t>
      </w:r>
      <w:r w:rsidRPr="000851AA">
        <w:t xml:space="preserve"> resource</w:t>
      </w:r>
    </w:p>
    <w:p w14:paraId="20C61C78" w14:textId="77777777" w:rsidR="00093DD5" w:rsidRDefault="00093DD5" w:rsidP="0010100A"/>
    <w:p w14:paraId="20C61C79" w14:textId="77777777" w:rsidR="00093DD5" w:rsidRDefault="00093DD5" w:rsidP="004534AE">
      <w:pPr>
        <w:pStyle w:val="Heading3"/>
        <w:jc w:val="left"/>
      </w:pPr>
      <w:bookmarkStart w:id="930" w:name="_Toc233778771"/>
      <w:r>
        <w:t>Use-</w:t>
      </w:r>
      <w:r w:rsidRPr="00A64D66">
        <w:t>Limited</w:t>
      </w:r>
      <w:r>
        <w:t xml:space="preserve"> Resources</w:t>
      </w:r>
      <w:bookmarkEnd w:id="930"/>
    </w:p>
    <w:p w14:paraId="20C61C7A" w14:textId="77777777" w:rsidR="00093DD5" w:rsidRDefault="00093DD5" w:rsidP="004534AE">
      <w:pPr>
        <w:pStyle w:val="ParaText"/>
      </w:pPr>
      <w:r>
        <w:t xml:space="preserve">Use-limited resources may be qualified as Base Ramping, Peak Ramping, or Super Peak Ramping if </w:t>
      </w:r>
      <w:r w:rsidR="00573CD0">
        <w:t>they</w:t>
      </w:r>
      <w:r>
        <w:t xml:space="preserve"> meet the qualifications of that category of Flexible RA Capacity.  For a complete list of the qualifications, please review ISO Tariff Sections 40.10.3.2 through 40.10.3.4.</w:t>
      </w:r>
    </w:p>
    <w:p w14:paraId="20C61C7B" w14:textId="77777777" w:rsidR="00093DD5" w:rsidRDefault="00093DD5" w:rsidP="00093DD5"/>
    <w:p w14:paraId="20C61C7C" w14:textId="77777777" w:rsidR="00093DD5" w:rsidRDefault="00093DD5" w:rsidP="004534AE">
      <w:pPr>
        <w:pStyle w:val="Heading3"/>
        <w:jc w:val="left"/>
      </w:pPr>
      <w:bookmarkStart w:id="931" w:name="_Toc233778772"/>
      <w:r>
        <w:t>Combining Use-Limited Resources</w:t>
      </w:r>
      <w:bookmarkEnd w:id="931"/>
    </w:p>
    <w:p w14:paraId="20C61C7D" w14:textId="77777777" w:rsidR="00093DD5" w:rsidRDefault="00093DD5" w:rsidP="004534AE">
      <w:pPr>
        <w:pStyle w:val="ParaText"/>
      </w:pPr>
      <w:r w:rsidRPr="005D0191">
        <w:t>If the resource is a Use-Limited Resource</w:t>
      </w:r>
      <w:r w:rsidR="00573CD0">
        <w:t xml:space="preserve"> that</w:t>
      </w:r>
      <w:r w:rsidRPr="00DB366D">
        <w:t xml:space="preserve"> individually does not meet the requirements of being a Base Ramping Resource</w:t>
      </w:r>
      <w:r w:rsidR="00573CD0">
        <w:t>,</w:t>
      </w:r>
      <w:r w:rsidRPr="00DB366D">
        <w:t xml:space="preserve"> </w:t>
      </w:r>
      <w:r w:rsidR="00573CD0">
        <w:t>it may be</w:t>
      </w:r>
      <w:r w:rsidRPr="00DB366D">
        <w:t xml:space="preserve"> combined with another resource </w:t>
      </w:r>
      <w:r w:rsidR="00573CD0">
        <w:t>so that</w:t>
      </w:r>
      <w:r w:rsidRPr="00DB366D">
        <w:t xml:space="preserve"> the combination of the </w:t>
      </w:r>
      <w:r w:rsidR="00573CD0">
        <w:t xml:space="preserve">two </w:t>
      </w:r>
      <w:r w:rsidRPr="00DB366D">
        <w:t xml:space="preserve">resources meet the </w:t>
      </w:r>
      <w:r w:rsidR="00573CD0">
        <w:t xml:space="preserve">applicable </w:t>
      </w:r>
      <w:r w:rsidRPr="00DB366D">
        <w:t xml:space="preserve">criteria.  The Flexible RA Capacity amount </w:t>
      </w:r>
      <w:r w:rsidR="00573CD0">
        <w:t xml:space="preserve">for </w:t>
      </w:r>
      <w:r w:rsidRPr="00DB366D">
        <w:t>the combined resource must be less than or equal to the lowest of the component EFC values.</w:t>
      </w:r>
    </w:p>
    <w:p w14:paraId="20C61C7E" w14:textId="4E7D2BE7" w:rsidR="00093DD5" w:rsidRDefault="00093DD5" w:rsidP="004534AE">
      <w:pPr>
        <w:pStyle w:val="ParaText"/>
      </w:pPr>
      <w:r>
        <w:t xml:space="preserve">A Scheduling Coordinator for </w:t>
      </w:r>
      <w:r w:rsidR="00573CD0">
        <w:t>the two</w:t>
      </w:r>
      <w:r>
        <w:t xml:space="preserve"> Use-Limited Resources may request to combine the resources </w:t>
      </w:r>
      <w:r w:rsidR="00573CD0">
        <w:t xml:space="preserve">by completing </w:t>
      </w:r>
      <w:r>
        <w:t xml:space="preserve">the </w:t>
      </w:r>
      <w:r w:rsidRPr="00DE7EC8">
        <w:rPr>
          <w:b/>
          <w:i/>
        </w:rPr>
        <w:t>Flexible Capacity Category ULR Combination Request</w:t>
      </w:r>
      <w:r>
        <w:t xml:space="preserve"> template on the Reliability Requirements webpage and submit it to </w:t>
      </w:r>
      <w:r w:rsidR="002048BF">
        <w:t>CIDI</w:t>
      </w:r>
      <w:r>
        <w:t>.  Requests to combine Use-Lim</w:t>
      </w:r>
      <w:r w:rsidR="0010023D">
        <w:t>ited Resources must be received</w:t>
      </w:r>
      <w:r w:rsidR="00033494">
        <w:t xml:space="preserve"> by </w:t>
      </w:r>
      <w:r w:rsidR="00A84D38">
        <w:t xml:space="preserve">in accordance with the due date of the draft EFC list </w:t>
      </w:r>
      <w:r w:rsidR="00033494">
        <w:t>and validated by the ISO in order to be used on a supply plan for the following trade year</w:t>
      </w:r>
      <w:r>
        <w:t xml:space="preserve">. The requesting party must be the SC for both resources it wishes to combine.  The SC must provide the ISO all information required to prove that the combination meet the minimum operational and availability requirements in ISO Tariff Section 40.10.3.2(a) and is capable of providing the higher level of service.  The ISO will notify the Scheduling Coordinator whether the request has been approved or denied prior to publishing the </w:t>
      </w:r>
      <w:r w:rsidR="00D77104">
        <w:t>f</w:t>
      </w:r>
      <w:r>
        <w:t xml:space="preserve">inal EFC </w:t>
      </w:r>
      <w:r w:rsidR="00D77104">
        <w:t>l</w:t>
      </w:r>
      <w:r>
        <w:t xml:space="preserve">ist.  </w:t>
      </w:r>
    </w:p>
    <w:p w14:paraId="20C61C7F" w14:textId="77777777" w:rsidR="00093DD5" w:rsidRDefault="00093DD5" w:rsidP="004534AE">
      <w:pPr>
        <w:pStyle w:val="ParaText"/>
      </w:pPr>
      <w:r>
        <w:lastRenderedPageBreak/>
        <w:t>Once a Use-Limited Resource is combined with a single other Use-Limited Resource, it may not be combined with any other Use-Limited Resource</w:t>
      </w:r>
      <w:r w:rsidR="00D77104">
        <w:t xml:space="preserve"> during the same period</w:t>
      </w:r>
      <w:r>
        <w:t>.</w:t>
      </w:r>
    </w:p>
    <w:p w14:paraId="20C61C80" w14:textId="77777777" w:rsidR="00E80AC2" w:rsidRDefault="00111CE9" w:rsidP="004534AE">
      <w:pPr>
        <w:pStyle w:val="ParaText"/>
      </w:pPr>
      <w:r w:rsidRPr="004534AE">
        <w:t xml:space="preserve">The SC for </w:t>
      </w:r>
      <w:r w:rsidRPr="00477B87">
        <w:t>the combined Use-Limited Resource is responsible for committing the resource to the ISO in a manner consistent with the rules set forth in ISO Tariff Section 40.10.3.2(b). If a Use-Limited resource is used in combination with another, the SC shall not commit the resource in total for more flexible RA capacity than the minimum of each of the combined resource’s EFC values. If a Use-Limited resource is not used on an RA/Supply Plan as a combination resource, the SC shall not commit the resource in a flexible capacity category</w:t>
      </w:r>
      <w:r w:rsidR="00273B28">
        <w:t xml:space="preserve"> </w:t>
      </w:r>
      <w:r w:rsidRPr="00477B87">
        <w:t>that it does not individually qualify.</w:t>
      </w:r>
      <w:r w:rsidR="0098168D" w:rsidRPr="004534AE">
        <w:t xml:space="preserve"> </w:t>
      </w:r>
    </w:p>
    <w:p w14:paraId="20C61C81" w14:textId="77777777" w:rsidR="00944BFB" w:rsidRDefault="00944BFB" w:rsidP="004534AE">
      <w:pPr>
        <w:pStyle w:val="ParaText"/>
      </w:pPr>
      <w:r>
        <w:t>For purposes of validating the completeness and accuracy of monthly resource flexible RA capacity plans that include use-limited resource combinations, the ISO will consider the following scenarios invalid:</w:t>
      </w:r>
    </w:p>
    <w:p w14:paraId="20C61C82" w14:textId="77777777" w:rsidR="00944BFB" w:rsidRDefault="00766044" w:rsidP="00E15230">
      <w:pPr>
        <w:pStyle w:val="ParaText"/>
        <w:numPr>
          <w:ilvl w:val="0"/>
          <w:numId w:val="47"/>
        </w:numPr>
      </w:pPr>
      <w:r>
        <w:t>When two Peak Ramping resources are combined to form a Base ramping resource, i</w:t>
      </w:r>
      <w:r w:rsidR="00944BFB">
        <w:t>f one resource in the combination is shown as a Base Ramping resource and the other resource is not shown as a Base Ramping resource.</w:t>
      </w:r>
    </w:p>
    <w:p w14:paraId="20C61C83" w14:textId="77777777" w:rsidR="00944BFB" w:rsidRDefault="00766044" w:rsidP="00E15230">
      <w:pPr>
        <w:pStyle w:val="ParaText"/>
        <w:numPr>
          <w:ilvl w:val="0"/>
          <w:numId w:val="47"/>
        </w:numPr>
      </w:pPr>
      <w:r>
        <w:t>When two Peak Ramping resources are combined to form a Base ramping resource, i</w:t>
      </w:r>
      <w:r w:rsidR="00944BFB">
        <w:t>f both resources in the combination are shown as Base Ramping resources but the total Base Ramping flexible capacity shown on the two resources sum to more than the minimum EFC value of the two resources.</w:t>
      </w:r>
    </w:p>
    <w:p w14:paraId="20C61C84" w14:textId="77777777" w:rsidR="00115C73" w:rsidRDefault="00115C73" w:rsidP="00E15230">
      <w:pPr>
        <w:pStyle w:val="ParaText"/>
        <w:numPr>
          <w:ilvl w:val="0"/>
          <w:numId w:val="47"/>
        </w:numPr>
      </w:pPr>
      <w:r>
        <w:t xml:space="preserve">When two Super Peak Ramping resources </w:t>
      </w:r>
      <w:r w:rsidR="00766044">
        <w:t>are combined to form a Peak ramping resource, i</w:t>
      </w:r>
      <w:r>
        <w:t>f one resource in the combination is shown as a Peak Ramping resource and the other resource is not shown as a Peak Ramping Resource.</w:t>
      </w:r>
    </w:p>
    <w:p w14:paraId="20C61C85" w14:textId="77777777" w:rsidR="00115C73" w:rsidRDefault="00766044" w:rsidP="00E15230">
      <w:pPr>
        <w:pStyle w:val="ParaText"/>
        <w:numPr>
          <w:ilvl w:val="0"/>
          <w:numId w:val="47"/>
        </w:numPr>
      </w:pPr>
      <w:r>
        <w:t>When two Super Peak Ramping resources are combined to form a Peak ramping resource, i</w:t>
      </w:r>
      <w:r w:rsidR="00115C73">
        <w:t>f both resources</w:t>
      </w:r>
      <w:r>
        <w:t xml:space="preserve"> in the combination are shown as Peak Ramping resources but the total Peak Ramping flexible capacity shown on the two resources sum to more than the minimum EFC value of the two resources.</w:t>
      </w:r>
    </w:p>
    <w:p w14:paraId="20C61C86" w14:textId="77777777" w:rsidR="00944BFB" w:rsidRDefault="00944BFB" w:rsidP="004534AE">
      <w:pPr>
        <w:pStyle w:val="ParaText"/>
      </w:pPr>
      <w:r>
        <w:t>For example, consider the following two resources:</w:t>
      </w:r>
    </w:p>
    <w:tbl>
      <w:tblPr>
        <w:tblW w:w="5926" w:type="dxa"/>
        <w:jc w:val="center"/>
        <w:tblCellMar>
          <w:left w:w="0" w:type="dxa"/>
          <w:right w:w="0" w:type="dxa"/>
        </w:tblCellMar>
        <w:tblLook w:val="04A0" w:firstRow="1" w:lastRow="0" w:firstColumn="1" w:lastColumn="0" w:noHBand="0" w:noVBand="1"/>
      </w:tblPr>
      <w:tblGrid>
        <w:gridCol w:w="1689"/>
        <w:gridCol w:w="1582"/>
        <w:gridCol w:w="2655"/>
      </w:tblGrid>
      <w:tr w:rsidR="000107CF" w14:paraId="20C61C88" w14:textId="77777777" w:rsidTr="00273B28">
        <w:trPr>
          <w:jc w:val="center"/>
        </w:trPr>
        <w:tc>
          <w:tcPr>
            <w:tcW w:w="5926" w:type="dxa"/>
            <w:gridSpan w:val="3"/>
            <w:tcBorders>
              <w:top w:val="single" w:sz="4" w:space="0" w:color="auto"/>
              <w:left w:val="single" w:sz="8" w:space="0" w:color="auto"/>
              <w:bottom w:val="single" w:sz="8" w:space="0" w:color="auto"/>
              <w:right w:val="single" w:sz="8" w:space="0" w:color="auto"/>
            </w:tcBorders>
            <w:shd w:val="clear" w:color="auto" w:fill="D9D9D9" w:themeFill="background1" w:themeFillShade="D9"/>
            <w:tcMar>
              <w:top w:w="0" w:type="dxa"/>
              <w:left w:w="108" w:type="dxa"/>
              <w:bottom w:w="0" w:type="dxa"/>
              <w:right w:w="108" w:type="dxa"/>
            </w:tcMar>
            <w:vAlign w:val="center"/>
          </w:tcPr>
          <w:p w14:paraId="20C61C87" w14:textId="77777777" w:rsidR="000107CF" w:rsidRPr="004534AE" w:rsidRDefault="000107CF" w:rsidP="00273B28">
            <w:pPr>
              <w:jc w:val="left"/>
              <w:rPr>
                <w:b/>
                <w:bCs/>
                <w:iCs/>
              </w:rPr>
            </w:pPr>
            <w:r w:rsidRPr="004534AE">
              <w:rPr>
                <w:b/>
                <w:bCs/>
                <w:iCs/>
              </w:rPr>
              <w:t>Individual Qualifications</w:t>
            </w:r>
          </w:p>
        </w:tc>
      </w:tr>
      <w:tr w:rsidR="000107CF" w14:paraId="20C61C8C" w14:textId="77777777" w:rsidTr="000107CF">
        <w:trPr>
          <w:jc w:val="center"/>
        </w:trPr>
        <w:tc>
          <w:tcPr>
            <w:tcW w:w="1689"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89" w14:textId="77777777" w:rsidR="000107CF" w:rsidRDefault="000107CF">
            <w:pPr>
              <w:rPr>
                <w:rFonts w:ascii="Times New Roman" w:hAnsi="Times New Roman"/>
                <w:sz w:val="26"/>
              </w:rPr>
            </w:pPr>
            <w:r>
              <w:rPr>
                <w:b/>
                <w:bCs/>
                <w:i/>
                <w:iCs/>
              </w:rPr>
              <w:t>Resource</w:t>
            </w:r>
          </w:p>
        </w:tc>
        <w:tc>
          <w:tcPr>
            <w:tcW w:w="1582" w:type="dxa"/>
            <w:tcBorders>
              <w:top w:val="nil"/>
              <w:left w:val="nil"/>
              <w:bottom w:val="single" w:sz="8" w:space="0" w:color="auto"/>
              <w:right w:val="single" w:sz="8" w:space="0" w:color="auto"/>
            </w:tcBorders>
            <w:tcMar>
              <w:top w:w="0" w:type="dxa"/>
              <w:left w:w="108" w:type="dxa"/>
              <w:bottom w:w="0" w:type="dxa"/>
              <w:right w:w="108" w:type="dxa"/>
            </w:tcMar>
            <w:hideMark/>
          </w:tcPr>
          <w:p w14:paraId="20C61C8A" w14:textId="77777777" w:rsidR="000107CF" w:rsidRDefault="000107CF">
            <w:r>
              <w:rPr>
                <w:b/>
                <w:bCs/>
                <w:i/>
                <w:iCs/>
              </w:rPr>
              <w:t>EFC</w:t>
            </w:r>
          </w:p>
        </w:tc>
        <w:tc>
          <w:tcPr>
            <w:tcW w:w="2655" w:type="dxa"/>
            <w:tcBorders>
              <w:top w:val="nil"/>
              <w:left w:val="nil"/>
              <w:bottom w:val="single" w:sz="8" w:space="0" w:color="auto"/>
              <w:right w:val="single" w:sz="8" w:space="0" w:color="auto"/>
            </w:tcBorders>
            <w:tcMar>
              <w:top w:w="0" w:type="dxa"/>
              <w:left w:w="108" w:type="dxa"/>
              <w:bottom w:w="0" w:type="dxa"/>
              <w:right w:w="108" w:type="dxa"/>
            </w:tcMar>
            <w:hideMark/>
          </w:tcPr>
          <w:p w14:paraId="20C61C8B" w14:textId="77777777" w:rsidR="000107CF" w:rsidRDefault="000107CF">
            <w:r>
              <w:rPr>
                <w:b/>
                <w:bCs/>
                <w:i/>
                <w:iCs/>
              </w:rPr>
              <w:t>Qualified Categories</w:t>
            </w:r>
          </w:p>
        </w:tc>
      </w:tr>
      <w:tr w:rsidR="000107CF" w14:paraId="20C61C90" w14:textId="77777777" w:rsidTr="000107CF">
        <w:trPr>
          <w:jc w:val="center"/>
        </w:trPr>
        <w:tc>
          <w:tcPr>
            <w:tcW w:w="1689"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8D" w14:textId="77777777" w:rsidR="000107CF" w:rsidRDefault="000107CF">
            <w:r>
              <w:t>RES_A</w:t>
            </w:r>
          </w:p>
        </w:tc>
        <w:tc>
          <w:tcPr>
            <w:tcW w:w="1582" w:type="dxa"/>
            <w:tcBorders>
              <w:top w:val="nil"/>
              <w:left w:val="nil"/>
              <w:bottom w:val="single" w:sz="8" w:space="0" w:color="auto"/>
              <w:right w:val="single" w:sz="8" w:space="0" w:color="auto"/>
            </w:tcBorders>
            <w:tcMar>
              <w:top w:w="0" w:type="dxa"/>
              <w:left w:w="108" w:type="dxa"/>
              <w:bottom w:w="0" w:type="dxa"/>
              <w:right w:w="108" w:type="dxa"/>
            </w:tcMar>
            <w:hideMark/>
          </w:tcPr>
          <w:p w14:paraId="20C61C8E" w14:textId="77777777" w:rsidR="000107CF" w:rsidRDefault="000107CF">
            <w:r>
              <w:t>100</w:t>
            </w:r>
          </w:p>
        </w:tc>
        <w:tc>
          <w:tcPr>
            <w:tcW w:w="2655" w:type="dxa"/>
            <w:tcBorders>
              <w:top w:val="nil"/>
              <w:left w:val="nil"/>
              <w:bottom w:val="single" w:sz="8" w:space="0" w:color="auto"/>
              <w:right w:val="single" w:sz="8" w:space="0" w:color="auto"/>
            </w:tcBorders>
            <w:tcMar>
              <w:top w:w="0" w:type="dxa"/>
              <w:left w:w="108" w:type="dxa"/>
              <w:bottom w:w="0" w:type="dxa"/>
              <w:right w:w="108" w:type="dxa"/>
            </w:tcMar>
            <w:hideMark/>
          </w:tcPr>
          <w:p w14:paraId="20C61C8F" w14:textId="77777777" w:rsidR="000107CF" w:rsidRDefault="000107CF">
            <w:r>
              <w:t>Peak, Super-Peak</w:t>
            </w:r>
          </w:p>
        </w:tc>
      </w:tr>
      <w:tr w:rsidR="000107CF" w14:paraId="20C61C94" w14:textId="77777777" w:rsidTr="000107CF">
        <w:trPr>
          <w:jc w:val="center"/>
        </w:trPr>
        <w:tc>
          <w:tcPr>
            <w:tcW w:w="1689"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91" w14:textId="77777777" w:rsidR="000107CF" w:rsidRDefault="000107CF">
            <w:r>
              <w:t>RES_B</w:t>
            </w:r>
          </w:p>
        </w:tc>
        <w:tc>
          <w:tcPr>
            <w:tcW w:w="1582" w:type="dxa"/>
            <w:tcBorders>
              <w:top w:val="nil"/>
              <w:left w:val="nil"/>
              <w:bottom w:val="single" w:sz="8" w:space="0" w:color="auto"/>
              <w:right w:val="single" w:sz="8" w:space="0" w:color="auto"/>
            </w:tcBorders>
            <w:tcMar>
              <w:top w:w="0" w:type="dxa"/>
              <w:left w:w="108" w:type="dxa"/>
              <w:bottom w:w="0" w:type="dxa"/>
              <w:right w:w="108" w:type="dxa"/>
            </w:tcMar>
            <w:hideMark/>
          </w:tcPr>
          <w:p w14:paraId="20C61C92" w14:textId="77777777" w:rsidR="000107CF" w:rsidRDefault="000107CF">
            <w:r>
              <w:t>110</w:t>
            </w:r>
          </w:p>
        </w:tc>
        <w:tc>
          <w:tcPr>
            <w:tcW w:w="2655" w:type="dxa"/>
            <w:tcBorders>
              <w:top w:val="nil"/>
              <w:left w:val="nil"/>
              <w:bottom w:val="single" w:sz="8" w:space="0" w:color="auto"/>
              <w:right w:val="single" w:sz="8" w:space="0" w:color="auto"/>
            </w:tcBorders>
            <w:tcMar>
              <w:top w:w="0" w:type="dxa"/>
              <w:left w:w="108" w:type="dxa"/>
              <w:bottom w:w="0" w:type="dxa"/>
              <w:right w:w="108" w:type="dxa"/>
            </w:tcMar>
            <w:hideMark/>
          </w:tcPr>
          <w:p w14:paraId="20C61C93" w14:textId="77777777" w:rsidR="000107CF" w:rsidRDefault="000107CF">
            <w:r>
              <w:t>Peak, Super-Peak</w:t>
            </w:r>
          </w:p>
        </w:tc>
      </w:tr>
    </w:tbl>
    <w:p w14:paraId="20C61C95" w14:textId="77777777" w:rsidR="00944BFB" w:rsidRDefault="00944BFB" w:rsidP="004534AE">
      <w:pPr>
        <w:pStyle w:val="ParaText"/>
      </w:pPr>
    </w:p>
    <w:p w14:paraId="20C61C96" w14:textId="77777777" w:rsidR="000107CF" w:rsidRDefault="000107CF" w:rsidP="004534AE">
      <w:pPr>
        <w:pStyle w:val="ParaText"/>
      </w:pPr>
      <w:r>
        <w:lastRenderedPageBreak/>
        <w:t>If a scheduling coordinator combines the two resources as outlined in this section, the combined resources, if used in combination on a monthly plan, will have the following qualifications:</w:t>
      </w:r>
    </w:p>
    <w:tbl>
      <w:tblPr>
        <w:tblW w:w="5926" w:type="dxa"/>
        <w:jc w:val="center"/>
        <w:tblCellMar>
          <w:left w:w="0" w:type="dxa"/>
          <w:right w:w="0" w:type="dxa"/>
        </w:tblCellMar>
        <w:tblLook w:val="04A0" w:firstRow="1" w:lastRow="0" w:firstColumn="1" w:lastColumn="0" w:noHBand="0" w:noVBand="1"/>
      </w:tblPr>
      <w:tblGrid>
        <w:gridCol w:w="1689"/>
        <w:gridCol w:w="1582"/>
        <w:gridCol w:w="2655"/>
      </w:tblGrid>
      <w:tr w:rsidR="000107CF" w14:paraId="20C61C98" w14:textId="77777777" w:rsidTr="00273B28">
        <w:trPr>
          <w:jc w:val="center"/>
        </w:trPr>
        <w:tc>
          <w:tcPr>
            <w:tcW w:w="5926" w:type="dxa"/>
            <w:gridSpan w:val="3"/>
            <w:tcBorders>
              <w:top w:val="single" w:sz="4" w:space="0" w:color="auto"/>
              <w:left w:val="single" w:sz="8" w:space="0" w:color="auto"/>
              <w:bottom w:val="single" w:sz="8" w:space="0" w:color="auto"/>
              <w:right w:val="single" w:sz="8" w:space="0" w:color="auto"/>
            </w:tcBorders>
            <w:shd w:val="clear" w:color="auto" w:fill="D9D9D9" w:themeFill="background1" w:themeFillShade="D9"/>
            <w:tcMar>
              <w:top w:w="0" w:type="dxa"/>
              <w:left w:w="108" w:type="dxa"/>
              <w:bottom w:w="0" w:type="dxa"/>
              <w:right w:w="108" w:type="dxa"/>
            </w:tcMar>
            <w:hideMark/>
          </w:tcPr>
          <w:p w14:paraId="20C61C97" w14:textId="77777777" w:rsidR="000107CF" w:rsidRDefault="000107CF">
            <w:pPr>
              <w:rPr>
                <w:rFonts w:ascii="Times New Roman" w:hAnsi="Times New Roman"/>
                <w:sz w:val="26"/>
              </w:rPr>
            </w:pPr>
            <w:r>
              <w:rPr>
                <w:b/>
                <w:bCs/>
              </w:rPr>
              <w:t>Combined Qualifications</w:t>
            </w:r>
          </w:p>
        </w:tc>
      </w:tr>
      <w:tr w:rsidR="000107CF" w14:paraId="20C61C9C" w14:textId="77777777" w:rsidTr="004534AE">
        <w:trPr>
          <w:jc w:val="center"/>
        </w:trPr>
        <w:tc>
          <w:tcPr>
            <w:tcW w:w="1689"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99" w14:textId="77777777" w:rsidR="000107CF" w:rsidRDefault="000107CF">
            <w:r>
              <w:rPr>
                <w:b/>
                <w:bCs/>
                <w:i/>
                <w:iCs/>
              </w:rPr>
              <w:t>Resource</w:t>
            </w:r>
          </w:p>
        </w:tc>
        <w:tc>
          <w:tcPr>
            <w:tcW w:w="1582" w:type="dxa"/>
            <w:tcBorders>
              <w:top w:val="single" w:sz="4" w:space="0" w:color="auto"/>
              <w:left w:val="nil"/>
              <w:bottom w:val="single" w:sz="8" w:space="0" w:color="auto"/>
              <w:right w:val="single" w:sz="8" w:space="0" w:color="auto"/>
            </w:tcBorders>
            <w:tcMar>
              <w:top w:w="0" w:type="dxa"/>
              <w:left w:w="108" w:type="dxa"/>
              <w:bottom w:w="0" w:type="dxa"/>
              <w:right w:w="108" w:type="dxa"/>
            </w:tcMar>
            <w:hideMark/>
          </w:tcPr>
          <w:p w14:paraId="20C61C9A" w14:textId="77777777" w:rsidR="000107CF" w:rsidRDefault="000107CF">
            <w:r>
              <w:rPr>
                <w:b/>
                <w:bCs/>
                <w:i/>
                <w:iCs/>
              </w:rPr>
              <w:t>EFC</w:t>
            </w:r>
          </w:p>
        </w:tc>
        <w:tc>
          <w:tcPr>
            <w:tcW w:w="2655" w:type="dxa"/>
            <w:tcBorders>
              <w:top w:val="nil"/>
              <w:left w:val="nil"/>
              <w:bottom w:val="single" w:sz="8" w:space="0" w:color="auto"/>
              <w:right w:val="single" w:sz="8" w:space="0" w:color="auto"/>
            </w:tcBorders>
            <w:tcMar>
              <w:top w:w="0" w:type="dxa"/>
              <w:left w:w="108" w:type="dxa"/>
              <w:bottom w:w="0" w:type="dxa"/>
              <w:right w:w="108" w:type="dxa"/>
            </w:tcMar>
            <w:hideMark/>
          </w:tcPr>
          <w:p w14:paraId="20C61C9B" w14:textId="77777777" w:rsidR="000107CF" w:rsidRDefault="000107CF">
            <w:r>
              <w:rPr>
                <w:b/>
                <w:bCs/>
                <w:i/>
                <w:iCs/>
              </w:rPr>
              <w:t>Qualified Categories</w:t>
            </w:r>
          </w:p>
        </w:tc>
      </w:tr>
      <w:tr w:rsidR="000107CF" w14:paraId="20C61CA1" w14:textId="77777777" w:rsidTr="000107CF">
        <w:trPr>
          <w:jc w:val="center"/>
        </w:trPr>
        <w:tc>
          <w:tcPr>
            <w:tcW w:w="1689"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9D" w14:textId="77777777" w:rsidR="000107CF" w:rsidRDefault="000107CF">
            <w:r>
              <w:t>RES_A</w:t>
            </w:r>
          </w:p>
        </w:tc>
        <w:tc>
          <w:tcPr>
            <w:tcW w:w="1582" w:type="dxa"/>
            <w:vMerge w:val="restart"/>
            <w:tcBorders>
              <w:top w:val="nil"/>
              <w:left w:val="nil"/>
              <w:bottom w:val="single" w:sz="8" w:space="0" w:color="auto"/>
              <w:right w:val="single" w:sz="8" w:space="0" w:color="auto"/>
            </w:tcBorders>
            <w:tcMar>
              <w:top w:w="0" w:type="dxa"/>
              <w:left w:w="108" w:type="dxa"/>
              <w:bottom w:w="0" w:type="dxa"/>
              <w:right w:w="108" w:type="dxa"/>
            </w:tcMar>
            <w:hideMark/>
          </w:tcPr>
          <w:p w14:paraId="20C61C9E" w14:textId="77777777" w:rsidR="000107CF" w:rsidRDefault="000107CF">
            <w:r>
              <w:t>100</w:t>
            </w:r>
          </w:p>
        </w:tc>
        <w:tc>
          <w:tcPr>
            <w:tcW w:w="2655" w:type="dxa"/>
            <w:vMerge w:val="restart"/>
            <w:tcBorders>
              <w:top w:val="nil"/>
              <w:left w:val="nil"/>
              <w:bottom w:val="single" w:sz="8" w:space="0" w:color="auto"/>
              <w:right w:val="single" w:sz="8" w:space="0" w:color="auto"/>
            </w:tcBorders>
            <w:tcMar>
              <w:top w:w="0" w:type="dxa"/>
              <w:left w:w="108" w:type="dxa"/>
              <w:bottom w:w="0" w:type="dxa"/>
              <w:right w:w="108" w:type="dxa"/>
            </w:tcMar>
            <w:hideMark/>
          </w:tcPr>
          <w:p w14:paraId="20C61C9F" w14:textId="77777777" w:rsidR="000107CF" w:rsidRDefault="000107CF">
            <w:r>
              <w:t>Base</w:t>
            </w:r>
          </w:p>
          <w:p w14:paraId="20C61CA0" w14:textId="77777777" w:rsidR="000107CF" w:rsidRDefault="000107CF">
            <w:r>
              <w:t> </w:t>
            </w:r>
          </w:p>
        </w:tc>
      </w:tr>
      <w:tr w:rsidR="000107CF" w14:paraId="20C61CA5" w14:textId="77777777" w:rsidTr="000107CF">
        <w:trPr>
          <w:jc w:val="center"/>
        </w:trPr>
        <w:tc>
          <w:tcPr>
            <w:tcW w:w="1689"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A2" w14:textId="77777777" w:rsidR="000107CF" w:rsidRDefault="000107CF">
            <w:r>
              <w:t>RES_B</w:t>
            </w:r>
          </w:p>
        </w:tc>
        <w:tc>
          <w:tcPr>
            <w:tcW w:w="0" w:type="auto"/>
            <w:vMerge/>
            <w:tcBorders>
              <w:top w:val="nil"/>
              <w:left w:val="nil"/>
              <w:bottom w:val="single" w:sz="8" w:space="0" w:color="auto"/>
              <w:right w:val="single" w:sz="8" w:space="0" w:color="auto"/>
            </w:tcBorders>
            <w:vAlign w:val="center"/>
            <w:hideMark/>
          </w:tcPr>
          <w:p w14:paraId="20C61CA3" w14:textId="77777777" w:rsidR="000107CF" w:rsidRDefault="000107CF">
            <w:pPr>
              <w:rPr>
                <w:rFonts w:eastAsiaTheme="minorHAnsi"/>
                <w:sz w:val="26"/>
                <w:szCs w:val="26"/>
              </w:rPr>
            </w:pPr>
          </w:p>
        </w:tc>
        <w:tc>
          <w:tcPr>
            <w:tcW w:w="0" w:type="auto"/>
            <w:vMerge/>
            <w:tcBorders>
              <w:top w:val="nil"/>
              <w:left w:val="nil"/>
              <w:bottom w:val="single" w:sz="8" w:space="0" w:color="auto"/>
              <w:right w:val="single" w:sz="8" w:space="0" w:color="auto"/>
            </w:tcBorders>
            <w:vAlign w:val="center"/>
            <w:hideMark/>
          </w:tcPr>
          <w:p w14:paraId="20C61CA4" w14:textId="77777777" w:rsidR="000107CF" w:rsidRDefault="000107CF">
            <w:pPr>
              <w:rPr>
                <w:rFonts w:eastAsiaTheme="minorHAnsi"/>
                <w:sz w:val="26"/>
                <w:szCs w:val="26"/>
              </w:rPr>
            </w:pPr>
          </w:p>
        </w:tc>
      </w:tr>
    </w:tbl>
    <w:p w14:paraId="20C61CA6" w14:textId="77777777" w:rsidR="000107CF" w:rsidRDefault="000107CF" w:rsidP="000107CF">
      <w:pPr>
        <w:rPr>
          <w:rFonts w:eastAsiaTheme="minorHAnsi"/>
          <w:sz w:val="26"/>
          <w:szCs w:val="26"/>
        </w:rPr>
      </w:pPr>
      <w:r>
        <w:t> </w:t>
      </w:r>
    </w:p>
    <w:p w14:paraId="20C61CA7" w14:textId="77777777" w:rsidR="000107CF" w:rsidRDefault="001A3D32" w:rsidP="004534AE">
      <w:pPr>
        <w:pStyle w:val="ParaText"/>
      </w:pPr>
      <w:r>
        <w:t>The following examples demonstrate the ISO’s determination of validity.</w:t>
      </w:r>
    </w:p>
    <w:p w14:paraId="20C61CA8" w14:textId="77777777" w:rsidR="001A3D32" w:rsidRDefault="001A3D32" w:rsidP="001A3D32">
      <w:pPr>
        <w:rPr>
          <w:rFonts w:ascii="Times New Roman" w:hAnsi="Times New Roman"/>
          <w:sz w:val="26"/>
        </w:rPr>
      </w:pPr>
      <w:r>
        <w:rPr>
          <w:b/>
          <w:bCs/>
          <w:i/>
          <w:iCs/>
        </w:rPr>
        <w:t>Example Supply Plan 1</w:t>
      </w:r>
    </w:p>
    <w:tbl>
      <w:tblPr>
        <w:tblW w:w="0" w:type="auto"/>
        <w:tblCellMar>
          <w:left w:w="0" w:type="dxa"/>
          <w:right w:w="0" w:type="dxa"/>
        </w:tblCellMar>
        <w:tblLook w:val="04A0" w:firstRow="1" w:lastRow="0" w:firstColumn="1" w:lastColumn="0" w:noHBand="0" w:noVBand="1"/>
      </w:tblPr>
      <w:tblGrid>
        <w:gridCol w:w="2202"/>
        <w:gridCol w:w="2101"/>
        <w:gridCol w:w="2194"/>
        <w:gridCol w:w="2123"/>
      </w:tblGrid>
      <w:tr w:rsidR="001A3D32" w14:paraId="20C61CAD" w14:textId="77777777" w:rsidTr="001A3D32">
        <w:tc>
          <w:tcPr>
            <w:tcW w:w="2394" w:type="dxa"/>
            <w:tcBorders>
              <w:top w:val="single" w:sz="8" w:space="0" w:color="auto"/>
              <w:left w:val="single" w:sz="8" w:space="0" w:color="auto"/>
              <w:bottom w:val="single" w:sz="8" w:space="0" w:color="auto"/>
              <w:right w:val="single" w:sz="8" w:space="0" w:color="auto"/>
            </w:tcBorders>
            <w:shd w:val="clear" w:color="auto" w:fill="D9D9D9"/>
            <w:tcMar>
              <w:top w:w="0" w:type="dxa"/>
              <w:left w:w="108" w:type="dxa"/>
              <w:bottom w:w="0" w:type="dxa"/>
              <w:right w:w="108" w:type="dxa"/>
            </w:tcMar>
            <w:hideMark/>
          </w:tcPr>
          <w:p w14:paraId="20C61CA9" w14:textId="77777777" w:rsidR="001A3D32" w:rsidRDefault="001A3D32">
            <w:r>
              <w:rPr>
                <w:b/>
                <w:bCs/>
              </w:rPr>
              <w:t>Resource</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AA" w14:textId="77777777" w:rsidR="001A3D32" w:rsidRDefault="001A3D32">
            <w:r>
              <w:rPr>
                <w:b/>
                <w:bCs/>
              </w:rPr>
              <w:t>MW</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AB" w14:textId="77777777" w:rsidR="001A3D32" w:rsidRDefault="001A3D32">
            <w:r>
              <w:rPr>
                <w:b/>
                <w:bCs/>
              </w:rPr>
              <w:t>Category</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AC" w14:textId="77777777" w:rsidR="001A3D32" w:rsidRDefault="001A3D32">
            <w:r>
              <w:rPr>
                <w:b/>
                <w:bCs/>
              </w:rPr>
              <w:t>Valid (Y/N)</w:t>
            </w:r>
          </w:p>
        </w:tc>
      </w:tr>
      <w:tr w:rsidR="001A3D32" w14:paraId="20C61CB2"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AE"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AF" w14:textId="77777777" w:rsidR="001A3D32" w:rsidRDefault="001A3D32">
            <w:r>
              <w:t>90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B0" w14:textId="77777777" w:rsidR="001A3D32" w:rsidRDefault="001A3D32">
            <w:r>
              <w:t>Peak</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B1" w14:textId="77777777" w:rsidR="001A3D32" w:rsidRDefault="001A3D32">
            <w:r>
              <w:t>Y</w:t>
            </w:r>
          </w:p>
        </w:tc>
      </w:tr>
      <w:tr w:rsidR="001A3D32" w14:paraId="20C61CB7"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B3"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B4" w14:textId="77777777" w:rsidR="001A3D32" w:rsidRDefault="001A3D32">
            <w:r>
              <w:t>10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B5" w14:textId="77777777" w:rsidR="001A3D32" w:rsidRDefault="001A3D32">
            <w:r>
              <w:t>Peak</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B6" w14:textId="77777777" w:rsidR="001A3D32" w:rsidRDefault="001A3D32">
            <w:r>
              <w:t>Y</w:t>
            </w:r>
          </w:p>
        </w:tc>
      </w:tr>
    </w:tbl>
    <w:p w14:paraId="20C61CB8" w14:textId="77777777" w:rsidR="001A3D32" w:rsidRDefault="001A3D32" w:rsidP="001A3D32">
      <w:pPr>
        <w:rPr>
          <w:rFonts w:eastAsiaTheme="minorHAnsi"/>
          <w:sz w:val="26"/>
          <w:szCs w:val="26"/>
        </w:rPr>
      </w:pPr>
      <w:r>
        <w:t> </w:t>
      </w:r>
    </w:p>
    <w:p w14:paraId="20C61CB9" w14:textId="77777777" w:rsidR="001A3D32" w:rsidRDefault="001A3D32" w:rsidP="001A3D32">
      <w:r>
        <w:rPr>
          <w:b/>
          <w:bCs/>
          <w:i/>
          <w:iCs/>
        </w:rPr>
        <w:t>Example Supply Plan 2</w:t>
      </w:r>
    </w:p>
    <w:tbl>
      <w:tblPr>
        <w:tblW w:w="0" w:type="auto"/>
        <w:tblCellMar>
          <w:left w:w="0" w:type="dxa"/>
          <w:right w:w="0" w:type="dxa"/>
        </w:tblCellMar>
        <w:tblLook w:val="04A0" w:firstRow="1" w:lastRow="0" w:firstColumn="1" w:lastColumn="0" w:noHBand="0" w:noVBand="1"/>
      </w:tblPr>
      <w:tblGrid>
        <w:gridCol w:w="2202"/>
        <w:gridCol w:w="2101"/>
        <w:gridCol w:w="2194"/>
        <w:gridCol w:w="2123"/>
      </w:tblGrid>
      <w:tr w:rsidR="001A3D32" w14:paraId="20C61CBE" w14:textId="77777777" w:rsidTr="001A3D32">
        <w:tc>
          <w:tcPr>
            <w:tcW w:w="2394" w:type="dxa"/>
            <w:tcBorders>
              <w:top w:val="single" w:sz="8" w:space="0" w:color="auto"/>
              <w:left w:val="single" w:sz="8" w:space="0" w:color="auto"/>
              <w:bottom w:val="single" w:sz="8" w:space="0" w:color="auto"/>
              <w:right w:val="single" w:sz="8" w:space="0" w:color="auto"/>
            </w:tcBorders>
            <w:shd w:val="clear" w:color="auto" w:fill="D9D9D9"/>
            <w:tcMar>
              <w:top w:w="0" w:type="dxa"/>
              <w:left w:w="108" w:type="dxa"/>
              <w:bottom w:w="0" w:type="dxa"/>
              <w:right w:w="108" w:type="dxa"/>
            </w:tcMar>
            <w:hideMark/>
          </w:tcPr>
          <w:p w14:paraId="20C61CBA" w14:textId="77777777" w:rsidR="001A3D32" w:rsidRDefault="001A3D32">
            <w:r>
              <w:rPr>
                <w:b/>
                <w:bCs/>
              </w:rPr>
              <w:t>Resource</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BB" w14:textId="77777777" w:rsidR="001A3D32" w:rsidRDefault="001A3D32">
            <w:r>
              <w:rPr>
                <w:b/>
                <w:bCs/>
              </w:rPr>
              <w:t>MW</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BC" w14:textId="77777777" w:rsidR="001A3D32" w:rsidRDefault="001A3D32">
            <w:r>
              <w:rPr>
                <w:b/>
                <w:bCs/>
              </w:rPr>
              <w:t>Category</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BD" w14:textId="77777777" w:rsidR="001A3D32" w:rsidRDefault="001A3D32">
            <w:r>
              <w:rPr>
                <w:b/>
                <w:bCs/>
              </w:rPr>
              <w:t>Valid (Y/N)</w:t>
            </w:r>
          </w:p>
        </w:tc>
      </w:tr>
      <w:tr w:rsidR="001A3D32" w14:paraId="20C61CC3"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BF"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C0" w14:textId="77777777" w:rsidR="001A3D32" w:rsidRDefault="001A3D32">
            <w:r>
              <w:t>90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C1" w14:textId="77777777" w:rsidR="001A3D32" w:rsidRDefault="001A3D32">
            <w:r>
              <w:t>Peak</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C2" w14:textId="77777777" w:rsidR="001A3D32" w:rsidRDefault="001A3D32">
            <w:r>
              <w:t>Y</w:t>
            </w:r>
          </w:p>
        </w:tc>
      </w:tr>
      <w:tr w:rsidR="001A3D32" w14:paraId="20C61CC8"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C4"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C5" w14:textId="77777777" w:rsidR="001A3D32" w:rsidRDefault="001A3D32">
            <w:r>
              <w:t>10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C6" w14:textId="77777777" w:rsidR="001A3D32" w:rsidRDefault="001A3D32">
            <w:r>
              <w:t>Peak</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C7" w14:textId="77777777" w:rsidR="001A3D32" w:rsidRDefault="001A3D32">
            <w:r>
              <w:t>Y</w:t>
            </w:r>
          </w:p>
        </w:tc>
      </w:tr>
      <w:tr w:rsidR="001A3D32" w14:paraId="20C61CCD"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C9" w14:textId="77777777" w:rsidR="001A3D32" w:rsidRDefault="001A3D32">
            <w:r>
              <w:t>RES_B</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CA" w14:textId="77777777" w:rsidR="001A3D32" w:rsidRDefault="001A3D32">
            <w:r>
              <w:t>100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CB" w14:textId="77777777" w:rsidR="001A3D32" w:rsidRDefault="001A3D32">
            <w:r>
              <w:t>Peak</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CC" w14:textId="77777777" w:rsidR="001A3D32" w:rsidRDefault="001A3D32">
            <w:r>
              <w:t>Y</w:t>
            </w:r>
          </w:p>
        </w:tc>
      </w:tr>
    </w:tbl>
    <w:p w14:paraId="20C61CCE" w14:textId="77777777" w:rsidR="001A3D32" w:rsidRDefault="001A3D32" w:rsidP="001A3D32">
      <w:pPr>
        <w:rPr>
          <w:rFonts w:eastAsiaTheme="minorHAnsi"/>
          <w:sz w:val="26"/>
          <w:szCs w:val="26"/>
        </w:rPr>
      </w:pPr>
      <w:r>
        <w:t> </w:t>
      </w:r>
    </w:p>
    <w:p w14:paraId="20C61CCF" w14:textId="77777777" w:rsidR="001A3D32" w:rsidRDefault="001A3D32" w:rsidP="001A3D32">
      <w:r>
        <w:rPr>
          <w:b/>
          <w:bCs/>
          <w:i/>
          <w:iCs/>
        </w:rPr>
        <w:t>Example Supply Plan 3</w:t>
      </w:r>
    </w:p>
    <w:tbl>
      <w:tblPr>
        <w:tblW w:w="0" w:type="auto"/>
        <w:tblCellMar>
          <w:left w:w="0" w:type="dxa"/>
          <w:right w:w="0" w:type="dxa"/>
        </w:tblCellMar>
        <w:tblLook w:val="04A0" w:firstRow="1" w:lastRow="0" w:firstColumn="1" w:lastColumn="0" w:noHBand="0" w:noVBand="1"/>
      </w:tblPr>
      <w:tblGrid>
        <w:gridCol w:w="2202"/>
        <w:gridCol w:w="2101"/>
        <w:gridCol w:w="2194"/>
        <w:gridCol w:w="2123"/>
      </w:tblGrid>
      <w:tr w:rsidR="001A3D32" w14:paraId="20C61CD4" w14:textId="77777777" w:rsidTr="001A3D32">
        <w:tc>
          <w:tcPr>
            <w:tcW w:w="2394" w:type="dxa"/>
            <w:tcBorders>
              <w:top w:val="single" w:sz="8" w:space="0" w:color="auto"/>
              <w:left w:val="single" w:sz="8" w:space="0" w:color="auto"/>
              <w:bottom w:val="single" w:sz="8" w:space="0" w:color="auto"/>
              <w:right w:val="single" w:sz="8" w:space="0" w:color="auto"/>
            </w:tcBorders>
            <w:shd w:val="clear" w:color="auto" w:fill="D9D9D9"/>
            <w:tcMar>
              <w:top w:w="0" w:type="dxa"/>
              <w:left w:w="108" w:type="dxa"/>
              <w:bottom w:w="0" w:type="dxa"/>
              <w:right w:w="108" w:type="dxa"/>
            </w:tcMar>
            <w:hideMark/>
          </w:tcPr>
          <w:p w14:paraId="20C61CD0" w14:textId="77777777" w:rsidR="001A3D32" w:rsidRDefault="001A3D32">
            <w:r>
              <w:rPr>
                <w:b/>
                <w:bCs/>
              </w:rPr>
              <w:t>Resource</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D1" w14:textId="77777777" w:rsidR="001A3D32" w:rsidRDefault="001A3D32">
            <w:r>
              <w:rPr>
                <w:b/>
                <w:bCs/>
              </w:rPr>
              <w:t>MW</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D2" w14:textId="77777777" w:rsidR="001A3D32" w:rsidRDefault="001A3D32">
            <w:r>
              <w:rPr>
                <w:b/>
                <w:bCs/>
              </w:rPr>
              <w:t>Category</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D3" w14:textId="77777777" w:rsidR="001A3D32" w:rsidRDefault="001A3D32">
            <w:r>
              <w:rPr>
                <w:b/>
                <w:bCs/>
              </w:rPr>
              <w:t>Valid (Y/N)</w:t>
            </w:r>
          </w:p>
        </w:tc>
      </w:tr>
      <w:tr w:rsidR="001A3D32" w14:paraId="20C61CD9"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D5"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D6" w14:textId="77777777" w:rsidR="001A3D32" w:rsidRDefault="001A3D32">
            <w:r>
              <w:t>70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D7" w14:textId="77777777" w:rsidR="001A3D32" w:rsidRDefault="001A3D32">
            <w:r>
              <w:t>Base</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D8" w14:textId="77777777" w:rsidR="001A3D32" w:rsidRDefault="001A3D32">
            <w:r>
              <w:t>Y</w:t>
            </w:r>
          </w:p>
        </w:tc>
      </w:tr>
      <w:tr w:rsidR="001A3D32" w14:paraId="20C61CDE"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DA"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DB" w14:textId="77777777" w:rsidR="001A3D32" w:rsidRDefault="001A3D32">
            <w:r>
              <w:t>10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DC" w14:textId="77777777" w:rsidR="001A3D32" w:rsidRDefault="001A3D32">
            <w:r>
              <w:t>Base</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DD" w14:textId="77777777" w:rsidR="001A3D32" w:rsidRDefault="001A3D32">
            <w:r>
              <w:t>Y</w:t>
            </w:r>
          </w:p>
        </w:tc>
      </w:tr>
      <w:tr w:rsidR="001A3D32" w14:paraId="20C61CE3"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DF" w14:textId="77777777" w:rsidR="001A3D32" w:rsidRDefault="001A3D32">
            <w:r>
              <w:t>RES_B</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E0" w14:textId="77777777" w:rsidR="001A3D32" w:rsidRDefault="001A3D32">
            <w:r>
              <w:t>20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E1" w14:textId="77777777" w:rsidR="001A3D32" w:rsidRDefault="001A3D32">
            <w:r>
              <w:t>Base</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E2" w14:textId="77777777" w:rsidR="001A3D32" w:rsidRDefault="001A3D32">
            <w:r>
              <w:t>Y</w:t>
            </w:r>
          </w:p>
        </w:tc>
      </w:tr>
    </w:tbl>
    <w:p w14:paraId="20C61CE4" w14:textId="77777777" w:rsidR="001A3D32" w:rsidRDefault="001A3D32" w:rsidP="001A3D32">
      <w:pPr>
        <w:rPr>
          <w:rFonts w:eastAsiaTheme="minorHAnsi"/>
          <w:sz w:val="26"/>
          <w:szCs w:val="26"/>
        </w:rPr>
      </w:pPr>
      <w:r>
        <w:t> </w:t>
      </w:r>
    </w:p>
    <w:p w14:paraId="20C61CE5" w14:textId="77777777" w:rsidR="001A3D32" w:rsidRDefault="001A3D32" w:rsidP="001A3D32">
      <w:r>
        <w:rPr>
          <w:b/>
          <w:bCs/>
          <w:i/>
          <w:iCs/>
        </w:rPr>
        <w:t>Example Supply Plan 4</w:t>
      </w:r>
    </w:p>
    <w:tbl>
      <w:tblPr>
        <w:tblW w:w="0" w:type="auto"/>
        <w:tblCellMar>
          <w:left w:w="0" w:type="dxa"/>
          <w:right w:w="0" w:type="dxa"/>
        </w:tblCellMar>
        <w:tblLook w:val="04A0" w:firstRow="1" w:lastRow="0" w:firstColumn="1" w:lastColumn="0" w:noHBand="0" w:noVBand="1"/>
      </w:tblPr>
      <w:tblGrid>
        <w:gridCol w:w="2202"/>
        <w:gridCol w:w="2101"/>
        <w:gridCol w:w="2194"/>
        <w:gridCol w:w="2123"/>
      </w:tblGrid>
      <w:tr w:rsidR="001A3D32" w14:paraId="20C61CEA" w14:textId="77777777" w:rsidTr="001A3D32">
        <w:tc>
          <w:tcPr>
            <w:tcW w:w="2394" w:type="dxa"/>
            <w:tcBorders>
              <w:top w:val="single" w:sz="8" w:space="0" w:color="auto"/>
              <w:left w:val="single" w:sz="8" w:space="0" w:color="auto"/>
              <w:bottom w:val="single" w:sz="8" w:space="0" w:color="auto"/>
              <w:right w:val="single" w:sz="8" w:space="0" w:color="auto"/>
            </w:tcBorders>
            <w:shd w:val="clear" w:color="auto" w:fill="D9D9D9"/>
            <w:tcMar>
              <w:top w:w="0" w:type="dxa"/>
              <w:left w:w="108" w:type="dxa"/>
              <w:bottom w:w="0" w:type="dxa"/>
              <w:right w:w="108" w:type="dxa"/>
            </w:tcMar>
            <w:hideMark/>
          </w:tcPr>
          <w:p w14:paraId="20C61CE6" w14:textId="77777777" w:rsidR="001A3D32" w:rsidRDefault="001A3D32">
            <w:r>
              <w:rPr>
                <w:b/>
                <w:bCs/>
              </w:rPr>
              <w:t>Resource</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E7" w14:textId="77777777" w:rsidR="001A3D32" w:rsidRDefault="001A3D32">
            <w:r>
              <w:rPr>
                <w:b/>
                <w:bCs/>
              </w:rPr>
              <w:t>MW</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E8" w14:textId="77777777" w:rsidR="001A3D32" w:rsidRDefault="001A3D32">
            <w:r>
              <w:rPr>
                <w:b/>
                <w:bCs/>
              </w:rPr>
              <w:t>Category</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E9" w14:textId="77777777" w:rsidR="001A3D32" w:rsidRDefault="001A3D32">
            <w:r>
              <w:rPr>
                <w:b/>
                <w:bCs/>
              </w:rPr>
              <w:t>Valid (Y/N)</w:t>
            </w:r>
          </w:p>
        </w:tc>
      </w:tr>
      <w:tr w:rsidR="001A3D32" w14:paraId="20C61CEF"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EB"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EC" w14:textId="77777777" w:rsidR="001A3D32" w:rsidRDefault="001A3D32">
            <w:r>
              <w:t>70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ED" w14:textId="77777777" w:rsidR="001A3D32" w:rsidRDefault="001A3D32">
            <w:r>
              <w:t>Peak</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EE" w14:textId="77777777" w:rsidR="001A3D32" w:rsidRDefault="001A3D32">
            <w:r>
              <w:t>Y</w:t>
            </w:r>
          </w:p>
        </w:tc>
      </w:tr>
      <w:tr w:rsidR="001A3D32" w14:paraId="20C61CF4"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F0"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F1" w14:textId="77777777" w:rsidR="001A3D32" w:rsidRDefault="001A3D32">
            <w:r>
              <w:t>10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F2" w14:textId="77777777" w:rsidR="001A3D32" w:rsidRDefault="001A3D32">
            <w:r>
              <w:t>Peak</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F3" w14:textId="77777777" w:rsidR="001A3D32" w:rsidRDefault="001A3D32">
            <w:r>
              <w:t>Y</w:t>
            </w:r>
          </w:p>
        </w:tc>
      </w:tr>
      <w:tr w:rsidR="001A3D32" w14:paraId="20C61CF9"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CF5" w14:textId="77777777" w:rsidR="001A3D32" w:rsidRDefault="001A3D32">
            <w:r>
              <w:t>RES_B</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F6" w14:textId="77777777" w:rsidR="001A3D32" w:rsidRDefault="001A3D32">
            <w:r>
              <w:t>20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F7" w14:textId="77777777" w:rsidR="001A3D32" w:rsidRDefault="001A3D32">
            <w:r>
              <w:t>Base</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CF8" w14:textId="77777777" w:rsidR="001A3D32" w:rsidRDefault="001A3D32">
            <w:r>
              <w:t>N</w:t>
            </w:r>
          </w:p>
        </w:tc>
      </w:tr>
    </w:tbl>
    <w:p w14:paraId="20C61CFA" w14:textId="77777777" w:rsidR="001A3D32" w:rsidRDefault="001A3D32" w:rsidP="001A3D32">
      <w:pPr>
        <w:rPr>
          <w:rFonts w:eastAsiaTheme="minorHAnsi"/>
          <w:sz w:val="26"/>
          <w:szCs w:val="26"/>
        </w:rPr>
      </w:pPr>
      <w:r>
        <w:t> </w:t>
      </w:r>
    </w:p>
    <w:p w14:paraId="20C61CFB" w14:textId="77777777" w:rsidR="001A3D32" w:rsidRDefault="001A3D32" w:rsidP="001A3D32">
      <w:r>
        <w:rPr>
          <w:b/>
          <w:bCs/>
          <w:i/>
          <w:iCs/>
        </w:rPr>
        <w:t>Example Supply Plan 5</w:t>
      </w:r>
    </w:p>
    <w:tbl>
      <w:tblPr>
        <w:tblW w:w="0" w:type="auto"/>
        <w:tblCellMar>
          <w:left w:w="0" w:type="dxa"/>
          <w:right w:w="0" w:type="dxa"/>
        </w:tblCellMar>
        <w:tblLook w:val="04A0" w:firstRow="1" w:lastRow="0" w:firstColumn="1" w:lastColumn="0" w:noHBand="0" w:noVBand="1"/>
      </w:tblPr>
      <w:tblGrid>
        <w:gridCol w:w="2202"/>
        <w:gridCol w:w="2101"/>
        <w:gridCol w:w="2194"/>
        <w:gridCol w:w="2123"/>
      </w:tblGrid>
      <w:tr w:rsidR="001A3D32" w14:paraId="20C61D00" w14:textId="77777777" w:rsidTr="001A3D32">
        <w:tc>
          <w:tcPr>
            <w:tcW w:w="2394" w:type="dxa"/>
            <w:tcBorders>
              <w:top w:val="single" w:sz="8" w:space="0" w:color="auto"/>
              <w:left w:val="single" w:sz="8" w:space="0" w:color="auto"/>
              <w:bottom w:val="single" w:sz="8" w:space="0" w:color="auto"/>
              <w:right w:val="single" w:sz="8" w:space="0" w:color="auto"/>
            </w:tcBorders>
            <w:shd w:val="clear" w:color="auto" w:fill="D9D9D9"/>
            <w:tcMar>
              <w:top w:w="0" w:type="dxa"/>
              <w:left w:w="108" w:type="dxa"/>
              <w:bottom w:w="0" w:type="dxa"/>
              <w:right w:w="108" w:type="dxa"/>
            </w:tcMar>
            <w:hideMark/>
          </w:tcPr>
          <w:p w14:paraId="20C61CFC" w14:textId="77777777" w:rsidR="001A3D32" w:rsidRDefault="001A3D32">
            <w:r>
              <w:rPr>
                <w:b/>
                <w:bCs/>
              </w:rPr>
              <w:lastRenderedPageBreak/>
              <w:t>Resource</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FD" w14:textId="77777777" w:rsidR="001A3D32" w:rsidRDefault="001A3D32">
            <w:r>
              <w:rPr>
                <w:b/>
                <w:bCs/>
              </w:rPr>
              <w:t>MW</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FE" w14:textId="77777777" w:rsidR="001A3D32" w:rsidRDefault="001A3D32">
            <w:r>
              <w:rPr>
                <w:b/>
                <w:bCs/>
              </w:rPr>
              <w:t>Category</w:t>
            </w:r>
          </w:p>
        </w:tc>
        <w:tc>
          <w:tcPr>
            <w:tcW w:w="2394" w:type="dxa"/>
            <w:tcBorders>
              <w:top w:val="single" w:sz="8" w:space="0" w:color="auto"/>
              <w:left w:val="nil"/>
              <w:bottom w:val="single" w:sz="8" w:space="0" w:color="auto"/>
              <w:right w:val="single" w:sz="8" w:space="0" w:color="auto"/>
            </w:tcBorders>
            <w:shd w:val="clear" w:color="auto" w:fill="D9D9D9"/>
            <w:tcMar>
              <w:top w:w="0" w:type="dxa"/>
              <w:left w:w="108" w:type="dxa"/>
              <w:bottom w:w="0" w:type="dxa"/>
              <w:right w:w="108" w:type="dxa"/>
            </w:tcMar>
            <w:hideMark/>
          </w:tcPr>
          <w:p w14:paraId="20C61CFF" w14:textId="77777777" w:rsidR="001A3D32" w:rsidRDefault="001A3D32">
            <w:r>
              <w:rPr>
                <w:b/>
                <w:bCs/>
              </w:rPr>
              <w:t>Valid (Y/N)</w:t>
            </w:r>
          </w:p>
        </w:tc>
      </w:tr>
      <w:tr w:rsidR="001A3D32" w14:paraId="20C61D05"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D01"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D02" w14:textId="77777777" w:rsidR="001A3D32" w:rsidRDefault="001A3D32">
            <w:r>
              <w:t>70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D03" w14:textId="77777777" w:rsidR="001A3D32" w:rsidRDefault="001A3D32">
            <w:r>
              <w:t>Base</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D04" w14:textId="77777777" w:rsidR="001A3D32" w:rsidRDefault="001A3D32">
            <w:r>
              <w:t>N</w:t>
            </w:r>
          </w:p>
        </w:tc>
      </w:tr>
      <w:tr w:rsidR="001A3D32" w14:paraId="20C61D0A"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D06" w14:textId="77777777" w:rsidR="001A3D32" w:rsidRDefault="001A3D32">
            <w:r>
              <w:t>RES_A</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D07" w14:textId="77777777" w:rsidR="001A3D32" w:rsidRDefault="001A3D32">
            <w:r>
              <w:t>10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D08" w14:textId="77777777" w:rsidR="001A3D32" w:rsidRDefault="001A3D32">
            <w:r>
              <w:t>Base</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D09" w14:textId="77777777" w:rsidR="001A3D32" w:rsidRDefault="001A3D32">
            <w:r>
              <w:t>N</w:t>
            </w:r>
          </w:p>
        </w:tc>
      </w:tr>
      <w:tr w:rsidR="001A3D32" w14:paraId="20C61D0F" w14:textId="77777777" w:rsidTr="001A3D32">
        <w:tc>
          <w:tcPr>
            <w:tcW w:w="2394"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0C61D0B" w14:textId="77777777" w:rsidR="001A3D32" w:rsidRDefault="001A3D32">
            <w:r>
              <w:t>RES_B</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D0C" w14:textId="77777777" w:rsidR="001A3D32" w:rsidRDefault="001A3D32">
            <w:r>
              <w:t>30</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D0D" w14:textId="77777777" w:rsidR="001A3D32" w:rsidRDefault="001A3D32">
            <w:r>
              <w:t>Base</w:t>
            </w:r>
          </w:p>
        </w:tc>
        <w:tc>
          <w:tcPr>
            <w:tcW w:w="2394" w:type="dxa"/>
            <w:tcBorders>
              <w:top w:val="nil"/>
              <w:left w:val="nil"/>
              <w:bottom w:val="single" w:sz="8" w:space="0" w:color="auto"/>
              <w:right w:val="single" w:sz="8" w:space="0" w:color="auto"/>
            </w:tcBorders>
            <w:tcMar>
              <w:top w:w="0" w:type="dxa"/>
              <w:left w:w="108" w:type="dxa"/>
              <w:bottom w:w="0" w:type="dxa"/>
              <w:right w:w="108" w:type="dxa"/>
            </w:tcMar>
            <w:hideMark/>
          </w:tcPr>
          <w:p w14:paraId="20C61D0E" w14:textId="77777777" w:rsidR="001A3D32" w:rsidRDefault="001A3D32">
            <w:r>
              <w:t>N</w:t>
            </w:r>
          </w:p>
        </w:tc>
      </w:tr>
    </w:tbl>
    <w:p w14:paraId="20C61D10" w14:textId="77777777" w:rsidR="001A3D32" w:rsidRPr="004534AE" w:rsidRDefault="001A3D32" w:rsidP="004534AE">
      <w:pPr>
        <w:pStyle w:val="ParaText"/>
        <w:rPr>
          <w:rFonts w:cs="Arial"/>
        </w:rPr>
      </w:pPr>
      <w:r w:rsidRPr="001A3D32">
        <w:rPr>
          <w:rFonts w:cs="Arial"/>
        </w:rPr>
        <w:t> </w:t>
      </w:r>
    </w:p>
    <w:p w14:paraId="20C61D11" w14:textId="77777777" w:rsidR="001A3D32" w:rsidRPr="001A3D32" w:rsidRDefault="001A3D32" w:rsidP="004534AE">
      <w:pPr>
        <w:pStyle w:val="ParaText"/>
        <w:rPr>
          <w:rFonts w:cs="Arial"/>
        </w:rPr>
      </w:pPr>
      <w:r w:rsidRPr="004534AE">
        <w:rPr>
          <w:rFonts w:cs="Arial"/>
        </w:rPr>
        <w:t xml:space="preserve">Scheduling Coordinators who submit a resource flexible RA capacity plan that includes an invalid use-limited resource combination may be subject to the Rules of Conduct including monetary penalty pursuant to </w:t>
      </w:r>
      <w:r>
        <w:rPr>
          <w:rFonts w:cs="Arial"/>
        </w:rPr>
        <w:t xml:space="preserve">ISO Tariff </w:t>
      </w:r>
      <w:r w:rsidRPr="004534AE">
        <w:rPr>
          <w:rFonts w:cs="Arial"/>
        </w:rPr>
        <w:t>Section 37.6.1</w:t>
      </w:r>
      <w:r>
        <w:rPr>
          <w:rFonts w:cs="Arial"/>
        </w:rPr>
        <w:t>.</w:t>
      </w:r>
    </w:p>
    <w:p w14:paraId="20C61D12" w14:textId="77777777" w:rsidR="00944BFB" w:rsidRPr="00477B87" w:rsidRDefault="00944BFB" w:rsidP="004534AE">
      <w:pPr>
        <w:pStyle w:val="ParaText"/>
      </w:pPr>
    </w:p>
    <w:p w14:paraId="20C61D13" w14:textId="77777777" w:rsidR="00093DD5" w:rsidRDefault="00093DD5" w:rsidP="004534AE">
      <w:pPr>
        <w:pStyle w:val="Heading3"/>
      </w:pPr>
      <w:bookmarkStart w:id="932" w:name="_Toc233778773"/>
      <w:r>
        <w:t>Establishing Minimum Qualified Flexible Capacity Category</w:t>
      </w:r>
      <w:bookmarkEnd w:id="932"/>
    </w:p>
    <w:p w14:paraId="20C61D14" w14:textId="77777777" w:rsidR="00F75EB2" w:rsidRPr="00BD0FC4" w:rsidRDefault="00F75EB2" w:rsidP="004534AE">
      <w:pPr>
        <w:pStyle w:val="ParaText"/>
        <w:rPr>
          <w:rFonts w:cs="Arial"/>
          <w:i/>
        </w:rPr>
      </w:pPr>
      <w:r w:rsidRPr="006F6D75">
        <w:rPr>
          <w:rFonts w:cs="Arial"/>
          <w:i/>
        </w:rPr>
        <w:t>ISO Tariff Sections 40.10.3 and 40.10.3.5</w:t>
      </w:r>
    </w:p>
    <w:p w14:paraId="20C61D15" w14:textId="77777777" w:rsidR="00F75EB2" w:rsidRPr="004534AE" w:rsidRDefault="00F75EB2" w:rsidP="004534AE">
      <w:pPr>
        <w:pStyle w:val="ParaText"/>
        <w:rPr>
          <w:rFonts w:cs="Arial"/>
        </w:rPr>
      </w:pPr>
      <w:r w:rsidRPr="004534AE">
        <w:rPr>
          <w:rFonts w:cs="Arial"/>
        </w:rPr>
        <w:t xml:space="preserve">The ISO uses master file information to assess the minimum qualified flexible capacity category.  All non-use-limited resources will qualify to supply base flexible capacity if certain criteria are met.  For all use-limited resources, the ISO will use to the resource’s daily start limitation, minimum run time, and minimum down time to determine if the resource maximum qualified flexible capacity category.  </w:t>
      </w:r>
    </w:p>
    <w:p w14:paraId="20C61D16" w14:textId="77777777" w:rsidR="00F75EB2" w:rsidRDefault="00F75EB2" w:rsidP="00F75EB2">
      <w:r w:rsidRPr="004534AE">
        <w:t>The ISO uses the following criteria to determine the minimum qualified flexible capacity category</w:t>
      </w:r>
      <w:r>
        <w:t xml:space="preserve"> for each resource</w:t>
      </w:r>
      <w:r w:rsidRPr="004534AE">
        <w:t>:</w:t>
      </w:r>
    </w:p>
    <w:tbl>
      <w:tblPr>
        <w:tblW w:w="8231" w:type="dxa"/>
        <w:jc w:val="center"/>
        <w:tblCellMar>
          <w:left w:w="0" w:type="dxa"/>
          <w:right w:w="0" w:type="dxa"/>
        </w:tblCellMar>
        <w:tblLook w:val="04A0" w:firstRow="1" w:lastRow="0" w:firstColumn="1" w:lastColumn="0" w:noHBand="0" w:noVBand="1"/>
      </w:tblPr>
      <w:tblGrid>
        <w:gridCol w:w="960"/>
        <w:gridCol w:w="1421"/>
        <w:gridCol w:w="2790"/>
        <w:gridCol w:w="1134"/>
        <w:gridCol w:w="1926"/>
      </w:tblGrid>
      <w:tr w:rsidR="00F75EB2" w14:paraId="20C61D1C" w14:textId="77777777" w:rsidTr="004534AE">
        <w:trPr>
          <w:trHeight w:val="300"/>
          <w:jc w:val="center"/>
        </w:trPr>
        <w:tc>
          <w:tcPr>
            <w:tcW w:w="960" w:type="dxa"/>
            <w:tcBorders>
              <w:top w:val="single" w:sz="8" w:space="0" w:color="auto"/>
              <w:left w:val="single" w:sz="8" w:space="0" w:color="auto"/>
              <w:bottom w:val="single" w:sz="8" w:space="0" w:color="auto"/>
              <w:right w:val="single" w:sz="8" w:space="0" w:color="auto"/>
            </w:tcBorders>
            <w:shd w:val="clear" w:color="auto" w:fill="17365D" w:themeFill="text2" w:themeFillShade="BF"/>
            <w:noWrap/>
            <w:tcMar>
              <w:top w:w="0" w:type="dxa"/>
              <w:left w:w="108" w:type="dxa"/>
              <w:bottom w:w="0" w:type="dxa"/>
              <w:right w:w="108" w:type="dxa"/>
            </w:tcMar>
            <w:vAlign w:val="bottom"/>
            <w:hideMark/>
          </w:tcPr>
          <w:p w14:paraId="20C61D17" w14:textId="77777777" w:rsidR="00F75EB2" w:rsidRPr="004534AE" w:rsidRDefault="00F75EB2" w:rsidP="00D356EF">
            <w:pPr>
              <w:rPr>
                <w:rFonts w:ascii="Calibri" w:eastAsiaTheme="minorHAnsi" w:hAnsi="Calibri"/>
                <w:b/>
                <w:color w:val="FFFFFF" w:themeColor="background1"/>
                <w:szCs w:val="22"/>
              </w:rPr>
            </w:pPr>
            <w:r w:rsidRPr="004534AE">
              <w:rPr>
                <w:b/>
                <w:color w:val="FFFFFF" w:themeColor="background1"/>
              </w:rPr>
              <w:t> </w:t>
            </w:r>
          </w:p>
        </w:tc>
        <w:tc>
          <w:tcPr>
            <w:tcW w:w="1421" w:type="dxa"/>
            <w:tcBorders>
              <w:top w:val="single" w:sz="8" w:space="0" w:color="auto"/>
              <w:left w:val="nil"/>
              <w:bottom w:val="single" w:sz="8" w:space="0" w:color="auto"/>
              <w:right w:val="single" w:sz="8" w:space="0" w:color="auto"/>
            </w:tcBorders>
            <w:shd w:val="clear" w:color="auto" w:fill="17365D" w:themeFill="text2" w:themeFillShade="BF"/>
            <w:noWrap/>
            <w:tcMar>
              <w:top w:w="0" w:type="dxa"/>
              <w:left w:w="108" w:type="dxa"/>
              <w:bottom w:w="0" w:type="dxa"/>
              <w:right w:w="108" w:type="dxa"/>
            </w:tcMar>
            <w:vAlign w:val="bottom"/>
            <w:hideMark/>
          </w:tcPr>
          <w:p w14:paraId="20C61D18" w14:textId="77777777" w:rsidR="00F75EB2" w:rsidRPr="004534AE" w:rsidRDefault="00F75EB2" w:rsidP="00D356EF">
            <w:pPr>
              <w:rPr>
                <w:rFonts w:ascii="Calibri" w:eastAsiaTheme="minorHAnsi" w:hAnsi="Calibri"/>
                <w:b/>
                <w:color w:val="FFFFFF" w:themeColor="background1"/>
                <w:szCs w:val="22"/>
              </w:rPr>
            </w:pPr>
            <w:r w:rsidRPr="004534AE">
              <w:rPr>
                <w:b/>
                <w:color w:val="FFFFFF" w:themeColor="background1"/>
              </w:rPr>
              <w:t>ULR Status</w:t>
            </w:r>
          </w:p>
        </w:tc>
        <w:tc>
          <w:tcPr>
            <w:tcW w:w="2790" w:type="dxa"/>
            <w:tcBorders>
              <w:top w:val="single" w:sz="8" w:space="0" w:color="auto"/>
              <w:left w:val="nil"/>
              <w:bottom w:val="single" w:sz="8" w:space="0" w:color="auto"/>
              <w:right w:val="single" w:sz="8" w:space="0" w:color="auto"/>
            </w:tcBorders>
            <w:shd w:val="clear" w:color="auto" w:fill="17365D" w:themeFill="text2" w:themeFillShade="BF"/>
            <w:noWrap/>
            <w:tcMar>
              <w:top w:w="0" w:type="dxa"/>
              <w:left w:w="108" w:type="dxa"/>
              <w:bottom w:w="0" w:type="dxa"/>
              <w:right w:w="108" w:type="dxa"/>
            </w:tcMar>
            <w:vAlign w:val="bottom"/>
            <w:hideMark/>
          </w:tcPr>
          <w:p w14:paraId="20C61D19" w14:textId="77777777" w:rsidR="00F75EB2" w:rsidRPr="004534AE" w:rsidRDefault="00F75EB2" w:rsidP="00D356EF">
            <w:pPr>
              <w:rPr>
                <w:rFonts w:ascii="Calibri" w:eastAsiaTheme="minorHAnsi" w:hAnsi="Calibri"/>
                <w:b/>
                <w:color w:val="FFFFFF" w:themeColor="background1"/>
                <w:szCs w:val="22"/>
              </w:rPr>
            </w:pPr>
            <w:r w:rsidRPr="004534AE">
              <w:rPr>
                <w:b/>
                <w:color w:val="FFFFFF" w:themeColor="background1"/>
              </w:rPr>
              <w:t xml:space="preserve">If </w:t>
            </w:r>
          </w:p>
        </w:tc>
        <w:tc>
          <w:tcPr>
            <w:tcW w:w="1134" w:type="dxa"/>
            <w:tcBorders>
              <w:top w:val="single" w:sz="8" w:space="0" w:color="auto"/>
              <w:left w:val="nil"/>
              <w:bottom w:val="single" w:sz="8" w:space="0" w:color="auto"/>
              <w:right w:val="single" w:sz="8" w:space="0" w:color="auto"/>
            </w:tcBorders>
            <w:shd w:val="clear" w:color="auto" w:fill="17365D" w:themeFill="text2" w:themeFillShade="BF"/>
            <w:noWrap/>
            <w:tcMar>
              <w:top w:w="0" w:type="dxa"/>
              <w:left w:w="108" w:type="dxa"/>
              <w:bottom w:w="0" w:type="dxa"/>
              <w:right w:w="108" w:type="dxa"/>
            </w:tcMar>
            <w:vAlign w:val="bottom"/>
            <w:hideMark/>
          </w:tcPr>
          <w:p w14:paraId="20C61D1A" w14:textId="77777777" w:rsidR="00F75EB2" w:rsidRPr="004534AE" w:rsidRDefault="00F75EB2" w:rsidP="00D356EF">
            <w:pPr>
              <w:rPr>
                <w:rFonts w:ascii="Calibri" w:eastAsiaTheme="minorHAnsi" w:hAnsi="Calibri"/>
                <w:b/>
                <w:color w:val="FFFFFF" w:themeColor="background1"/>
                <w:szCs w:val="22"/>
              </w:rPr>
            </w:pPr>
            <w:r w:rsidRPr="004534AE">
              <w:rPr>
                <w:b/>
                <w:color w:val="FFFFFF" w:themeColor="background1"/>
              </w:rPr>
              <w:t xml:space="preserve">And </w:t>
            </w:r>
          </w:p>
        </w:tc>
        <w:tc>
          <w:tcPr>
            <w:tcW w:w="1926" w:type="dxa"/>
            <w:tcBorders>
              <w:top w:val="single" w:sz="8" w:space="0" w:color="auto"/>
              <w:left w:val="nil"/>
              <w:bottom w:val="single" w:sz="8" w:space="0" w:color="auto"/>
              <w:right w:val="single" w:sz="8" w:space="0" w:color="auto"/>
            </w:tcBorders>
            <w:shd w:val="clear" w:color="auto" w:fill="17365D" w:themeFill="text2" w:themeFillShade="BF"/>
            <w:noWrap/>
            <w:tcMar>
              <w:top w:w="0" w:type="dxa"/>
              <w:left w:w="108" w:type="dxa"/>
              <w:bottom w:w="0" w:type="dxa"/>
              <w:right w:w="108" w:type="dxa"/>
            </w:tcMar>
            <w:vAlign w:val="bottom"/>
            <w:hideMark/>
          </w:tcPr>
          <w:p w14:paraId="20C61D1B" w14:textId="77777777" w:rsidR="00F75EB2" w:rsidRPr="004534AE" w:rsidRDefault="00DD4B4A" w:rsidP="00D356EF">
            <w:pPr>
              <w:rPr>
                <w:rFonts w:ascii="Calibri" w:eastAsiaTheme="minorHAnsi" w:hAnsi="Calibri"/>
                <w:b/>
                <w:color w:val="FFFFFF" w:themeColor="background1"/>
                <w:szCs w:val="22"/>
              </w:rPr>
            </w:pPr>
            <w:r w:rsidRPr="00DD4B4A">
              <w:rPr>
                <w:b/>
                <w:color w:val="FFFFFF" w:themeColor="background1"/>
              </w:rPr>
              <w:t>Then Cat</w:t>
            </w:r>
          </w:p>
        </w:tc>
      </w:tr>
      <w:tr w:rsidR="00F75EB2" w14:paraId="20C61D22" w14:textId="77777777" w:rsidTr="004534AE">
        <w:trPr>
          <w:trHeight w:val="300"/>
          <w:jc w:val="center"/>
        </w:trPr>
        <w:tc>
          <w:tcPr>
            <w:tcW w:w="960" w:type="dxa"/>
            <w:tcBorders>
              <w:top w:val="nil"/>
              <w:left w:val="single" w:sz="8" w:space="0" w:color="auto"/>
              <w:bottom w:val="single" w:sz="8" w:space="0" w:color="auto"/>
              <w:right w:val="single" w:sz="8" w:space="0" w:color="auto"/>
            </w:tcBorders>
            <w:noWrap/>
            <w:tcMar>
              <w:top w:w="0" w:type="dxa"/>
              <w:left w:w="108" w:type="dxa"/>
              <w:bottom w:w="0" w:type="dxa"/>
              <w:right w:w="108" w:type="dxa"/>
            </w:tcMar>
            <w:vAlign w:val="bottom"/>
            <w:hideMark/>
          </w:tcPr>
          <w:p w14:paraId="20C61D1D" w14:textId="77777777" w:rsidR="00F75EB2" w:rsidRDefault="00F75EB2" w:rsidP="00D356EF">
            <w:pPr>
              <w:jc w:val="right"/>
              <w:rPr>
                <w:rFonts w:ascii="Calibri" w:eastAsiaTheme="minorHAnsi" w:hAnsi="Calibri"/>
                <w:color w:val="000000"/>
                <w:szCs w:val="22"/>
              </w:rPr>
            </w:pPr>
            <w:r>
              <w:rPr>
                <w:color w:val="000000"/>
              </w:rPr>
              <w:t>1</w:t>
            </w:r>
          </w:p>
        </w:tc>
        <w:tc>
          <w:tcPr>
            <w:tcW w:w="1421"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1E" w14:textId="77777777" w:rsidR="00F75EB2" w:rsidRDefault="00F75EB2" w:rsidP="00D356EF">
            <w:pPr>
              <w:rPr>
                <w:rFonts w:ascii="Calibri" w:eastAsiaTheme="minorHAnsi" w:hAnsi="Calibri"/>
                <w:color w:val="000000"/>
                <w:szCs w:val="22"/>
              </w:rPr>
            </w:pPr>
            <w:r>
              <w:rPr>
                <w:color w:val="000000"/>
              </w:rPr>
              <w:t>Non-ULR</w:t>
            </w:r>
          </w:p>
        </w:tc>
        <w:tc>
          <w:tcPr>
            <w:tcW w:w="2790"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1F" w14:textId="77777777" w:rsidR="00F75EB2" w:rsidRDefault="00F75EB2" w:rsidP="00D356EF">
            <w:pPr>
              <w:rPr>
                <w:rFonts w:ascii="Calibri" w:eastAsiaTheme="minorHAnsi" w:hAnsi="Calibri"/>
                <w:color w:val="000000"/>
                <w:szCs w:val="22"/>
              </w:rPr>
            </w:pPr>
            <w:r>
              <w:rPr>
                <w:color w:val="000000"/>
              </w:rPr>
              <w:t> </w:t>
            </w:r>
          </w:p>
        </w:tc>
        <w:tc>
          <w:tcPr>
            <w:tcW w:w="1134"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0" w14:textId="77777777" w:rsidR="00F75EB2" w:rsidRDefault="00F75EB2" w:rsidP="00D356EF">
            <w:pPr>
              <w:rPr>
                <w:rFonts w:ascii="Calibri" w:eastAsiaTheme="minorHAnsi" w:hAnsi="Calibri"/>
                <w:color w:val="000000"/>
                <w:szCs w:val="22"/>
              </w:rPr>
            </w:pPr>
            <w:r>
              <w:rPr>
                <w:color w:val="000000"/>
              </w:rPr>
              <w:t> </w:t>
            </w:r>
          </w:p>
        </w:tc>
        <w:tc>
          <w:tcPr>
            <w:tcW w:w="1926"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1" w14:textId="77777777" w:rsidR="00F75EB2" w:rsidRPr="004534AE" w:rsidRDefault="00DD4B4A" w:rsidP="004534AE">
            <w:pPr>
              <w:jc w:val="left"/>
              <w:rPr>
                <w:color w:val="000000"/>
              </w:rPr>
            </w:pPr>
            <w:r w:rsidRPr="004534AE">
              <w:rPr>
                <w:color w:val="000000"/>
              </w:rPr>
              <w:t>Base Ramping</w:t>
            </w:r>
          </w:p>
        </w:tc>
      </w:tr>
      <w:tr w:rsidR="00F75EB2" w14:paraId="20C61D28" w14:textId="77777777" w:rsidTr="004534AE">
        <w:trPr>
          <w:trHeight w:val="300"/>
          <w:jc w:val="center"/>
        </w:trPr>
        <w:tc>
          <w:tcPr>
            <w:tcW w:w="960" w:type="dxa"/>
            <w:tcBorders>
              <w:top w:val="nil"/>
              <w:left w:val="single" w:sz="8" w:space="0" w:color="auto"/>
              <w:bottom w:val="single" w:sz="8" w:space="0" w:color="auto"/>
              <w:right w:val="single" w:sz="8" w:space="0" w:color="auto"/>
            </w:tcBorders>
            <w:noWrap/>
            <w:tcMar>
              <w:top w:w="0" w:type="dxa"/>
              <w:left w:w="108" w:type="dxa"/>
              <w:bottom w:w="0" w:type="dxa"/>
              <w:right w:w="108" w:type="dxa"/>
            </w:tcMar>
            <w:vAlign w:val="bottom"/>
            <w:hideMark/>
          </w:tcPr>
          <w:p w14:paraId="20C61D23" w14:textId="77777777" w:rsidR="00F75EB2" w:rsidRDefault="00F75EB2" w:rsidP="00D356EF">
            <w:pPr>
              <w:jc w:val="right"/>
              <w:rPr>
                <w:rFonts w:ascii="Calibri" w:eastAsiaTheme="minorHAnsi" w:hAnsi="Calibri"/>
                <w:color w:val="000000"/>
                <w:szCs w:val="22"/>
              </w:rPr>
            </w:pPr>
            <w:r>
              <w:rPr>
                <w:color w:val="000000"/>
              </w:rPr>
              <w:t>2</w:t>
            </w:r>
          </w:p>
        </w:tc>
        <w:tc>
          <w:tcPr>
            <w:tcW w:w="1421"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4" w14:textId="77777777" w:rsidR="00F75EB2" w:rsidRDefault="00F75EB2" w:rsidP="00D356EF">
            <w:pPr>
              <w:rPr>
                <w:rFonts w:ascii="Calibri" w:eastAsiaTheme="minorHAnsi" w:hAnsi="Calibri"/>
                <w:color w:val="000000"/>
                <w:szCs w:val="22"/>
              </w:rPr>
            </w:pPr>
            <w:r>
              <w:rPr>
                <w:color w:val="000000"/>
              </w:rPr>
              <w:t>ULR</w:t>
            </w:r>
          </w:p>
        </w:tc>
        <w:tc>
          <w:tcPr>
            <w:tcW w:w="2790"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5" w14:textId="77777777" w:rsidR="00F75EB2" w:rsidRDefault="00F75EB2" w:rsidP="00D356EF">
            <w:pPr>
              <w:rPr>
                <w:rFonts w:ascii="Calibri" w:eastAsiaTheme="minorHAnsi" w:hAnsi="Calibri"/>
                <w:color w:val="000000"/>
                <w:szCs w:val="22"/>
              </w:rPr>
            </w:pPr>
            <w:r>
              <w:rPr>
                <w:color w:val="000000"/>
              </w:rPr>
              <w:t>Max Starts/mths&gt;=60</w:t>
            </w:r>
          </w:p>
        </w:tc>
        <w:tc>
          <w:tcPr>
            <w:tcW w:w="1134"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6" w14:textId="77777777" w:rsidR="00F75EB2" w:rsidRDefault="00F75EB2" w:rsidP="00D356EF">
            <w:pPr>
              <w:rPr>
                <w:rFonts w:ascii="Calibri" w:eastAsiaTheme="minorHAnsi" w:hAnsi="Calibri"/>
                <w:color w:val="000000"/>
                <w:szCs w:val="22"/>
              </w:rPr>
            </w:pPr>
            <w:r>
              <w:rPr>
                <w:color w:val="000000"/>
              </w:rPr>
              <w:t> </w:t>
            </w:r>
          </w:p>
        </w:tc>
        <w:tc>
          <w:tcPr>
            <w:tcW w:w="1926"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7" w14:textId="77777777" w:rsidR="00F75EB2" w:rsidRDefault="00DD4B4A" w:rsidP="004534AE">
            <w:pPr>
              <w:jc w:val="left"/>
              <w:rPr>
                <w:rFonts w:ascii="Calibri" w:eastAsiaTheme="minorHAnsi" w:hAnsi="Calibri"/>
                <w:color w:val="000000"/>
                <w:szCs w:val="22"/>
              </w:rPr>
            </w:pPr>
            <w:r>
              <w:rPr>
                <w:color w:val="000000"/>
              </w:rPr>
              <w:t>Base Ramping</w:t>
            </w:r>
          </w:p>
        </w:tc>
      </w:tr>
      <w:tr w:rsidR="00F75EB2" w14:paraId="20C61D2E" w14:textId="77777777" w:rsidTr="004534AE">
        <w:trPr>
          <w:trHeight w:val="300"/>
          <w:jc w:val="center"/>
        </w:trPr>
        <w:tc>
          <w:tcPr>
            <w:tcW w:w="960" w:type="dxa"/>
            <w:tcBorders>
              <w:top w:val="nil"/>
              <w:left w:val="single" w:sz="8" w:space="0" w:color="auto"/>
              <w:bottom w:val="single" w:sz="8" w:space="0" w:color="auto"/>
              <w:right w:val="single" w:sz="8" w:space="0" w:color="auto"/>
            </w:tcBorders>
            <w:noWrap/>
            <w:tcMar>
              <w:top w:w="0" w:type="dxa"/>
              <w:left w:w="108" w:type="dxa"/>
              <w:bottom w:w="0" w:type="dxa"/>
              <w:right w:w="108" w:type="dxa"/>
            </w:tcMar>
            <w:vAlign w:val="bottom"/>
            <w:hideMark/>
          </w:tcPr>
          <w:p w14:paraId="20C61D29" w14:textId="77777777" w:rsidR="00F75EB2" w:rsidRDefault="00F75EB2" w:rsidP="00D356EF">
            <w:pPr>
              <w:jc w:val="right"/>
              <w:rPr>
                <w:rFonts w:ascii="Calibri" w:eastAsiaTheme="minorHAnsi" w:hAnsi="Calibri"/>
                <w:color w:val="000000"/>
                <w:szCs w:val="22"/>
              </w:rPr>
            </w:pPr>
            <w:r>
              <w:rPr>
                <w:color w:val="000000"/>
              </w:rPr>
              <w:t>3</w:t>
            </w:r>
          </w:p>
        </w:tc>
        <w:tc>
          <w:tcPr>
            <w:tcW w:w="1421"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A" w14:textId="77777777" w:rsidR="00F75EB2" w:rsidRDefault="00F75EB2" w:rsidP="00D356EF">
            <w:pPr>
              <w:rPr>
                <w:rFonts w:ascii="Calibri" w:eastAsiaTheme="minorHAnsi" w:hAnsi="Calibri"/>
                <w:color w:val="000000"/>
                <w:szCs w:val="22"/>
              </w:rPr>
            </w:pPr>
            <w:r>
              <w:rPr>
                <w:color w:val="000000"/>
              </w:rPr>
              <w:t>ULR</w:t>
            </w:r>
          </w:p>
        </w:tc>
        <w:tc>
          <w:tcPr>
            <w:tcW w:w="2790"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B" w14:textId="77777777" w:rsidR="00F75EB2" w:rsidRDefault="00F75EB2" w:rsidP="00D356EF">
            <w:pPr>
              <w:rPr>
                <w:rFonts w:ascii="Calibri" w:eastAsiaTheme="minorHAnsi" w:hAnsi="Calibri"/>
                <w:color w:val="000000"/>
                <w:szCs w:val="22"/>
              </w:rPr>
            </w:pPr>
            <w:r>
              <w:rPr>
                <w:color w:val="000000"/>
              </w:rPr>
              <w:t>Max Starts/mths&gt;=30</w:t>
            </w:r>
          </w:p>
        </w:tc>
        <w:tc>
          <w:tcPr>
            <w:tcW w:w="1134"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C" w14:textId="77777777" w:rsidR="00F75EB2" w:rsidRDefault="00F75EB2" w:rsidP="00D356EF">
            <w:pPr>
              <w:rPr>
                <w:rFonts w:ascii="Calibri" w:eastAsiaTheme="minorHAnsi" w:hAnsi="Calibri"/>
                <w:color w:val="000000"/>
                <w:szCs w:val="22"/>
              </w:rPr>
            </w:pPr>
            <w:r>
              <w:rPr>
                <w:color w:val="000000"/>
              </w:rPr>
              <w:t>Min run time=&gt;12</w:t>
            </w:r>
          </w:p>
        </w:tc>
        <w:tc>
          <w:tcPr>
            <w:tcW w:w="1926"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2D" w14:textId="77777777" w:rsidR="00F75EB2" w:rsidRDefault="00DD4B4A" w:rsidP="004534AE">
            <w:pPr>
              <w:jc w:val="left"/>
              <w:rPr>
                <w:rFonts w:ascii="Calibri" w:eastAsiaTheme="minorHAnsi" w:hAnsi="Calibri"/>
                <w:color w:val="000000"/>
                <w:szCs w:val="22"/>
              </w:rPr>
            </w:pPr>
            <w:r>
              <w:rPr>
                <w:color w:val="000000"/>
              </w:rPr>
              <w:t>Base Ramping</w:t>
            </w:r>
          </w:p>
        </w:tc>
      </w:tr>
      <w:tr w:rsidR="00F75EB2" w14:paraId="20C61D34" w14:textId="77777777" w:rsidTr="004534AE">
        <w:trPr>
          <w:trHeight w:val="300"/>
          <w:jc w:val="center"/>
        </w:trPr>
        <w:tc>
          <w:tcPr>
            <w:tcW w:w="960" w:type="dxa"/>
            <w:tcBorders>
              <w:top w:val="nil"/>
              <w:left w:val="single" w:sz="8" w:space="0" w:color="auto"/>
              <w:bottom w:val="single" w:sz="8" w:space="0" w:color="auto"/>
              <w:right w:val="single" w:sz="8" w:space="0" w:color="auto"/>
            </w:tcBorders>
            <w:noWrap/>
            <w:tcMar>
              <w:top w:w="0" w:type="dxa"/>
              <w:left w:w="108" w:type="dxa"/>
              <w:bottom w:w="0" w:type="dxa"/>
              <w:right w:w="108" w:type="dxa"/>
            </w:tcMar>
            <w:vAlign w:val="bottom"/>
            <w:hideMark/>
          </w:tcPr>
          <w:p w14:paraId="20C61D2F" w14:textId="77777777" w:rsidR="00F75EB2" w:rsidRDefault="00F75EB2" w:rsidP="00D356EF">
            <w:pPr>
              <w:jc w:val="right"/>
              <w:rPr>
                <w:rFonts w:ascii="Calibri" w:eastAsiaTheme="minorHAnsi" w:hAnsi="Calibri"/>
                <w:color w:val="000000"/>
                <w:szCs w:val="22"/>
              </w:rPr>
            </w:pPr>
            <w:r>
              <w:rPr>
                <w:color w:val="000000"/>
              </w:rPr>
              <w:t>4</w:t>
            </w:r>
          </w:p>
        </w:tc>
        <w:tc>
          <w:tcPr>
            <w:tcW w:w="1421"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30" w14:textId="77777777" w:rsidR="00F75EB2" w:rsidRDefault="00F75EB2" w:rsidP="00D356EF">
            <w:pPr>
              <w:rPr>
                <w:rFonts w:ascii="Calibri" w:eastAsiaTheme="minorHAnsi" w:hAnsi="Calibri"/>
                <w:color w:val="000000"/>
                <w:szCs w:val="22"/>
              </w:rPr>
            </w:pPr>
            <w:r>
              <w:rPr>
                <w:color w:val="000000"/>
              </w:rPr>
              <w:t>ULR</w:t>
            </w:r>
          </w:p>
        </w:tc>
        <w:tc>
          <w:tcPr>
            <w:tcW w:w="2790"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31" w14:textId="77777777" w:rsidR="00F75EB2" w:rsidRDefault="00F75EB2" w:rsidP="00D356EF">
            <w:pPr>
              <w:rPr>
                <w:rFonts w:ascii="Calibri" w:eastAsiaTheme="minorHAnsi" w:hAnsi="Calibri"/>
                <w:color w:val="000000"/>
                <w:szCs w:val="22"/>
              </w:rPr>
            </w:pPr>
            <w:r>
              <w:rPr>
                <w:color w:val="000000"/>
              </w:rPr>
              <w:t>30&lt;Max Starts/mths&lt;60</w:t>
            </w:r>
          </w:p>
        </w:tc>
        <w:tc>
          <w:tcPr>
            <w:tcW w:w="1134"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32" w14:textId="77777777" w:rsidR="00F75EB2" w:rsidRDefault="00F75EB2" w:rsidP="00D356EF">
            <w:pPr>
              <w:rPr>
                <w:rFonts w:ascii="Calibri" w:eastAsiaTheme="minorHAnsi" w:hAnsi="Calibri"/>
                <w:color w:val="000000"/>
                <w:szCs w:val="22"/>
              </w:rPr>
            </w:pPr>
            <w:r>
              <w:rPr>
                <w:color w:val="000000"/>
              </w:rPr>
              <w:t>Min run time&lt;12</w:t>
            </w:r>
          </w:p>
        </w:tc>
        <w:tc>
          <w:tcPr>
            <w:tcW w:w="1926"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33" w14:textId="77777777" w:rsidR="00F75EB2" w:rsidRPr="004534AE" w:rsidRDefault="00DD4B4A" w:rsidP="004534AE">
            <w:pPr>
              <w:jc w:val="left"/>
              <w:rPr>
                <w:color w:val="000000"/>
              </w:rPr>
            </w:pPr>
            <w:r w:rsidRPr="004534AE">
              <w:rPr>
                <w:color w:val="000000"/>
              </w:rPr>
              <w:t>Peak Ramping</w:t>
            </w:r>
          </w:p>
        </w:tc>
      </w:tr>
      <w:tr w:rsidR="00F75EB2" w14:paraId="20C61D3A" w14:textId="77777777" w:rsidTr="004534AE">
        <w:trPr>
          <w:trHeight w:val="300"/>
          <w:jc w:val="center"/>
        </w:trPr>
        <w:tc>
          <w:tcPr>
            <w:tcW w:w="960" w:type="dxa"/>
            <w:tcBorders>
              <w:top w:val="nil"/>
              <w:left w:val="single" w:sz="8" w:space="0" w:color="auto"/>
              <w:bottom w:val="single" w:sz="8" w:space="0" w:color="auto"/>
              <w:right w:val="single" w:sz="8" w:space="0" w:color="auto"/>
            </w:tcBorders>
            <w:noWrap/>
            <w:tcMar>
              <w:top w:w="0" w:type="dxa"/>
              <w:left w:w="108" w:type="dxa"/>
              <w:bottom w:w="0" w:type="dxa"/>
              <w:right w:w="108" w:type="dxa"/>
            </w:tcMar>
            <w:vAlign w:val="bottom"/>
            <w:hideMark/>
          </w:tcPr>
          <w:p w14:paraId="20C61D35" w14:textId="77777777" w:rsidR="00F75EB2" w:rsidRDefault="00F75EB2" w:rsidP="00D356EF">
            <w:pPr>
              <w:jc w:val="right"/>
              <w:rPr>
                <w:rFonts w:ascii="Calibri" w:eastAsiaTheme="minorHAnsi" w:hAnsi="Calibri"/>
                <w:color w:val="000000"/>
                <w:szCs w:val="22"/>
              </w:rPr>
            </w:pPr>
            <w:r>
              <w:rPr>
                <w:color w:val="000000"/>
              </w:rPr>
              <w:t>5</w:t>
            </w:r>
          </w:p>
        </w:tc>
        <w:tc>
          <w:tcPr>
            <w:tcW w:w="1421"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36" w14:textId="77777777" w:rsidR="00F75EB2" w:rsidRDefault="00F75EB2" w:rsidP="00D356EF">
            <w:pPr>
              <w:rPr>
                <w:rFonts w:ascii="Calibri" w:eastAsiaTheme="minorHAnsi" w:hAnsi="Calibri"/>
                <w:color w:val="000000"/>
                <w:szCs w:val="22"/>
              </w:rPr>
            </w:pPr>
            <w:r>
              <w:rPr>
                <w:color w:val="000000"/>
              </w:rPr>
              <w:t>ULR</w:t>
            </w:r>
          </w:p>
        </w:tc>
        <w:tc>
          <w:tcPr>
            <w:tcW w:w="2790"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37" w14:textId="77777777" w:rsidR="00F75EB2" w:rsidRDefault="00F75EB2" w:rsidP="00D356EF">
            <w:pPr>
              <w:rPr>
                <w:rFonts w:ascii="Calibri" w:eastAsiaTheme="minorHAnsi" w:hAnsi="Calibri"/>
                <w:color w:val="000000"/>
                <w:szCs w:val="22"/>
              </w:rPr>
            </w:pPr>
            <w:r>
              <w:rPr>
                <w:color w:val="000000"/>
              </w:rPr>
              <w:t xml:space="preserve">Other </w:t>
            </w:r>
          </w:p>
        </w:tc>
        <w:tc>
          <w:tcPr>
            <w:tcW w:w="1134"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38" w14:textId="77777777" w:rsidR="00F75EB2" w:rsidRDefault="00F75EB2" w:rsidP="00D356EF">
            <w:pPr>
              <w:rPr>
                <w:rFonts w:ascii="Calibri" w:eastAsiaTheme="minorHAnsi" w:hAnsi="Calibri"/>
                <w:color w:val="000000"/>
                <w:szCs w:val="22"/>
              </w:rPr>
            </w:pPr>
            <w:r>
              <w:rPr>
                <w:color w:val="000000"/>
              </w:rPr>
              <w:t> </w:t>
            </w:r>
          </w:p>
        </w:tc>
        <w:tc>
          <w:tcPr>
            <w:tcW w:w="1926" w:type="dxa"/>
            <w:tcBorders>
              <w:top w:val="nil"/>
              <w:left w:val="nil"/>
              <w:bottom w:val="single" w:sz="8" w:space="0" w:color="auto"/>
              <w:right w:val="single" w:sz="8" w:space="0" w:color="auto"/>
            </w:tcBorders>
            <w:noWrap/>
            <w:tcMar>
              <w:top w:w="0" w:type="dxa"/>
              <w:left w:w="108" w:type="dxa"/>
              <w:bottom w:w="0" w:type="dxa"/>
              <w:right w:w="108" w:type="dxa"/>
            </w:tcMar>
            <w:vAlign w:val="bottom"/>
            <w:hideMark/>
          </w:tcPr>
          <w:p w14:paraId="20C61D39" w14:textId="77777777" w:rsidR="00F75EB2" w:rsidRPr="004534AE" w:rsidRDefault="00DD4B4A" w:rsidP="004534AE">
            <w:pPr>
              <w:jc w:val="left"/>
              <w:rPr>
                <w:color w:val="000000"/>
              </w:rPr>
            </w:pPr>
            <w:r w:rsidRPr="004534AE">
              <w:rPr>
                <w:color w:val="000000"/>
              </w:rPr>
              <w:t>Super-Peak Ramping</w:t>
            </w:r>
          </w:p>
        </w:tc>
      </w:tr>
    </w:tbl>
    <w:p w14:paraId="20C61D3B" w14:textId="77777777" w:rsidR="00F75EB2" w:rsidRPr="006F6D75" w:rsidRDefault="00F75EB2" w:rsidP="004534AE">
      <w:pPr>
        <w:pStyle w:val="ParaText"/>
        <w:rPr>
          <w:rFonts w:cs="Arial"/>
        </w:rPr>
      </w:pPr>
    </w:p>
    <w:p w14:paraId="20C61D3C" w14:textId="77777777" w:rsidR="00093DD5" w:rsidRPr="006F6D75" w:rsidRDefault="00F75EB2" w:rsidP="004534AE">
      <w:pPr>
        <w:pStyle w:val="ParaText"/>
        <w:rPr>
          <w:rFonts w:cs="Arial"/>
        </w:rPr>
      </w:pPr>
      <w:r w:rsidRPr="004534AE">
        <w:rPr>
          <w:rFonts w:cs="Arial"/>
        </w:rPr>
        <w:t xml:space="preserve">To the extent that the ISO has sufficient data to verify that a use-limit resource is able to provide base flexible capacity, the ISO will deem it eligible in the respective category.  Master file data may not provide sufficient information to verify that the use-limited resource meets the minimum availability requirements established in the tariff.  In these instances, the ISO will produce an initial minimum qualified flexible capacity category not </w:t>
      </w:r>
      <w:r w:rsidRPr="004534AE">
        <w:rPr>
          <w:rFonts w:cs="Arial"/>
        </w:rPr>
        <w:lastRenderedPageBreak/>
        <w:t xml:space="preserve">greater than the peak-flexible capacity category.  </w:t>
      </w:r>
      <w:r w:rsidR="00477B87" w:rsidRPr="004534AE">
        <w:t>All non-generator resources listed as regulation energy management resources in the Master File will be limited to providing category 3 flexible capacity.</w:t>
      </w:r>
      <w:r w:rsidR="00477B87" w:rsidRPr="00477B87">
        <w:t xml:space="preserve">  </w:t>
      </w:r>
      <w:r w:rsidRPr="004534AE">
        <w:rPr>
          <w:rFonts w:cs="Arial"/>
        </w:rPr>
        <w:t xml:space="preserve">Use-limited resources that are eligible to provide a higher quality flexible capacity category than is identified on the draft effective flexible capacity list may provide supplemental information to the ISO demonstrating that the specific use limitation of the resource allows it to qualify to provide the higher quality flexible capacity category.  All requests and supplemental materials must be provided to the ISO prior to the release of the final effective flexible capacity list.  All use-limited resource minimum flexible capacity categorization determinations may be subject to additional verification that it is able to meet the minimum availability requirements upon receipt of the resource’s use plan. </w:t>
      </w:r>
    </w:p>
    <w:p w14:paraId="20C61D3D" w14:textId="77777777" w:rsidR="00140AF9" w:rsidRDefault="00140AF9">
      <w:pPr>
        <w:spacing w:after="0"/>
        <w:jc w:val="left"/>
        <w:rPr>
          <w:rFonts w:cs="Arial"/>
          <w:b/>
          <w:bCs/>
          <w:kern w:val="32"/>
          <w:sz w:val="32"/>
          <w:szCs w:val="32"/>
        </w:rPr>
      </w:pPr>
      <w:r>
        <w:br w:type="page"/>
      </w:r>
    </w:p>
    <w:p w14:paraId="20C61D3E" w14:textId="77777777" w:rsidR="00093DD5" w:rsidRDefault="00C600E7" w:rsidP="004534AE">
      <w:pPr>
        <w:pStyle w:val="Heading1"/>
      </w:pPr>
      <w:bookmarkStart w:id="933" w:name="_Toc233778774"/>
      <w:r>
        <w:lastRenderedPageBreak/>
        <w:t>Flexible Capacity Needs Assessment</w:t>
      </w:r>
      <w:bookmarkEnd w:id="933"/>
    </w:p>
    <w:p w14:paraId="20C61D3F" w14:textId="77777777" w:rsidR="00C600E7" w:rsidRPr="004534AE" w:rsidRDefault="00C600E7" w:rsidP="004534AE">
      <w:pPr>
        <w:pStyle w:val="ParaText"/>
        <w:rPr>
          <w:rFonts w:cs="Arial"/>
          <w:i/>
        </w:rPr>
      </w:pPr>
      <w:r w:rsidRPr="004534AE">
        <w:rPr>
          <w:rFonts w:cs="Arial"/>
          <w:i/>
        </w:rPr>
        <w:t>ISO Tariff Section 40.10.1</w:t>
      </w:r>
    </w:p>
    <w:p w14:paraId="20C61D40" w14:textId="77777777" w:rsidR="00C600E7" w:rsidRPr="0065797F" w:rsidRDefault="00C600E7" w:rsidP="00C600E7">
      <w:pPr>
        <w:pStyle w:val="ParaText"/>
        <w:rPr>
          <w:rFonts w:cs="Arial"/>
        </w:rPr>
      </w:pPr>
      <w:r>
        <w:rPr>
          <w:rFonts w:cs="Arial"/>
        </w:rPr>
        <w:t>The ISO</w:t>
      </w:r>
      <w:r w:rsidRPr="0065797F">
        <w:rPr>
          <w:rFonts w:cs="Arial"/>
        </w:rPr>
        <w:t xml:space="preserve">, on an annual basis, publishes a </w:t>
      </w:r>
      <w:r>
        <w:rPr>
          <w:rFonts w:cs="Arial"/>
        </w:rPr>
        <w:t>Flexible Capacity Needs Assessment</w:t>
      </w:r>
      <w:r w:rsidRPr="0065797F">
        <w:rPr>
          <w:rFonts w:cs="Arial"/>
        </w:rPr>
        <w:t xml:space="preserve"> that determines the minimum amount of </w:t>
      </w:r>
      <w:r>
        <w:rPr>
          <w:rFonts w:cs="Arial"/>
        </w:rPr>
        <w:t xml:space="preserve">Flexible Resource Adequacy Capacity </w:t>
      </w:r>
      <w:r w:rsidRPr="0065797F">
        <w:rPr>
          <w:rFonts w:cs="Arial"/>
        </w:rPr>
        <w:t xml:space="preserve">must be available to </w:t>
      </w:r>
      <w:r>
        <w:rPr>
          <w:rFonts w:cs="Arial"/>
        </w:rPr>
        <w:t>ISO</w:t>
      </w:r>
      <w:r w:rsidRPr="0065797F">
        <w:rPr>
          <w:rFonts w:cs="Arial"/>
        </w:rPr>
        <w:t xml:space="preserve"> </w:t>
      </w:r>
      <w:r>
        <w:rPr>
          <w:rFonts w:cs="Arial"/>
        </w:rPr>
        <w:t>as well as the system</w:t>
      </w:r>
      <w:r w:rsidR="00D356EF">
        <w:rPr>
          <w:rFonts w:cs="Arial"/>
        </w:rPr>
        <w:t>-</w:t>
      </w:r>
      <w:r>
        <w:rPr>
          <w:rFonts w:cs="Arial"/>
        </w:rPr>
        <w:t xml:space="preserve">wide minimum and maximum Flexible Resource Adequacy Capacity needed in each of the categories identified in </w:t>
      </w:r>
      <w:r w:rsidR="00D356EF">
        <w:rPr>
          <w:rFonts w:cs="Arial"/>
        </w:rPr>
        <w:t>tariff</w:t>
      </w:r>
      <w:r>
        <w:rPr>
          <w:rFonts w:cs="Arial"/>
        </w:rPr>
        <w:t xml:space="preserve"> section 40.10.3.2(4).  </w:t>
      </w:r>
      <w:r w:rsidR="00D356EF">
        <w:rPr>
          <w:rFonts w:cs="Arial"/>
        </w:rPr>
        <w:t xml:space="preserve">The </w:t>
      </w:r>
      <w:r>
        <w:rPr>
          <w:rFonts w:cs="Arial"/>
        </w:rPr>
        <w:t>ISO</w:t>
      </w:r>
      <w:r w:rsidRPr="0065797F">
        <w:rPr>
          <w:rFonts w:cs="Arial"/>
        </w:rPr>
        <w:t xml:space="preserve"> collaborates with the CPUC, </w:t>
      </w:r>
      <w:r w:rsidR="00D356EF">
        <w:rPr>
          <w:rFonts w:cs="Arial"/>
        </w:rPr>
        <w:t>l</w:t>
      </w:r>
      <w:r>
        <w:rPr>
          <w:rFonts w:cs="Arial"/>
        </w:rPr>
        <w:t xml:space="preserve">ocal </w:t>
      </w:r>
      <w:r w:rsidR="00D356EF">
        <w:rPr>
          <w:rFonts w:cs="Arial"/>
        </w:rPr>
        <w:t>r</w:t>
      </w:r>
      <w:r>
        <w:rPr>
          <w:rFonts w:cs="Arial"/>
        </w:rPr>
        <w:t xml:space="preserve">egulatory </w:t>
      </w:r>
      <w:r w:rsidR="00D356EF">
        <w:rPr>
          <w:rFonts w:cs="Arial"/>
        </w:rPr>
        <w:t>a</w:t>
      </w:r>
      <w:r>
        <w:rPr>
          <w:rFonts w:cs="Arial"/>
        </w:rPr>
        <w:t>uthoritie</w:t>
      </w:r>
      <w:r w:rsidRPr="0065797F">
        <w:rPr>
          <w:rFonts w:cs="Arial"/>
        </w:rPr>
        <w:t xml:space="preserve">s within the </w:t>
      </w:r>
      <w:r>
        <w:rPr>
          <w:rFonts w:cs="Arial"/>
        </w:rPr>
        <w:t>ISO</w:t>
      </w:r>
      <w:r w:rsidRPr="0065797F">
        <w:rPr>
          <w:rFonts w:cs="Arial"/>
        </w:rPr>
        <w:t xml:space="preserve"> </w:t>
      </w:r>
      <w:r w:rsidR="00D356EF">
        <w:rPr>
          <w:rFonts w:cs="Arial"/>
        </w:rPr>
        <w:t>balancing authority</w:t>
      </w:r>
      <w:r w:rsidRPr="0065797F">
        <w:rPr>
          <w:rFonts w:cs="Arial"/>
        </w:rPr>
        <w:t xml:space="preserve"> </w:t>
      </w:r>
      <w:r w:rsidR="00D356EF">
        <w:rPr>
          <w:rFonts w:cs="Arial"/>
        </w:rPr>
        <w:t>a</w:t>
      </w:r>
      <w:r w:rsidRPr="0065797F">
        <w:rPr>
          <w:rFonts w:cs="Arial"/>
        </w:rPr>
        <w:t xml:space="preserve">rea, and </w:t>
      </w:r>
      <w:r w:rsidR="00D356EF">
        <w:rPr>
          <w:rFonts w:cs="Arial"/>
        </w:rPr>
        <w:t>m</w:t>
      </w:r>
      <w:r w:rsidRPr="0065797F">
        <w:rPr>
          <w:rFonts w:cs="Arial"/>
        </w:rPr>
        <w:t xml:space="preserve">arket </w:t>
      </w:r>
      <w:r w:rsidR="00D356EF">
        <w:rPr>
          <w:rFonts w:cs="Arial"/>
        </w:rPr>
        <w:t>p</w:t>
      </w:r>
      <w:r w:rsidRPr="0065797F">
        <w:rPr>
          <w:rFonts w:cs="Arial"/>
        </w:rPr>
        <w:t>articipants</w:t>
      </w:r>
      <w:r w:rsidR="00D356EF">
        <w:rPr>
          <w:rFonts w:cs="Arial"/>
        </w:rPr>
        <w:t>,</w:t>
      </w:r>
      <w:r w:rsidRPr="0065797F">
        <w:rPr>
          <w:rFonts w:cs="Arial"/>
        </w:rPr>
        <w:t xml:space="preserve"> as applicable</w:t>
      </w:r>
      <w:r w:rsidR="00D356EF">
        <w:rPr>
          <w:rFonts w:cs="Arial"/>
        </w:rPr>
        <w:t>,</w:t>
      </w:r>
      <w:r w:rsidRPr="0065797F">
        <w:rPr>
          <w:rFonts w:cs="Arial"/>
        </w:rPr>
        <w:t xml:space="preserve"> to establish the parameters, assumptions, and other criteria to be utilized in the technical study</w:t>
      </w:r>
      <w:r>
        <w:rPr>
          <w:rFonts w:cs="Arial"/>
        </w:rPr>
        <w:t xml:space="preserve">.  </w:t>
      </w:r>
      <w:r w:rsidRPr="0065797F">
        <w:rPr>
          <w:rFonts w:cs="Arial"/>
        </w:rPr>
        <w:t xml:space="preserve">The objective of the </w:t>
      </w:r>
      <w:r>
        <w:rPr>
          <w:rFonts w:cs="Arial"/>
        </w:rPr>
        <w:t>Flexible Capacity Needs Assessment</w:t>
      </w:r>
      <w:r w:rsidRPr="0065797F">
        <w:rPr>
          <w:rFonts w:cs="Arial"/>
        </w:rPr>
        <w:t xml:space="preserve"> is to specifically identify </w:t>
      </w:r>
      <w:r>
        <w:rPr>
          <w:rFonts w:cs="Arial"/>
        </w:rPr>
        <w:t>the largest forecasted three</w:t>
      </w:r>
      <w:r w:rsidR="00D356EF">
        <w:rPr>
          <w:rFonts w:cs="Arial"/>
        </w:rPr>
        <w:t>-</w:t>
      </w:r>
      <w:r>
        <w:rPr>
          <w:rFonts w:cs="Arial"/>
        </w:rPr>
        <w:t xml:space="preserve">hour net load ramps within a given month for the upcoming year and determine each </w:t>
      </w:r>
      <w:r w:rsidR="00B905B3">
        <w:rPr>
          <w:rFonts w:cs="Arial"/>
        </w:rPr>
        <w:t>local regulatory authority</w:t>
      </w:r>
      <w:r>
        <w:rPr>
          <w:rFonts w:cs="Arial"/>
        </w:rPr>
        <w:t xml:space="preserve">’s MW contribution to this ramp.  </w:t>
      </w:r>
    </w:p>
    <w:p w14:paraId="20C61D41" w14:textId="77777777" w:rsidR="00C600E7" w:rsidRDefault="00C600E7" w:rsidP="00C600E7">
      <w:pPr>
        <w:pStyle w:val="ParaText"/>
        <w:rPr>
          <w:rFonts w:cs="Arial"/>
        </w:rPr>
      </w:pPr>
      <w:r w:rsidRPr="0016497C">
        <w:rPr>
          <w:rFonts w:cs="Arial"/>
        </w:rPr>
        <w:t xml:space="preserve">The Flexible Capacity Needs Assessment will be conducted in accordance with the schedule set forth in </w:t>
      </w:r>
      <w:r>
        <w:rPr>
          <w:rFonts w:cs="Arial"/>
        </w:rPr>
        <w:t>Exhibit-A</w:t>
      </w:r>
      <w:r w:rsidRPr="0016497C">
        <w:rPr>
          <w:rFonts w:cs="Arial"/>
        </w:rPr>
        <w:t xml:space="preserve">.   This schedule ensures </w:t>
      </w:r>
      <w:r w:rsidR="00B905B3">
        <w:rPr>
          <w:rFonts w:cs="Arial"/>
        </w:rPr>
        <w:t xml:space="preserve">review and input by stakeholders on </w:t>
      </w:r>
      <w:r w:rsidRPr="0016497C">
        <w:rPr>
          <w:rFonts w:cs="Arial"/>
        </w:rPr>
        <w:t xml:space="preserve">the determination of study parameters and assumptions as well as consideration by the CPUC and other </w:t>
      </w:r>
      <w:r w:rsidR="00B905B3">
        <w:rPr>
          <w:rFonts w:cs="Arial"/>
        </w:rPr>
        <w:t>l</w:t>
      </w:r>
      <w:r w:rsidRPr="0016497C">
        <w:rPr>
          <w:rFonts w:cs="Arial"/>
        </w:rPr>
        <w:t xml:space="preserve">ocal </w:t>
      </w:r>
      <w:r w:rsidR="00B905B3">
        <w:rPr>
          <w:rFonts w:cs="Arial"/>
        </w:rPr>
        <w:t>r</w:t>
      </w:r>
      <w:r w:rsidRPr="0016497C">
        <w:rPr>
          <w:rFonts w:cs="Arial"/>
        </w:rPr>
        <w:t xml:space="preserve">egulatory </w:t>
      </w:r>
      <w:r w:rsidR="00B905B3">
        <w:rPr>
          <w:rFonts w:cs="Arial"/>
        </w:rPr>
        <w:t>a</w:t>
      </w:r>
      <w:r w:rsidRPr="0016497C">
        <w:rPr>
          <w:rFonts w:cs="Arial"/>
        </w:rPr>
        <w:t>uthorities prior</w:t>
      </w:r>
      <w:r>
        <w:rPr>
          <w:rFonts w:cs="Arial"/>
        </w:rPr>
        <w:t xml:space="preserve"> to annual procurement cycles.</w:t>
      </w:r>
    </w:p>
    <w:p w14:paraId="20C61D42" w14:textId="77777777" w:rsidR="00C600E7" w:rsidRPr="0034474C" w:rsidRDefault="00C600E7" w:rsidP="00C600E7">
      <w:pPr>
        <w:pStyle w:val="ParaText"/>
        <w:rPr>
          <w:rFonts w:cs="Arial"/>
        </w:rPr>
      </w:pPr>
      <w:r w:rsidRPr="0034474C">
        <w:rPr>
          <w:rFonts w:cs="Arial"/>
        </w:rPr>
        <w:t xml:space="preserve">Each year, the ISO will provide the study methodology and assumptions in a white paper as part of the annual stakeholder process and post it to the ISO website.  </w:t>
      </w:r>
      <w:r>
        <w:rPr>
          <w:rFonts w:cs="Arial"/>
        </w:rPr>
        <w:t>During this process, t</w:t>
      </w:r>
      <w:r w:rsidRPr="0034474C">
        <w:rPr>
          <w:rFonts w:cs="Arial"/>
        </w:rPr>
        <w:t>he ISO will have a stakeholder meeting to discuss the methodology and assumptions, as well as stakeholder comments.</w:t>
      </w:r>
    </w:p>
    <w:p w14:paraId="20C61D43" w14:textId="77777777" w:rsidR="00C600E7" w:rsidRPr="0016497C" w:rsidRDefault="00C600E7" w:rsidP="00C600E7">
      <w:pPr>
        <w:pStyle w:val="ParaText"/>
        <w:rPr>
          <w:rFonts w:cs="Arial"/>
        </w:rPr>
      </w:pPr>
      <w:r w:rsidRPr="0016497C">
        <w:rPr>
          <w:rFonts w:cs="Arial"/>
        </w:rPr>
        <w:t>The ISO is responsible for maintaining the integrity of the interconnected transmission grid in a manner consistent with prevailing Applicable Reliability Criteria (ARC), primarily consisting of reliability standards established by NERC and WECC.</w:t>
      </w:r>
      <w:r w:rsidRPr="00C600E7">
        <w:rPr>
          <w:rFonts w:cs="Arial"/>
          <w:vertAlign w:val="superscript"/>
        </w:rPr>
        <w:footnoteReference w:id="13"/>
      </w:r>
      <w:r w:rsidRPr="0016497C">
        <w:rPr>
          <w:rFonts w:cs="Arial"/>
        </w:rPr>
        <w:t xml:space="preserve">  </w:t>
      </w:r>
      <w:r w:rsidR="00B905B3">
        <w:rPr>
          <w:rFonts w:cs="Arial"/>
        </w:rPr>
        <w:t>T</w:t>
      </w:r>
      <w:r w:rsidRPr="0016497C">
        <w:rPr>
          <w:rFonts w:cs="Arial"/>
        </w:rPr>
        <w:t xml:space="preserve">he collaborative Flexible Capacity Needs Assessment process provides the CPUC and other </w:t>
      </w:r>
      <w:r w:rsidR="00B905B3">
        <w:rPr>
          <w:rFonts w:cs="Arial"/>
        </w:rPr>
        <w:t>l</w:t>
      </w:r>
      <w:r w:rsidR="00273B28">
        <w:rPr>
          <w:rFonts w:cs="Arial"/>
        </w:rPr>
        <w:t xml:space="preserve">ocal </w:t>
      </w:r>
      <w:r w:rsidR="00B905B3">
        <w:rPr>
          <w:rFonts w:cs="Arial"/>
        </w:rPr>
        <w:t>r</w:t>
      </w:r>
      <w:r w:rsidRPr="0016497C">
        <w:rPr>
          <w:rFonts w:cs="Arial"/>
        </w:rPr>
        <w:t xml:space="preserve">egulatory </w:t>
      </w:r>
      <w:r w:rsidR="00B905B3">
        <w:rPr>
          <w:rFonts w:cs="Arial"/>
        </w:rPr>
        <w:t>a</w:t>
      </w:r>
      <w:r w:rsidRPr="0016497C">
        <w:rPr>
          <w:rFonts w:cs="Arial"/>
        </w:rPr>
        <w:t>uthorities with the opportunity to address the appropriate level of service reliability to end-use customers for whom their respective resource adequacy rules apply</w:t>
      </w:r>
      <w:r>
        <w:rPr>
          <w:rFonts w:cs="Arial"/>
        </w:rPr>
        <w:t xml:space="preserve">.  </w:t>
      </w:r>
      <w:r w:rsidRPr="0016497C">
        <w:rPr>
          <w:rFonts w:cs="Arial"/>
        </w:rPr>
        <w:t xml:space="preserve">  </w:t>
      </w:r>
    </w:p>
    <w:p w14:paraId="20C61D44" w14:textId="77777777" w:rsidR="00C600E7" w:rsidRPr="00243D9F" w:rsidRDefault="00C600E7" w:rsidP="00C600E7">
      <w:pPr>
        <w:pStyle w:val="ParaText"/>
        <w:rPr>
          <w:rFonts w:cs="Arial"/>
        </w:rPr>
      </w:pPr>
      <w:r w:rsidRPr="00243D9F">
        <w:rPr>
          <w:rFonts w:cs="Arial"/>
        </w:rPr>
        <w:t xml:space="preserve">Greater detail on the </w:t>
      </w:r>
      <w:r w:rsidRPr="0016497C">
        <w:rPr>
          <w:rFonts w:cs="Arial"/>
        </w:rPr>
        <w:t xml:space="preserve">Flexible Capacity Needs Assessment </w:t>
      </w:r>
      <w:r>
        <w:rPr>
          <w:rFonts w:cs="Arial"/>
        </w:rPr>
        <w:t xml:space="preserve">study </w:t>
      </w:r>
      <w:r w:rsidR="00B905B3">
        <w:rPr>
          <w:rFonts w:cs="Arial"/>
        </w:rPr>
        <w:t>c</w:t>
      </w:r>
      <w:r w:rsidRPr="00243D9F">
        <w:rPr>
          <w:rFonts w:cs="Arial"/>
        </w:rPr>
        <w:t xml:space="preserve">riteria, </w:t>
      </w:r>
      <w:r w:rsidR="00B905B3">
        <w:rPr>
          <w:rFonts w:cs="Arial"/>
        </w:rPr>
        <w:t>m</w:t>
      </w:r>
      <w:r w:rsidRPr="00243D9F">
        <w:rPr>
          <w:rFonts w:cs="Arial"/>
        </w:rPr>
        <w:t xml:space="preserve">ethodology and </w:t>
      </w:r>
      <w:r w:rsidR="00B905B3">
        <w:rPr>
          <w:rFonts w:cs="Arial"/>
        </w:rPr>
        <w:t>a</w:t>
      </w:r>
      <w:r w:rsidRPr="00243D9F">
        <w:rPr>
          <w:rFonts w:cs="Arial"/>
        </w:rPr>
        <w:t xml:space="preserve">ssumptions can be found at: </w:t>
      </w:r>
    </w:p>
    <w:p w14:paraId="20C61D47" w14:textId="5D404DA0" w:rsidR="00273B28" w:rsidRPr="00273B28" w:rsidRDefault="00C53B4F" w:rsidP="004534AE">
      <w:pPr>
        <w:pStyle w:val="ParaText"/>
        <w:rPr>
          <w:rStyle w:val="Hyperlink"/>
        </w:rPr>
      </w:pPr>
      <w:hyperlink r:id="rId99" w:history="1">
        <w:r w:rsidRPr="007F06E3">
          <w:rPr>
            <w:rStyle w:val="Hyperlink"/>
          </w:rPr>
          <w:t>https://stakeholdercenter.caiso.com/RecurringStakeholderProcesses</w:t>
        </w:r>
      </w:hyperlink>
      <w:r>
        <w:t xml:space="preserve"> </w:t>
      </w:r>
    </w:p>
    <w:p w14:paraId="20C61D48" w14:textId="77777777" w:rsidR="00140AF9" w:rsidRDefault="00140AF9">
      <w:pPr>
        <w:spacing w:after="0"/>
        <w:jc w:val="left"/>
        <w:rPr>
          <w:rFonts w:cs="Arial"/>
          <w:b/>
          <w:bCs/>
          <w:kern w:val="32"/>
          <w:sz w:val="32"/>
          <w:szCs w:val="32"/>
        </w:rPr>
      </w:pPr>
      <w:bookmarkStart w:id="934" w:name="_Toc295831182"/>
      <w:bookmarkStart w:id="935" w:name="_Toc369088169"/>
      <w:bookmarkStart w:id="936" w:name="_Toc397496539"/>
      <w:r>
        <w:br w:type="page"/>
      </w:r>
    </w:p>
    <w:p w14:paraId="20C61D49" w14:textId="77777777" w:rsidR="00BF627C" w:rsidRPr="00FA1BA8" w:rsidRDefault="00BF627C" w:rsidP="00FA1BA8">
      <w:pPr>
        <w:pStyle w:val="Heading1"/>
      </w:pPr>
      <w:bookmarkStart w:id="937" w:name="_Toc233778775"/>
      <w:r w:rsidRPr="00FA1BA8">
        <w:lastRenderedPageBreak/>
        <w:t>Procurement Mechanisms and Instruments</w:t>
      </w:r>
      <w:bookmarkEnd w:id="934"/>
      <w:bookmarkEnd w:id="935"/>
      <w:bookmarkEnd w:id="936"/>
      <w:bookmarkEnd w:id="937"/>
      <w:r w:rsidRPr="00FA1BA8">
        <w:t xml:space="preserve"> </w:t>
      </w:r>
    </w:p>
    <w:p w14:paraId="20C61D4A" w14:textId="77777777" w:rsidR="00BF627C" w:rsidRDefault="00BF627C" w:rsidP="00FA1BA8">
      <w:pPr>
        <w:pStyle w:val="Heading2"/>
      </w:pPr>
      <w:bookmarkStart w:id="938" w:name="_Toc295831183"/>
      <w:bookmarkStart w:id="939" w:name="_Toc326763934"/>
      <w:bookmarkStart w:id="940" w:name="_Toc369088170"/>
      <w:bookmarkStart w:id="941" w:name="_Toc397496540"/>
      <w:bookmarkStart w:id="942" w:name="_Toc233778776"/>
      <w:r w:rsidRPr="0065797F">
        <w:t>Reliability Must-Run Contract</w:t>
      </w:r>
      <w:bookmarkEnd w:id="938"/>
      <w:bookmarkEnd w:id="939"/>
      <w:bookmarkEnd w:id="940"/>
      <w:bookmarkEnd w:id="941"/>
      <w:bookmarkEnd w:id="942"/>
    </w:p>
    <w:p w14:paraId="20C61D4B" w14:textId="77777777" w:rsidR="0051681B" w:rsidRDefault="0051681B" w:rsidP="001E70EE"/>
    <w:p w14:paraId="20C61D4C" w14:textId="77777777" w:rsidR="0051681B" w:rsidRDefault="0051681B" w:rsidP="0051681B">
      <w:pPr>
        <w:pStyle w:val="ParaText"/>
        <w:rPr>
          <w:rFonts w:cs="Arial"/>
        </w:rPr>
      </w:pPr>
      <w:r>
        <w:rPr>
          <w:rFonts w:cs="Arial"/>
        </w:rPr>
        <w:t>ISO Tariff Section 41.1</w:t>
      </w:r>
    </w:p>
    <w:p w14:paraId="20C61D4D" w14:textId="77777777" w:rsidR="0051681B" w:rsidRDefault="0051681B" w:rsidP="0051681B">
      <w:pPr>
        <w:pStyle w:val="ParaText"/>
        <w:rPr>
          <w:rFonts w:cs="Arial"/>
        </w:rPr>
      </w:pPr>
      <w:r w:rsidRPr="00B32A71">
        <w:rPr>
          <w:rFonts w:cs="Arial"/>
        </w:rPr>
        <w:t>A Reliability Must-Run Contract is a contract entered into by the CAISO with a resource owner that operates a Generating Unit or other resource giving the CAISO the right to call on the Generating Unit or resource to generate Energy, provide Ancillary Services, Black Start, Voltage support or similar services to maintain the reliability of the CAISO Controlled Grid, including meeting system, local, and flexible capacity reliability needs.</w:t>
      </w:r>
    </w:p>
    <w:p w14:paraId="20C61D4E" w14:textId="77777777" w:rsidR="00BF627C" w:rsidRDefault="0051681B" w:rsidP="001E70EE">
      <w:pPr>
        <w:pStyle w:val="ParaText"/>
        <w:rPr>
          <w:rFonts w:cs="Arial"/>
        </w:rPr>
      </w:pPr>
      <w:r>
        <w:rPr>
          <w:rFonts w:cs="Arial"/>
        </w:rPr>
        <w:t>To be eligible for a Reliability Must-Run Contract, a resource must</w:t>
      </w:r>
      <w:r w:rsidR="001E70EE">
        <w:rPr>
          <w:rFonts w:cs="Arial"/>
        </w:rPr>
        <w:t xml:space="preserve"> be in the retirement process. </w:t>
      </w:r>
      <w:r>
        <w:rPr>
          <w:rFonts w:cs="Arial"/>
        </w:rPr>
        <w:t>Refer to section 12 of the Generator Management BPM for details about the retirement process.</w:t>
      </w:r>
    </w:p>
    <w:p w14:paraId="20C61D4F" w14:textId="77777777" w:rsidR="00BF627C" w:rsidRDefault="00BF627C" w:rsidP="001E70EE">
      <w:pPr>
        <w:pStyle w:val="Heading3"/>
      </w:pPr>
      <w:bookmarkStart w:id="943" w:name="_Toc295831184"/>
      <w:bookmarkStart w:id="944" w:name="_Toc326763935"/>
      <w:bookmarkStart w:id="945" w:name="_Toc369088171"/>
      <w:bookmarkStart w:id="946" w:name="_Toc397496541"/>
      <w:bookmarkStart w:id="947" w:name="_Toc233778777"/>
      <w:r w:rsidRPr="0065797F">
        <w:t>Designation as a Reliability Must-Run Unit</w:t>
      </w:r>
      <w:bookmarkEnd w:id="943"/>
      <w:bookmarkEnd w:id="944"/>
      <w:bookmarkEnd w:id="945"/>
      <w:bookmarkEnd w:id="946"/>
      <w:bookmarkEnd w:id="947"/>
    </w:p>
    <w:p w14:paraId="20C61D50" w14:textId="77777777" w:rsidR="001E70EE" w:rsidRPr="001E70EE" w:rsidRDefault="001E70EE" w:rsidP="001E70EE"/>
    <w:p w14:paraId="20C61D51" w14:textId="77777777" w:rsidR="00BF627C" w:rsidRDefault="00BF627C" w:rsidP="00BF627C">
      <w:pPr>
        <w:pStyle w:val="ParaText"/>
        <w:spacing w:before="60" w:after="120"/>
        <w:rPr>
          <w:rFonts w:cs="Arial"/>
        </w:rPr>
      </w:pPr>
      <w:r>
        <w:rPr>
          <w:rFonts w:cs="Arial"/>
        </w:rPr>
        <w:t>ISO</w:t>
      </w:r>
      <w:r w:rsidRPr="0065797F">
        <w:rPr>
          <w:rFonts w:cs="Arial"/>
        </w:rPr>
        <w:t xml:space="preserve"> Tariff Section 41.2</w:t>
      </w:r>
      <w:r w:rsidR="0051681B">
        <w:rPr>
          <w:rFonts w:cs="Arial"/>
        </w:rPr>
        <w:t>, 41.5, 41.8</w:t>
      </w:r>
    </w:p>
    <w:p w14:paraId="20C61D52" w14:textId="77777777" w:rsidR="0051681B" w:rsidRDefault="0051681B" w:rsidP="0051681B">
      <w:pPr>
        <w:pStyle w:val="ParaText"/>
        <w:rPr>
          <w:rFonts w:cs="Arial"/>
        </w:rPr>
      </w:pPr>
      <w:r w:rsidRPr="00B32A71">
        <w:rPr>
          <w:rFonts w:cs="Arial"/>
        </w:rPr>
        <w:t>The CAISO will, subject to any existing power purchase contracts of a Generating Unit, have the right at any time based upon CAISO Controlled Grid technical analyses and studies to designate a Generating Unit a</w:t>
      </w:r>
      <w:r w:rsidR="001E70EE">
        <w:rPr>
          <w:rFonts w:cs="Arial"/>
        </w:rPr>
        <w:t xml:space="preserve">s a Reliability Must-Run Unit. </w:t>
      </w:r>
      <w:r w:rsidRPr="00B32A71">
        <w:rPr>
          <w:rFonts w:cs="Arial"/>
        </w:rPr>
        <w:t xml:space="preserve">The CAISO will also have the right at any time based upon CAISO Controlled Grid technical analyses and studies to designate a resource for Reliability Must-Run service that is needed to provide Ancillary Services or other reliability services. A Generating Unit resource so designated shall then be obligated to provide the CAISO with its proposed rates for Reliability Must-Run service Generation for negotiation with the CAISO. </w:t>
      </w:r>
    </w:p>
    <w:p w14:paraId="20C61D53" w14:textId="77777777" w:rsidR="0051681B" w:rsidRDefault="0051681B" w:rsidP="0051681B">
      <w:pPr>
        <w:pStyle w:val="ParaText"/>
        <w:rPr>
          <w:rFonts w:cs="Arial"/>
        </w:rPr>
      </w:pPr>
      <w:r>
        <w:rPr>
          <w:rFonts w:cs="Arial"/>
        </w:rPr>
        <w:t>Reliability Must-Run units are subject to the same tariff requirements applicable to RA resources including:</w:t>
      </w:r>
    </w:p>
    <w:p w14:paraId="20C61D54" w14:textId="77777777" w:rsidR="0051681B" w:rsidRDefault="0051681B" w:rsidP="0051681B">
      <w:pPr>
        <w:pStyle w:val="ParaText"/>
        <w:rPr>
          <w:rFonts w:cs="Arial"/>
        </w:rPr>
      </w:pPr>
      <w:r w:rsidRPr="0048772D">
        <w:rPr>
          <w:rFonts w:cs="Arial"/>
        </w:rPr>
        <w:t>Reliability Must</w:t>
      </w:r>
      <w:r>
        <w:rPr>
          <w:rFonts w:cs="Arial"/>
        </w:rPr>
        <w:t>-</w:t>
      </w:r>
      <w:r w:rsidRPr="0048772D">
        <w:rPr>
          <w:rFonts w:cs="Arial"/>
        </w:rPr>
        <w:t xml:space="preserve">Run units </w:t>
      </w:r>
      <w:r>
        <w:rPr>
          <w:rFonts w:cs="Arial"/>
        </w:rPr>
        <w:t xml:space="preserve">are subject to </w:t>
      </w:r>
      <w:r w:rsidRPr="0048772D">
        <w:rPr>
          <w:rFonts w:cs="Arial"/>
        </w:rPr>
        <w:t>all of the</w:t>
      </w:r>
      <w:r>
        <w:rPr>
          <w:rFonts w:cs="Arial"/>
        </w:rPr>
        <w:t xml:space="preserve"> applicable bidding and scheduling obligations under section 7 of this BPM.</w:t>
      </w:r>
    </w:p>
    <w:p w14:paraId="20C61D55" w14:textId="77777777" w:rsidR="0051681B" w:rsidRDefault="0051681B" w:rsidP="0051681B">
      <w:pPr>
        <w:pStyle w:val="ParaText"/>
        <w:rPr>
          <w:rFonts w:cs="Arial"/>
        </w:rPr>
      </w:pPr>
      <w:r w:rsidRPr="0048772D">
        <w:rPr>
          <w:rFonts w:cs="Arial"/>
        </w:rPr>
        <w:t>Reliability Must</w:t>
      </w:r>
      <w:r>
        <w:rPr>
          <w:rFonts w:cs="Arial"/>
        </w:rPr>
        <w:t>-</w:t>
      </w:r>
      <w:r w:rsidRPr="0048772D">
        <w:rPr>
          <w:rFonts w:cs="Arial"/>
        </w:rPr>
        <w:t xml:space="preserve">Run units </w:t>
      </w:r>
      <w:r>
        <w:rPr>
          <w:rFonts w:cs="Arial"/>
        </w:rPr>
        <w:t>are subject to</w:t>
      </w:r>
      <w:r w:rsidRPr="0048772D">
        <w:rPr>
          <w:rFonts w:cs="Arial"/>
        </w:rPr>
        <w:t xml:space="preserve"> all of the</w:t>
      </w:r>
      <w:r>
        <w:rPr>
          <w:rFonts w:cs="Arial"/>
        </w:rPr>
        <w:t xml:space="preserve"> applicable substitution rules under section 9 of this BPM. </w:t>
      </w:r>
      <w:r w:rsidRPr="00C32439">
        <w:rPr>
          <w:rFonts w:cs="Arial"/>
        </w:rPr>
        <w:t>RMR units located in a Local Capacity Area will be treated as Listed Local RA Capacity for purposes of substitution under the tariff.</w:t>
      </w:r>
    </w:p>
    <w:p w14:paraId="20C61D56" w14:textId="77777777" w:rsidR="0051681B" w:rsidRPr="00C32439" w:rsidRDefault="0051681B" w:rsidP="0051681B">
      <w:pPr>
        <w:pStyle w:val="ParaText"/>
        <w:rPr>
          <w:rFonts w:cs="Arial"/>
        </w:rPr>
      </w:pPr>
      <w:r>
        <w:rPr>
          <w:rFonts w:cs="Arial"/>
        </w:rPr>
        <w:t>RMR units that have EFC values will be designated flex RA to its EFC value and category.</w:t>
      </w:r>
    </w:p>
    <w:p w14:paraId="1C0490C6" w14:textId="6D8FBBD6" w:rsidR="005A39F9" w:rsidRPr="005A39F9" w:rsidRDefault="0051681B" w:rsidP="005A39F9">
      <w:pPr>
        <w:pStyle w:val="ParaText"/>
        <w:rPr>
          <w:rFonts w:cs="Arial"/>
        </w:rPr>
      </w:pPr>
      <w:r w:rsidRPr="00C32439">
        <w:rPr>
          <w:rFonts w:cs="Arial"/>
        </w:rPr>
        <w:lastRenderedPageBreak/>
        <w:t>The CAISO will provide  Resource Adequ</w:t>
      </w:r>
      <w:r w:rsidR="00EF1431">
        <w:rPr>
          <w:rFonts w:cs="Arial"/>
        </w:rPr>
        <w:t xml:space="preserve">acy </w:t>
      </w:r>
      <w:r w:rsidRPr="00C32439">
        <w:rPr>
          <w:rFonts w:cs="Arial"/>
        </w:rPr>
        <w:t>credits (local, system, and flexible, whichever  applicable) to the Scheduling Coordinators of LSEs that serve load in the TAC Area(s) in which the need for the Reliability Must-Run Contract arose equal to the LSE’s pro rata share of the RMR Contract capacity, which shall be based upon each LSE’s annual peak demand forecast calculated under Section 40.2.2.3 for the calendar year in which the RMR agreement will be in effect and broken down on a monthly basis compared to the corresponding total forecasted monthly peak demand in the TAC Area(s).</w:t>
      </w:r>
      <w:r w:rsidR="005A39F9" w:rsidRPr="005A39F9">
        <w:t xml:space="preserve"> </w:t>
      </w:r>
    </w:p>
    <w:p w14:paraId="7632B698" w14:textId="77777777" w:rsidR="005A39F9" w:rsidRPr="005A39F9" w:rsidRDefault="005A39F9" w:rsidP="005A39F9">
      <w:pPr>
        <w:pStyle w:val="ParaText"/>
        <w:rPr>
          <w:rFonts w:cs="Arial"/>
        </w:rPr>
      </w:pPr>
      <w:r w:rsidRPr="005A39F9">
        <w:rPr>
          <w:rFonts w:cs="Arial"/>
        </w:rPr>
        <w:t>For legacy RMR contracts:</w:t>
      </w:r>
    </w:p>
    <w:p w14:paraId="1293EE0A" w14:textId="77777777" w:rsidR="005A39F9" w:rsidRPr="005A39F9" w:rsidRDefault="005A39F9" w:rsidP="005A39F9">
      <w:pPr>
        <w:pStyle w:val="ParaText"/>
        <w:rPr>
          <w:rFonts w:cs="Arial"/>
        </w:rPr>
      </w:pPr>
      <w:r w:rsidRPr="005A39F9">
        <w:rPr>
          <w:rFonts w:cs="Arial"/>
        </w:rPr>
        <w:t>The CAISO will provide Resource Adequacy credits (local, system, and flexible, whichever  applicable) to the Scheduling Coordinators of Load-Serving Entities that pay for the RMR Contract and serve load in the applicable TAC Area(s) in which the need for the RMR Contract arose equal to the Load-Serving Entity’s pro rata share of the eligible net qualifying capacity of the RMR Resource, which shall be based upon each paying Load-Serving Entity’s proportionate share of the paying Load-Serving Entity’s applicable TAC Area Load at the time of the CAISO’s annual coincident Peak Demand set forth in the annual Peak Demand Forecast for the next Resource Adequacy Compliance Year. The credited amount will be broken down into monthly values. Each year, the CAISO will provide information to the CPUC regarding the allocation of Resource Adequacy credits to CPUC-jurisdictional Load Serving Entities to allow the CPUC to determine whether the Load Serving Entity should receive the Resource Adequacy credits the CAISO has allocated. If the CPUC notifies the CAISO of any adjusted initial allocation or subsequent reallocation of RMR credits among the CPUC-jurisdictional Load Serving Entities, the CAISO will reflect the revised allocation in its systems prospectively at the next practicable opportunity. The CPUC subsequent reallocation of RMR credits among CPUC-jurisdictional Load Serving Entities may not exceed the total of the initial RMR credit provided by the CAISO to the Scheduling Coordinators for all CPUC-jurisdictional Load Serving Entities.</w:t>
      </w:r>
    </w:p>
    <w:p w14:paraId="20C61D57" w14:textId="501FC32F" w:rsidR="0051681B" w:rsidRPr="00C32439" w:rsidRDefault="005A39F9" w:rsidP="005A39F9">
      <w:pPr>
        <w:pStyle w:val="ParaText"/>
        <w:rPr>
          <w:rFonts w:cs="Arial"/>
        </w:rPr>
      </w:pPr>
      <w:r w:rsidRPr="005A39F9">
        <w:rPr>
          <w:rFonts w:cs="Arial"/>
        </w:rPr>
        <w:t>The Responsible Utility identified in the legacy RMR contract will inform the CAISO of which LSEs are paying for each legacy RMR contract.</w:t>
      </w:r>
    </w:p>
    <w:p w14:paraId="20C61D58" w14:textId="77777777" w:rsidR="00BF627C" w:rsidRPr="0065797F" w:rsidRDefault="00BF627C" w:rsidP="00FA1BA8">
      <w:pPr>
        <w:pStyle w:val="Heading2"/>
      </w:pPr>
      <w:bookmarkStart w:id="948" w:name="_Toc295831186"/>
      <w:bookmarkStart w:id="949" w:name="_Toc326763937"/>
      <w:bookmarkStart w:id="950" w:name="_Toc369088173"/>
      <w:bookmarkStart w:id="951" w:name="_Toc397496543"/>
      <w:bookmarkStart w:id="952" w:name="_Toc233778778"/>
      <w:r w:rsidRPr="0065797F">
        <w:t>Other Contract to Ensure Reliability Criteria</w:t>
      </w:r>
      <w:bookmarkEnd w:id="948"/>
      <w:bookmarkEnd w:id="949"/>
      <w:bookmarkEnd w:id="950"/>
      <w:bookmarkEnd w:id="951"/>
      <w:bookmarkEnd w:id="952"/>
    </w:p>
    <w:p w14:paraId="20C61D59" w14:textId="77777777" w:rsidR="00BF627C" w:rsidRPr="0065797F" w:rsidRDefault="00BF627C" w:rsidP="00BF627C">
      <w:pPr>
        <w:pStyle w:val="ParaText"/>
        <w:rPr>
          <w:rFonts w:cs="Arial"/>
        </w:rPr>
      </w:pPr>
      <w:r>
        <w:rPr>
          <w:rFonts w:cs="Arial"/>
        </w:rPr>
        <w:t>ISO</w:t>
      </w:r>
      <w:r w:rsidRPr="0065797F">
        <w:rPr>
          <w:rFonts w:cs="Arial"/>
        </w:rPr>
        <w:t xml:space="preserve"> Tariff Section 42.1.5 authorizes the </w:t>
      </w:r>
      <w:r>
        <w:rPr>
          <w:rFonts w:cs="Arial"/>
        </w:rPr>
        <w:t>ISO</w:t>
      </w:r>
      <w:r w:rsidRPr="0065797F">
        <w:rPr>
          <w:rFonts w:cs="Arial"/>
        </w:rPr>
        <w:t xml:space="preserve"> to take steps it considers necessary, including the negotiation of contracts through a process other than competitive solicitations, where it concludes it may be unable to comply with Applicable Reliability Criteria</w:t>
      </w:r>
      <w:r>
        <w:rPr>
          <w:rFonts w:cs="Arial"/>
        </w:rPr>
        <w:t xml:space="preserve">.  </w:t>
      </w:r>
      <w:r w:rsidRPr="0065797F">
        <w:rPr>
          <w:rFonts w:cs="Arial"/>
        </w:rPr>
        <w:t xml:space="preserve">This Section underlies the </w:t>
      </w:r>
      <w:r>
        <w:rPr>
          <w:rFonts w:cs="Arial"/>
        </w:rPr>
        <w:t>ISO</w:t>
      </w:r>
      <w:r w:rsidRPr="0065797F">
        <w:rPr>
          <w:rFonts w:cs="Arial"/>
        </w:rPr>
        <w:t xml:space="preserve">’s traditional “out of market” authority and will be used, to the extent necessary, to allow the </w:t>
      </w:r>
      <w:r>
        <w:rPr>
          <w:rFonts w:cs="Arial"/>
        </w:rPr>
        <w:t>ISO</w:t>
      </w:r>
      <w:r w:rsidRPr="0065797F">
        <w:rPr>
          <w:rFonts w:cs="Arial"/>
        </w:rPr>
        <w:t xml:space="preserve"> to procure necessary capacity should individual Load Serving Entities fail to satisfy applicable capacity requirements that jeopardize the </w:t>
      </w:r>
      <w:r>
        <w:rPr>
          <w:rFonts w:cs="Arial"/>
        </w:rPr>
        <w:t>ISO</w:t>
      </w:r>
      <w:r w:rsidRPr="0065797F">
        <w:rPr>
          <w:rFonts w:cs="Arial"/>
        </w:rPr>
        <w:t>’s ability to comply with Applicable Reliability Criteria</w:t>
      </w:r>
      <w:r>
        <w:rPr>
          <w:rFonts w:cs="Arial"/>
        </w:rPr>
        <w:t xml:space="preserve">.  </w:t>
      </w:r>
    </w:p>
    <w:p w14:paraId="20C61D5A" w14:textId="77777777" w:rsidR="00BF627C" w:rsidRPr="0065797F" w:rsidRDefault="00BF627C" w:rsidP="00BF627C">
      <w:pPr>
        <w:pStyle w:val="ParaText"/>
        <w:rPr>
          <w:rFonts w:cs="Arial"/>
        </w:rPr>
      </w:pPr>
      <w:r w:rsidRPr="0065797F">
        <w:rPr>
          <w:rFonts w:cs="Arial"/>
        </w:rPr>
        <w:lastRenderedPageBreak/>
        <w:t xml:space="preserve">The </w:t>
      </w:r>
      <w:r>
        <w:rPr>
          <w:rFonts w:cs="Arial"/>
        </w:rPr>
        <w:t>ISO</w:t>
      </w:r>
      <w:r w:rsidRPr="0065797F">
        <w:rPr>
          <w:rFonts w:cs="Arial"/>
        </w:rPr>
        <w:t xml:space="preserve"> currently does not have a standard instrument to obtain capacity pursuant to </w:t>
      </w:r>
      <w:r>
        <w:rPr>
          <w:rFonts w:cs="Arial"/>
        </w:rPr>
        <w:t>ISO</w:t>
      </w:r>
      <w:r w:rsidRPr="0065797F">
        <w:rPr>
          <w:rFonts w:cs="Arial"/>
        </w:rPr>
        <w:t xml:space="preserve"> Tariff Section 42.1.5</w:t>
      </w:r>
      <w:r>
        <w:rPr>
          <w:rFonts w:cs="Arial"/>
        </w:rPr>
        <w:t xml:space="preserve">.  </w:t>
      </w:r>
      <w:r w:rsidRPr="0065797F">
        <w:rPr>
          <w:rFonts w:cs="Arial"/>
        </w:rPr>
        <w:t xml:space="preserve">However, once the </w:t>
      </w:r>
      <w:r>
        <w:rPr>
          <w:rFonts w:cs="Arial"/>
        </w:rPr>
        <w:t>ISO</w:t>
      </w:r>
      <w:r w:rsidRPr="0065797F">
        <w:rPr>
          <w:rFonts w:cs="Arial"/>
        </w:rPr>
        <w:t xml:space="preserve"> and the Generator meet and agree on terms and conditions of a proposed contract, the proposed contract will mostly likely be submitted to FERC for authorization by the Generator to enable the Generator to provide the </w:t>
      </w:r>
      <w:r>
        <w:rPr>
          <w:rFonts w:cs="Arial"/>
        </w:rPr>
        <w:t>ISO</w:t>
      </w:r>
      <w:r w:rsidRPr="0065797F">
        <w:rPr>
          <w:rFonts w:cs="Arial"/>
        </w:rPr>
        <w:t xml:space="preserve"> with access to the capacity and receive payment.</w:t>
      </w:r>
    </w:p>
    <w:p w14:paraId="20C61D5B" w14:textId="77777777" w:rsidR="00BF627C" w:rsidRPr="0065797F" w:rsidRDefault="00BF627C" w:rsidP="00BF627C">
      <w:pPr>
        <w:pStyle w:val="ParaText"/>
        <w:rPr>
          <w:rFonts w:cs="Arial"/>
        </w:rPr>
      </w:pPr>
      <w:r w:rsidRPr="0065797F">
        <w:rPr>
          <w:rFonts w:cs="Arial"/>
        </w:rPr>
        <w:t xml:space="preserve">The allocation of costs associated with a Section 42.1.5 contract shall be recovered from Load </w:t>
      </w:r>
      <w:r w:rsidRPr="00A64D66">
        <w:t>Serving</w:t>
      </w:r>
      <w:r w:rsidRPr="0065797F">
        <w:rPr>
          <w:rFonts w:cs="Arial"/>
        </w:rPr>
        <w:t xml:space="preserve"> Entities in accordance with </w:t>
      </w:r>
      <w:r>
        <w:rPr>
          <w:rFonts w:cs="Arial"/>
        </w:rPr>
        <w:t>ISO</w:t>
      </w:r>
      <w:r w:rsidRPr="0065797F">
        <w:rPr>
          <w:rFonts w:cs="Arial"/>
        </w:rPr>
        <w:t xml:space="preserve"> Section 42.1.8</w:t>
      </w:r>
      <w:r>
        <w:rPr>
          <w:rFonts w:cs="Arial"/>
        </w:rPr>
        <w:t>.</w:t>
      </w:r>
    </w:p>
    <w:p w14:paraId="20C61D5C" w14:textId="77777777" w:rsidR="00BF627C" w:rsidRPr="009B51F4" w:rsidRDefault="00BF627C" w:rsidP="00FA1BA8">
      <w:pPr>
        <w:pStyle w:val="Heading2"/>
      </w:pPr>
      <w:bookmarkStart w:id="953" w:name="_Toc295831187"/>
      <w:bookmarkStart w:id="954" w:name="_Toc326763938"/>
      <w:bookmarkStart w:id="955" w:name="_Toc369088174"/>
      <w:bookmarkStart w:id="956" w:name="_Toc397496544"/>
      <w:bookmarkStart w:id="957" w:name="_Toc233778779"/>
      <w:r>
        <w:t xml:space="preserve">Capacity </w:t>
      </w:r>
      <w:r w:rsidRPr="009B51F4">
        <w:t>Procurement Mechanism</w:t>
      </w:r>
      <w:bookmarkEnd w:id="953"/>
      <w:bookmarkEnd w:id="954"/>
      <w:bookmarkEnd w:id="955"/>
      <w:bookmarkEnd w:id="956"/>
      <w:bookmarkEnd w:id="957"/>
    </w:p>
    <w:p w14:paraId="20C61D5D"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w:t>
      </w:r>
      <w:r>
        <w:rPr>
          <w:rFonts w:cs="Arial"/>
        </w:rPr>
        <w:t>s</w:t>
      </w:r>
      <w:r w:rsidRPr="003C3F6F">
        <w:rPr>
          <w:rFonts w:cs="Arial"/>
        </w:rPr>
        <w:t>,</w:t>
      </w:r>
      <w:r>
        <w:rPr>
          <w:rFonts w:cs="Arial"/>
        </w:rPr>
        <w:t xml:space="preserve"> </w:t>
      </w:r>
      <w:r w:rsidR="005C4229">
        <w:rPr>
          <w:rFonts w:cs="Arial"/>
        </w:rPr>
        <w:t>43A</w:t>
      </w:r>
      <w:r>
        <w:rPr>
          <w:rFonts w:cs="Arial"/>
        </w:rPr>
        <w:t xml:space="preserve">.1 and </w:t>
      </w:r>
      <w:r w:rsidR="005C4229">
        <w:rPr>
          <w:rFonts w:cs="Arial"/>
        </w:rPr>
        <w:t>43A</w:t>
      </w:r>
      <w:r>
        <w:rPr>
          <w:rFonts w:cs="Arial"/>
        </w:rPr>
        <w:t>.2</w:t>
      </w:r>
    </w:p>
    <w:p w14:paraId="20C61D5E" w14:textId="77777777" w:rsidR="00BF627C" w:rsidRDefault="00BF627C" w:rsidP="00BF627C">
      <w:pPr>
        <w:spacing w:after="60" w:line="300" w:lineRule="auto"/>
        <w:rPr>
          <w:rFonts w:cs="Arial"/>
          <w:szCs w:val="22"/>
        </w:rPr>
      </w:pPr>
      <w:r w:rsidRPr="00A5441C">
        <w:rPr>
          <w:rFonts w:cs="Arial"/>
          <w:szCs w:val="22"/>
        </w:rPr>
        <w:t xml:space="preserve">The </w:t>
      </w:r>
      <w:r>
        <w:rPr>
          <w:rFonts w:cs="Arial"/>
          <w:szCs w:val="22"/>
        </w:rPr>
        <w:t>ISO</w:t>
      </w:r>
      <w:r w:rsidRPr="00A5441C">
        <w:rPr>
          <w:rFonts w:cs="Arial"/>
          <w:szCs w:val="22"/>
        </w:rPr>
        <w:t xml:space="preserve"> shall have the authority to designate Eligible Capacity to provide </w:t>
      </w:r>
      <w:r w:rsidRPr="003A1F38">
        <w:rPr>
          <w:rFonts w:cs="Arial"/>
          <w:szCs w:val="22"/>
        </w:rPr>
        <w:t>CPM</w:t>
      </w:r>
      <w:r w:rsidRPr="00A5441C">
        <w:rPr>
          <w:rFonts w:cs="Arial"/>
          <w:szCs w:val="22"/>
        </w:rPr>
        <w:t xml:space="preserve"> Capacity services under the </w:t>
      </w:r>
      <w:r w:rsidRPr="003A1F38">
        <w:rPr>
          <w:rFonts w:cs="Arial"/>
          <w:szCs w:val="22"/>
        </w:rPr>
        <w:t>CPM to address the following circumstances,</w:t>
      </w:r>
      <w:r w:rsidRPr="00A5441C">
        <w:rPr>
          <w:rFonts w:cs="Arial"/>
          <w:szCs w:val="22"/>
        </w:rPr>
        <w:t xml:space="preserve"> as </w:t>
      </w:r>
      <w:r w:rsidRPr="003A1F38">
        <w:rPr>
          <w:rFonts w:cs="Arial"/>
          <w:szCs w:val="22"/>
        </w:rPr>
        <w:t xml:space="preserve">discussed in greater detail in Section </w:t>
      </w:r>
      <w:r w:rsidR="005C4229">
        <w:rPr>
          <w:rFonts w:cs="Arial"/>
          <w:szCs w:val="22"/>
        </w:rPr>
        <w:t>43A</w:t>
      </w:r>
      <w:r w:rsidRPr="00A5441C">
        <w:rPr>
          <w:rFonts w:cs="Arial"/>
          <w:szCs w:val="22"/>
        </w:rPr>
        <w:t>:</w:t>
      </w:r>
    </w:p>
    <w:p w14:paraId="20C61D5F" w14:textId="77777777" w:rsidR="00BF627C" w:rsidRPr="003A1F38" w:rsidRDefault="00BF627C" w:rsidP="00E15230">
      <w:pPr>
        <w:numPr>
          <w:ilvl w:val="0"/>
          <w:numId w:val="12"/>
        </w:numPr>
        <w:tabs>
          <w:tab w:val="clear" w:pos="2520"/>
        </w:tabs>
        <w:spacing w:after="60" w:line="300" w:lineRule="auto"/>
        <w:rPr>
          <w:rFonts w:cs="Arial"/>
          <w:szCs w:val="22"/>
        </w:rPr>
      </w:pPr>
      <w:r w:rsidRPr="003A1F38">
        <w:rPr>
          <w:rFonts w:cs="Arial"/>
          <w:szCs w:val="22"/>
        </w:rPr>
        <w:t>Insufficient Local Capacity Area Resources in an annual or monthly Resource Adequacy Plan;</w:t>
      </w:r>
    </w:p>
    <w:p w14:paraId="20C61D60" w14:textId="77777777" w:rsidR="00BF627C" w:rsidRPr="003A1F38" w:rsidRDefault="00BF627C" w:rsidP="00E15230">
      <w:pPr>
        <w:numPr>
          <w:ilvl w:val="0"/>
          <w:numId w:val="12"/>
        </w:numPr>
        <w:tabs>
          <w:tab w:val="clear" w:pos="2520"/>
        </w:tabs>
        <w:spacing w:after="60" w:line="300" w:lineRule="auto"/>
        <w:rPr>
          <w:rFonts w:cs="Arial"/>
          <w:szCs w:val="22"/>
        </w:rPr>
      </w:pPr>
      <w:r w:rsidRPr="003A1F38">
        <w:rPr>
          <w:rFonts w:cs="Arial"/>
          <w:szCs w:val="22"/>
        </w:rPr>
        <w:t>Collective deficiency in Local Capacity Area Resources;</w:t>
      </w:r>
    </w:p>
    <w:p w14:paraId="20C61D61" w14:textId="77777777" w:rsidR="00BF627C" w:rsidRPr="003A1F38" w:rsidRDefault="00BF627C" w:rsidP="00E15230">
      <w:pPr>
        <w:numPr>
          <w:ilvl w:val="0"/>
          <w:numId w:val="12"/>
        </w:numPr>
        <w:tabs>
          <w:tab w:val="clear" w:pos="2520"/>
        </w:tabs>
        <w:spacing w:after="60" w:line="300" w:lineRule="auto"/>
        <w:rPr>
          <w:rFonts w:cs="Arial"/>
          <w:szCs w:val="22"/>
        </w:rPr>
      </w:pPr>
      <w:r w:rsidRPr="003A1F38">
        <w:rPr>
          <w:rFonts w:cs="Arial"/>
          <w:szCs w:val="22"/>
        </w:rPr>
        <w:t>Insufficient Resource Adequacy Resources in an LSE’s annual or monthly Resource Adequacy Plan;</w:t>
      </w:r>
    </w:p>
    <w:p w14:paraId="20C61D62" w14:textId="77777777" w:rsidR="00BF627C" w:rsidRPr="003A1F38" w:rsidRDefault="00BF627C" w:rsidP="00E15230">
      <w:pPr>
        <w:numPr>
          <w:ilvl w:val="0"/>
          <w:numId w:val="12"/>
        </w:numPr>
        <w:tabs>
          <w:tab w:val="clear" w:pos="2520"/>
        </w:tabs>
        <w:spacing w:after="60" w:line="300" w:lineRule="auto"/>
        <w:rPr>
          <w:rFonts w:cs="Arial"/>
          <w:szCs w:val="22"/>
        </w:rPr>
      </w:pPr>
      <w:r w:rsidRPr="003A1F38">
        <w:rPr>
          <w:rFonts w:cs="Arial"/>
          <w:szCs w:val="22"/>
        </w:rPr>
        <w:t>A CPM Significant Event;</w:t>
      </w:r>
    </w:p>
    <w:p w14:paraId="20C61D63" w14:textId="7AC11167" w:rsidR="00BF627C" w:rsidRDefault="00BF627C" w:rsidP="00E15230">
      <w:pPr>
        <w:numPr>
          <w:ilvl w:val="0"/>
          <w:numId w:val="12"/>
        </w:numPr>
        <w:tabs>
          <w:tab w:val="clear" w:pos="2520"/>
        </w:tabs>
        <w:spacing w:after="60" w:line="300" w:lineRule="auto"/>
        <w:rPr>
          <w:rFonts w:cs="Arial"/>
          <w:szCs w:val="22"/>
        </w:rPr>
      </w:pPr>
      <w:r w:rsidRPr="003A1F38">
        <w:rPr>
          <w:rFonts w:cs="Arial"/>
          <w:szCs w:val="22"/>
        </w:rPr>
        <w:t>A reliability or operational need for an Exceptional Dispatch CPM</w:t>
      </w:r>
    </w:p>
    <w:p w14:paraId="265A542E" w14:textId="77777777" w:rsidR="00635AA1" w:rsidRPr="00635AA1" w:rsidRDefault="00635AA1" w:rsidP="00E15230">
      <w:pPr>
        <w:pStyle w:val="ListParagraph"/>
        <w:numPr>
          <w:ilvl w:val="0"/>
          <w:numId w:val="12"/>
        </w:numPr>
        <w:rPr>
          <w:rFonts w:cs="Arial"/>
          <w:szCs w:val="22"/>
        </w:rPr>
      </w:pPr>
      <w:r w:rsidRPr="00635AA1">
        <w:rPr>
          <w:rFonts w:cs="Arial"/>
          <w:szCs w:val="22"/>
        </w:rPr>
        <w:t>A cumulative deficiency in the total Flexible RA Capacity included in the annual or monthly Flexible RA Capacity Plans, or in a Flexible Capacity Category in the monthly Flexible RA Capacity Plans.</w:t>
      </w:r>
    </w:p>
    <w:p w14:paraId="20C61D64" w14:textId="77777777" w:rsidR="00BF627C" w:rsidRDefault="00BF627C" w:rsidP="00BF627C">
      <w:pPr>
        <w:spacing w:after="60" w:line="300" w:lineRule="auto"/>
        <w:rPr>
          <w:rFonts w:cs="Arial"/>
          <w:szCs w:val="22"/>
        </w:rPr>
      </w:pPr>
    </w:p>
    <w:p w14:paraId="20C61D65" w14:textId="77777777" w:rsidR="00BF627C" w:rsidRDefault="00BF627C" w:rsidP="00EF1431">
      <w:pPr>
        <w:spacing w:after="60" w:line="300" w:lineRule="auto"/>
        <w:rPr>
          <w:rFonts w:cs="Arial"/>
          <w:szCs w:val="22"/>
        </w:rPr>
      </w:pPr>
      <w:r w:rsidRPr="00EC3B07">
        <w:rPr>
          <w:rFonts w:cs="Arial"/>
          <w:szCs w:val="22"/>
        </w:rPr>
        <w:t>Eligible Capacity is the capacity of Generating Units, System Units, System Resources or Participating Load that is not already under a contract to be a Resource Adequacy Resource, is not under an RMR Contract, and is not currently designated as</w:t>
      </w:r>
      <w:r>
        <w:rPr>
          <w:rFonts w:cs="Arial"/>
          <w:szCs w:val="22"/>
        </w:rPr>
        <w:t xml:space="preserve"> CPM </w:t>
      </w:r>
      <w:r w:rsidRPr="00EC3B07">
        <w:rPr>
          <w:rFonts w:cs="Arial"/>
          <w:szCs w:val="22"/>
        </w:rPr>
        <w:t>Capacity</w:t>
      </w:r>
      <w:r>
        <w:rPr>
          <w:rFonts w:cs="Arial"/>
          <w:szCs w:val="22"/>
        </w:rPr>
        <w:t xml:space="preserve">.  </w:t>
      </w:r>
      <w:r w:rsidRPr="00EC3B07">
        <w:rPr>
          <w:rFonts w:cs="Arial"/>
          <w:szCs w:val="22"/>
        </w:rPr>
        <w:t>Eligible Capacity must be capable of effectively resolving a procurement shortfall or reliability concern</w:t>
      </w:r>
      <w:r>
        <w:rPr>
          <w:rFonts w:cs="Arial"/>
          <w:szCs w:val="22"/>
        </w:rPr>
        <w:t xml:space="preserve">.  </w:t>
      </w:r>
    </w:p>
    <w:p w14:paraId="20C61D66" w14:textId="77777777" w:rsidR="00EF1431" w:rsidRPr="00EF1431" w:rsidRDefault="00EF1431" w:rsidP="00EF1431">
      <w:pPr>
        <w:spacing w:after="60" w:line="300" w:lineRule="auto"/>
        <w:rPr>
          <w:rFonts w:cs="Arial"/>
          <w:szCs w:val="22"/>
        </w:rPr>
      </w:pPr>
    </w:p>
    <w:p w14:paraId="20C61D67" w14:textId="77777777" w:rsidR="00BF627C" w:rsidRPr="0061059A" w:rsidRDefault="00BF627C" w:rsidP="001E70EE">
      <w:pPr>
        <w:pStyle w:val="Heading3"/>
      </w:pPr>
      <w:bookmarkStart w:id="958" w:name="_Toc295831188"/>
      <w:bookmarkStart w:id="959" w:name="_Toc326763939"/>
      <w:bookmarkStart w:id="960" w:name="_Toc369088175"/>
      <w:bookmarkStart w:id="961" w:name="_Toc397496545"/>
      <w:bookmarkStart w:id="962" w:name="_Toc233778780"/>
      <w:r w:rsidRPr="0061059A">
        <w:t>Scheduling Coordinator Failure to Demonstrate Sufficient Local Capacity Area Resources</w:t>
      </w:r>
      <w:bookmarkEnd w:id="958"/>
      <w:bookmarkEnd w:id="959"/>
      <w:bookmarkEnd w:id="960"/>
      <w:bookmarkEnd w:id="961"/>
      <w:bookmarkEnd w:id="962"/>
    </w:p>
    <w:p w14:paraId="20C61D68" w14:textId="77777777" w:rsidR="00BF627C" w:rsidRPr="006669AA" w:rsidRDefault="00BF627C" w:rsidP="00BF627C"/>
    <w:p w14:paraId="20C61D69" w14:textId="77777777" w:rsidR="00BF627C" w:rsidRPr="0061059A" w:rsidRDefault="00BF627C" w:rsidP="00BF627C">
      <w:bookmarkStart w:id="963" w:name="_Toc295831189"/>
      <w:bookmarkStart w:id="964" w:name="_Toc326763940"/>
      <w:r w:rsidRPr="0061059A">
        <w:t>Annual Resource Adequacy Plan</w:t>
      </w:r>
      <w:bookmarkEnd w:id="963"/>
      <w:bookmarkEnd w:id="964"/>
    </w:p>
    <w:p w14:paraId="20C61D6A"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Sections </w:t>
      </w:r>
      <w:r w:rsidR="005C4229">
        <w:rPr>
          <w:rFonts w:cs="Arial"/>
        </w:rPr>
        <w:t>43A</w:t>
      </w:r>
      <w:r w:rsidRPr="003C3F6F">
        <w:rPr>
          <w:rFonts w:cs="Arial"/>
        </w:rPr>
        <w:t>.</w:t>
      </w:r>
      <w:r>
        <w:rPr>
          <w:rFonts w:cs="Arial"/>
        </w:rPr>
        <w:t>2</w:t>
      </w:r>
      <w:r w:rsidRPr="003C3F6F">
        <w:rPr>
          <w:rFonts w:cs="Arial"/>
        </w:rPr>
        <w:t>.1.1</w:t>
      </w:r>
      <w:r>
        <w:rPr>
          <w:rFonts w:cs="Arial"/>
        </w:rPr>
        <w:t>,</w:t>
      </w:r>
      <w:r w:rsidRPr="003C3F6F">
        <w:rPr>
          <w:rFonts w:cs="Arial"/>
        </w:rPr>
        <w:t xml:space="preserve"> and </w:t>
      </w:r>
      <w:r w:rsidR="005C4229">
        <w:rPr>
          <w:rFonts w:cs="Arial"/>
        </w:rPr>
        <w:t>43A</w:t>
      </w:r>
      <w:r>
        <w:rPr>
          <w:rFonts w:cs="Arial"/>
        </w:rPr>
        <w:t>.3.1</w:t>
      </w:r>
    </w:p>
    <w:p w14:paraId="20C61D6B" w14:textId="27F4562B" w:rsidR="00BF627C" w:rsidRDefault="00BF627C" w:rsidP="00BF627C">
      <w:pPr>
        <w:spacing w:after="60" w:line="300" w:lineRule="auto"/>
        <w:rPr>
          <w:rFonts w:cs="Arial"/>
          <w:szCs w:val="22"/>
        </w:rPr>
      </w:pPr>
      <w:r w:rsidRPr="00EC3B07">
        <w:rPr>
          <w:rFonts w:cs="Arial"/>
          <w:szCs w:val="22"/>
        </w:rPr>
        <w:t xml:space="preserve">Scheduling Coordinators for LSEs </w:t>
      </w:r>
      <w:r w:rsidR="00A1436C">
        <w:rPr>
          <w:rFonts w:cs="Arial"/>
          <w:szCs w:val="22"/>
        </w:rPr>
        <w:t xml:space="preserve">or CPEs </w:t>
      </w:r>
      <w:r w:rsidRPr="00EC3B07">
        <w:rPr>
          <w:rFonts w:cs="Arial"/>
          <w:szCs w:val="22"/>
        </w:rPr>
        <w:t>are required to submit annual Resource Adequacy Plans for each LSE</w:t>
      </w:r>
      <w:r w:rsidR="00A1436C">
        <w:rPr>
          <w:rFonts w:cs="Arial"/>
          <w:szCs w:val="22"/>
        </w:rPr>
        <w:t xml:space="preserve"> or CPE</w:t>
      </w:r>
      <w:r>
        <w:rPr>
          <w:rFonts w:cs="Arial"/>
          <w:szCs w:val="22"/>
        </w:rPr>
        <w:t xml:space="preserve">.  </w:t>
      </w:r>
      <w:r w:rsidRPr="00EC3B07">
        <w:rPr>
          <w:rFonts w:cs="Arial"/>
          <w:szCs w:val="22"/>
        </w:rPr>
        <w:t xml:space="preserve">Those annual Resource Adequacy plans must, at </w:t>
      </w:r>
      <w:r w:rsidRPr="00EC3B07">
        <w:rPr>
          <w:rFonts w:cs="Arial"/>
          <w:szCs w:val="22"/>
        </w:rPr>
        <w:lastRenderedPageBreak/>
        <w:t>a minimum, set forth the Local Capacity Area Resources, if any, procured by the LSE</w:t>
      </w:r>
      <w:r w:rsidR="00A1436C">
        <w:rPr>
          <w:rFonts w:cs="Arial"/>
          <w:szCs w:val="22"/>
        </w:rPr>
        <w:t xml:space="preserve"> or CPE</w:t>
      </w:r>
      <w:r w:rsidRPr="00EC3B07">
        <w:rPr>
          <w:rFonts w:cs="Arial"/>
          <w:szCs w:val="22"/>
        </w:rPr>
        <w:t xml:space="preserve"> as described in </w:t>
      </w:r>
      <w:r>
        <w:rPr>
          <w:rFonts w:cs="Arial"/>
          <w:szCs w:val="22"/>
        </w:rPr>
        <w:t>ISO</w:t>
      </w:r>
      <w:r w:rsidRPr="00EC3B07">
        <w:rPr>
          <w:rFonts w:cs="Arial"/>
          <w:szCs w:val="22"/>
        </w:rPr>
        <w:t xml:space="preserve"> Tariff Section 40.3</w:t>
      </w:r>
      <w:r>
        <w:rPr>
          <w:rFonts w:cs="Arial"/>
          <w:szCs w:val="22"/>
        </w:rPr>
        <w:t xml:space="preserve">.  </w:t>
      </w:r>
      <w:r w:rsidRPr="00EC3B07">
        <w:rPr>
          <w:rFonts w:cs="Arial"/>
          <w:szCs w:val="22"/>
        </w:rPr>
        <w:t xml:space="preserve">Where a Scheduling Coordinator fails to demonstrate in an annual Resource Adequacy Plan procurement of each LSE’s </w:t>
      </w:r>
      <w:r w:rsidR="00A1436C">
        <w:rPr>
          <w:rFonts w:cs="Arial"/>
          <w:szCs w:val="22"/>
        </w:rPr>
        <w:t xml:space="preserve">or CPE’s </w:t>
      </w:r>
      <w:r w:rsidRPr="00EC3B07">
        <w:rPr>
          <w:rFonts w:cs="Arial"/>
          <w:szCs w:val="22"/>
        </w:rPr>
        <w:t xml:space="preserve">share of Local Capacity Area Resources, as determined in </w:t>
      </w:r>
      <w:r>
        <w:rPr>
          <w:rFonts w:cs="Arial"/>
          <w:szCs w:val="22"/>
        </w:rPr>
        <w:t>ISO</w:t>
      </w:r>
      <w:r w:rsidRPr="00EC3B07">
        <w:rPr>
          <w:rFonts w:cs="Arial"/>
          <w:szCs w:val="22"/>
        </w:rPr>
        <w:t xml:space="preserve"> Tariff Section 40.3.2 for each month of the following Resource Adequacy Compliance Year, the </w:t>
      </w:r>
      <w:r>
        <w:rPr>
          <w:rFonts w:cs="Arial"/>
          <w:szCs w:val="22"/>
        </w:rPr>
        <w:t>ISO</w:t>
      </w:r>
      <w:r w:rsidRPr="00EC3B07">
        <w:rPr>
          <w:rFonts w:cs="Arial"/>
          <w:szCs w:val="22"/>
        </w:rPr>
        <w:t xml:space="preserve"> shall have the authority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.1.1 to designate</w:t>
      </w:r>
      <w:r>
        <w:rPr>
          <w:rFonts w:cs="Arial"/>
          <w:szCs w:val="22"/>
        </w:rPr>
        <w:t xml:space="preserve"> CPM </w:t>
      </w:r>
      <w:r w:rsidRPr="00EC3B07">
        <w:rPr>
          <w:rFonts w:cs="Arial"/>
          <w:szCs w:val="22"/>
        </w:rPr>
        <w:t xml:space="preserve">Capacity; however, the </w:t>
      </w:r>
      <w:r>
        <w:rPr>
          <w:rFonts w:cs="Arial"/>
          <w:szCs w:val="22"/>
        </w:rPr>
        <w:t>ISO</w:t>
      </w:r>
      <w:r w:rsidRPr="00EC3B07">
        <w:rPr>
          <w:rFonts w:cs="Arial"/>
          <w:szCs w:val="22"/>
        </w:rPr>
        <w:t xml:space="preserve"> cannot designate</w:t>
      </w:r>
      <w:r>
        <w:rPr>
          <w:rFonts w:cs="Arial"/>
          <w:szCs w:val="22"/>
        </w:rPr>
        <w:t xml:space="preserve"> CPM </w:t>
      </w:r>
      <w:r w:rsidRPr="00EC3B07">
        <w:rPr>
          <w:rFonts w:cs="Arial"/>
          <w:szCs w:val="22"/>
        </w:rPr>
        <w:t xml:space="preserve">Capacity under that </w:t>
      </w:r>
      <w:r>
        <w:rPr>
          <w:rFonts w:cs="Arial"/>
          <w:szCs w:val="22"/>
        </w:rPr>
        <w:t>ISO</w:t>
      </w:r>
      <w:r w:rsidRPr="00EC3B07">
        <w:rPr>
          <w:rFonts w:cs="Arial"/>
          <w:szCs w:val="22"/>
        </w:rPr>
        <w:t xml:space="preserve"> Tariff Section until after the Scheduling Coordinator has had the opportunity to cure the deficiency set forth in </w:t>
      </w:r>
      <w:r>
        <w:rPr>
          <w:rFonts w:cs="Arial"/>
          <w:szCs w:val="22"/>
        </w:rPr>
        <w:t>ISO</w:t>
      </w:r>
      <w:r w:rsidRPr="00EC3B07">
        <w:rPr>
          <w:rFonts w:cs="Arial"/>
          <w:szCs w:val="22"/>
        </w:rPr>
        <w:t xml:space="preserve"> Tariff Section 40.7</w:t>
      </w:r>
      <w:r>
        <w:rPr>
          <w:rFonts w:cs="Arial"/>
          <w:szCs w:val="22"/>
        </w:rPr>
        <w:t xml:space="preserve">.  CPM </w:t>
      </w:r>
      <w:r w:rsidRPr="00EC3B07">
        <w:rPr>
          <w:rFonts w:cs="Arial"/>
          <w:szCs w:val="22"/>
        </w:rPr>
        <w:t xml:space="preserve">Capacity designated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.1.1 shall have a minimum commitment term of one (1) month and a maximum commitment term of one (1) year, based on the period(s) of overall shortage as reflected in the annual Resource Adequacy Plans that have been submitted</w:t>
      </w:r>
      <w:r>
        <w:rPr>
          <w:rFonts w:cs="Arial"/>
          <w:szCs w:val="22"/>
        </w:rPr>
        <w:t xml:space="preserve">.  </w:t>
      </w:r>
      <w:r w:rsidRPr="00EC3B07">
        <w:rPr>
          <w:rFonts w:cs="Arial"/>
          <w:szCs w:val="22"/>
        </w:rPr>
        <w:t>The term of the designation cannot extend into a subsequent Resource Adequacy Compliance Year.</w:t>
      </w:r>
    </w:p>
    <w:p w14:paraId="20C61D6C" w14:textId="77777777" w:rsidR="00BF627C" w:rsidRPr="00EC3B07" w:rsidRDefault="00BF627C" w:rsidP="00BF627C">
      <w:pPr>
        <w:spacing w:after="60" w:line="300" w:lineRule="auto"/>
        <w:rPr>
          <w:rFonts w:cs="Arial"/>
          <w:szCs w:val="22"/>
        </w:rPr>
      </w:pPr>
    </w:p>
    <w:p w14:paraId="20C61D6D" w14:textId="77777777" w:rsidR="00BF627C" w:rsidRPr="00E71BD8" w:rsidRDefault="00BF627C" w:rsidP="00BF627C">
      <w:pPr>
        <w:pStyle w:val="ParaText"/>
        <w:rPr>
          <w:iCs/>
          <w:color w:val="000000"/>
        </w:rPr>
      </w:pPr>
    </w:p>
    <w:p w14:paraId="20C61D6E" w14:textId="77777777" w:rsidR="00BF627C" w:rsidRPr="0061059A" w:rsidRDefault="00BF627C" w:rsidP="00BF627C">
      <w:bookmarkStart w:id="965" w:name="_Toc295831190"/>
      <w:bookmarkStart w:id="966" w:name="_Toc326763941"/>
      <w:r w:rsidRPr="0061059A">
        <w:t>Monthly Resource Adequacy Plan</w:t>
      </w:r>
      <w:bookmarkEnd w:id="965"/>
      <w:bookmarkEnd w:id="966"/>
    </w:p>
    <w:p w14:paraId="20C61D6F"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Sections </w:t>
      </w:r>
      <w:r w:rsidR="005C4229">
        <w:rPr>
          <w:rFonts w:cs="Arial"/>
        </w:rPr>
        <w:t>43A</w:t>
      </w:r>
      <w:r w:rsidRPr="003C3F6F">
        <w:rPr>
          <w:rFonts w:cs="Arial"/>
        </w:rPr>
        <w:t>.</w:t>
      </w:r>
      <w:r>
        <w:rPr>
          <w:rFonts w:cs="Arial"/>
        </w:rPr>
        <w:t>2</w:t>
      </w:r>
      <w:r w:rsidRPr="003C3F6F">
        <w:rPr>
          <w:rFonts w:cs="Arial"/>
        </w:rPr>
        <w:t xml:space="preserve">.1.2 and </w:t>
      </w:r>
      <w:r w:rsidR="005C4229">
        <w:rPr>
          <w:rFonts w:cs="Arial"/>
        </w:rPr>
        <w:t>43A</w:t>
      </w:r>
      <w:r w:rsidRPr="003C3F6F">
        <w:rPr>
          <w:rFonts w:cs="Arial"/>
        </w:rPr>
        <w:t>.</w:t>
      </w:r>
      <w:r>
        <w:rPr>
          <w:rFonts w:cs="Arial"/>
        </w:rPr>
        <w:t>3.2</w:t>
      </w:r>
    </w:p>
    <w:p w14:paraId="20C61D70" w14:textId="1D427054" w:rsidR="00BF627C" w:rsidRPr="00EC3B07" w:rsidRDefault="00BF627C" w:rsidP="00BF627C">
      <w:pPr>
        <w:spacing w:after="60" w:line="300" w:lineRule="auto"/>
        <w:rPr>
          <w:rFonts w:cs="Arial"/>
          <w:szCs w:val="22"/>
        </w:rPr>
      </w:pPr>
      <w:r w:rsidRPr="00EC3B07">
        <w:rPr>
          <w:rFonts w:cs="Arial"/>
          <w:szCs w:val="22"/>
        </w:rPr>
        <w:t xml:space="preserve">Scheduling Coordinators for LSEs </w:t>
      </w:r>
      <w:r w:rsidR="00A1436C">
        <w:rPr>
          <w:rFonts w:cs="Arial"/>
          <w:szCs w:val="22"/>
        </w:rPr>
        <w:t xml:space="preserve">or CPEs </w:t>
      </w:r>
      <w:r w:rsidRPr="00EC3B07">
        <w:rPr>
          <w:rFonts w:cs="Arial"/>
          <w:szCs w:val="22"/>
        </w:rPr>
        <w:t>are required to submit monthly Resource Adequacy Plans for each LSE</w:t>
      </w:r>
      <w:r w:rsidR="00A1436C">
        <w:rPr>
          <w:rFonts w:cs="Arial"/>
          <w:szCs w:val="22"/>
        </w:rPr>
        <w:t xml:space="preserve"> or CPE</w:t>
      </w:r>
      <w:r>
        <w:rPr>
          <w:rFonts w:cs="Arial"/>
          <w:szCs w:val="22"/>
        </w:rPr>
        <w:t xml:space="preserve">.  </w:t>
      </w:r>
      <w:r w:rsidRPr="00EC3B07">
        <w:rPr>
          <w:rFonts w:cs="Arial"/>
          <w:szCs w:val="22"/>
        </w:rPr>
        <w:t>Those monthly Resource Adequacy plans should identify all resources, including Local Capacity Area Resources</w:t>
      </w:r>
      <w:r w:rsidR="004E5AB1">
        <w:rPr>
          <w:rFonts w:cs="Arial"/>
          <w:szCs w:val="22"/>
        </w:rPr>
        <w:t>,</w:t>
      </w:r>
      <w:r w:rsidRPr="00EC3B07">
        <w:rPr>
          <w:rFonts w:cs="Arial"/>
          <w:szCs w:val="22"/>
        </w:rPr>
        <w:t xml:space="preserve"> the LSE </w:t>
      </w:r>
      <w:r w:rsidR="00A1436C">
        <w:rPr>
          <w:rFonts w:cs="Arial"/>
          <w:szCs w:val="22"/>
        </w:rPr>
        <w:t>or CPE</w:t>
      </w:r>
      <w:r w:rsidR="004E5AB1">
        <w:rPr>
          <w:rFonts w:cs="Arial"/>
          <w:szCs w:val="22"/>
        </w:rPr>
        <w:t xml:space="preserve"> </w:t>
      </w:r>
      <w:r w:rsidRPr="00EC3B07">
        <w:rPr>
          <w:rFonts w:cs="Arial"/>
          <w:szCs w:val="22"/>
        </w:rPr>
        <w:t xml:space="preserve">will rely upon to satisfy the applicable month’s peak hour Demand of the LSE as determined by the Demand Forecasts developed in accordance with </w:t>
      </w:r>
      <w:r>
        <w:rPr>
          <w:rFonts w:cs="Arial"/>
          <w:szCs w:val="22"/>
        </w:rPr>
        <w:t>ISO</w:t>
      </w:r>
      <w:r w:rsidRPr="00EC3B07">
        <w:rPr>
          <w:rFonts w:cs="Arial"/>
          <w:szCs w:val="22"/>
        </w:rPr>
        <w:t xml:space="preserve"> Tariff Section 40.2.2.3 and the applicable Reserve Margin</w:t>
      </w:r>
      <w:r w:rsidR="004E5AB1">
        <w:rPr>
          <w:rFonts w:cs="Arial"/>
          <w:szCs w:val="22"/>
        </w:rPr>
        <w:t>, including their local obligation</w:t>
      </w:r>
      <w:r>
        <w:rPr>
          <w:rFonts w:cs="Arial"/>
          <w:szCs w:val="22"/>
        </w:rPr>
        <w:t xml:space="preserve">.  </w:t>
      </w:r>
      <w:r w:rsidRPr="00EC3B07">
        <w:rPr>
          <w:rFonts w:cs="Arial"/>
          <w:szCs w:val="22"/>
        </w:rPr>
        <w:t xml:space="preserve">Where a Scheduling Coordinator fails to demonstrate in a monthly Resource Adequacy Plan procurement of each LSE’s </w:t>
      </w:r>
      <w:r w:rsidR="004E5AB1">
        <w:rPr>
          <w:rFonts w:cs="Arial"/>
          <w:szCs w:val="22"/>
        </w:rPr>
        <w:t xml:space="preserve">or CPE’s </w:t>
      </w:r>
      <w:r w:rsidRPr="00EC3B07">
        <w:rPr>
          <w:rFonts w:cs="Arial"/>
          <w:szCs w:val="22"/>
        </w:rPr>
        <w:t xml:space="preserve">share of Local Capacity Area Resources, as determined in </w:t>
      </w:r>
      <w:r>
        <w:rPr>
          <w:rFonts w:cs="Arial"/>
          <w:szCs w:val="22"/>
        </w:rPr>
        <w:t>ISO</w:t>
      </w:r>
      <w:r w:rsidRPr="00EC3B07">
        <w:rPr>
          <w:rFonts w:cs="Arial"/>
          <w:szCs w:val="22"/>
        </w:rPr>
        <w:t xml:space="preserve"> Tariff Section 40.3.2 for the reported month, the </w:t>
      </w:r>
      <w:r>
        <w:rPr>
          <w:rFonts w:cs="Arial"/>
          <w:szCs w:val="22"/>
        </w:rPr>
        <w:t>ISO</w:t>
      </w:r>
      <w:r w:rsidRPr="00EC3B07">
        <w:rPr>
          <w:rFonts w:cs="Arial"/>
          <w:szCs w:val="22"/>
        </w:rPr>
        <w:t xml:space="preserve"> shall have the authority to designate</w:t>
      </w:r>
      <w:r>
        <w:rPr>
          <w:rFonts w:cs="Arial"/>
          <w:szCs w:val="22"/>
        </w:rPr>
        <w:t xml:space="preserve"> CPM </w:t>
      </w:r>
      <w:r w:rsidRPr="00EC3B07">
        <w:rPr>
          <w:rFonts w:cs="Arial"/>
          <w:szCs w:val="22"/>
        </w:rPr>
        <w:t xml:space="preserve">Capacity; provided, however, that the </w:t>
      </w:r>
      <w:r>
        <w:rPr>
          <w:rFonts w:cs="Arial"/>
          <w:szCs w:val="22"/>
        </w:rPr>
        <w:t>ISO</w:t>
      </w:r>
      <w:r w:rsidRPr="00EC3B07">
        <w:rPr>
          <w:rFonts w:cs="Arial"/>
          <w:szCs w:val="22"/>
        </w:rPr>
        <w:t xml:space="preserve"> shall not designate</w:t>
      </w:r>
      <w:r>
        <w:rPr>
          <w:rFonts w:cs="Arial"/>
          <w:szCs w:val="22"/>
        </w:rPr>
        <w:t xml:space="preserve"> CPM </w:t>
      </w:r>
      <w:r w:rsidRPr="00EC3B07">
        <w:rPr>
          <w:rFonts w:cs="Arial"/>
          <w:szCs w:val="22"/>
        </w:rPr>
        <w:t xml:space="preserve">Capacity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 xml:space="preserve">.1.2 until after the Scheduling Coordinator has had the opportunity to cure the deficiency as set forth in </w:t>
      </w:r>
      <w:r>
        <w:rPr>
          <w:rFonts w:cs="Arial"/>
          <w:szCs w:val="22"/>
        </w:rPr>
        <w:t>ISO</w:t>
      </w:r>
      <w:r w:rsidRPr="00EC3B07">
        <w:rPr>
          <w:rFonts w:cs="Arial"/>
          <w:szCs w:val="22"/>
        </w:rPr>
        <w:t xml:space="preserve"> Tariff Section 40.7</w:t>
      </w:r>
      <w:r>
        <w:rPr>
          <w:rFonts w:cs="Arial"/>
          <w:szCs w:val="22"/>
        </w:rPr>
        <w:t xml:space="preserve">.  CPM </w:t>
      </w:r>
      <w:r w:rsidRPr="00EC3B07">
        <w:rPr>
          <w:rFonts w:cs="Arial"/>
          <w:szCs w:val="22"/>
        </w:rPr>
        <w:t xml:space="preserve">Capacity designated under Section </w:t>
      </w:r>
      <w:r w:rsidR="005C4229">
        <w:rPr>
          <w:rFonts w:cs="Arial"/>
          <w:szCs w:val="22"/>
        </w:rPr>
        <w:t>43A</w:t>
      </w:r>
      <w:r w:rsidRPr="00EC3B07">
        <w:rPr>
          <w:rFonts w:cs="Arial"/>
          <w:szCs w:val="22"/>
        </w:rPr>
        <w:t>.</w:t>
      </w:r>
      <w:r>
        <w:rPr>
          <w:rFonts w:cs="Arial"/>
          <w:szCs w:val="22"/>
        </w:rPr>
        <w:t>2</w:t>
      </w:r>
      <w:r w:rsidRPr="00EC3B07">
        <w:rPr>
          <w:rFonts w:cs="Arial"/>
          <w:szCs w:val="22"/>
        </w:rPr>
        <w:t>.1.2 shall have a minimum commitment term of one (1) month</w:t>
      </w:r>
      <w:r>
        <w:rPr>
          <w:rFonts w:cs="Arial"/>
          <w:szCs w:val="22"/>
        </w:rPr>
        <w:t xml:space="preserve">.  </w:t>
      </w:r>
      <w:r w:rsidRPr="00EC3B07">
        <w:rPr>
          <w:rFonts w:cs="Arial"/>
          <w:szCs w:val="22"/>
        </w:rPr>
        <w:t>The term of the designation cannot extend into a subsequent Resource Adequacy Compliance Year.</w:t>
      </w:r>
    </w:p>
    <w:p w14:paraId="20C61D71" w14:textId="77777777" w:rsidR="00BF627C" w:rsidRPr="004E23F9" w:rsidRDefault="00BF627C" w:rsidP="00BF627C">
      <w:pPr>
        <w:spacing w:after="60" w:line="300" w:lineRule="auto"/>
        <w:rPr>
          <w:rFonts w:cs="Arial"/>
          <w:sz w:val="20"/>
        </w:rPr>
      </w:pPr>
    </w:p>
    <w:p w14:paraId="20C61D72" w14:textId="77777777" w:rsidR="00BF627C" w:rsidRPr="0061059A" w:rsidRDefault="00BF627C" w:rsidP="00BF627C">
      <w:bookmarkStart w:id="967" w:name="_Toc295831191"/>
      <w:bookmarkStart w:id="968" w:name="_Toc326763942"/>
      <w:r w:rsidRPr="0061059A">
        <w:t>Collective Deficiency in Local Capacity Area Resources</w:t>
      </w:r>
      <w:bookmarkEnd w:id="967"/>
      <w:bookmarkEnd w:id="968"/>
    </w:p>
    <w:p w14:paraId="20C61D73"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Sections </w:t>
      </w:r>
      <w:r w:rsidR="005C4229">
        <w:rPr>
          <w:rFonts w:cs="Arial"/>
        </w:rPr>
        <w:t>43A</w:t>
      </w:r>
      <w:r w:rsidRPr="003C3F6F">
        <w:rPr>
          <w:rFonts w:cs="Arial"/>
        </w:rPr>
        <w:t>.</w:t>
      </w:r>
      <w:r>
        <w:rPr>
          <w:rFonts w:cs="Arial"/>
        </w:rPr>
        <w:t>2</w:t>
      </w:r>
      <w:r w:rsidRPr="003C3F6F">
        <w:rPr>
          <w:rFonts w:cs="Arial"/>
        </w:rPr>
        <w:t xml:space="preserve">.2, </w:t>
      </w:r>
      <w:r w:rsidR="005C4229">
        <w:rPr>
          <w:rFonts w:cs="Arial"/>
        </w:rPr>
        <w:t>43A</w:t>
      </w:r>
      <w:r w:rsidRPr="003C3F6F">
        <w:rPr>
          <w:rFonts w:cs="Arial"/>
        </w:rPr>
        <w:t>.2.2</w:t>
      </w:r>
      <w:r>
        <w:rPr>
          <w:rFonts w:cs="Arial"/>
        </w:rPr>
        <w:t>.1</w:t>
      </w:r>
      <w:r w:rsidRPr="003C3F6F">
        <w:rPr>
          <w:rFonts w:cs="Arial"/>
        </w:rPr>
        <w:t xml:space="preserve"> and </w:t>
      </w:r>
      <w:r w:rsidR="005C4229">
        <w:rPr>
          <w:rFonts w:cs="Arial"/>
        </w:rPr>
        <w:t>43A</w:t>
      </w:r>
      <w:r w:rsidRPr="003C3F6F">
        <w:rPr>
          <w:rFonts w:cs="Arial"/>
        </w:rPr>
        <w:t>.2.3</w:t>
      </w:r>
    </w:p>
    <w:p w14:paraId="20C61D74" w14:textId="77777777" w:rsidR="00BF627C" w:rsidRPr="00EC3B07" w:rsidRDefault="00BF627C" w:rsidP="00BF627C">
      <w:pPr>
        <w:tabs>
          <w:tab w:val="left" w:pos="1440"/>
        </w:tabs>
        <w:spacing w:after="60" w:line="300" w:lineRule="auto"/>
        <w:rPr>
          <w:rFonts w:cs="Arial"/>
          <w:szCs w:val="22"/>
        </w:rPr>
      </w:pPr>
      <w:r w:rsidRPr="00EC3B07">
        <w:rPr>
          <w:rFonts w:cs="Arial"/>
          <w:szCs w:val="22"/>
        </w:rPr>
        <w:t xml:space="preserve">The </w:t>
      </w:r>
      <w:r>
        <w:rPr>
          <w:rFonts w:cs="Arial"/>
          <w:szCs w:val="22"/>
        </w:rPr>
        <w:t>ISO</w:t>
      </w:r>
      <w:r w:rsidRPr="00EC3B07">
        <w:rPr>
          <w:rFonts w:cs="Arial"/>
          <w:szCs w:val="22"/>
        </w:rPr>
        <w:t xml:space="preserve"> has the authority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.2 to designate</w:t>
      </w:r>
      <w:r>
        <w:rPr>
          <w:rFonts w:cs="Arial"/>
          <w:szCs w:val="22"/>
        </w:rPr>
        <w:t xml:space="preserve"> CPM </w:t>
      </w:r>
      <w:r w:rsidRPr="00EC3B07">
        <w:rPr>
          <w:rFonts w:cs="Arial"/>
          <w:szCs w:val="22"/>
        </w:rPr>
        <w:t xml:space="preserve">Capacity where the Local Capacity Area Resources specified in the annual Resource Adequacy Plans of all applicable Scheduling Coordinators fail to ensure compliance in one or more Local Capacity Areas with the Local Capacity Technical Study criteria provided in </w:t>
      </w:r>
      <w:r>
        <w:rPr>
          <w:rFonts w:cs="Arial"/>
          <w:szCs w:val="22"/>
        </w:rPr>
        <w:t>ISO</w:t>
      </w:r>
      <w:r w:rsidRPr="00EC3B07">
        <w:rPr>
          <w:rFonts w:cs="Arial"/>
          <w:szCs w:val="22"/>
        </w:rPr>
        <w:t xml:space="preserve"> </w:t>
      </w:r>
      <w:r w:rsidRPr="00EC3B07">
        <w:rPr>
          <w:rFonts w:cs="Arial"/>
          <w:szCs w:val="22"/>
        </w:rPr>
        <w:lastRenderedPageBreak/>
        <w:t>Tariff Section 40.3.1.1, regardless of whether such resources satisfy, for the deficient Local Capacity Area, the minimum amount of Local Capacity Area Resources identified in the Local Capacity Technical Study (referred to hereinafter as a “collective deficiency.”)</w:t>
      </w:r>
      <w:r>
        <w:rPr>
          <w:rFonts w:cs="Arial"/>
          <w:szCs w:val="22"/>
        </w:rPr>
        <w:t xml:space="preserve"> </w:t>
      </w:r>
      <w:r w:rsidRPr="00EC3B07">
        <w:rPr>
          <w:rFonts w:cs="Arial"/>
          <w:szCs w:val="22"/>
        </w:rPr>
        <w:t xml:space="preserve"> Any designation of capacity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 xml:space="preserve">.2 can occur only after the opportunity to cure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.2.1 has been exhausted</w:t>
      </w:r>
      <w:r>
        <w:rPr>
          <w:rFonts w:cs="Arial"/>
          <w:szCs w:val="22"/>
        </w:rPr>
        <w:t xml:space="preserve">.  </w:t>
      </w:r>
    </w:p>
    <w:p w14:paraId="20C61D75" w14:textId="23C4DDB2" w:rsidR="00BF627C" w:rsidRPr="00EC3B07" w:rsidRDefault="00BF627C" w:rsidP="00BF627C">
      <w:pPr>
        <w:spacing w:after="60" w:line="300" w:lineRule="auto"/>
        <w:rPr>
          <w:rFonts w:cs="Arial"/>
          <w:color w:val="000000"/>
          <w:szCs w:val="22"/>
        </w:rPr>
      </w:pPr>
      <w:r w:rsidRPr="00EC3B07">
        <w:rPr>
          <w:rFonts w:cs="Arial"/>
          <w:szCs w:val="22"/>
        </w:rPr>
        <w:t xml:space="preserve">The </w:t>
      </w:r>
      <w:r>
        <w:rPr>
          <w:rFonts w:cs="Arial"/>
          <w:szCs w:val="22"/>
        </w:rPr>
        <w:t>ISO</w:t>
      </w:r>
      <w:r w:rsidRPr="00EC3B07">
        <w:rPr>
          <w:rFonts w:cs="Arial"/>
          <w:szCs w:val="22"/>
        </w:rPr>
        <w:t xml:space="preserve"> needs all annual Resource Adequacy Plans reflecting the Local Capacity Area Resources procured by LSEs</w:t>
      </w:r>
      <w:r w:rsidR="004E5AB1">
        <w:rPr>
          <w:rFonts w:cs="Arial"/>
          <w:szCs w:val="22"/>
        </w:rPr>
        <w:t xml:space="preserve"> and CPEs</w:t>
      </w:r>
      <w:r w:rsidRPr="00EC3B07">
        <w:rPr>
          <w:rFonts w:cs="Arial"/>
          <w:szCs w:val="22"/>
        </w:rPr>
        <w:t xml:space="preserve"> to be submitted no later than October 1 of each year</w:t>
      </w:r>
      <w:r>
        <w:rPr>
          <w:rFonts w:cs="Arial"/>
          <w:szCs w:val="22"/>
        </w:rPr>
        <w:t xml:space="preserve">.  </w:t>
      </w:r>
      <w:r w:rsidRPr="00EC3B07">
        <w:rPr>
          <w:rFonts w:cs="Arial"/>
          <w:szCs w:val="22"/>
        </w:rPr>
        <w:t xml:space="preserve">The </w:t>
      </w:r>
      <w:r>
        <w:rPr>
          <w:rFonts w:cs="Arial"/>
          <w:szCs w:val="22"/>
        </w:rPr>
        <w:t>ISO</w:t>
      </w:r>
      <w:r w:rsidRPr="00EC3B07">
        <w:rPr>
          <w:rFonts w:cs="Arial"/>
          <w:szCs w:val="22"/>
        </w:rPr>
        <w:t xml:space="preserve"> will review all such annual Resource Adequacy Plans received by that date, and in particular, the showings of the Local Capacity Area Resources that have been procured, to determine whether any collective deficiency exists</w:t>
      </w:r>
      <w:r>
        <w:rPr>
          <w:rFonts w:cs="Arial"/>
          <w:szCs w:val="22"/>
        </w:rPr>
        <w:t xml:space="preserve">.  </w:t>
      </w:r>
      <w:r w:rsidRPr="00EC3B07">
        <w:rPr>
          <w:rFonts w:cs="Arial"/>
          <w:szCs w:val="22"/>
        </w:rPr>
        <w:t xml:space="preserve">If, after reviewing the Local Capacity Area Resource showings, the </w:t>
      </w:r>
      <w:r>
        <w:rPr>
          <w:rFonts w:cs="Arial"/>
          <w:szCs w:val="22"/>
        </w:rPr>
        <w:t>ISO</w:t>
      </w:r>
      <w:r w:rsidRPr="00EC3B07">
        <w:rPr>
          <w:rFonts w:cs="Arial"/>
          <w:szCs w:val="22"/>
        </w:rPr>
        <w:t xml:space="preserve"> determines that potentially a need for</w:t>
      </w:r>
      <w:r>
        <w:rPr>
          <w:rFonts w:cs="Arial"/>
          <w:szCs w:val="22"/>
        </w:rPr>
        <w:t xml:space="preserve"> CPM </w:t>
      </w:r>
      <w:r w:rsidRPr="00EC3B07">
        <w:rPr>
          <w:rFonts w:cs="Arial"/>
          <w:szCs w:val="22"/>
        </w:rPr>
        <w:t xml:space="preserve">Capacity exists due to a collective deficiency, the </w:t>
      </w:r>
      <w:r>
        <w:rPr>
          <w:rFonts w:cs="Arial"/>
          <w:szCs w:val="22"/>
        </w:rPr>
        <w:t>ISO</w:t>
      </w:r>
      <w:r w:rsidRPr="00EC3B07">
        <w:rPr>
          <w:rFonts w:cs="Arial"/>
          <w:szCs w:val="22"/>
        </w:rPr>
        <w:t xml:space="preserve"> will issue a Market Notice pursuant to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.2.</w:t>
      </w:r>
      <w:r>
        <w:rPr>
          <w:rFonts w:cs="Arial"/>
          <w:szCs w:val="22"/>
        </w:rPr>
        <w:t>2.</w:t>
      </w:r>
      <w:r w:rsidRPr="00EC3B07">
        <w:rPr>
          <w:rFonts w:cs="Arial"/>
          <w:szCs w:val="22"/>
        </w:rPr>
        <w:t>1., identifying the deficient Local Capacity Area and the quantity of capacity that would permit the deficient Local Capacity Area to comply with the Local Capacity Technical Study criteria provided in Section 40.3.1.1</w:t>
      </w:r>
      <w:r>
        <w:rPr>
          <w:rFonts w:cs="Arial"/>
          <w:szCs w:val="22"/>
        </w:rPr>
        <w:t xml:space="preserve">.  </w:t>
      </w:r>
      <w:r w:rsidRPr="00EC3B07">
        <w:rPr>
          <w:rFonts w:cs="Arial"/>
          <w:szCs w:val="22"/>
        </w:rPr>
        <w:t xml:space="preserve">Where only specific resources are effective to resolve the Reliability Criteria deficiency, the </w:t>
      </w:r>
      <w:r>
        <w:rPr>
          <w:rFonts w:cs="Arial"/>
          <w:szCs w:val="22"/>
        </w:rPr>
        <w:t>ISO</w:t>
      </w:r>
      <w:r w:rsidRPr="00EC3B07">
        <w:rPr>
          <w:rFonts w:cs="Arial"/>
          <w:szCs w:val="22"/>
        </w:rPr>
        <w:t xml:space="preserve"> will provide the identity of such resources</w:t>
      </w:r>
      <w:r>
        <w:rPr>
          <w:rFonts w:cs="Arial"/>
          <w:szCs w:val="22"/>
        </w:rPr>
        <w:t xml:space="preserve">.  </w:t>
      </w:r>
      <w:r w:rsidRPr="00EC3B07">
        <w:rPr>
          <w:rFonts w:cs="Arial"/>
          <w:szCs w:val="22"/>
        </w:rPr>
        <w:t xml:space="preserve">No later than 30 days before the beginning of the Resource Adequacy Compliance Year, any Scheduling Coordinator may submit a revised annual Resource Adequacy Plan demonstrating procurement of additional Local Capacity Area Resources consistent with the Market Notice issued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.2.1</w:t>
      </w:r>
      <w:r>
        <w:rPr>
          <w:rFonts w:cs="Arial"/>
          <w:szCs w:val="22"/>
        </w:rPr>
        <w:t xml:space="preserve">.  </w:t>
      </w:r>
      <w:r w:rsidRPr="00EC3B07">
        <w:rPr>
          <w:rFonts w:cs="Arial"/>
          <w:szCs w:val="22"/>
        </w:rPr>
        <w:t xml:space="preserve">Any Scheduling Coordinator that provides such additional Local Capacity Area Resources consistent with the Market Notice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.2.1 shall have its share of any</w:t>
      </w:r>
      <w:r>
        <w:rPr>
          <w:rFonts w:cs="Arial"/>
          <w:szCs w:val="22"/>
        </w:rPr>
        <w:t xml:space="preserve"> CPM </w:t>
      </w:r>
      <w:r w:rsidRPr="00EC3B07">
        <w:rPr>
          <w:rFonts w:cs="Arial"/>
          <w:szCs w:val="22"/>
        </w:rPr>
        <w:t xml:space="preserve">procurement costs allocated under </w:t>
      </w:r>
      <w:r>
        <w:rPr>
          <w:rFonts w:cs="Arial"/>
          <w:szCs w:val="22"/>
        </w:rPr>
        <w:t>ISO</w:t>
      </w:r>
      <w:r w:rsidRPr="00EC3B07">
        <w:rPr>
          <w:rFonts w:cs="Arial"/>
          <w:szCs w:val="22"/>
        </w:rPr>
        <w:t xml:space="preserve"> Section </w:t>
      </w:r>
      <w:r w:rsidR="005C4229">
        <w:rPr>
          <w:rFonts w:cs="Arial"/>
          <w:szCs w:val="22"/>
        </w:rPr>
        <w:t>43A</w:t>
      </w:r>
      <w:r w:rsidRPr="00EC3B07">
        <w:rPr>
          <w:rFonts w:cs="Arial"/>
          <w:szCs w:val="22"/>
        </w:rPr>
        <w:t>.</w:t>
      </w:r>
      <w:r>
        <w:rPr>
          <w:rFonts w:cs="Arial"/>
          <w:szCs w:val="22"/>
        </w:rPr>
        <w:t>8</w:t>
      </w:r>
      <w:r w:rsidRPr="00EC3B07">
        <w:rPr>
          <w:rFonts w:cs="Arial"/>
          <w:szCs w:val="22"/>
        </w:rPr>
        <w:t>.3 reduced on a proportionate basis</w:t>
      </w:r>
      <w:r>
        <w:rPr>
          <w:rFonts w:cs="Arial"/>
          <w:szCs w:val="22"/>
        </w:rPr>
        <w:t xml:space="preserve">.  </w:t>
      </w:r>
      <w:r w:rsidRPr="00EC3B07">
        <w:rPr>
          <w:rFonts w:cs="Arial"/>
          <w:szCs w:val="22"/>
        </w:rPr>
        <w:t xml:space="preserve">If the full quantity of capacity required to cure the collective deficiency is not reported to the </w:t>
      </w:r>
      <w:r>
        <w:rPr>
          <w:rFonts w:cs="Arial"/>
          <w:szCs w:val="22"/>
        </w:rPr>
        <w:t>ISO</w:t>
      </w:r>
      <w:r w:rsidRPr="00EC3B07">
        <w:rPr>
          <w:rFonts w:cs="Arial"/>
          <w:szCs w:val="22"/>
        </w:rPr>
        <w:t xml:space="preserve"> under revised annual Resource Adequacy Plans in accordance with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 xml:space="preserve">.2.1, the </w:t>
      </w:r>
      <w:r>
        <w:rPr>
          <w:rFonts w:cs="Arial"/>
          <w:szCs w:val="22"/>
        </w:rPr>
        <w:t>ISO</w:t>
      </w:r>
      <w:r w:rsidRPr="00EC3B07">
        <w:rPr>
          <w:rFonts w:cs="Arial"/>
          <w:szCs w:val="22"/>
        </w:rPr>
        <w:t xml:space="preserve"> may designate</w:t>
      </w:r>
      <w:r>
        <w:rPr>
          <w:rFonts w:cs="Arial"/>
          <w:szCs w:val="22"/>
        </w:rPr>
        <w:t xml:space="preserve"> CPM </w:t>
      </w:r>
      <w:r w:rsidRPr="00EC3B07">
        <w:rPr>
          <w:rFonts w:cs="Arial"/>
          <w:szCs w:val="22"/>
        </w:rPr>
        <w:t xml:space="preserve">Capacity sufficient to </w:t>
      </w:r>
      <w:r w:rsidRPr="00EC3B07">
        <w:rPr>
          <w:rFonts w:cs="Arial"/>
          <w:color w:val="000000"/>
          <w:szCs w:val="22"/>
        </w:rPr>
        <w:t>alleviate the deficiency</w:t>
      </w:r>
      <w:r>
        <w:rPr>
          <w:rFonts w:cs="Arial"/>
          <w:color w:val="000000"/>
          <w:szCs w:val="22"/>
        </w:rPr>
        <w:t xml:space="preserve">.  CPM </w:t>
      </w:r>
      <w:r w:rsidRPr="00EC3B07">
        <w:rPr>
          <w:rFonts w:cs="Arial"/>
          <w:szCs w:val="22"/>
        </w:rPr>
        <w:t xml:space="preserve">Capacity designated under Section </w:t>
      </w:r>
      <w:r w:rsidR="005C4229">
        <w:rPr>
          <w:rFonts w:cs="Arial"/>
          <w:szCs w:val="22"/>
        </w:rPr>
        <w:t>43A</w:t>
      </w:r>
      <w:r w:rsidRPr="00EC3B07">
        <w:rPr>
          <w:rFonts w:cs="Arial"/>
          <w:szCs w:val="22"/>
        </w:rPr>
        <w:t>.</w:t>
      </w:r>
      <w:r>
        <w:rPr>
          <w:rFonts w:cs="Arial"/>
          <w:szCs w:val="22"/>
        </w:rPr>
        <w:t>2</w:t>
      </w:r>
      <w:r w:rsidRPr="00EC3B07">
        <w:rPr>
          <w:rFonts w:cs="Arial"/>
          <w:szCs w:val="22"/>
        </w:rPr>
        <w:t>.2 shall have a minimum commitment term of one (1) month and a maximum commitment term of one year, based on the period(s) of overall shortage as reflected in the annual Resource Adequacy Plans that have been submitted</w:t>
      </w:r>
      <w:r>
        <w:rPr>
          <w:rFonts w:cs="Arial"/>
          <w:szCs w:val="22"/>
        </w:rPr>
        <w:t xml:space="preserve">.  </w:t>
      </w:r>
      <w:r w:rsidRPr="00EC3B07">
        <w:rPr>
          <w:rFonts w:cs="Arial"/>
          <w:szCs w:val="22"/>
        </w:rPr>
        <w:t>The term of the designation cannot extend into a subsequent Resource Adequacy Compliance Year.</w:t>
      </w:r>
    </w:p>
    <w:p w14:paraId="20C61D76" w14:textId="77777777" w:rsidR="00BF627C" w:rsidRPr="004E23F9" w:rsidRDefault="00BF627C" w:rsidP="00BF627C">
      <w:pPr>
        <w:spacing w:after="60" w:line="480" w:lineRule="auto"/>
        <w:rPr>
          <w:rFonts w:cs="Arial"/>
          <w:sz w:val="20"/>
        </w:rPr>
      </w:pPr>
    </w:p>
    <w:p w14:paraId="20C61D77" w14:textId="77777777" w:rsidR="00BF627C" w:rsidRPr="0061059A" w:rsidRDefault="00BF627C" w:rsidP="00BF627C">
      <w:bookmarkStart w:id="969" w:name="_Toc295831192"/>
      <w:bookmarkStart w:id="970" w:name="_Toc326763943"/>
      <w:r w:rsidRPr="0061059A">
        <w:t>Scheduling Coordinator Failure to Demonstrate Sufficient Resource Adequacy Resources to Meet Annual and Monthly Demand and Reserve Margin Requirements.</w:t>
      </w:r>
      <w:bookmarkEnd w:id="969"/>
      <w:bookmarkEnd w:id="970"/>
    </w:p>
    <w:p w14:paraId="20C61D78"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Sections </w:t>
      </w:r>
      <w:r w:rsidR="005C4229">
        <w:rPr>
          <w:rFonts w:cs="Arial"/>
        </w:rPr>
        <w:t>43A</w:t>
      </w:r>
      <w:r w:rsidRPr="003C3F6F">
        <w:rPr>
          <w:rFonts w:cs="Arial"/>
        </w:rPr>
        <w:t>.</w:t>
      </w:r>
      <w:r>
        <w:rPr>
          <w:rFonts w:cs="Arial"/>
        </w:rPr>
        <w:t>2</w:t>
      </w:r>
      <w:r w:rsidRPr="003C3F6F">
        <w:rPr>
          <w:rFonts w:cs="Arial"/>
        </w:rPr>
        <w:t xml:space="preserve">.3 and </w:t>
      </w:r>
      <w:r w:rsidR="005C4229">
        <w:rPr>
          <w:rFonts w:cs="Arial"/>
        </w:rPr>
        <w:t>43A</w:t>
      </w:r>
      <w:r w:rsidRPr="003C3F6F">
        <w:rPr>
          <w:rFonts w:cs="Arial"/>
        </w:rPr>
        <w:t>.</w:t>
      </w:r>
      <w:r>
        <w:rPr>
          <w:rFonts w:cs="Arial"/>
        </w:rPr>
        <w:t>3</w:t>
      </w:r>
      <w:r w:rsidRPr="003C3F6F">
        <w:rPr>
          <w:rFonts w:cs="Arial"/>
        </w:rPr>
        <w:t>.4</w:t>
      </w:r>
    </w:p>
    <w:p w14:paraId="20C61D79" w14:textId="77777777" w:rsidR="00BF627C" w:rsidRDefault="00BF627C" w:rsidP="00BF627C">
      <w:pPr>
        <w:widowControl w:val="0"/>
        <w:tabs>
          <w:tab w:val="left" w:pos="1440"/>
        </w:tabs>
        <w:spacing w:after="60" w:line="300" w:lineRule="auto"/>
        <w:rPr>
          <w:rFonts w:cs="Arial"/>
          <w:szCs w:val="22"/>
        </w:rPr>
      </w:pPr>
      <w:r w:rsidRPr="00EC3B07">
        <w:rPr>
          <w:rFonts w:cs="Arial"/>
          <w:szCs w:val="22"/>
        </w:rPr>
        <w:t xml:space="preserve">The </w:t>
      </w:r>
      <w:r>
        <w:rPr>
          <w:rFonts w:cs="Arial"/>
          <w:szCs w:val="22"/>
        </w:rPr>
        <w:t>ISO</w:t>
      </w:r>
      <w:r w:rsidRPr="00EC3B07">
        <w:rPr>
          <w:rFonts w:cs="Arial"/>
          <w:szCs w:val="22"/>
        </w:rPr>
        <w:t xml:space="preserve"> has the authority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.3 to designate</w:t>
      </w:r>
      <w:r>
        <w:rPr>
          <w:rFonts w:cs="Arial"/>
          <w:szCs w:val="22"/>
        </w:rPr>
        <w:t xml:space="preserve"> CPM </w:t>
      </w:r>
      <w:r w:rsidRPr="00EC3B07">
        <w:rPr>
          <w:rFonts w:cs="Arial"/>
          <w:szCs w:val="22"/>
        </w:rPr>
        <w:t xml:space="preserve">Capacity where a Scheduling Coordinator fails to demonstrate in an annual or monthly Resource Adequacy Plan procurement by an LSE of sufficient Resource Adequacy Resources to comply with each LSE’s annual and monthly Demand and Reserve Margin requirements </w:t>
      </w:r>
      <w:r w:rsidRPr="00EC3B07">
        <w:rPr>
          <w:rFonts w:cs="Arial"/>
          <w:szCs w:val="22"/>
        </w:rPr>
        <w:lastRenderedPageBreak/>
        <w:t xml:space="preserve">under </w:t>
      </w:r>
      <w:r>
        <w:rPr>
          <w:rFonts w:cs="Arial"/>
          <w:szCs w:val="22"/>
        </w:rPr>
        <w:t>ISO</w:t>
      </w:r>
      <w:r w:rsidRPr="00EC3B07">
        <w:rPr>
          <w:rFonts w:cs="Arial"/>
          <w:szCs w:val="22"/>
        </w:rPr>
        <w:t xml:space="preserve"> Tariff Section 40</w:t>
      </w:r>
      <w:r>
        <w:rPr>
          <w:rFonts w:cs="Arial"/>
          <w:szCs w:val="22"/>
        </w:rPr>
        <w:t xml:space="preserve">.  </w:t>
      </w:r>
      <w:r w:rsidRPr="00EC3B07">
        <w:rPr>
          <w:rFonts w:cs="Arial"/>
          <w:szCs w:val="22"/>
        </w:rPr>
        <w:t xml:space="preserve">However, the </w:t>
      </w:r>
      <w:r>
        <w:rPr>
          <w:rFonts w:cs="Arial"/>
          <w:szCs w:val="22"/>
        </w:rPr>
        <w:t>ISO</w:t>
      </w:r>
      <w:r w:rsidRPr="00EC3B07">
        <w:rPr>
          <w:rFonts w:cs="Arial"/>
          <w:szCs w:val="22"/>
        </w:rPr>
        <w:t xml:space="preserve"> cannot designate</w:t>
      </w:r>
      <w:r>
        <w:rPr>
          <w:rFonts w:cs="Arial"/>
          <w:szCs w:val="22"/>
        </w:rPr>
        <w:t xml:space="preserve"> CPM </w:t>
      </w:r>
      <w:r w:rsidRPr="00EC3B07">
        <w:rPr>
          <w:rFonts w:cs="Arial"/>
          <w:szCs w:val="22"/>
        </w:rPr>
        <w:t xml:space="preserve">Capacity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 xml:space="preserve">.3 </w:t>
      </w:r>
      <w:r>
        <w:rPr>
          <w:rFonts w:cs="Arial"/>
          <w:szCs w:val="22"/>
        </w:rPr>
        <w:t xml:space="preserve">as follows: </w:t>
      </w:r>
      <w:r w:rsidRPr="00EC3B07">
        <w:rPr>
          <w:rFonts w:cs="Arial"/>
          <w:szCs w:val="22"/>
        </w:rPr>
        <w:t xml:space="preserve">(1) until after the Scheduling Coordinator has had the opportunity to cure the deficiency as set forth in </w:t>
      </w:r>
      <w:r>
        <w:rPr>
          <w:rFonts w:cs="Arial"/>
          <w:szCs w:val="22"/>
        </w:rPr>
        <w:t>ISO</w:t>
      </w:r>
      <w:r w:rsidRPr="00EC3B07">
        <w:rPr>
          <w:rFonts w:cs="Arial"/>
          <w:szCs w:val="22"/>
        </w:rPr>
        <w:t xml:space="preserve"> Tariff Section 40.7, and (2) unless there is an overall net deficiency in meeting the total annual or monthly Demand and Reserve Margin requirements, whichever is applicable, after taking into account all LSE demonstrations in their applicable or monthly Resource Adequacy Plans</w:t>
      </w:r>
      <w:r>
        <w:rPr>
          <w:rFonts w:cs="Arial"/>
          <w:szCs w:val="22"/>
        </w:rPr>
        <w:t xml:space="preserve">.  CPM </w:t>
      </w:r>
      <w:r w:rsidRPr="00EC3B07">
        <w:rPr>
          <w:rFonts w:cs="Arial"/>
          <w:szCs w:val="22"/>
        </w:rPr>
        <w:t xml:space="preserve">Capacity designated under Section </w:t>
      </w:r>
      <w:r w:rsidR="005C4229">
        <w:rPr>
          <w:rFonts w:cs="Arial"/>
          <w:szCs w:val="22"/>
        </w:rPr>
        <w:t>43A</w:t>
      </w:r>
      <w:r w:rsidRPr="00EC3B07">
        <w:rPr>
          <w:rFonts w:cs="Arial"/>
          <w:szCs w:val="22"/>
        </w:rPr>
        <w:t>.</w:t>
      </w:r>
      <w:r>
        <w:rPr>
          <w:rFonts w:cs="Arial"/>
          <w:szCs w:val="22"/>
        </w:rPr>
        <w:t>2</w:t>
      </w:r>
      <w:r w:rsidRPr="00EC3B07">
        <w:rPr>
          <w:rFonts w:cs="Arial"/>
          <w:szCs w:val="22"/>
        </w:rPr>
        <w:t>.3 shall: (a) have a minimum commitment term of one (1) month and a maximum commitment term equal to the maximum annual procurement period established by the Local Reliability Authority based on the period of the deficiency reflected in the annual Resource Adequacy Plan or (b) have a commitment term of one (1) month if the deficiency is in the monthly Resource Adequacy Plan</w:t>
      </w:r>
      <w:r>
        <w:rPr>
          <w:rFonts w:cs="Arial"/>
          <w:szCs w:val="22"/>
        </w:rPr>
        <w:t xml:space="preserve">.  </w:t>
      </w:r>
      <w:r w:rsidRPr="00EC3B07">
        <w:rPr>
          <w:rFonts w:cs="Arial"/>
          <w:szCs w:val="22"/>
        </w:rPr>
        <w:t>The term of the designation cannot extend into a subsequent Resource Adequacy Compliance Year.</w:t>
      </w:r>
    </w:p>
    <w:p w14:paraId="20C61D7A" w14:textId="77777777" w:rsidR="00BF627C" w:rsidRPr="00EC3B07" w:rsidRDefault="00BF627C" w:rsidP="00BF627C">
      <w:pPr>
        <w:widowControl w:val="0"/>
        <w:tabs>
          <w:tab w:val="left" w:pos="1440"/>
        </w:tabs>
        <w:spacing w:after="60" w:line="300" w:lineRule="auto"/>
        <w:rPr>
          <w:rFonts w:cs="Arial"/>
          <w:szCs w:val="22"/>
        </w:rPr>
      </w:pPr>
    </w:p>
    <w:p w14:paraId="20C61D7B" w14:textId="77777777" w:rsidR="00BF627C" w:rsidRPr="0061059A" w:rsidRDefault="00BF627C" w:rsidP="00BF627C">
      <w:bookmarkStart w:id="971" w:name="_Toc295831193"/>
      <w:bookmarkStart w:id="972" w:name="_Toc326763944"/>
      <w:r w:rsidRPr="0061059A">
        <w:t>CPM Significant Events</w:t>
      </w:r>
      <w:bookmarkEnd w:id="971"/>
      <w:bookmarkEnd w:id="972"/>
    </w:p>
    <w:p w14:paraId="20C61D7C"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Sections </w:t>
      </w:r>
      <w:r w:rsidR="005C4229">
        <w:rPr>
          <w:rFonts w:cs="Arial"/>
        </w:rPr>
        <w:t>43A</w:t>
      </w:r>
      <w:r w:rsidRPr="003C3F6F">
        <w:rPr>
          <w:rFonts w:cs="Arial"/>
        </w:rPr>
        <w:t>.</w:t>
      </w:r>
      <w:r>
        <w:rPr>
          <w:rFonts w:cs="Arial"/>
        </w:rPr>
        <w:t>2</w:t>
      </w:r>
      <w:r w:rsidRPr="003C3F6F">
        <w:rPr>
          <w:rFonts w:cs="Arial"/>
        </w:rPr>
        <w:t xml:space="preserve">.4 and </w:t>
      </w:r>
      <w:r w:rsidR="005C4229">
        <w:rPr>
          <w:rFonts w:cs="Arial"/>
        </w:rPr>
        <w:t>43A</w:t>
      </w:r>
      <w:r w:rsidRPr="003C3F6F">
        <w:rPr>
          <w:rFonts w:cs="Arial"/>
        </w:rPr>
        <w:t>.</w:t>
      </w:r>
      <w:r>
        <w:rPr>
          <w:rFonts w:cs="Arial"/>
        </w:rPr>
        <w:t>3</w:t>
      </w:r>
      <w:r w:rsidRPr="003C3F6F">
        <w:rPr>
          <w:rFonts w:cs="Arial"/>
        </w:rPr>
        <w:t xml:space="preserve">.5 </w:t>
      </w:r>
    </w:p>
    <w:p w14:paraId="20C61D7D" w14:textId="77777777" w:rsidR="00BF627C" w:rsidRPr="00EC3B07" w:rsidRDefault="00BF627C" w:rsidP="00BF627C">
      <w:pPr>
        <w:pStyle w:val="Default"/>
        <w:keepNext/>
        <w:keepLines/>
        <w:spacing w:line="300" w:lineRule="auto"/>
        <w:rPr>
          <w:sz w:val="22"/>
          <w:szCs w:val="22"/>
        </w:rPr>
      </w:pPr>
      <w:r w:rsidRPr="00EC3B07">
        <w:rPr>
          <w:sz w:val="22"/>
          <w:szCs w:val="22"/>
        </w:rPr>
        <w:t xml:space="preserve">Under </w:t>
      </w:r>
      <w:r>
        <w:rPr>
          <w:sz w:val="22"/>
          <w:szCs w:val="22"/>
        </w:rPr>
        <w:t>ISO</w:t>
      </w:r>
      <w:r w:rsidRPr="00EC3B07">
        <w:rPr>
          <w:sz w:val="22"/>
          <w:szCs w:val="22"/>
        </w:rPr>
        <w:t xml:space="preserve"> Tariff Section </w:t>
      </w:r>
      <w:r w:rsidR="005C4229">
        <w:rPr>
          <w:sz w:val="22"/>
          <w:szCs w:val="22"/>
        </w:rPr>
        <w:t>43A</w:t>
      </w:r>
      <w:r w:rsidRPr="00EC3B07">
        <w:rPr>
          <w:sz w:val="22"/>
          <w:szCs w:val="22"/>
        </w:rPr>
        <w:t>.</w:t>
      </w:r>
      <w:r>
        <w:rPr>
          <w:sz w:val="22"/>
          <w:szCs w:val="22"/>
        </w:rPr>
        <w:t>2</w:t>
      </w:r>
      <w:r w:rsidRPr="00EC3B07">
        <w:rPr>
          <w:sz w:val="22"/>
          <w:szCs w:val="22"/>
        </w:rPr>
        <w:t xml:space="preserve">.4, the </w:t>
      </w:r>
      <w:r>
        <w:rPr>
          <w:sz w:val="22"/>
          <w:szCs w:val="22"/>
        </w:rPr>
        <w:t>ISO</w:t>
      </w:r>
      <w:r w:rsidRPr="00EC3B07">
        <w:rPr>
          <w:sz w:val="22"/>
          <w:szCs w:val="22"/>
        </w:rPr>
        <w:t xml:space="preserve"> has the authority to designate</w:t>
      </w:r>
      <w:r>
        <w:rPr>
          <w:sz w:val="22"/>
          <w:szCs w:val="22"/>
        </w:rPr>
        <w:t xml:space="preserve"> CPM </w:t>
      </w:r>
      <w:r w:rsidRPr="00EC3B07">
        <w:rPr>
          <w:sz w:val="22"/>
          <w:szCs w:val="22"/>
        </w:rPr>
        <w:t>Capacity to provide service on a prospective basis following a</w:t>
      </w:r>
      <w:r>
        <w:rPr>
          <w:sz w:val="22"/>
          <w:szCs w:val="22"/>
        </w:rPr>
        <w:t xml:space="preserve"> CPM </w:t>
      </w:r>
      <w:r w:rsidRPr="00EC3B07">
        <w:rPr>
          <w:sz w:val="22"/>
          <w:szCs w:val="22"/>
        </w:rPr>
        <w:t>Significant Event, to the extent necessary to maintain compliance with Reliability Criteria and taking into account the expected duration of the</w:t>
      </w:r>
      <w:r>
        <w:rPr>
          <w:sz w:val="22"/>
          <w:szCs w:val="22"/>
        </w:rPr>
        <w:t xml:space="preserve"> CPM </w:t>
      </w:r>
      <w:r w:rsidRPr="00EC3B07">
        <w:rPr>
          <w:sz w:val="22"/>
          <w:szCs w:val="22"/>
        </w:rPr>
        <w:t>Significant Event</w:t>
      </w:r>
      <w:r>
        <w:rPr>
          <w:sz w:val="22"/>
          <w:szCs w:val="22"/>
        </w:rPr>
        <w:t xml:space="preserve">.  </w:t>
      </w:r>
      <w:r w:rsidRPr="00EC3B07">
        <w:rPr>
          <w:sz w:val="22"/>
          <w:szCs w:val="22"/>
        </w:rPr>
        <w:t>An “</w:t>
      </w:r>
      <w:r>
        <w:rPr>
          <w:sz w:val="22"/>
          <w:szCs w:val="22"/>
        </w:rPr>
        <w:t>CPM</w:t>
      </w:r>
      <w:r w:rsidRPr="00EC3B07">
        <w:rPr>
          <w:sz w:val="22"/>
          <w:szCs w:val="22"/>
        </w:rPr>
        <w:t xml:space="preserve"> Significant Event” is defined as: </w:t>
      </w:r>
    </w:p>
    <w:p w14:paraId="20C61D7E" w14:textId="77777777" w:rsidR="00BF627C" w:rsidRPr="00EC3B07" w:rsidRDefault="00BF627C" w:rsidP="00BF627C">
      <w:pPr>
        <w:autoSpaceDE w:val="0"/>
        <w:autoSpaceDN w:val="0"/>
        <w:adjustRightInd w:val="0"/>
        <w:spacing w:line="300" w:lineRule="auto"/>
        <w:rPr>
          <w:rFonts w:cs="Arial"/>
          <w:color w:val="000000"/>
          <w:szCs w:val="22"/>
        </w:rPr>
      </w:pPr>
    </w:p>
    <w:p w14:paraId="20C61D7F" w14:textId="77777777" w:rsidR="00BF627C" w:rsidRPr="00EC3B07" w:rsidRDefault="00BF627C" w:rsidP="00BF627C">
      <w:pPr>
        <w:pStyle w:val="Default"/>
        <w:spacing w:line="300" w:lineRule="auto"/>
        <w:ind w:left="720" w:right="720"/>
        <w:rPr>
          <w:sz w:val="22"/>
          <w:szCs w:val="22"/>
        </w:rPr>
      </w:pPr>
      <w:r w:rsidRPr="00EC3B07">
        <w:rPr>
          <w:sz w:val="22"/>
          <w:szCs w:val="22"/>
        </w:rPr>
        <w:t xml:space="preserve">A substantial event, or a combination of events, that is determined by the </w:t>
      </w:r>
      <w:r>
        <w:rPr>
          <w:sz w:val="22"/>
          <w:szCs w:val="22"/>
        </w:rPr>
        <w:t>ISO</w:t>
      </w:r>
      <w:r w:rsidRPr="00EC3B07">
        <w:rPr>
          <w:sz w:val="22"/>
          <w:szCs w:val="22"/>
        </w:rPr>
        <w:t xml:space="preserve"> to either result in a material difference from what was assumed in the resource adequacy program for purposes of determining the Resource Adequacy Capacity requirements, or produce a material change in system conditions or in </w:t>
      </w:r>
      <w:r>
        <w:rPr>
          <w:sz w:val="22"/>
          <w:szCs w:val="22"/>
        </w:rPr>
        <w:t>ISO</w:t>
      </w:r>
      <w:r w:rsidRPr="00EC3B07">
        <w:rPr>
          <w:sz w:val="22"/>
          <w:szCs w:val="22"/>
        </w:rPr>
        <w:t xml:space="preserve"> Controlled Grid operations, that causes, or threatens to cause, a failure to meet Reliability Criteria absent the recurring use of a non-Resource Adequacy Resource(s) on a prospective basis.</w:t>
      </w:r>
    </w:p>
    <w:p w14:paraId="20C61D80" w14:textId="77777777" w:rsidR="00BF627C" w:rsidRPr="00EC3B07" w:rsidRDefault="00BF627C" w:rsidP="00BF627C">
      <w:pPr>
        <w:pStyle w:val="Default"/>
        <w:spacing w:line="300" w:lineRule="auto"/>
        <w:rPr>
          <w:sz w:val="22"/>
          <w:szCs w:val="22"/>
        </w:rPr>
      </w:pPr>
    </w:p>
    <w:p w14:paraId="20C61D81" w14:textId="77777777" w:rsidR="00BF627C" w:rsidRPr="00EC3B07" w:rsidRDefault="00BF627C" w:rsidP="00BF627C">
      <w:pPr>
        <w:autoSpaceDE w:val="0"/>
        <w:autoSpaceDN w:val="0"/>
        <w:adjustRightInd w:val="0"/>
        <w:spacing w:line="300" w:lineRule="auto"/>
        <w:rPr>
          <w:rFonts w:cs="Arial"/>
          <w:color w:val="000000"/>
          <w:szCs w:val="22"/>
        </w:rPr>
      </w:pPr>
      <w:r w:rsidRPr="00EC3B07">
        <w:rPr>
          <w:rFonts w:cs="Arial"/>
          <w:color w:val="000000"/>
          <w:szCs w:val="22"/>
        </w:rPr>
        <w:t>Examples of “</w:t>
      </w:r>
      <w:r>
        <w:rPr>
          <w:rFonts w:cs="Arial"/>
          <w:color w:val="000000"/>
          <w:szCs w:val="22"/>
        </w:rPr>
        <w:t>CPM</w:t>
      </w:r>
      <w:r w:rsidRPr="00EC3B07">
        <w:rPr>
          <w:rFonts w:cs="Arial"/>
          <w:color w:val="000000"/>
          <w:szCs w:val="22"/>
        </w:rPr>
        <w:t xml:space="preserve"> Significant Events” include, but are not limited to, the following:</w:t>
      </w:r>
    </w:p>
    <w:p w14:paraId="20C61D82" w14:textId="77777777" w:rsidR="00BF627C" w:rsidRPr="00EC3B07" w:rsidRDefault="00BF627C" w:rsidP="00BF627C">
      <w:pPr>
        <w:autoSpaceDE w:val="0"/>
        <w:autoSpaceDN w:val="0"/>
        <w:adjustRightInd w:val="0"/>
        <w:spacing w:line="300" w:lineRule="auto"/>
        <w:rPr>
          <w:rFonts w:cs="Arial"/>
          <w:color w:val="000000"/>
          <w:szCs w:val="22"/>
        </w:rPr>
      </w:pPr>
    </w:p>
    <w:p w14:paraId="20C61D83" w14:textId="77777777" w:rsidR="00BF627C" w:rsidRPr="00EC3B07" w:rsidRDefault="00BF627C" w:rsidP="00E15230">
      <w:pPr>
        <w:numPr>
          <w:ilvl w:val="0"/>
          <w:numId w:val="9"/>
        </w:numPr>
        <w:spacing w:after="0" w:line="300" w:lineRule="auto"/>
        <w:ind w:right="720"/>
        <w:jc w:val="left"/>
        <w:rPr>
          <w:rFonts w:cs="Arial"/>
          <w:iCs/>
          <w:color w:val="000000"/>
          <w:szCs w:val="22"/>
        </w:rPr>
      </w:pPr>
      <w:r w:rsidRPr="00EC3B07">
        <w:rPr>
          <w:rFonts w:cs="Arial"/>
          <w:iCs/>
          <w:color w:val="000000"/>
          <w:szCs w:val="22"/>
        </w:rPr>
        <w:t>Loss of a facility,</w:t>
      </w:r>
      <w:r w:rsidRPr="00EC3B07">
        <w:rPr>
          <w:rFonts w:cs="Arial"/>
          <w:szCs w:val="22"/>
        </w:rPr>
        <w:t xml:space="preserve"> for any cause, that affects its capability, including but not limited to:</w:t>
      </w:r>
    </w:p>
    <w:p w14:paraId="20C61D84" w14:textId="77777777" w:rsidR="00BF627C" w:rsidRPr="00EC3B07" w:rsidRDefault="00BF627C" w:rsidP="00E15230">
      <w:pPr>
        <w:numPr>
          <w:ilvl w:val="1"/>
          <w:numId w:val="9"/>
        </w:numPr>
        <w:spacing w:after="0" w:line="300" w:lineRule="auto"/>
        <w:ind w:right="720"/>
        <w:jc w:val="left"/>
        <w:rPr>
          <w:rFonts w:cs="Arial"/>
          <w:iCs/>
          <w:color w:val="000000"/>
          <w:szCs w:val="22"/>
        </w:rPr>
      </w:pPr>
      <w:r w:rsidRPr="00EC3B07">
        <w:rPr>
          <w:rFonts w:cs="Arial"/>
          <w:iCs/>
          <w:color w:val="000000"/>
          <w:szCs w:val="22"/>
        </w:rPr>
        <w:t>Loss of a local RA resource after annual LSE RA showing,</w:t>
      </w:r>
    </w:p>
    <w:p w14:paraId="20C61D85" w14:textId="77777777" w:rsidR="00BF627C" w:rsidRPr="00EC3B07" w:rsidRDefault="00BF627C" w:rsidP="00E15230">
      <w:pPr>
        <w:numPr>
          <w:ilvl w:val="1"/>
          <w:numId w:val="9"/>
        </w:numPr>
        <w:spacing w:after="0" w:line="300" w:lineRule="auto"/>
        <w:ind w:right="720"/>
        <w:jc w:val="left"/>
        <w:rPr>
          <w:rFonts w:cs="Arial"/>
          <w:iCs/>
          <w:color w:val="000000"/>
          <w:szCs w:val="22"/>
        </w:rPr>
      </w:pPr>
      <w:r w:rsidRPr="00EC3B07">
        <w:rPr>
          <w:rFonts w:cs="Arial"/>
          <w:iCs/>
          <w:color w:val="000000"/>
          <w:szCs w:val="22"/>
        </w:rPr>
        <w:t>Lack of RA resources causing a shortage of capacity to meet required operating reserves (accumulated total, including ongoing scheduled and forced outages) after monthly LSE RA showing, or</w:t>
      </w:r>
    </w:p>
    <w:p w14:paraId="20C61D86" w14:textId="77777777" w:rsidR="00BF627C" w:rsidRPr="00EC3B07" w:rsidRDefault="00BF627C" w:rsidP="00E15230">
      <w:pPr>
        <w:numPr>
          <w:ilvl w:val="1"/>
          <w:numId w:val="9"/>
        </w:numPr>
        <w:spacing w:after="0" w:line="300" w:lineRule="auto"/>
        <w:ind w:right="720"/>
        <w:jc w:val="left"/>
        <w:rPr>
          <w:rFonts w:cs="Arial"/>
          <w:iCs/>
          <w:color w:val="000000"/>
          <w:szCs w:val="22"/>
        </w:rPr>
      </w:pPr>
      <w:r w:rsidRPr="00EC3B07">
        <w:rPr>
          <w:rFonts w:cs="Arial"/>
          <w:iCs/>
          <w:color w:val="000000"/>
          <w:szCs w:val="22"/>
        </w:rPr>
        <w:lastRenderedPageBreak/>
        <w:t xml:space="preserve">Loss of a facility, </w:t>
      </w:r>
      <w:r>
        <w:rPr>
          <w:rFonts w:cs="Arial"/>
          <w:iCs/>
          <w:color w:val="000000"/>
          <w:szCs w:val="22"/>
        </w:rPr>
        <w:t>ISO</w:t>
      </w:r>
      <w:r w:rsidRPr="00EC3B07">
        <w:rPr>
          <w:rFonts w:cs="Arial"/>
          <w:szCs w:val="22"/>
        </w:rPr>
        <w:t xml:space="preserve"> Controlled or not,</w:t>
      </w:r>
      <w:r w:rsidRPr="00EC3B07">
        <w:rPr>
          <w:rFonts w:cs="Arial"/>
          <w:iCs/>
          <w:color w:val="000000"/>
          <w:szCs w:val="22"/>
        </w:rPr>
        <w:t xml:space="preserve"> that affects the deliverability of RA, Reliability Must-Run Contract (“RMR”) or other resource available to the </w:t>
      </w:r>
      <w:r>
        <w:rPr>
          <w:rFonts w:cs="Arial"/>
          <w:iCs/>
          <w:color w:val="000000"/>
          <w:szCs w:val="22"/>
        </w:rPr>
        <w:t>ISO</w:t>
      </w:r>
      <w:r w:rsidRPr="00EC3B07">
        <w:rPr>
          <w:rFonts w:cs="Arial"/>
          <w:iCs/>
          <w:color w:val="000000"/>
          <w:szCs w:val="22"/>
        </w:rPr>
        <w:t>, or affects the operation of the grid;</w:t>
      </w:r>
    </w:p>
    <w:p w14:paraId="20C61D87" w14:textId="77777777" w:rsidR="00BF627C" w:rsidRPr="00EC3B07" w:rsidRDefault="00BF627C" w:rsidP="00E15230">
      <w:pPr>
        <w:numPr>
          <w:ilvl w:val="0"/>
          <w:numId w:val="9"/>
        </w:numPr>
        <w:spacing w:after="0" w:line="300" w:lineRule="auto"/>
        <w:ind w:right="720"/>
        <w:jc w:val="left"/>
        <w:rPr>
          <w:rFonts w:cs="Arial"/>
          <w:iCs/>
          <w:color w:val="000000"/>
          <w:szCs w:val="22"/>
        </w:rPr>
      </w:pPr>
      <w:r w:rsidRPr="00EC3B07">
        <w:rPr>
          <w:rFonts w:cs="Arial"/>
          <w:iCs/>
          <w:color w:val="000000"/>
          <w:szCs w:val="22"/>
        </w:rPr>
        <w:t xml:space="preserve">Grid study error, forecast changes, </w:t>
      </w:r>
      <w:r w:rsidRPr="00EC3B07">
        <w:rPr>
          <w:rFonts w:cs="Arial"/>
          <w:szCs w:val="22"/>
        </w:rPr>
        <w:t>incorrect assumptions, bad data, or modeling inaccuracies, including, but not limited to:</w:t>
      </w:r>
    </w:p>
    <w:p w14:paraId="20C61D88" w14:textId="77777777" w:rsidR="00BF627C" w:rsidRPr="00EC3B07" w:rsidRDefault="00BF627C" w:rsidP="00E15230">
      <w:pPr>
        <w:numPr>
          <w:ilvl w:val="1"/>
          <w:numId w:val="9"/>
        </w:numPr>
        <w:spacing w:after="0" w:line="300" w:lineRule="auto"/>
        <w:ind w:right="720"/>
        <w:jc w:val="left"/>
        <w:rPr>
          <w:rFonts w:cs="Arial"/>
          <w:iCs/>
          <w:color w:val="000000"/>
          <w:szCs w:val="22"/>
        </w:rPr>
      </w:pPr>
      <w:r w:rsidRPr="00EC3B07">
        <w:rPr>
          <w:rFonts w:cs="Arial"/>
          <w:iCs/>
          <w:color w:val="000000"/>
          <w:szCs w:val="22"/>
        </w:rPr>
        <w:t>An official change in the adopted Load forecast by the CEC after it has been used in RA showings by LSEs,</w:t>
      </w:r>
    </w:p>
    <w:p w14:paraId="20C61D89" w14:textId="77777777" w:rsidR="00BF627C" w:rsidRPr="00EC3B07" w:rsidRDefault="00BF627C" w:rsidP="00E15230">
      <w:pPr>
        <w:numPr>
          <w:ilvl w:val="1"/>
          <w:numId w:val="9"/>
        </w:numPr>
        <w:spacing w:after="0" w:line="300" w:lineRule="auto"/>
        <w:ind w:right="720"/>
        <w:jc w:val="left"/>
        <w:rPr>
          <w:rFonts w:cs="Arial"/>
          <w:iCs/>
          <w:color w:val="000000"/>
          <w:szCs w:val="22"/>
        </w:rPr>
      </w:pPr>
      <w:r w:rsidRPr="00EC3B07">
        <w:rPr>
          <w:rFonts w:cs="Arial"/>
          <w:iCs/>
          <w:color w:val="000000"/>
          <w:szCs w:val="22"/>
        </w:rPr>
        <w:t>Error in load distribution factors,</w:t>
      </w:r>
    </w:p>
    <w:p w14:paraId="20C61D8A" w14:textId="77777777" w:rsidR="00BF627C" w:rsidRPr="00EC3B07" w:rsidRDefault="00BF627C" w:rsidP="00E15230">
      <w:pPr>
        <w:numPr>
          <w:ilvl w:val="1"/>
          <w:numId w:val="9"/>
        </w:numPr>
        <w:spacing w:after="0" w:line="300" w:lineRule="auto"/>
        <w:ind w:right="720"/>
        <w:jc w:val="left"/>
        <w:rPr>
          <w:rFonts w:cs="Arial"/>
          <w:iCs/>
          <w:color w:val="000000"/>
          <w:szCs w:val="22"/>
        </w:rPr>
      </w:pPr>
      <w:r w:rsidRPr="00EC3B07">
        <w:rPr>
          <w:rFonts w:cs="Arial"/>
          <w:iCs/>
          <w:color w:val="000000"/>
          <w:szCs w:val="22"/>
        </w:rPr>
        <w:t>Voltage or reactive resource modeling errors or resource changes,</w:t>
      </w:r>
    </w:p>
    <w:p w14:paraId="20C61D8B" w14:textId="77777777" w:rsidR="00BF627C" w:rsidRPr="00EC3B07" w:rsidRDefault="00BF627C" w:rsidP="00E15230">
      <w:pPr>
        <w:numPr>
          <w:ilvl w:val="1"/>
          <w:numId w:val="9"/>
        </w:numPr>
        <w:spacing w:after="0" w:line="300" w:lineRule="auto"/>
        <w:ind w:right="720"/>
        <w:jc w:val="left"/>
        <w:rPr>
          <w:rFonts w:cs="Arial"/>
          <w:iCs/>
          <w:color w:val="000000"/>
          <w:szCs w:val="22"/>
        </w:rPr>
      </w:pPr>
      <w:r w:rsidRPr="00EC3B07">
        <w:rPr>
          <w:rFonts w:cs="Arial"/>
          <w:iCs/>
          <w:color w:val="000000"/>
          <w:szCs w:val="22"/>
        </w:rPr>
        <w:t>Errors relative to deliverability of RA resources to load, or</w:t>
      </w:r>
    </w:p>
    <w:p w14:paraId="20C61D8C" w14:textId="77777777" w:rsidR="00BF627C" w:rsidRPr="00EC3B07" w:rsidRDefault="00BF627C" w:rsidP="00E15230">
      <w:pPr>
        <w:numPr>
          <w:ilvl w:val="1"/>
          <w:numId w:val="9"/>
        </w:numPr>
        <w:spacing w:after="0" w:line="300" w:lineRule="auto"/>
        <w:ind w:right="720"/>
        <w:jc w:val="left"/>
        <w:rPr>
          <w:rFonts w:cs="Arial"/>
          <w:iCs/>
          <w:color w:val="000000"/>
          <w:szCs w:val="22"/>
        </w:rPr>
      </w:pPr>
      <w:r w:rsidRPr="00EC3B07">
        <w:rPr>
          <w:rFonts w:cs="Arial"/>
          <w:iCs/>
          <w:color w:val="000000"/>
          <w:szCs w:val="22"/>
        </w:rPr>
        <w:t>Changes in non-</w:t>
      </w:r>
      <w:r>
        <w:rPr>
          <w:rFonts w:cs="Arial"/>
          <w:iCs/>
          <w:color w:val="000000"/>
          <w:szCs w:val="22"/>
        </w:rPr>
        <w:t>ISO</w:t>
      </w:r>
      <w:r w:rsidRPr="00EC3B07">
        <w:rPr>
          <w:rFonts w:cs="Arial"/>
          <w:iCs/>
          <w:color w:val="000000"/>
          <w:szCs w:val="22"/>
        </w:rPr>
        <w:t xml:space="preserve"> Controlled Grid affecting previous assumptions;</w:t>
      </w:r>
    </w:p>
    <w:p w14:paraId="20C61D8D" w14:textId="77777777" w:rsidR="00BF627C" w:rsidRPr="00EC3B07" w:rsidRDefault="00BF627C" w:rsidP="00E15230">
      <w:pPr>
        <w:numPr>
          <w:ilvl w:val="0"/>
          <w:numId w:val="9"/>
        </w:numPr>
        <w:spacing w:after="0" w:line="300" w:lineRule="auto"/>
        <w:ind w:right="720"/>
        <w:jc w:val="left"/>
        <w:rPr>
          <w:rFonts w:cs="Arial"/>
          <w:iCs/>
          <w:color w:val="000000"/>
          <w:szCs w:val="22"/>
        </w:rPr>
      </w:pPr>
      <w:r w:rsidRPr="00EC3B07">
        <w:rPr>
          <w:rFonts w:cs="Arial"/>
          <w:iCs/>
          <w:color w:val="000000"/>
          <w:szCs w:val="22"/>
        </w:rPr>
        <w:t xml:space="preserve">Changes in applicable NERC or WECC reliability criteria or operating policies affecting the </w:t>
      </w:r>
      <w:r>
        <w:rPr>
          <w:rFonts w:cs="Arial"/>
          <w:iCs/>
          <w:color w:val="000000"/>
          <w:szCs w:val="22"/>
        </w:rPr>
        <w:t>ISO</w:t>
      </w:r>
      <w:r w:rsidRPr="00EC3B07">
        <w:rPr>
          <w:rFonts w:cs="Arial"/>
          <w:iCs/>
          <w:color w:val="000000"/>
          <w:szCs w:val="22"/>
        </w:rPr>
        <w:t>;</w:t>
      </w:r>
    </w:p>
    <w:p w14:paraId="20C61D8E" w14:textId="77777777" w:rsidR="00BF627C" w:rsidRPr="00EC3B07" w:rsidRDefault="00BF627C" w:rsidP="00E15230">
      <w:pPr>
        <w:numPr>
          <w:ilvl w:val="0"/>
          <w:numId w:val="9"/>
        </w:numPr>
        <w:spacing w:after="0" w:line="300" w:lineRule="auto"/>
        <w:ind w:right="720"/>
        <w:jc w:val="left"/>
        <w:rPr>
          <w:rFonts w:cs="Arial"/>
          <w:iCs/>
          <w:color w:val="000000"/>
          <w:szCs w:val="22"/>
        </w:rPr>
      </w:pPr>
      <w:r w:rsidRPr="00EC3B07">
        <w:rPr>
          <w:rFonts w:cs="Arial"/>
          <w:iCs/>
          <w:color w:val="000000"/>
          <w:szCs w:val="22"/>
        </w:rPr>
        <w:t>Insufficiency of RA units in RUC resulting in recurring use of non-RA units;</w:t>
      </w:r>
    </w:p>
    <w:p w14:paraId="20C61D8F" w14:textId="77777777" w:rsidR="00BF627C" w:rsidRPr="00EC3B07" w:rsidRDefault="00BF627C" w:rsidP="00E15230">
      <w:pPr>
        <w:numPr>
          <w:ilvl w:val="0"/>
          <w:numId w:val="9"/>
        </w:numPr>
        <w:spacing w:after="0" w:line="300" w:lineRule="auto"/>
        <w:ind w:right="720"/>
        <w:jc w:val="left"/>
        <w:rPr>
          <w:rFonts w:cs="Arial"/>
          <w:iCs/>
          <w:color w:val="000000"/>
          <w:szCs w:val="22"/>
        </w:rPr>
      </w:pPr>
      <w:r w:rsidRPr="00EC3B07">
        <w:rPr>
          <w:rFonts w:cs="Arial"/>
          <w:iCs/>
          <w:color w:val="000000"/>
          <w:szCs w:val="22"/>
        </w:rPr>
        <w:t xml:space="preserve">RUC and any subsequent Hour-Ahead Scheduling Procedure (“HASP”) or real time run of the Security Constrained Unit Commitment (“SCUC”) cannot converge by themselves with only RA units and requires manual addition by the </w:t>
      </w:r>
      <w:r>
        <w:rPr>
          <w:rFonts w:cs="Arial"/>
          <w:iCs/>
          <w:color w:val="000000"/>
          <w:szCs w:val="22"/>
        </w:rPr>
        <w:t>ISO</w:t>
      </w:r>
      <w:r w:rsidRPr="00EC3B07">
        <w:rPr>
          <w:rFonts w:cs="Arial"/>
          <w:iCs/>
          <w:color w:val="000000"/>
          <w:szCs w:val="22"/>
        </w:rPr>
        <w:t xml:space="preserve"> of non-RA units; or </w:t>
      </w:r>
    </w:p>
    <w:p w14:paraId="20C61D90" w14:textId="77777777" w:rsidR="00BF627C" w:rsidRPr="00EC3B07" w:rsidRDefault="00BF627C" w:rsidP="00E15230">
      <w:pPr>
        <w:numPr>
          <w:ilvl w:val="0"/>
          <w:numId w:val="9"/>
        </w:numPr>
        <w:spacing w:after="0" w:line="300" w:lineRule="auto"/>
        <w:ind w:right="720"/>
        <w:jc w:val="left"/>
        <w:rPr>
          <w:rFonts w:cs="Arial"/>
          <w:iCs/>
          <w:color w:val="000000"/>
          <w:szCs w:val="22"/>
        </w:rPr>
      </w:pPr>
      <w:r w:rsidRPr="00EC3B07">
        <w:rPr>
          <w:rFonts w:cs="Arial"/>
          <w:iCs/>
          <w:color w:val="000000"/>
          <w:szCs w:val="22"/>
        </w:rPr>
        <w:t xml:space="preserve"> </w:t>
      </w:r>
      <w:r w:rsidRPr="00EC3B07">
        <w:rPr>
          <w:rFonts w:cs="Arial"/>
          <w:szCs w:val="22"/>
        </w:rPr>
        <w:t>Change in federal or state law or regulation; court action; or imposition of environmental restrictions that affect the operation of resources</w:t>
      </w:r>
    </w:p>
    <w:p w14:paraId="20C61D91" w14:textId="77777777" w:rsidR="00BF627C" w:rsidRPr="00EC3B07" w:rsidRDefault="00BF627C" w:rsidP="00BF627C">
      <w:pPr>
        <w:spacing w:after="60" w:line="300" w:lineRule="auto"/>
        <w:rPr>
          <w:rFonts w:cs="Arial"/>
          <w:szCs w:val="22"/>
        </w:rPr>
      </w:pPr>
    </w:p>
    <w:p w14:paraId="20C61D92" w14:textId="311BEE55" w:rsidR="00BF627C" w:rsidRPr="00EC3B07" w:rsidRDefault="00BF627C" w:rsidP="00BF627C">
      <w:pPr>
        <w:tabs>
          <w:tab w:val="left" w:pos="1440"/>
        </w:tabs>
        <w:spacing w:after="60" w:line="300" w:lineRule="auto"/>
        <w:rPr>
          <w:rFonts w:cs="Arial"/>
          <w:szCs w:val="22"/>
        </w:rPr>
      </w:pPr>
      <w:r w:rsidRPr="00EC3B07">
        <w:rPr>
          <w:rFonts w:cs="Arial"/>
          <w:szCs w:val="22"/>
        </w:rPr>
        <w:t xml:space="preserve">Section </w:t>
      </w:r>
      <w:r w:rsidR="005C4229">
        <w:rPr>
          <w:rFonts w:cs="Arial"/>
          <w:szCs w:val="22"/>
        </w:rPr>
        <w:t>43A</w:t>
      </w:r>
      <w:r w:rsidRPr="00EC3B07">
        <w:rPr>
          <w:rFonts w:cs="Arial"/>
          <w:szCs w:val="22"/>
        </w:rPr>
        <w:t>.</w:t>
      </w:r>
      <w:r>
        <w:rPr>
          <w:rFonts w:cs="Arial"/>
          <w:szCs w:val="22"/>
        </w:rPr>
        <w:t>3</w:t>
      </w:r>
      <w:r w:rsidRPr="00EC3B07">
        <w:rPr>
          <w:rFonts w:cs="Arial"/>
          <w:szCs w:val="22"/>
        </w:rPr>
        <w:t xml:space="preserve">.5 of the </w:t>
      </w:r>
      <w:r>
        <w:rPr>
          <w:rFonts w:cs="Arial"/>
          <w:szCs w:val="22"/>
        </w:rPr>
        <w:t>ISO</w:t>
      </w:r>
      <w:r w:rsidRPr="00EC3B07">
        <w:rPr>
          <w:rFonts w:cs="Arial"/>
          <w:szCs w:val="22"/>
        </w:rPr>
        <w:t xml:space="preserve"> Tariff reflects a three-step process for</w:t>
      </w:r>
      <w:r>
        <w:rPr>
          <w:rFonts w:cs="Arial"/>
          <w:szCs w:val="22"/>
        </w:rPr>
        <w:t xml:space="preserve"> CPM </w:t>
      </w:r>
      <w:r w:rsidRPr="00EC3B07">
        <w:rPr>
          <w:rFonts w:cs="Arial"/>
          <w:szCs w:val="22"/>
        </w:rPr>
        <w:t>Significant Event Designations</w:t>
      </w:r>
      <w:r>
        <w:rPr>
          <w:rFonts w:cs="Arial"/>
          <w:szCs w:val="22"/>
        </w:rPr>
        <w:t xml:space="preserve">.  </w:t>
      </w:r>
      <w:r w:rsidRPr="00EC3B07">
        <w:rPr>
          <w:rFonts w:cs="Arial"/>
          <w:szCs w:val="22"/>
        </w:rPr>
        <w:t xml:space="preserve">Under the first step, the </w:t>
      </w:r>
      <w:r>
        <w:rPr>
          <w:rFonts w:cs="Arial"/>
          <w:szCs w:val="22"/>
        </w:rPr>
        <w:t>ISO</w:t>
      </w:r>
      <w:r w:rsidRPr="00EC3B07">
        <w:rPr>
          <w:rFonts w:cs="Arial"/>
          <w:szCs w:val="22"/>
        </w:rPr>
        <w:t xml:space="preserve"> will identify whether there is an event (or events)   that constitutes a</w:t>
      </w:r>
      <w:r>
        <w:rPr>
          <w:rFonts w:cs="Arial"/>
          <w:szCs w:val="22"/>
        </w:rPr>
        <w:t xml:space="preserve"> CPM </w:t>
      </w:r>
      <w:r w:rsidRPr="00EC3B07">
        <w:rPr>
          <w:rFonts w:cs="Arial"/>
          <w:szCs w:val="22"/>
        </w:rPr>
        <w:t>Significant Event</w:t>
      </w:r>
      <w:r>
        <w:rPr>
          <w:rFonts w:cs="Arial"/>
          <w:szCs w:val="22"/>
        </w:rPr>
        <w:t xml:space="preserve">.  </w:t>
      </w:r>
      <w:r w:rsidRPr="00EC3B07">
        <w:rPr>
          <w:rFonts w:cs="Arial"/>
          <w:szCs w:val="22"/>
        </w:rPr>
        <w:t xml:space="preserve">If the answer to that question is “yes,” the </w:t>
      </w:r>
      <w:r>
        <w:rPr>
          <w:rFonts w:cs="Arial"/>
          <w:szCs w:val="22"/>
        </w:rPr>
        <w:t>ISO</w:t>
      </w:r>
      <w:r w:rsidRPr="00EC3B07">
        <w:rPr>
          <w:rFonts w:cs="Arial"/>
          <w:szCs w:val="22"/>
        </w:rPr>
        <w:t xml:space="preserve"> may procure</w:t>
      </w:r>
      <w:r>
        <w:rPr>
          <w:rFonts w:cs="Arial"/>
          <w:szCs w:val="22"/>
        </w:rPr>
        <w:t xml:space="preserve"> CPM </w:t>
      </w:r>
      <w:r w:rsidRPr="00EC3B07">
        <w:rPr>
          <w:rFonts w:cs="Arial"/>
          <w:szCs w:val="22"/>
        </w:rPr>
        <w:t xml:space="preserve">Capacity pursuant to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.4</w:t>
      </w:r>
      <w:r>
        <w:rPr>
          <w:rFonts w:cs="Arial"/>
          <w:szCs w:val="22"/>
        </w:rPr>
        <w:t xml:space="preserve">.  </w:t>
      </w:r>
      <w:r w:rsidRPr="00EC3B07">
        <w:rPr>
          <w:rFonts w:cs="Arial"/>
          <w:szCs w:val="22"/>
        </w:rPr>
        <w:t>Any</w:t>
      </w:r>
      <w:r>
        <w:rPr>
          <w:rFonts w:cs="Arial"/>
          <w:szCs w:val="22"/>
        </w:rPr>
        <w:t xml:space="preserve"> CPM </w:t>
      </w:r>
      <w:r w:rsidRPr="00EC3B07">
        <w:rPr>
          <w:rFonts w:cs="Arial"/>
          <w:szCs w:val="22"/>
        </w:rPr>
        <w:t xml:space="preserve">Capacity designated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.4 will have a</w:t>
      </w:r>
      <w:r w:rsidR="00635AA1">
        <w:rPr>
          <w:rFonts w:cs="Arial"/>
          <w:szCs w:val="22"/>
        </w:rPr>
        <w:t xml:space="preserve"> default</w:t>
      </w:r>
      <w:r w:rsidRPr="00EC3B07">
        <w:rPr>
          <w:rFonts w:cs="Arial"/>
          <w:szCs w:val="22"/>
        </w:rPr>
        <w:t xml:space="preserve"> initial term of thirty (30) days</w:t>
      </w:r>
      <w:r>
        <w:rPr>
          <w:rFonts w:cs="Arial"/>
          <w:szCs w:val="22"/>
        </w:rPr>
        <w:t xml:space="preserve">.  </w:t>
      </w:r>
      <w:r w:rsidR="00635AA1" w:rsidRPr="00635AA1">
        <w:rPr>
          <w:rFonts w:cs="Arial"/>
          <w:szCs w:val="22"/>
        </w:rPr>
        <w:t>The Scheduling Coordinator for capacity that did not submit an offer to the CSP but can meet the minimum designation criteria may request a single continuous term shorter than thirty (30) days by submitting a CIDI ticket to the CAISO with the desired term. If the CAISO designates such capacity requesting a shorter designation term, then the term of designation will be for the number of days specified in the Scheduling Coordinator’s request.</w:t>
      </w:r>
    </w:p>
    <w:p w14:paraId="20C61D93" w14:textId="39AB1D08" w:rsidR="00BF627C" w:rsidRPr="00EC3B07" w:rsidRDefault="00BF627C" w:rsidP="00BF627C">
      <w:pPr>
        <w:tabs>
          <w:tab w:val="left" w:pos="1440"/>
        </w:tabs>
        <w:spacing w:after="60" w:line="300" w:lineRule="auto"/>
        <w:rPr>
          <w:rFonts w:cs="Arial"/>
          <w:szCs w:val="22"/>
        </w:rPr>
      </w:pPr>
      <w:r w:rsidRPr="00EC3B07">
        <w:rPr>
          <w:rFonts w:cs="Arial"/>
          <w:szCs w:val="22"/>
        </w:rPr>
        <w:t xml:space="preserve">Under the second step, if the </w:t>
      </w:r>
      <w:r>
        <w:rPr>
          <w:rFonts w:cs="Arial"/>
          <w:szCs w:val="22"/>
        </w:rPr>
        <w:t>ISO</w:t>
      </w:r>
      <w:r w:rsidRPr="00EC3B07">
        <w:rPr>
          <w:rFonts w:cs="Arial"/>
          <w:szCs w:val="22"/>
        </w:rPr>
        <w:t xml:space="preserve"> determines that the</w:t>
      </w:r>
      <w:r>
        <w:rPr>
          <w:rFonts w:cs="Arial"/>
          <w:szCs w:val="22"/>
        </w:rPr>
        <w:t xml:space="preserve"> CPM </w:t>
      </w:r>
      <w:r w:rsidRPr="00EC3B07">
        <w:rPr>
          <w:rFonts w:cs="Arial"/>
          <w:szCs w:val="22"/>
        </w:rPr>
        <w:t xml:space="preserve">Significant Event is likely to extend beyond the thirty (30) day designation period, the </w:t>
      </w:r>
      <w:r>
        <w:rPr>
          <w:rFonts w:cs="Arial"/>
          <w:szCs w:val="22"/>
        </w:rPr>
        <w:t>ISO</w:t>
      </w:r>
      <w:r w:rsidRPr="00EC3B07">
        <w:rPr>
          <w:rFonts w:cs="Arial"/>
          <w:szCs w:val="22"/>
        </w:rPr>
        <w:t xml:space="preserve"> may</w:t>
      </w:r>
      <w:r w:rsidR="00635AA1">
        <w:rPr>
          <w:rFonts w:cs="Arial"/>
          <w:szCs w:val="22"/>
        </w:rPr>
        <w:t xml:space="preserve"> offer to</w:t>
      </w:r>
      <w:r w:rsidRPr="00EC3B07">
        <w:rPr>
          <w:rFonts w:cs="Arial"/>
          <w:szCs w:val="22"/>
        </w:rPr>
        <w:t xml:space="preserve"> extend the</w:t>
      </w:r>
      <w:r>
        <w:rPr>
          <w:rFonts w:cs="Arial"/>
          <w:szCs w:val="22"/>
        </w:rPr>
        <w:t xml:space="preserve"> CPM </w:t>
      </w:r>
      <w:r w:rsidRPr="00EC3B07">
        <w:rPr>
          <w:rFonts w:cs="Arial"/>
          <w:szCs w:val="22"/>
        </w:rPr>
        <w:t>Capacity designation for another sixty (60) days</w:t>
      </w:r>
      <w:r w:rsidR="00635AA1">
        <w:rPr>
          <w:rFonts w:cs="Arial"/>
          <w:szCs w:val="22"/>
        </w:rPr>
        <w:t xml:space="preserve"> to capacity that held an initial term of thirty (30) days. </w:t>
      </w:r>
      <w:r w:rsidR="00635AA1" w:rsidRPr="00D3355E">
        <w:rPr>
          <w:rFonts w:cs="Arial"/>
          <w:szCs w:val="22"/>
        </w:rPr>
        <w:t xml:space="preserve">This offer of extension to the Scheduling Coordinator may be accepted or </w:t>
      </w:r>
      <w:r w:rsidR="00635AA1" w:rsidRPr="00D3355E">
        <w:rPr>
          <w:rFonts w:cs="Arial"/>
          <w:szCs w:val="22"/>
        </w:rPr>
        <w:lastRenderedPageBreak/>
        <w:t>denied through CIDI. If the Scheduling Coordinator declines an offer to extend the designation for an additional sixty (60) days, then the CAISO shall re-run the Intra-monthly CSP based on the existing offers. The Scheduling Coordinator for the resource declining an extension of the CPM designation shall be given the opportunity to provide an offer to that re-run Intra-monthly CSP, provided the offer is below the offer price at which its initial thirty (30) day designation was granted. If the Scheduling Coordinator accepts an offer to extend the designation for an additional sixty (60) days, then the CPM Capacity shall continue to be compensated on the same terms as it was during the initial thirty (30) day designation</w:t>
      </w:r>
      <w:r w:rsidRPr="00635AA1">
        <w:rPr>
          <w:rFonts w:cs="Arial"/>
          <w:szCs w:val="22"/>
        </w:rPr>
        <w:t>.</w:t>
      </w:r>
      <w:r>
        <w:rPr>
          <w:rFonts w:cs="Arial"/>
          <w:szCs w:val="22"/>
        </w:rPr>
        <w:t xml:space="preserve">  </w:t>
      </w:r>
      <w:r w:rsidRPr="00EC3B07">
        <w:rPr>
          <w:rFonts w:cs="Arial"/>
          <w:szCs w:val="22"/>
        </w:rPr>
        <w:t xml:space="preserve">During this additional sixty (60) day period, the </w:t>
      </w:r>
      <w:r>
        <w:rPr>
          <w:rFonts w:cs="Arial"/>
          <w:szCs w:val="22"/>
        </w:rPr>
        <w:t>ISO</w:t>
      </w:r>
      <w:r w:rsidRPr="00EC3B07">
        <w:rPr>
          <w:rFonts w:cs="Arial"/>
          <w:szCs w:val="22"/>
        </w:rPr>
        <w:t xml:space="preserve"> would provide Market Participants with an opportunity to provide alternative solutions to meet the </w:t>
      </w:r>
      <w:r>
        <w:rPr>
          <w:rFonts w:cs="Arial"/>
          <w:szCs w:val="22"/>
        </w:rPr>
        <w:t>ISO</w:t>
      </w:r>
      <w:r w:rsidRPr="00EC3B07">
        <w:rPr>
          <w:rFonts w:cs="Arial"/>
          <w:szCs w:val="22"/>
        </w:rPr>
        <w:t>’s operational and reliability needs in response to the</w:t>
      </w:r>
      <w:r>
        <w:rPr>
          <w:rFonts w:cs="Arial"/>
          <w:szCs w:val="22"/>
        </w:rPr>
        <w:t xml:space="preserve"> CPM </w:t>
      </w:r>
      <w:r w:rsidRPr="00EC3B07">
        <w:rPr>
          <w:rFonts w:cs="Arial"/>
          <w:szCs w:val="22"/>
        </w:rPr>
        <w:t xml:space="preserve">Significant Event, rather than rely on the </w:t>
      </w:r>
      <w:r>
        <w:rPr>
          <w:rFonts w:cs="Arial"/>
          <w:szCs w:val="22"/>
        </w:rPr>
        <w:t>ISO</w:t>
      </w:r>
      <w:r w:rsidRPr="00EC3B07">
        <w:rPr>
          <w:rFonts w:cs="Arial"/>
          <w:szCs w:val="22"/>
        </w:rPr>
        <w:t xml:space="preserve">’s designation of capacity under the </w:t>
      </w:r>
      <w:r>
        <w:rPr>
          <w:rFonts w:cs="Arial"/>
          <w:szCs w:val="22"/>
        </w:rPr>
        <w:t xml:space="preserve">CPM.  </w:t>
      </w:r>
    </w:p>
    <w:p w14:paraId="20C61D94" w14:textId="792C3278" w:rsidR="00BF627C" w:rsidRDefault="00BF627C" w:rsidP="00BF627C">
      <w:pPr>
        <w:tabs>
          <w:tab w:val="left" w:pos="1440"/>
        </w:tabs>
        <w:spacing w:after="60" w:line="300" w:lineRule="auto"/>
        <w:rPr>
          <w:rFonts w:cs="Arial"/>
          <w:color w:val="000000"/>
          <w:szCs w:val="22"/>
        </w:rPr>
      </w:pPr>
      <w:r w:rsidRPr="00EC3B07">
        <w:rPr>
          <w:rFonts w:cs="Arial"/>
          <w:szCs w:val="22"/>
        </w:rPr>
        <w:t xml:space="preserve">Under the third step, the </w:t>
      </w:r>
      <w:r>
        <w:rPr>
          <w:rFonts w:cs="Arial"/>
          <w:szCs w:val="22"/>
        </w:rPr>
        <w:t>ISO</w:t>
      </w:r>
      <w:r w:rsidRPr="00EC3B07">
        <w:rPr>
          <w:rFonts w:cs="Arial"/>
          <w:szCs w:val="22"/>
        </w:rPr>
        <w:t xml:space="preserve"> would conduct an assessment of any proposed solutions to determine whether they totally or partially would mitigate the need for ongoing</w:t>
      </w:r>
      <w:r>
        <w:rPr>
          <w:rFonts w:cs="Arial"/>
          <w:szCs w:val="22"/>
        </w:rPr>
        <w:t xml:space="preserve"> CPM </w:t>
      </w:r>
      <w:r w:rsidRPr="00EC3B07">
        <w:rPr>
          <w:rFonts w:cs="Arial"/>
          <w:szCs w:val="22"/>
        </w:rPr>
        <w:t>Capacity</w:t>
      </w:r>
      <w:r>
        <w:rPr>
          <w:rFonts w:cs="Arial"/>
          <w:szCs w:val="22"/>
        </w:rPr>
        <w:t xml:space="preserve">.  </w:t>
      </w:r>
      <w:r w:rsidRPr="00EC3B07">
        <w:rPr>
          <w:rFonts w:cs="Arial"/>
          <w:szCs w:val="22"/>
        </w:rPr>
        <w:t xml:space="preserve">If  acceptable to the </w:t>
      </w:r>
      <w:r>
        <w:rPr>
          <w:rFonts w:cs="Arial"/>
          <w:szCs w:val="22"/>
        </w:rPr>
        <w:t>ISO</w:t>
      </w:r>
      <w:r w:rsidRPr="00EC3B07">
        <w:rPr>
          <w:rFonts w:cs="Arial"/>
          <w:szCs w:val="22"/>
        </w:rPr>
        <w:t xml:space="preserve"> in accordance with Good Utility Practice, the </w:t>
      </w:r>
      <w:r>
        <w:rPr>
          <w:rFonts w:cs="Arial"/>
          <w:szCs w:val="22"/>
        </w:rPr>
        <w:t>ISO</w:t>
      </w:r>
      <w:r w:rsidRPr="00EC3B07">
        <w:rPr>
          <w:rFonts w:cs="Arial"/>
          <w:szCs w:val="22"/>
        </w:rPr>
        <w:t xml:space="preserve"> will  consider and implement such alternative solutions provided by Market Participants in a timely manner, but no sooner than the day after  the end of the 90-day designation period</w:t>
      </w:r>
      <w:r>
        <w:rPr>
          <w:rFonts w:cs="Arial"/>
          <w:szCs w:val="22"/>
        </w:rPr>
        <w:t xml:space="preserve">.  </w:t>
      </w:r>
      <w:r w:rsidRPr="00EC3B07">
        <w:rPr>
          <w:rFonts w:cs="Arial"/>
          <w:szCs w:val="22"/>
        </w:rPr>
        <w:t>If Market Participants do not submit any alternatives to the designation of</w:t>
      </w:r>
      <w:r>
        <w:rPr>
          <w:rFonts w:cs="Arial"/>
          <w:szCs w:val="22"/>
        </w:rPr>
        <w:t xml:space="preserve"> CPM </w:t>
      </w:r>
      <w:r w:rsidRPr="00EC3B07">
        <w:rPr>
          <w:rFonts w:cs="Arial"/>
          <w:szCs w:val="22"/>
        </w:rPr>
        <w:t>capacity that are fully effective in addressing the deficiencies in Reliability Criteria resulting from</w:t>
      </w:r>
      <w:r>
        <w:rPr>
          <w:rFonts w:cs="Arial"/>
          <w:szCs w:val="22"/>
        </w:rPr>
        <w:t xml:space="preserve"> CPM </w:t>
      </w:r>
      <w:r w:rsidRPr="00EC3B07">
        <w:rPr>
          <w:rFonts w:cs="Arial"/>
          <w:szCs w:val="22"/>
        </w:rPr>
        <w:t xml:space="preserve">Significant Event, the </w:t>
      </w:r>
      <w:r>
        <w:rPr>
          <w:rFonts w:cs="Arial"/>
          <w:szCs w:val="22"/>
        </w:rPr>
        <w:t>ISO</w:t>
      </w:r>
      <w:r w:rsidRPr="00EC3B07">
        <w:rPr>
          <w:rFonts w:cs="Arial"/>
          <w:szCs w:val="22"/>
        </w:rPr>
        <w:t xml:space="preserve"> will extend the term of the designation under Section </w:t>
      </w:r>
      <w:r w:rsidR="005C4229">
        <w:rPr>
          <w:rFonts w:cs="Arial"/>
          <w:szCs w:val="22"/>
        </w:rPr>
        <w:t>43A</w:t>
      </w:r>
      <w:r w:rsidRPr="00EC3B07">
        <w:rPr>
          <w:rFonts w:cs="Arial"/>
          <w:szCs w:val="22"/>
        </w:rPr>
        <w:t>.</w:t>
      </w:r>
      <w:r>
        <w:rPr>
          <w:rFonts w:cs="Arial"/>
          <w:szCs w:val="22"/>
        </w:rPr>
        <w:t>2</w:t>
      </w:r>
      <w:r w:rsidRPr="00EC3B07">
        <w:rPr>
          <w:rFonts w:cs="Arial"/>
          <w:szCs w:val="22"/>
        </w:rPr>
        <w:t xml:space="preserve">.4 for what the </w:t>
      </w:r>
      <w:r>
        <w:rPr>
          <w:rFonts w:cs="Arial"/>
          <w:szCs w:val="22"/>
        </w:rPr>
        <w:t>ISO</w:t>
      </w:r>
      <w:r w:rsidRPr="00EC3B07">
        <w:rPr>
          <w:rFonts w:cs="Arial"/>
          <w:szCs w:val="22"/>
        </w:rPr>
        <w:t xml:space="preserve">  expects the  duration of the</w:t>
      </w:r>
      <w:r>
        <w:rPr>
          <w:rFonts w:cs="Arial"/>
          <w:szCs w:val="22"/>
        </w:rPr>
        <w:t xml:space="preserve"> CPM </w:t>
      </w:r>
      <w:r w:rsidRPr="00EC3B07">
        <w:rPr>
          <w:rFonts w:cs="Arial"/>
          <w:szCs w:val="22"/>
        </w:rPr>
        <w:t>Significant Event to be</w:t>
      </w:r>
      <w:r>
        <w:rPr>
          <w:rFonts w:cs="Arial"/>
          <w:szCs w:val="22"/>
        </w:rPr>
        <w:t xml:space="preserve">.  </w:t>
      </w:r>
      <w:r w:rsidRPr="00EC3B07">
        <w:rPr>
          <w:rFonts w:cs="Arial"/>
          <w:szCs w:val="22"/>
        </w:rPr>
        <w:t xml:space="preserve">If the solutions offered by Market Participants are only partially effective in addressing the </w:t>
      </w:r>
      <w:r>
        <w:rPr>
          <w:rFonts w:cs="Arial"/>
          <w:szCs w:val="22"/>
        </w:rPr>
        <w:t>ISO</w:t>
      </w:r>
      <w:r w:rsidRPr="00EC3B07">
        <w:rPr>
          <w:rFonts w:cs="Arial"/>
          <w:szCs w:val="22"/>
        </w:rPr>
        <w:t>’s operational and reliability needs resulting from the</w:t>
      </w:r>
      <w:r>
        <w:rPr>
          <w:rFonts w:cs="Arial"/>
          <w:szCs w:val="22"/>
        </w:rPr>
        <w:t xml:space="preserve"> CPM </w:t>
      </w:r>
      <w:r w:rsidRPr="00EC3B07">
        <w:rPr>
          <w:rFonts w:cs="Arial"/>
          <w:szCs w:val="22"/>
        </w:rPr>
        <w:t xml:space="preserve">Significant Event, the </w:t>
      </w:r>
      <w:r>
        <w:rPr>
          <w:rFonts w:cs="Arial"/>
          <w:szCs w:val="22"/>
        </w:rPr>
        <w:t>ISO</w:t>
      </w:r>
      <w:r w:rsidRPr="00EC3B07">
        <w:rPr>
          <w:rFonts w:cs="Arial"/>
          <w:szCs w:val="22"/>
        </w:rPr>
        <w:t xml:space="preserve"> will extend the designation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szCs w:val="22"/>
        </w:rPr>
        <w:t>2</w:t>
      </w:r>
      <w:r w:rsidRPr="00EC3B07">
        <w:rPr>
          <w:rFonts w:cs="Arial"/>
          <w:szCs w:val="22"/>
        </w:rPr>
        <w:t>.4 for what it expects the  duration of the</w:t>
      </w:r>
      <w:r>
        <w:rPr>
          <w:rFonts w:cs="Arial"/>
          <w:szCs w:val="22"/>
        </w:rPr>
        <w:t xml:space="preserve"> CPM </w:t>
      </w:r>
      <w:r w:rsidRPr="00EC3B07">
        <w:rPr>
          <w:rFonts w:cs="Arial"/>
          <w:szCs w:val="22"/>
        </w:rPr>
        <w:t>Significant Event to be, but only as to the amount of</w:t>
      </w:r>
      <w:r>
        <w:rPr>
          <w:rFonts w:cs="Arial"/>
          <w:szCs w:val="22"/>
        </w:rPr>
        <w:t xml:space="preserve"> CPM </w:t>
      </w:r>
      <w:r w:rsidRPr="00EC3B07">
        <w:rPr>
          <w:rFonts w:cs="Arial"/>
          <w:szCs w:val="22"/>
        </w:rPr>
        <w:t xml:space="preserve">Capacity necessary to satisfy the </w:t>
      </w:r>
      <w:r>
        <w:rPr>
          <w:rFonts w:cs="Arial"/>
          <w:szCs w:val="22"/>
        </w:rPr>
        <w:t>ISO</w:t>
      </w:r>
      <w:r w:rsidRPr="00EC3B07">
        <w:rPr>
          <w:rFonts w:cs="Arial"/>
          <w:szCs w:val="22"/>
        </w:rPr>
        <w:t>’s operational and reliability needs after taking into account the effective capacity provided by the alternative solution</w:t>
      </w:r>
      <w:r>
        <w:rPr>
          <w:rFonts w:cs="Arial"/>
          <w:szCs w:val="22"/>
        </w:rPr>
        <w:t xml:space="preserve">.  </w:t>
      </w:r>
      <w:r w:rsidRPr="00EC3B07">
        <w:rPr>
          <w:rFonts w:cs="Arial"/>
          <w:szCs w:val="22"/>
        </w:rPr>
        <w:t xml:space="preserve">If the </w:t>
      </w:r>
      <w:r>
        <w:rPr>
          <w:rFonts w:cs="Arial"/>
          <w:szCs w:val="22"/>
        </w:rPr>
        <w:t>ISO</w:t>
      </w:r>
      <w:r w:rsidRPr="00EC3B07">
        <w:rPr>
          <w:rFonts w:cs="Arial"/>
          <w:szCs w:val="22"/>
        </w:rPr>
        <w:t xml:space="preserve"> determines that there is a reasonable alternative solution that fully resolves the </w:t>
      </w:r>
      <w:r>
        <w:rPr>
          <w:rFonts w:cs="Arial"/>
          <w:szCs w:val="22"/>
        </w:rPr>
        <w:t>ISO</w:t>
      </w:r>
      <w:r w:rsidRPr="00EC3B07">
        <w:rPr>
          <w:rFonts w:cs="Arial"/>
          <w:szCs w:val="22"/>
        </w:rPr>
        <w:t xml:space="preserve">’s operational and reliability needs, the </w:t>
      </w:r>
      <w:r>
        <w:rPr>
          <w:rFonts w:cs="Arial"/>
          <w:szCs w:val="22"/>
        </w:rPr>
        <w:t>ISO</w:t>
      </w:r>
      <w:r w:rsidRPr="00EC3B07">
        <w:rPr>
          <w:rFonts w:cs="Arial"/>
          <w:szCs w:val="22"/>
        </w:rPr>
        <w:t xml:space="preserve"> will not extend the</w:t>
      </w:r>
      <w:r>
        <w:rPr>
          <w:rFonts w:cs="Arial"/>
          <w:szCs w:val="22"/>
        </w:rPr>
        <w:t xml:space="preserve"> CPM </w:t>
      </w:r>
      <w:r w:rsidRPr="00EC3B07">
        <w:rPr>
          <w:rFonts w:cs="Arial"/>
          <w:szCs w:val="22"/>
        </w:rPr>
        <w:t xml:space="preserve">Significant Event designation under </w:t>
      </w:r>
      <w:r>
        <w:rPr>
          <w:rFonts w:cs="Arial"/>
          <w:szCs w:val="22"/>
        </w:rPr>
        <w:t>ISO</w:t>
      </w:r>
      <w:r w:rsidRPr="00EC3B07">
        <w:rPr>
          <w:rFonts w:cs="Arial"/>
          <w:szCs w:val="22"/>
        </w:rPr>
        <w:t xml:space="preserve"> Tariff Section </w:t>
      </w:r>
      <w:r w:rsidR="005C4229">
        <w:rPr>
          <w:rFonts w:cs="Arial"/>
          <w:szCs w:val="22"/>
        </w:rPr>
        <w:t>43A</w:t>
      </w:r>
      <w:r w:rsidRPr="00EC3B07">
        <w:rPr>
          <w:rFonts w:cs="Arial"/>
          <w:szCs w:val="22"/>
        </w:rPr>
        <w:t>.</w:t>
      </w:r>
      <w:r>
        <w:rPr>
          <w:rFonts w:cs="Arial"/>
          <w:color w:val="000000"/>
          <w:szCs w:val="22"/>
        </w:rPr>
        <w:t>2</w:t>
      </w:r>
      <w:r w:rsidRPr="00F9697B">
        <w:rPr>
          <w:rFonts w:cs="Arial"/>
          <w:color w:val="000000"/>
          <w:szCs w:val="22"/>
        </w:rPr>
        <w:t>.4</w:t>
      </w:r>
      <w:r>
        <w:rPr>
          <w:rFonts w:cs="Arial"/>
          <w:color w:val="000000"/>
          <w:szCs w:val="22"/>
        </w:rPr>
        <w:t xml:space="preserve">.  </w:t>
      </w:r>
    </w:p>
    <w:p w14:paraId="2F992EB7" w14:textId="77777777" w:rsidR="005163CD" w:rsidRPr="00F9697B" w:rsidRDefault="005163CD" w:rsidP="00BF627C">
      <w:pPr>
        <w:tabs>
          <w:tab w:val="left" w:pos="1440"/>
        </w:tabs>
        <w:spacing w:after="60" w:line="300" w:lineRule="auto"/>
        <w:rPr>
          <w:rFonts w:cs="Arial"/>
          <w:b/>
          <w:color w:val="000000"/>
          <w:szCs w:val="22"/>
        </w:rPr>
      </w:pPr>
    </w:p>
    <w:p w14:paraId="1E971D12" w14:textId="77777777" w:rsidR="00635AA1" w:rsidRPr="00635AA1" w:rsidRDefault="00635AA1" w:rsidP="00635AA1">
      <w:pPr>
        <w:tabs>
          <w:tab w:val="left" w:pos="1440"/>
        </w:tabs>
        <w:spacing w:after="60" w:line="300" w:lineRule="auto"/>
        <w:rPr>
          <w:rFonts w:cs="Arial"/>
          <w:szCs w:val="22"/>
        </w:rPr>
      </w:pPr>
      <w:r w:rsidRPr="00635AA1">
        <w:rPr>
          <w:rFonts w:cs="Arial"/>
          <w:szCs w:val="22"/>
        </w:rPr>
        <w:t>Quantity of Capacity included in a Significant Event CPM Designation and Change in Status as committed RA Capacity or RMR Capacity</w:t>
      </w:r>
    </w:p>
    <w:p w14:paraId="2642EFB1" w14:textId="77777777" w:rsidR="00635AA1" w:rsidRPr="00635AA1" w:rsidRDefault="00635AA1" w:rsidP="00635AA1">
      <w:pPr>
        <w:tabs>
          <w:tab w:val="left" w:pos="1440"/>
        </w:tabs>
        <w:spacing w:after="60" w:line="300" w:lineRule="auto"/>
        <w:rPr>
          <w:rFonts w:cs="Arial"/>
          <w:szCs w:val="22"/>
        </w:rPr>
      </w:pPr>
    </w:p>
    <w:p w14:paraId="70F21CF5" w14:textId="77777777" w:rsidR="00635AA1" w:rsidRPr="00635AA1" w:rsidRDefault="00635AA1" w:rsidP="00635AA1">
      <w:pPr>
        <w:tabs>
          <w:tab w:val="left" w:pos="1440"/>
        </w:tabs>
        <w:spacing w:after="60" w:line="300" w:lineRule="auto"/>
        <w:rPr>
          <w:rFonts w:cs="Arial"/>
          <w:szCs w:val="22"/>
        </w:rPr>
      </w:pPr>
      <w:r w:rsidRPr="00635AA1">
        <w:rPr>
          <w:rFonts w:cs="Arial"/>
          <w:szCs w:val="22"/>
        </w:rPr>
        <w:t>Other Pre-existing and Effective Capacity Obligations:</w:t>
      </w:r>
    </w:p>
    <w:p w14:paraId="134DE409" w14:textId="77777777" w:rsidR="00635AA1" w:rsidRPr="00635AA1" w:rsidRDefault="00635AA1" w:rsidP="00635AA1">
      <w:pPr>
        <w:tabs>
          <w:tab w:val="left" w:pos="1440"/>
        </w:tabs>
        <w:spacing w:after="60" w:line="300" w:lineRule="auto"/>
        <w:rPr>
          <w:rFonts w:cs="Arial"/>
          <w:szCs w:val="22"/>
        </w:rPr>
      </w:pPr>
      <w:r w:rsidRPr="00635AA1">
        <w:rPr>
          <w:rFonts w:cs="Arial"/>
          <w:szCs w:val="22"/>
        </w:rPr>
        <w:t xml:space="preserve">A resource’s capacity may already be Committed RA Capacity or RMR Capacity at the time a resource’s CPM Significant Event designation becomes effective. If the amount of that pre-existing and effective obligation to serve as Committed RA Capacity or RMR Capacity is reduced during the term of the resource’s CPM Significant Event designation other than because of an Outage for which the resource secures RA Substitute Capacity, </w:t>
      </w:r>
      <w:r w:rsidRPr="00635AA1">
        <w:rPr>
          <w:rFonts w:cs="Arial"/>
          <w:szCs w:val="22"/>
        </w:rPr>
        <w:lastRenderedPageBreak/>
        <w:t>then the CAISO will increase the CPM designation by the amount, if any, necessary to ensure that the post-reduction Committed RA Capacity and/or RMR Capacity is not less than PMin. The CAISO does not increase the CPM designation quantity pursuant to this Section 43A.2.4.1.1 due to a pre-existing capacity obligation other than an obligation to be Committed RA Capacity or RMR Capacity.</w:t>
      </w:r>
    </w:p>
    <w:p w14:paraId="2E31D8A8" w14:textId="77777777" w:rsidR="00635AA1" w:rsidRPr="00635AA1" w:rsidRDefault="00635AA1" w:rsidP="00635AA1">
      <w:pPr>
        <w:tabs>
          <w:tab w:val="left" w:pos="1440"/>
        </w:tabs>
        <w:spacing w:after="60" w:line="300" w:lineRule="auto"/>
        <w:rPr>
          <w:rFonts w:cs="Arial"/>
          <w:szCs w:val="22"/>
        </w:rPr>
      </w:pPr>
      <w:r w:rsidRPr="00635AA1">
        <w:rPr>
          <w:rFonts w:cs="Arial"/>
          <w:szCs w:val="22"/>
        </w:rPr>
        <w:t>Other Pre-existing but not yet Effective Capacity Obligations:</w:t>
      </w:r>
    </w:p>
    <w:p w14:paraId="49515F07" w14:textId="77777777" w:rsidR="00635AA1" w:rsidRPr="00635AA1" w:rsidRDefault="00635AA1" w:rsidP="00635AA1">
      <w:pPr>
        <w:tabs>
          <w:tab w:val="left" w:pos="1440"/>
        </w:tabs>
        <w:spacing w:after="60" w:line="300" w:lineRule="auto"/>
        <w:rPr>
          <w:rFonts w:cs="Arial"/>
          <w:szCs w:val="22"/>
        </w:rPr>
      </w:pPr>
      <w:r w:rsidRPr="00635AA1">
        <w:rPr>
          <w:rFonts w:cs="Arial"/>
          <w:szCs w:val="22"/>
        </w:rPr>
        <w:t>During the term of a resource’s CPM Significant Event designation, a resource may have a pre-existing but not yet effective obligation to be Committed RA Capacity or RMR Capacity. Upon that pre-existing obligation to be Committed RA Capacity or RMR Capacity becoming effective, the CAISO reduces the CPM Significant Event designation by the amount of pre-existing obligation from the effective date through the earlier of the: (a) expiration of the CPM Significant Event designation term; or (b) expiration of the term of the pre-existing obligation to be Committed RA Capacity or RMR Capacity. The CAISO does not reduce the CPM Significant Event designation quantity pursuant to this Section 43A.2.4.1.2 because of either a: (i) pre-existing obligation to be Committed RA Capacity or RMR Capacity that already is in effect at the start of the CPM Significant Event designation term; or (ii) pre-existing but not yet effective capacity obligation other than an obligation to be Committed RA Capacity or RMR Capacity.</w:t>
      </w:r>
    </w:p>
    <w:p w14:paraId="51B759A5" w14:textId="77777777" w:rsidR="00635AA1" w:rsidRPr="00635AA1" w:rsidRDefault="00635AA1" w:rsidP="00635AA1">
      <w:pPr>
        <w:tabs>
          <w:tab w:val="left" w:pos="1440"/>
        </w:tabs>
        <w:spacing w:after="60" w:line="300" w:lineRule="auto"/>
        <w:rPr>
          <w:rFonts w:cs="Arial"/>
          <w:szCs w:val="22"/>
        </w:rPr>
      </w:pPr>
    </w:p>
    <w:p w14:paraId="01F70170" w14:textId="77777777" w:rsidR="00635AA1" w:rsidRPr="00635AA1" w:rsidRDefault="00635AA1" w:rsidP="00635AA1">
      <w:pPr>
        <w:tabs>
          <w:tab w:val="left" w:pos="1440"/>
        </w:tabs>
        <w:spacing w:after="60" w:line="300" w:lineRule="auto"/>
        <w:rPr>
          <w:rFonts w:cs="Arial"/>
          <w:szCs w:val="22"/>
        </w:rPr>
      </w:pPr>
      <w:r w:rsidRPr="00635AA1">
        <w:rPr>
          <w:rFonts w:cs="Arial"/>
          <w:szCs w:val="22"/>
        </w:rPr>
        <w:t>New Capacity Obligations:</w:t>
      </w:r>
    </w:p>
    <w:p w14:paraId="20C61D95" w14:textId="001FF6CE" w:rsidR="00BF627C" w:rsidRDefault="00635AA1" w:rsidP="00635AA1">
      <w:pPr>
        <w:tabs>
          <w:tab w:val="left" w:pos="1440"/>
        </w:tabs>
        <w:spacing w:after="60" w:line="300" w:lineRule="auto"/>
        <w:rPr>
          <w:rFonts w:cs="Arial"/>
          <w:szCs w:val="22"/>
        </w:rPr>
      </w:pPr>
      <w:r w:rsidRPr="00635AA1">
        <w:rPr>
          <w:rFonts w:cs="Arial"/>
          <w:szCs w:val="22"/>
        </w:rPr>
        <w:t>During the term of a resource’s CPM Significant Event designation, a resource may enter a new obligation to be Committed RA Capacity or RMR Capacity that becomes effective during the term of the CPM Significant Event designation. Upon that new capacity obligation becoming effective, the CAISO reduces the CPM Significant Event designation by the amount of new capacity obligation from the effective date through the earlier of the: (a) expiration of the CPM Significant Event designation term; or (b) expiration of the term of the new obligation to be Committed RA Capacity or RMR Capacity. Provided, however, that during the term of a CPM Significant Event designation, a resource may not enter new obligations to be either Substitute RA Capacity or capacity outside the CAISO Balancing Authority Area that become effective during the term of the CPM Significant Event designation if the existing obligations to be Committed RA Capacity and RMR Capacity plus the quantity of the new obligations would exceed the resource’s Net Qualifying Capacity.</w:t>
      </w:r>
    </w:p>
    <w:p w14:paraId="654BEA64" w14:textId="77777777" w:rsidR="005163CD" w:rsidRDefault="005163CD" w:rsidP="00635AA1">
      <w:pPr>
        <w:tabs>
          <w:tab w:val="left" w:pos="1440"/>
        </w:tabs>
        <w:spacing w:after="60" w:line="300" w:lineRule="auto"/>
        <w:rPr>
          <w:rFonts w:cs="Arial"/>
          <w:szCs w:val="22"/>
        </w:rPr>
      </w:pPr>
    </w:p>
    <w:p w14:paraId="20C61D96" w14:textId="77777777" w:rsidR="00BF627C" w:rsidRPr="0061059A" w:rsidRDefault="00BF627C" w:rsidP="00BF627C">
      <w:bookmarkStart w:id="973" w:name="_Toc295831194"/>
      <w:bookmarkStart w:id="974" w:name="_Toc326763945"/>
      <w:r w:rsidRPr="0061059A">
        <w:t>Exceptional Dispatch CPM</w:t>
      </w:r>
      <w:bookmarkEnd w:id="973"/>
      <w:bookmarkEnd w:id="974"/>
    </w:p>
    <w:p w14:paraId="20C61D97" w14:textId="77777777" w:rsidR="00BF627C" w:rsidRDefault="00BF627C" w:rsidP="00BF627C">
      <w:pPr>
        <w:pStyle w:val="ParaText"/>
        <w:spacing w:before="60" w:after="120"/>
      </w:pPr>
      <w:r>
        <w:t>ISO</w:t>
      </w:r>
      <w:r w:rsidRPr="003C3F6F">
        <w:t xml:space="preserve"> Tariff Sections </w:t>
      </w:r>
      <w:r w:rsidR="005C4229">
        <w:t>43A</w:t>
      </w:r>
      <w:r w:rsidRPr="003C3F6F">
        <w:t>.</w:t>
      </w:r>
      <w:r>
        <w:t>2</w:t>
      </w:r>
      <w:r w:rsidRPr="003C3F6F">
        <w:t>.5</w:t>
      </w:r>
      <w:r>
        <w:t xml:space="preserve"> and </w:t>
      </w:r>
      <w:r w:rsidR="005C4229">
        <w:t>43A</w:t>
      </w:r>
      <w:r>
        <w:t>.3.6</w:t>
      </w:r>
      <w:r w:rsidRPr="003C3F6F">
        <w:t>.</w:t>
      </w:r>
    </w:p>
    <w:p w14:paraId="20C61D98" w14:textId="77777777" w:rsidR="00BF627C" w:rsidRPr="00910CBF" w:rsidRDefault="00BF627C" w:rsidP="00BF627C">
      <w:pPr>
        <w:tabs>
          <w:tab w:val="left" w:pos="1440"/>
        </w:tabs>
        <w:spacing w:after="60" w:line="300" w:lineRule="auto"/>
        <w:rPr>
          <w:szCs w:val="22"/>
        </w:rPr>
      </w:pPr>
      <w:r w:rsidRPr="00984C2C">
        <w:rPr>
          <w:rFonts w:cs="Arial"/>
          <w:color w:val="000000"/>
          <w:szCs w:val="22"/>
        </w:rPr>
        <w:t xml:space="preserve">Exceptional Dispatch CPM Capacity designated under Section </w:t>
      </w:r>
      <w:r w:rsidR="005C4229">
        <w:rPr>
          <w:rFonts w:cs="Arial"/>
          <w:color w:val="000000"/>
          <w:szCs w:val="22"/>
        </w:rPr>
        <w:t>43A</w:t>
      </w:r>
      <w:r w:rsidRPr="00984C2C">
        <w:rPr>
          <w:rFonts w:cs="Arial"/>
          <w:color w:val="000000"/>
          <w:szCs w:val="22"/>
        </w:rPr>
        <w:t xml:space="preserve">.2.5 shall have a term of thirty (30) days.  If the </w:t>
      </w:r>
      <w:r>
        <w:rPr>
          <w:rFonts w:cs="Arial"/>
          <w:color w:val="000000"/>
          <w:szCs w:val="22"/>
        </w:rPr>
        <w:t>ISO</w:t>
      </w:r>
      <w:r w:rsidRPr="00984C2C">
        <w:rPr>
          <w:rFonts w:cs="Arial"/>
          <w:color w:val="000000"/>
          <w:szCs w:val="22"/>
        </w:rPr>
        <w:t xml:space="preserve"> determines that the circumstances that led to the Exceptional Dispatch are likely to extend beyond the initial thirty (30) day period, the </w:t>
      </w:r>
      <w:r>
        <w:rPr>
          <w:rFonts w:cs="Arial"/>
          <w:color w:val="000000"/>
          <w:szCs w:val="22"/>
        </w:rPr>
        <w:t>ISO</w:t>
      </w:r>
      <w:r w:rsidRPr="00984C2C">
        <w:rPr>
          <w:rFonts w:cs="Arial"/>
          <w:color w:val="000000"/>
          <w:szCs w:val="22"/>
        </w:rPr>
        <w:t xml:space="preserve"> shall issue </w:t>
      </w:r>
      <w:r w:rsidRPr="00984C2C">
        <w:rPr>
          <w:rFonts w:cs="Arial"/>
          <w:color w:val="000000"/>
          <w:szCs w:val="22"/>
        </w:rPr>
        <w:lastRenderedPageBreak/>
        <w:t>an Exceptional Dispatch CPM or other CPM designation for an additional thirty (30) days</w:t>
      </w:r>
      <w:r w:rsidRPr="00984C2C">
        <w:rPr>
          <w:color w:val="000000"/>
          <w:szCs w:val="22"/>
        </w:rPr>
        <w:t>.</w:t>
      </w:r>
      <w:r>
        <w:rPr>
          <w:color w:val="000000"/>
          <w:sz w:val="20"/>
        </w:rPr>
        <w:t xml:space="preserve"> </w:t>
      </w:r>
      <w:r w:rsidRPr="00910CBF">
        <w:rPr>
          <w:rStyle w:val="DeltaViewInsertion"/>
          <w:color w:val="auto"/>
          <w:szCs w:val="22"/>
          <w:u w:val="none"/>
        </w:rPr>
        <w:t xml:space="preserve">For eligible resources that have </w:t>
      </w:r>
      <w:r w:rsidR="002A15D3">
        <w:rPr>
          <w:rStyle w:val="DeltaViewInsertion"/>
          <w:color w:val="auto"/>
          <w:szCs w:val="22"/>
          <w:u w:val="none"/>
        </w:rPr>
        <w:t>submitted intra-month CSP offers</w:t>
      </w:r>
      <w:r w:rsidRPr="00910CBF">
        <w:rPr>
          <w:rStyle w:val="DeltaViewInsertion"/>
          <w:color w:val="auto"/>
          <w:szCs w:val="22"/>
          <w:u w:val="none"/>
        </w:rPr>
        <w:t xml:space="preserve">, the </w:t>
      </w:r>
      <w:r>
        <w:rPr>
          <w:rStyle w:val="DeltaViewInsertion"/>
          <w:color w:val="auto"/>
          <w:szCs w:val="22"/>
          <w:u w:val="none"/>
        </w:rPr>
        <w:t>ISO</w:t>
      </w:r>
      <w:r w:rsidRPr="00910CBF">
        <w:rPr>
          <w:rStyle w:val="DeltaViewInsertion"/>
          <w:color w:val="auto"/>
          <w:szCs w:val="22"/>
          <w:u w:val="none"/>
        </w:rPr>
        <w:t xml:space="preserve"> shall designate as</w:t>
      </w:r>
      <w:r>
        <w:rPr>
          <w:rStyle w:val="DeltaViewInsertion"/>
          <w:color w:val="auto"/>
          <w:szCs w:val="22"/>
          <w:u w:val="none"/>
        </w:rPr>
        <w:t xml:space="preserve"> CPM </w:t>
      </w:r>
      <w:r w:rsidRPr="00910CBF">
        <w:rPr>
          <w:rStyle w:val="DeltaViewInsertion"/>
          <w:color w:val="auto"/>
          <w:szCs w:val="22"/>
          <w:u w:val="none"/>
        </w:rPr>
        <w:t>Capacity to provide service on a prospective basis the eligible capacity of a resource that responds to an Exceptional Dispatch if the Exception Dispatch is issued pursuant to Section 34.9.1, subsections (6), (9) or (10) of Section 34.9.2, or Section 34.9.3, unless the Exceptional Dispatch directs the curtailment or shut down or the resource</w:t>
      </w:r>
      <w:r>
        <w:rPr>
          <w:rStyle w:val="DeltaViewInsertion"/>
          <w:color w:val="auto"/>
          <w:szCs w:val="22"/>
          <w:u w:val="none"/>
        </w:rPr>
        <w:t xml:space="preserve">.  </w:t>
      </w:r>
      <w:r w:rsidRPr="00910CBF">
        <w:rPr>
          <w:rStyle w:val="DeltaViewInsertion"/>
          <w:color w:val="auto"/>
          <w:szCs w:val="22"/>
          <w:u w:val="none"/>
        </w:rPr>
        <w:t>The term of an Exceptional Dispatch</w:t>
      </w:r>
      <w:r>
        <w:rPr>
          <w:rStyle w:val="DeltaViewInsertion"/>
          <w:color w:val="auto"/>
          <w:szCs w:val="22"/>
          <w:u w:val="none"/>
        </w:rPr>
        <w:t xml:space="preserve"> CPM </w:t>
      </w:r>
      <w:r w:rsidRPr="00910CBF">
        <w:rPr>
          <w:rStyle w:val="DeltaViewInsertion"/>
          <w:color w:val="auto"/>
          <w:szCs w:val="22"/>
          <w:u w:val="none"/>
        </w:rPr>
        <w:t>are 30-days beginning as of the day of the eligible Exceptional Dispatch</w:t>
      </w:r>
      <w:r>
        <w:rPr>
          <w:rStyle w:val="DeltaViewInsertion"/>
          <w:color w:val="auto"/>
          <w:szCs w:val="22"/>
          <w:u w:val="none"/>
        </w:rPr>
        <w:t xml:space="preserve">.  </w:t>
      </w:r>
    </w:p>
    <w:p w14:paraId="20C61D99" w14:textId="77777777" w:rsidR="00BF627C" w:rsidRPr="00910CBF" w:rsidRDefault="00BF627C" w:rsidP="00BF627C">
      <w:pPr>
        <w:tabs>
          <w:tab w:val="left" w:pos="1440"/>
        </w:tabs>
        <w:spacing w:after="60" w:line="300" w:lineRule="auto"/>
        <w:rPr>
          <w:szCs w:val="22"/>
        </w:rPr>
      </w:pPr>
      <w:r w:rsidRPr="00910CBF">
        <w:rPr>
          <w:rStyle w:val="DeltaViewInsertion"/>
          <w:color w:val="auto"/>
          <w:szCs w:val="22"/>
          <w:u w:val="none"/>
        </w:rPr>
        <w:t>The following capacity is not eligible to receive an Exceptional Dispatch</w:t>
      </w:r>
      <w:r>
        <w:rPr>
          <w:rStyle w:val="DeltaViewInsertion"/>
          <w:color w:val="auto"/>
          <w:szCs w:val="22"/>
          <w:u w:val="none"/>
        </w:rPr>
        <w:t xml:space="preserve"> CPM </w:t>
      </w:r>
      <w:r w:rsidRPr="00910CBF">
        <w:rPr>
          <w:rStyle w:val="DeltaViewInsertion"/>
          <w:color w:val="auto"/>
          <w:szCs w:val="22"/>
          <w:u w:val="none"/>
        </w:rPr>
        <w:t>designation:</w:t>
      </w:r>
    </w:p>
    <w:p w14:paraId="20C61D9A" w14:textId="77777777" w:rsidR="00BF627C" w:rsidRPr="00910CBF" w:rsidRDefault="00BF627C" w:rsidP="00BF627C">
      <w:pPr>
        <w:spacing w:after="60" w:line="300" w:lineRule="auto"/>
        <w:ind w:left="1440"/>
        <w:rPr>
          <w:szCs w:val="22"/>
        </w:rPr>
      </w:pPr>
      <w:r w:rsidRPr="00910CBF">
        <w:rPr>
          <w:rStyle w:val="DeltaViewInsertion"/>
          <w:color w:val="auto"/>
          <w:szCs w:val="22"/>
          <w:u w:val="none"/>
        </w:rPr>
        <w:t>(1)</w:t>
      </w:r>
      <w:r w:rsidRPr="00910CBF">
        <w:rPr>
          <w:rStyle w:val="DeltaViewInsertion"/>
          <w:color w:val="auto"/>
          <w:szCs w:val="22"/>
          <w:u w:val="none"/>
        </w:rPr>
        <w:tab/>
        <w:t>RA Capacity, RMR Capacity, and</w:t>
      </w:r>
      <w:r>
        <w:rPr>
          <w:rStyle w:val="DeltaViewInsertion"/>
          <w:color w:val="auto"/>
          <w:szCs w:val="22"/>
          <w:u w:val="none"/>
        </w:rPr>
        <w:t xml:space="preserve"> CPM </w:t>
      </w:r>
      <w:r w:rsidRPr="00910CBF">
        <w:rPr>
          <w:rStyle w:val="DeltaViewInsertion"/>
          <w:color w:val="auto"/>
          <w:szCs w:val="22"/>
          <w:u w:val="none"/>
        </w:rPr>
        <w:t xml:space="preserve">Capacity; and </w:t>
      </w:r>
    </w:p>
    <w:p w14:paraId="20C61D9B" w14:textId="77777777" w:rsidR="00BF627C" w:rsidRPr="00910CBF" w:rsidRDefault="00BF627C" w:rsidP="00E15230">
      <w:pPr>
        <w:numPr>
          <w:ilvl w:val="0"/>
          <w:numId w:val="10"/>
        </w:numPr>
        <w:tabs>
          <w:tab w:val="clear" w:pos="1800"/>
          <w:tab w:val="left" w:pos="1440"/>
          <w:tab w:val="num" w:pos="2160"/>
        </w:tabs>
        <w:autoSpaceDE w:val="0"/>
        <w:autoSpaceDN w:val="0"/>
        <w:adjustRightInd w:val="0"/>
        <w:spacing w:after="60" w:line="300" w:lineRule="auto"/>
        <w:ind w:left="2160" w:hanging="720"/>
        <w:jc w:val="left"/>
        <w:rPr>
          <w:b/>
          <w:szCs w:val="22"/>
        </w:rPr>
      </w:pPr>
      <w:r w:rsidRPr="00910CBF">
        <w:rPr>
          <w:rStyle w:val="DeltaViewInsertion"/>
          <w:color w:val="auto"/>
          <w:szCs w:val="22"/>
          <w:u w:val="none"/>
        </w:rPr>
        <w:t xml:space="preserve">Capacity of a resource </w:t>
      </w:r>
      <w:r w:rsidR="00A738CD">
        <w:rPr>
          <w:rStyle w:val="DeltaViewInsertion"/>
          <w:color w:val="auto"/>
          <w:szCs w:val="22"/>
          <w:u w:val="none"/>
        </w:rPr>
        <w:t xml:space="preserve">to </w:t>
      </w:r>
      <w:r w:rsidR="008D56F0">
        <w:rPr>
          <w:rStyle w:val="DeltaViewInsertion"/>
          <w:color w:val="auto"/>
          <w:szCs w:val="22"/>
          <w:u w:val="none"/>
        </w:rPr>
        <w:t>that</w:t>
      </w:r>
      <w:r w:rsidR="00A738CD">
        <w:rPr>
          <w:rStyle w:val="DeltaViewInsertion"/>
          <w:color w:val="auto"/>
          <w:szCs w:val="22"/>
          <w:u w:val="none"/>
        </w:rPr>
        <w:t xml:space="preserve"> declined CPM designation and elected to</w:t>
      </w:r>
      <w:r w:rsidRPr="00910CBF">
        <w:rPr>
          <w:rStyle w:val="DeltaViewInsertion"/>
          <w:color w:val="auto"/>
          <w:szCs w:val="22"/>
          <w:u w:val="none"/>
        </w:rPr>
        <w:t xml:space="preserve"> receive supplemental revenues.</w:t>
      </w:r>
    </w:p>
    <w:p w14:paraId="20C61D9C" w14:textId="77777777" w:rsidR="00BF627C" w:rsidRPr="00910CBF" w:rsidRDefault="00BF627C" w:rsidP="00BF627C">
      <w:pPr>
        <w:tabs>
          <w:tab w:val="left" w:pos="1440"/>
        </w:tabs>
        <w:spacing w:after="60" w:line="300" w:lineRule="auto"/>
        <w:rPr>
          <w:szCs w:val="22"/>
        </w:rPr>
      </w:pPr>
      <w:r w:rsidRPr="00910CBF">
        <w:rPr>
          <w:rStyle w:val="DeltaViewInsertion"/>
          <w:color w:val="auto"/>
          <w:szCs w:val="22"/>
          <w:u w:val="none"/>
        </w:rPr>
        <w:t>If a resource does not have any self-schedule, market-based commitment, or RA, RMR or</w:t>
      </w:r>
      <w:r>
        <w:rPr>
          <w:rStyle w:val="DeltaViewInsertion"/>
          <w:color w:val="auto"/>
          <w:szCs w:val="22"/>
          <w:u w:val="none"/>
        </w:rPr>
        <w:t xml:space="preserve"> CPM </w:t>
      </w:r>
      <w:r w:rsidRPr="00910CBF">
        <w:rPr>
          <w:rStyle w:val="DeltaViewInsertion"/>
          <w:color w:val="auto"/>
          <w:szCs w:val="22"/>
          <w:u w:val="none"/>
        </w:rPr>
        <w:t>Capacity and receives an Exceptional Dispatch</w:t>
      </w:r>
      <w:r>
        <w:rPr>
          <w:rStyle w:val="DeltaViewInsertion"/>
          <w:color w:val="auto"/>
          <w:szCs w:val="22"/>
          <w:u w:val="none"/>
        </w:rPr>
        <w:t xml:space="preserve"> CPM </w:t>
      </w:r>
      <w:r w:rsidRPr="00910CBF">
        <w:rPr>
          <w:rStyle w:val="DeltaViewInsertion"/>
          <w:color w:val="auto"/>
          <w:szCs w:val="22"/>
          <w:u w:val="none"/>
        </w:rPr>
        <w:t>designation for an Exceptional Dispatch eligible for a</w:t>
      </w:r>
      <w:r>
        <w:rPr>
          <w:rStyle w:val="DeltaViewInsertion"/>
          <w:color w:val="auto"/>
          <w:szCs w:val="22"/>
          <w:u w:val="none"/>
        </w:rPr>
        <w:t xml:space="preserve"> CPM </w:t>
      </w:r>
      <w:r w:rsidRPr="00910CBF">
        <w:rPr>
          <w:rStyle w:val="DeltaViewInsertion"/>
          <w:color w:val="auto"/>
          <w:szCs w:val="22"/>
          <w:u w:val="none"/>
        </w:rPr>
        <w:t xml:space="preserve">designation, the </w:t>
      </w:r>
      <w:r>
        <w:rPr>
          <w:rStyle w:val="DeltaViewInsertion"/>
          <w:color w:val="auto"/>
          <w:szCs w:val="22"/>
          <w:u w:val="none"/>
        </w:rPr>
        <w:t>ISO</w:t>
      </w:r>
      <w:r w:rsidRPr="00910CBF">
        <w:rPr>
          <w:rStyle w:val="DeltaViewInsertion"/>
          <w:color w:val="auto"/>
          <w:szCs w:val="22"/>
          <w:u w:val="none"/>
        </w:rPr>
        <w:t xml:space="preserve"> shall designate as</w:t>
      </w:r>
      <w:r>
        <w:rPr>
          <w:rStyle w:val="DeltaViewInsertion"/>
          <w:color w:val="auto"/>
          <w:szCs w:val="22"/>
          <w:u w:val="none"/>
        </w:rPr>
        <w:t xml:space="preserve"> CPM </w:t>
      </w:r>
      <w:r w:rsidRPr="00910CBF">
        <w:rPr>
          <w:rStyle w:val="DeltaViewInsertion"/>
          <w:color w:val="auto"/>
          <w:szCs w:val="22"/>
          <w:u w:val="none"/>
        </w:rPr>
        <w:t>Capacity the greater of the resource’s PMin or the amount of capacity specified by the Exceptional Dispatch</w:t>
      </w:r>
      <w:r>
        <w:rPr>
          <w:rStyle w:val="DeltaViewInsertion"/>
          <w:color w:val="auto"/>
          <w:szCs w:val="22"/>
          <w:u w:val="none"/>
        </w:rPr>
        <w:t xml:space="preserve">.  </w:t>
      </w:r>
    </w:p>
    <w:p w14:paraId="20C61D9D" w14:textId="77777777" w:rsidR="00BF627C" w:rsidRPr="00910CBF" w:rsidRDefault="00BF627C" w:rsidP="00BF627C">
      <w:pPr>
        <w:tabs>
          <w:tab w:val="left" w:pos="1440"/>
        </w:tabs>
        <w:spacing w:after="60" w:line="300" w:lineRule="auto"/>
        <w:rPr>
          <w:szCs w:val="22"/>
        </w:rPr>
      </w:pPr>
      <w:r w:rsidRPr="00910CBF">
        <w:rPr>
          <w:rStyle w:val="DeltaViewInsertion"/>
          <w:color w:val="auto"/>
          <w:szCs w:val="22"/>
          <w:u w:val="none"/>
        </w:rPr>
        <w:t>If a resource is a Partial Resource Adequacy Resource, has a</w:t>
      </w:r>
      <w:r>
        <w:rPr>
          <w:rStyle w:val="DeltaViewInsertion"/>
          <w:color w:val="auto"/>
          <w:szCs w:val="22"/>
          <w:u w:val="none"/>
        </w:rPr>
        <w:t xml:space="preserve"> CPM </w:t>
      </w:r>
      <w:r w:rsidRPr="00910CBF">
        <w:rPr>
          <w:rStyle w:val="DeltaViewInsertion"/>
          <w:color w:val="auto"/>
          <w:szCs w:val="22"/>
          <w:u w:val="none"/>
        </w:rPr>
        <w:t>Designation of less than its entire capacity, has a Self-Schedule or has a market based commitment, or has already received an Exceptional Dispatch</w:t>
      </w:r>
      <w:r>
        <w:rPr>
          <w:rStyle w:val="DeltaViewInsertion"/>
          <w:color w:val="auto"/>
          <w:szCs w:val="22"/>
          <w:u w:val="none"/>
        </w:rPr>
        <w:t xml:space="preserve"> CPM </w:t>
      </w:r>
      <w:r w:rsidRPr="00910CBF">
        <w:rPr>
          <w:rStyle w:val="DeltaViewInsertion"/>
          <w:color w:val="auto"/>
          <w:szCs w:val="22"/>
          <w:u w:val="none"/>
        </w:rPr>
        <w:t xml:space="preserve">designation, the </w:t>
      </w:r>
      <w:r>
        <w:rPr>
          <w:rStyle w:val="DeltaViewInsertion"/>
          <w:color w:val="auto"/>
          <w:szCs w:val="22"/>
          <w:u w:val="none"/>
        </w:rPr>
        <w:t>ISO</w:t>
      </w:r>
      <w:r w:rsidRPr="00910CBF">
        <w:rPr>
          <w:rStyle w:val="DeltaViewInsertion"/>
          <w:color w:val="auto"/>
          <w:szCs w:val="22"/>
          <w:u w:val="none"/>
        </w:rPr>
        <w:t xml:space="preserve"> shall designate as</w:t>
      </w:r>
      <w:r>
        <w:rPr>
          <w:rStyle w:val="DeltaViewInsertion"/>
          <w:color w:val="auto"/>
          <w:szCs w:val="22"/>
          <w:u w:val="none"/>
        </w:rPr>
        <w:t xml:space="preserve"> CPM </w:t>
      </w:r>
      <w:r w:rsidRPr="00910CBF">
        <w:rPr>
          <w:rStyle w:val="DeltaViewInsertion"/>
          <w:color w:val="auto"/>
          <w:szCs w:val="22"/>
          <w:u w:val="none"/>
        </w:rPr>
        <w:t xml:space="preserve">Capacity the amount by which the Exceptional Dispatch exceeded the greater of – </w:t>
      </w:r>
    </w:p>
    <w:p w14:paraId="20C61D9E" w14:textId="77777777" w:rsidR="00BF627C" w:rsidRPr="00910CBF" w:rsidRDefault="00BF627C" w:rsidP="00BF627C">
      <w:pPr>
        <w:tabs>
          <w:tab w:val="left" w:pos="2160"/>
        </w:tabs>
        <w:spacing w:after="60" w:line="300" w:lineRule="auto"/>
        <w:ind w:left="2160" w:hanging="720"/>
        <w:rPr>
          <w:szCs w:val="22"/>
        </w:rPr>
      </w:pPr>
      <w:r w:rsidRPr="00910CBF">
        <w:rPr>
          <w:rStyle w:val="DeltaViewInsertion"/>
          <w:color w:val="auto"/>
          <w:szCs w:val="22"/>
          <w:u w:val="none"/>
        </w:rPr>
        <w:t xml:space="preserve"> (1) </w:t>
      </w:r>
      <w:r w:rsidRPr="00910CBF">
        <w:rPr>
          <w:rStyle w:val="DeltaViewInsertion"/>
          <w:color w:val="auto"/>
          <w:szCs w:val="22"/>
          <w:u w:val="none"/>
        </w:rPr>
        <w:tab/>
        <w:t xml:space="preserve">The capacity that the resources must make available to the </w:t>
      </w:r>
      <w:r>
        <w:rPr>
          <w:rStyle w:val="DeltaViewInsertion"/>
          <w:color w:val="auto"/>
          <w:szCs w:val="22"/>
          <w:u w:val="none"/>
        </w:rPr>
        <w:t>ISO</w:t>
      </w:r>
      <w:r w:rsidRPr="00910CBF">
        <w:rPr>
          <w:rStyle w:val="DeltaViewInsertion"/>
          <w:color w:val="auto"/>
          <w:szCs w:val="22"/>
          <w:u w:val="none"/>
        </w:rPr>
        <w:t xml:space="preserve"> as the result of an RA Capacity or</w:t>
      </w:r>
      <w:r>
        <w:rPr>
          <w:rStyle w:val="DeltaViewInsertion"/>
          <w:color w:val="auto"/>
          <w:szCs w:val="22"/>
          <w:u w:val="none"/>
        </w:rPr>
        <w:t xml:space="preserve"> CPM </w:t>
      </w:r>
      <w:r w:rsidRPr="00910CBF">
        <w:rPr>
          <w:rStyle w:val="DeltaViewInsertion"/>
          <w:color w:val="auto"/>
          <w:szCs w:val="22"/>
          <w:u w:val="none"/>
        </w:rPr>
        <w:t>Capacity obligation; if any; or</w:t>
      </w:r>
    </w:p>
    <w:p w14:paraId="20C61D9F" w14:textId="77777777" w:rsidR="00BF627C" w:rsidRPr="00910CBF" w:rsidRDefault="00BF627C" w:rsidP="00BF627C">
      <w:pPr>
        <w:tabs>
          <w:tab w:val="left" w:pos="1440"/>
        </w:tabs>
        <w:spacing w:after="60" w:line="300" w:lineRule="auto"/>
        <w:ind w:left="2160" w:hanging="720"/>
        <w:rPr>
          <w:szCs w:val="22"/>
        </w:rPr>
      </w:pPr>
      <w:r>
        <w:rPr>
          <w:rStyle w:val="DeltaViewInsertion"/>
          <w:color w:val="auto"/>
          <w:szCs w:val="22"/>
          <w:u w:val="none"/>
        </w:rPr>
        <w:t xml:space="preserve"> </w:t>
      </w:r>
      <w:r w:rsidRPr="00910CBF">
        <w:rPr>
          <w:rStyle w:val="DeltaViewInsertion"/>
          <w:color w:val="auto"/>
          <w:szCs w:val="22"/>
          <w:u w:val="none"/>
        </w:rPr>
        <w:t xml:space="preserve">(2)  </w:t>
      </w:r>
      <w:r w:rsidRPr="00910CBF">
        <w:rPr>
          <w:rStyle w:val="DeltaViewInsertion"/>
          <w:color w:val="auto"/>
          <w:szCs w:val="22"/>
          <w:u w:val="none"/>
        </w:rPr>
        <w:tab/>
        <w:t>The sum of any Self-Schedule and any market-based commitment or dispatch of the resource.</w:t>
      </w:r>
    </w:p>
    <w:p w14:paraId="20C61DA0" w14:textId="77777777" w:rsidR="00BF627C" w:rsidRPr="00910CBF" w:rsidRDefault="00BF627C" w:rsidP="00BF627C">
      <w:pPr>
        <w:tabs>
          <w:tab w:val="left" w:pos="1440"/>
        </w:tabs>
        <w:spacing w:after="60" w:line="300" w:lineRule="auto"/>
        <w:rPr>
          <w:szCs w:val="22"/>
        </w:rPr>
      </w:pPr>
      <w:r w:rsidRPr="00910CBF">
        <w:rPr>
          <w:rStyle w:val="DeltaViewInsertion"/>
          <w:color w:val="auto"/>
          <w:szCs w:val="22"/>
          <w:u w:val="none"/>
        </w:rPr>
        <w:t xml:space="preserve">If the </w:t>
      </w:r>
      <w:r>
        <w:rPr>
          <w:rStyle w:val="DeltaViewInsertion"/>
          <w:color w:val="auto"/>
          <w:szCs w:val="22"/>
          <w:u w:val="none"/>
        </w:rPr>
        <w:t>ISO</w:t>
      </w:r>
      <w:r w:rsidRPr="00910CBF">
        <w:rPr>
          <w:rStyle w:val="DeltaViewInsertion"/>
          <w:color w:val="auto"/>
          <w:szCs w:val="22"/>
          <w:u w:val="none"/>
        </w:rPr>
        <w:t>, during the term of an resource’s Exceptional Dispatch</w:t>
      </w:r>
      <w:r>
        <w:rPr>
          <w:rStyle w:val="DeltaViewInsertion"/>
          <w:color w:val="auto"/>
          <w:szCs w:val="22"/>
          <w:u w:val="none"/>
        </w:rPr>
        <w:t xml:space="preserve"> CPM </w:t>
      </w:r>
      <w:r w:rsidRPr="00910CBF">
        <w:rPr>
          <w:rStyle w:val="DeltaViewInsertion"/>
          <w:color w:val="auto"/>
          <w:szCs w:val="22"/>
          <w:u w:val="none"/>
        </w:rPr>
        <w:t>designation, issues an Exceptional Dispatch to the resource that requires Energy in excess of the sum of the resource’s</w:t>
      </w:r>
      <w:r>
        <w:rPr>
          <w:rStyle w:val="DeltaViewInsertion"/>
          <w:color w:val="auto"/>
          <w:szCs w:val="22"/>
          <w:u w:val="none"/>
        </w:rPr>
        <w:t xml:space="preserve"> CPM </w:t>
      </w:r>
      <w:r w:rsidRPr="00910CBF">
        <w:rPr>
          <w:rStyle w:val="DeltaViewInsertion"/>
          <w:color w:val="auto"/>
          <w:szCs w:val="22"/>
          <w:u w:val="none"/>
        </w:rPr>
        <w:t xml:space="preserve">Capacity and RA Capacity, the </w:t>
      </w:r>
      <w:r>
        <w:rPr>
          <w:rStyle w:val="DeltaViewInsertion"/>
          <w:color w:val="auto"/>
          <w:szCs w:val="22"/>
          <w:u w:val="none"/>
        </w:rPr>
        <w:t>ISO</w:t>
      </w:r>
      <w:r w:rsidRPr="00910CBF">
        <w:rPr>
          <w:rStyle w:val="DeltaViewInsertion"/>
          <w:color w:val="auto"/>
          <w:szCs w:val="22"/>
          <w:u w:val="none"/>
        </w:rPr>
        <w:t xml:space="preserve"> will increase the capacity designated as Exceptional Dispatch</w:t>
      </w:r>
      <w:r>
        <w:rPr>
          <w:rStyle w:val="DeltaViewInsertion"/>
          <w:color w:val="auto"/>
          <w:szCs w:val="22"/>
          <w:u w:val="none"/>
        </w:rPr>
        <w:t xml:space="preserve"> CPM </w:t>
      </w:r>
      <w:r w:rsidRPr="00910CBF">
        <w:rPr>
          <w:rStyle w:val="DeltaViewInsertion"/>
          <w:color w:val="auto"/>
          <w:szCs w:val="22"/>
          <w:u w:val="none"/>
        </w:rPr>
        <w:t>Capacity for the entire term of the Exceptional Dispatch</w:t>
      </w:r>
      <w:r>
        <w:rPr>
          <w:rStyle w:val="DeltaViewInsertion"/>
          <w:color w:val="auto"/>
          <w:szCs w:val="22"/>
          <w:u w:val="none"/>
        </w:rPr>
        <w:t xml:space="preserve"> CPM </w:t>
      </w:r>
      <w:r w:rsidRPr="00910CBF">
        <w:rPr>
          <w:rStyle w:val="DeltaViewInsertion"/>
          <w:color w:val="auto"/>
          <w:szCs w:val="22"/>
          <w:u w:val="none"/>
        </w:rPr>
        <w:t>Designation by the amount equal to the difference between the Exceptional Dispatch and the sum of the resource’s</w:t>
      </w:r>
      <w:r>
        <w:rPr>
          <w:rStyle w:val="DeltaViewInsertion"/>
          <w:color w:val="auto"/>
          <w:szCs w:val="22"/>
          <w:u w:val="none"/>
        </w:rPr>
        <w:t xml:space="preserve"> CPM </w:t>
      </w:r>
      <w:r w:rsidRPr="00910CBF">
        <w:rPr>
          <w:rStyle w:val="DeltaViewInsertion"/>
          <w:color w:val="auto"/>
          <w:szCs w:val="22"/>
          <w:u w:val="none"/>
        </w:rPr>
        <w:t>Capacity or RA Capacity</w:t>
      </w:r>
      <w:r>
        <w:rPr>
          <w:rStyle w:val="DeltaViewInsertion"/>
          <w:color w:val="auto"/>
          <w:szCs w:val="22"/>
          <w:u w:val="none"/>
        </w:rPr>
        <w:t xml:space="preserve">.  </w:t>
      </w:r>
      <w:r w:rsidRPr="00910CBF">
        <w:rPr>
          <w:rStyle w:val="DeltaViewInsertion"/>
          <w:color w:val="auto"/>
          <w:szCs w:val="22"/>
          <w:u w:val="none"/>
        </w:rPr>
        <w:t>Any incremental Exceptional Dispatch issued within any 30-day</w:t>
      </w:r>
      <w:r>
        <w:rPr>
          <w:rStyle w:val="DeltaViewInsertion"/>
          <w:color w:val="auto"/>
          <w:szCs w:val="22"/>
          <w:u w:val="none"/>
        </w:rPr>
        <w:t xml:space="preserve"> CPM </w:t>
      </w:r>
      <w:r w:rsidRPr="00910CBF">
        <w:rPr>
          <w:rStyle w:val="DeltaViewInsertion"/>
          <w:color w:val="auto"/>
          <w:szCs w:val="22"/>
          <w:u w:val="none"/>
        </w:rPr>
        <w:t>term does not result in a new 30-day term</w:t>
      </w:r>
      <w:r>
        <w:rPr>
          <w:rStyle w:val="DeltaViewInsertion"/>
          <w:color w:val="auto"/>
          <w:szCs w:val="22"/>
          <w:u w:val="none"/>
        </w:rPr>
        <w:t xml:space="preserve">.  </w:t>
      </w:r>
    </w:p>
    <w:p w14:paraId="20C61DA1" w14:textId="77777777" w:rsidR="00BF627C" w:rsidRDefault="00BF627C" w:rsidP="00BF627C">
      <w:pPr>
        <w:tabs>
          <w:tab w:val="left" w:pos="1440"/>
        </w:tabs>
        <w:spacing w:after="60" w:line="300" w:lineRule="auto"/>
        <w:rPr>
          <w:rStyle w:val="DeltaViewInsertion"/>
          <w:color w:val="auto"/>
          <w:szCs w:val="22"/>
          <w:u w:val="none"/>
        </w:rPr>
      </w:pPr>
      <w:r w:rsidRPr="00910CBF">
        <w:rPr>
          <w:rStyle w:val="DeltaViewInsertion"/>
          <w:color w:val="auto"/>
          <w:szCs w:val="22"/>
          <w:u w:val="none"/>
        </w:rPr>
        <w:t>If a resource has an RA Capacity or</w:t>
      </w:r>
      <w:r>
        <w:rPr>
          <w:rStyle w:val="DeltaViewInsertion"/>
          <w:color w:val="auto"/>
          <w:szCs w:val="22"/>
          <w:u w:val="none"/>
        </w:rPr>
        <w:t xml:space="preserve"> CPM </w:t>
      </w:r>
      <w:r w:rsidRPr="00910CBF">
        <w:rPr>
          <w:rStyle w:val="DeltaViewInsertion"/>
          <w:color w:val="auto"/>
          <w:szCs w:val="22"/>
          <w:u w:val="none"/>
        </w:rPr>
        <w:t>Capacity obligation that pre-existed the resource’s Exceptional Dispatch</w:t>
      </w:r>
      <w:r>
        <w:rPr>
          <w:rStyle w:val="DeltaViewInsertion"/>
          <w:color w:val="auto"/>
          <w:szCs w:val="22"/>
          <w:u w:val="none"/>
        </w:rPr>
        <w:t xml:space="preserve"> CPM </w:t>
      </w:r>
      <w:r w:rsidRPr="00910CBF">
        <w:rPr>
          <w:rStyle w:val="DeltaViewInsertion"/>
          <w:color w:val="auto"/>
          <w:szCs w:val="22"/>
          <w:u w:val="none"/>
        </w:rPr>
        <w:t>Designation and, during the term of the resource’s Exceptional Dispatch</w:t>
      </w:r>
      <w:r>
        <w:rPr>
          <w:rStyle w:val="DeltaViewInsertion"/>
          <w:color w:val="auto"/>
          <w:szCs w:val="22"/>
          <w:u w:val="none"/>
        </w:rPr>
        <w:t xml:space="preserve"> CPM </w:t>
      </w:r>
      <w:r w:rsidRPr="00910CBF">
        <w:rPr>
          <w:rStyle w:val="DeltaViewInsertion"/>
          <w:color w:val="auto"/>
          <w:szCs w:val="22"/>
          <w:u w:val="none"/>
        </w:rPr>
        <w:t>designation, the amount of the resource’s RA Capacity or</w:t>
      </w:r>
      <w:r>
        <w:rPr>
          <w:rStyle w:val="DeltaViewInsertion"/>
          <w:color w:val="auto"/>
          <w:szCs w:val="22"/>
          <w:u w:val="none"/>
        </w:rPr>
        <w:t xml:space="preserve"> CPM </w:t>
      </w:r>
      <w:r w:rsidRPr="00910CBF">
        <w:rPr>
          <w:rStyle w:val="DeltaViewInsertion"/>
          <w:color w:val="auto"/>
          <w:szCs w:val="22"/>
          <w:u w:val="none"/>
        </w:rPr>
        <w:t xml:space="preserve">Capacity is reduced, the </w:t>
      </w:r>
      <w:r>
        <w:rPr>
          <w:rStyle w:val="DeltaViewInsertion"/>
          <w:color w:val="auto"/>
          <w:szCs w:val="22"/>
          <w:u w:val="none"/>
        </w:rPr>
        <w:t>ISO</w:t>
      </w:r>
      <w:r w:rsidRPr="00910CBF">
        <w:rPr>
          <w:rStyle w:val="DeltaViewInsertion"/>
          <w:color w:val="auto"/>
          <w:szCs w:val="22"/>
          <w:u w:val="none"/>
        </w:rPr>
        <w:t xml:space="preserve"> will increase the</w:t>
      </w:r>
      <w:r>
        <w:rPr>
          <w:rStyle w:val="DeltaViewInsertion"/>
          <w:color w:val="auto"/>
          <w:szCs w:val="22"/>
          <w:u w:val="none"/>
        </w:rPr>
        <w:t xml:space="preserve"> CPM </w:t>
      </w:r>
      <w:r w:rsidRPr="00910CBF">
        <w:rPr>
          <w:rStyle w:val="DeltaViewInsertion"/>
          <w:color w:val="auto"/>
          <w:szCs w:val="22"/>
          <w:u w:val="none"/>
        </w:rPr>
        <w:t>designation by the amount, if any, necessary to ensure that the sum of Exceptional Dispatch</w:t>
      </w:r>
      <w:r>
        <w:rPr>
          <w:rStyle w:val="DeltaViewInsertion"/>
          <w:color w:val="auto"/>
          <w:szCs w:val="22"/>
          <w:u w:val="none"/>
        </w:rPr>
        <w:t xml:space="preserve"> CPM </w:t>
      </w:r>
      <w:r w:rsidRPr="00910CBF">
        <w:rPr>
          <w:rStyle w:val="DeltaViewInsertion"/>
          <w:color w:val="auto"/>
          <w:szCs w:val="22"/>
          <w:u w:val="none"/>
        </w:rPr>
        <w:t>designation quantity and any remaining RA Capacity is not less than PMin</w:t>
      </w:r>
      <w:r>
        <w:rPr>
          <w:rStyle w:val="DeltaViewInsertion"/>
          <w:color w:val="auto"/>
          <w:szCs w:val="22"/>
          <w:u w:val="none"/>
        </w:rPr>
        <w:t xml:space="preserve">.  </w:t>
      </w:r>
      <w:r w:rsidRPr="00910CBF">
        <w:rPr>
          <w:rStyle w:val="DeltaViewInsertion"/>
          <w:color w:val="auto"/>
          <w:szCs w:val="22"/>
          <w:u w:val="none"/>
        </w:rPr>
        <w:t xml:space="preserve">If capacity that receives an Exceptional </w:t>
      </w:r>
      <w:r w:rsidRPr="00910CBF">
        <w:rPr>
          <w:rStyle w:val="DeltaViewInsertion"/>
          <w:color w:val="auto"/>
          <w:szCs w:val="22"/>
          <w:u w:val="none"/>
        </w:rPr>
        <w:lastRenderedPageBreak/>
        <w:t>Dispatch</w:t>
      </w:r>
      <w:r>
        <w:rPr>
          <w:rStyle w:val="DeltaViewInsertion"/>
          <w:color w:val="auto"/>
          <w:szCs w:val="22"/>
          <w:u w:val="none"/>
        </w:rPr>
        <w:t xml:space="preserve"> CPM </w:t>
      </w:r>
      <w:r w:rsidRPr="00910CBF">
        <w:rPr>
          <w:rStyle w:val="DeltaViewInsertion"/>
          <w:color w:val="auto"/>
          <w:szCs w:val="22"/>
          <w:u w:val="none"/>
        </w:rPr>
        <w:t>Designation becomes RA Capacity or receives a monthly</w:t>
      </w:r>
      <w:r>
        <w:rPr>
          <w:rStyle w:val="DeltaViewInsertion"/>
          <w:color w:val="auto"/>
          <w:szCs w:val="22"/>
          <w:u w:val="none"/>
        </w:rPr>
        <w:t xml:space="preserve"> CPM </w:t>
      </w:r>
      <w:r w:rsidRPr="00910CBF">
        <w:rPr>
          <w:rStyle w:val="DeltaViewInsertion"/>
          <w:color w:val="auto"/>
          <w:szCs w:val="22"/>
          <w:u w:val="none"/>
        </w:rPr>
        <w:t>designation or Significant Event Designation or receives an RMR Contract as of a certain date, then the Exceptional Dispatch</w:t>
      </w:r>
      <w:r>
        <w:rPr>
          <w:rStyle w:val="DeltaViewInsertion"/>
          <w:color w:val="auto"/>
          <w:szCs w:val="22"/>
          <w:u w:val="none"/>
        </w:rPr>
        <w:t xml:space="preserve"> CPM </w:t>
      </w:r>
      <w:r w:rsidRPr="00910CBF">
        <w:rPr>
          <w:rStyle w:val="DeltaViewInsertion"/>
          <w:color w:val="auto"/>
          <w:szCs w:val="22"/>
          <w:u w:val="none"/>
        </w:rPr>
        <w:t>designation shall be reduced by the amount of the new RA Capacity,</w:t>
      </w:r>
      <w:r>
        <w:rPr>
          <w:rStyle w:val="DeltaViewInsertion"/>
          <w:color w:val="auto"/>
          <w:szCs w:val="22"/>
          <w:u w:val="none"/>
        </w:rPr>
        <w:t xml:space="preserve"> CPM </w:t>
      </w:r>
      <w:r w:rsidRPr="00910CBF">
        <w:rPr>
          <w:rStyle w:val="DeltaViewInsertion"/>
          <w:color w:val="auto"/>
          <w:szCs w:val="22"/>
          <w:u w:val="none"/>
        </w:rPr>
        <w:t>Significant Event designation, or RMR Contract from that date through the rest of the 30-day term.</w:t>
      </w:r>
    </w:p>
    <w:p w14:paraId="20C61DA2" w14:textId="77777777" w:rsidR="00BF627C" w:rsidRDefault="00BF627C" w:rsidP="00BF627C">
      <w:pPr>
        <w:tabs>
          <w:tab w:val="left" w:pos="1440"/>
        </w:tabs>
        <w:spacing w:after="60" w:line="300" w:lineRule="auto"/>
        <w:rPr>
          <w:rStyle w:val="DeltaViewInsertion"/>
          <w:color w:val="auto"/>
          <w:szCs w:val="22"/>
          <w:u w:val="none"/>
        </w:rPr>
      </w:pPr>
    </w:p>
    <w:p w14:paraId="20C61DA3" w14:textId="4E26D855" w:rsidR="00BF627C" w:rsidRPr="00D81956" w:rsidRDefault="00BF627C" w:rsidP="00FA1BA8">
      <w:pPr>
        <w:pStyle w:val="Heading3"/>
        <w:rPr>
          <w:rStyle w:val="DeltaViewInsertion"/>
          <w:color w:val="auto"/>
          <w:sz w:val="24"/>
          <w:u w:val="none"/>
        </w:rPr>
      </w:pPr>
      <w:bookmarkStart w:id="975" w:name="_Toc233778781"/>
      <w:r w:rsidRPr="00FA1BA8">
        <w:rPr>
          <w:rStyle w:val="DeltaViewInsertion"/>
          <w:b w:val="0"/>
          <w:color w:val="auto"/>
          <w:sz w:val="24"/>
          <w:u w:val="none"/>
        </w:rPr>
        <w:t>Examples of different CPM scenarios</w:t>
      </w:r>
      <w:r w:rsidR="005163CD">
        <w:rPr>
          <w:rStyle w:val="DeltaViewInsertion"/>
          <w:b w:val="0"/>
          <w:color w:val="auto"/>
          <w:sz w:val="24"/>
          <w:u w:val="none"/>
        </w:rPr>
        <w:t xml:space="preserve"> for Exceptional Dispatch and Significant Event CPMs</w:t>
      </w:r>
      <w:r w:rsidRPr="00FA1BA8">
        <w:rPr>
          <w:rStyle w:val="DeltaViewInsertion"/>
          <w:b w:val="0"/>
          <w:color w:val="auto"/>
          <w:sz w:val="24"/>
          <w:u w:val="none"/>
        </w:rPr>
        <w:t>:</w:t>
      </w:r>
      <w:bookmarkEnd w:id="975"/>
    </w:p>
    <w:p w14:paraId="20C61DA4" w14:textId="1842D905" w:rsidR="00BF627C" w:rsidRPr="00FA1BA8" w:rsidRDefault="00BF627C" w:rsidP="00FA1BA8">
      <w:r w:rsidRPr="00FA1BA8">
        <w:t>Tariff Section</w:t>
      </w:r>
      <w:r w:rsidR="005163CD">
        <w:t>s</w:t>
      </w:r>
      <w:r w:rsidRPr="00FA1BA8">
        <w:t xml:space="preserve"> </w:t>
      </w:r>
      <w:r w:rsidR="005C4229">
        <w:t>43A</w:t>
      </w:r>
      <w:r w:rsidRPr="00FA1BA8">
        <w:t xml:space="preserve">.2.5.2.4 </w:t>
      </w:r>
      <w:r w:rsidR="005163CD">
        <w:t>and 43A.2.4.1</w:t>
      </w:r>
    </w:p>
    <w:p w14:paraId="20C61DA5" w14:textId="77777777" w:rsidR="00BF627C" w:rsidRPr="00CC6567" w:rsidRDefault="00BF627C" w:rsidP="00BF627C">
      <w:pPr>
        <w:tabs>
          <w:tab w:val="left" w:pos="1440"/>
        </w:tabs>
        <w:spacing w:after="60" w:line="300" w:lineRule="auto"/>
        <w:rPr>
          <w:b/>
          <w:szCs w:val="22"/>
        </w:rPr>
      </w:pPr>
    </w:p>
    <w:p w14:paraId="20C61DA6" w14:textId="77777777" w:rsidR="00BF627C" w:rsidRPr="00CC6567" w:rsidRDefault="00BF627C" w:rsidP="00BF627C">
      <w:pPr>
        <w:pStyle w:val="Heading6"/>
        <w:numPr>
          <w:ilvl w:val="0"/>
          <w:numId w:val="0"/>
        </w:numPr>
        <w:ind w:left="1080"/>
      </w:pPr>
      <w:bookmarkStart w:id="976" w:name="_Toc326763946"/>
      <w:bookmarkStart w:id="977" w:name="_Toc369088176"/>
      <w:bookmarkStart w:id="978" w:name="_Toc397496546"/>
      <w:bookmarkStart w:id="979" w:name="_Toc233778782"/>
      <w:r w:rsidRPr="00CC6567">
        <w:t>Example of CPM with Increasing RA</w:t>
      </w:r>
      <w:bookmarkEnd w:id="976"/>
      <w:bookmarkEnd w:id="977"/>
      <w:bookmarkEnd w:id="978"/>
      <w:bookmarkEnd w:id="979"/>
      <w:r w:rsidRPr="00CC6567">
        <w:t xml:space="preserve"> </w:t>
      </w:r>
    </w:p>
    <w:p w14:paraId="20C61DA7" w14:textId="77777777" w:rsidR="00BF627C" w:rsidRPr="00CC6567" w:rsidRDefault="00BF627C" w:rsidP="00BF627C">
      <w:pPr>
        <w:tabs>
          <w:tab w:val="left" w:pos="1440"/>
        </w:tabs>
        <w:spacing w:after="60" w:line="300" w:lineRule="auto"/>
        <w:rPr>
          <w:szCs w:val="22"/>
        </w:rPr>
      </w:pPr>
      <w:r w:rsidRPr="00A1727A">
        <w:rPr>
          <w:noProof/>
          <w:szCs w:val="22"/>
        </w:rPr>
        <mc:AlternateContent>
          <mc:Choice Requires="wpc">
            <w:drawing>
              <wp:inline distT="0" distB="0" distL="0" distR="0" wp14:anchorId="20C62037" wp14:editId="20C62038">
                <wp:extent cx="5772150" cy="3426460"/>
                <wp:effectExtent l="0" t="3810" r="0" b="0"/>
                <wp:docPr id="207" name="Canvas 207"/>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wps:wsp>
                        <wps:cNvPr id="180" name="Text Box 590"/>
                        <wps:cNvSpPr txBox="1">
                          <a:spLocks noChangeArrowheads="1"/>
                        </wps:cNvSpPr>
                        <wps:spPr bwMode="auto">
                          <a:xfrm>
                            <a:off x="1972945" y="3007995"/>
                            <a:ext cx="2425065" cy="254635"/>
                          </a:xfrm>
                          <a:prstGeom prst="rect">
                            <a:avLst/>
                          </a:prstGeom>
                          <a:solidFill>
                            <a:srgbClr val="C00000"/>
                          </a:solidFill>
                          <a:ln w="38100">
                            <a:solidFill>
                              <a:srgbClr val="F2F2F2"/>
                            </a:solidFill>
                            <a:miter lim="800000"/>
                            <a:headEnd/>
                            <a:tailEnd/>
                          </a:ln>
                          <a:effectLst>
                            <a:outerShdw dist="28398" dir="3806097" algn="ctr" rotWithShape="0">
                              <a:srgbClr val="3F3151">
                                <a:alpha val="50000"/>
                              </a:srgbClr>
                            </a:outerShdw>
                          </a:effectLst>
                        </wps:spPr>
                        <wps:txbx>
                          <w:txbxContent>
                            <w:p w14:paraId="20C6209B" w14:textId="77777777" w:rsidR="00635AA1" w:rsidRPr="00D36480" w:rsidRDefault="00635AA1" w:rsidP="00BF627C">
                              <w:pPr>
                                <w:jc w:val="center"/>
                                <w:rPr>
                                  <w:sz w:val="18"/>
                                </w:rPr>
                              </w:pPr>
                              <w:r>
                                <w:rPr>
                                  <w:sz w:val="18"/>
                                </w:rPr>
                                <w:t>CPM</w:t>
                              </w:r>
                            </w:p>
                          </w:txbxContent>
                        </wps:txbx>
                        <wps:bodyPr rot="0" vert="horz" wrap="square" lIns="85149" tIns="42574" rIns="85149" bIns="42574" anchor="t" anchorCtr="0" upright="1">
                          <a:noAutofit/>
                        </wps:bodyPr>
                      </wps:wsp>
                      <wps:wsp>
                        <wps:cNvPr id="181" name="Text Box 591"/>
                        <wps:cNvSpPr txBox="1">
                          <a:spLocks noChangeArrowheads="1"/>
                        </wps:cNvSpPr>
                        <wps:spPr bwMode="auto">
                          <a:xfrm>
                            <a:off x="2995930" y="2663190"/>
                            <a:ext cx="2672080" cy="254635"/>
                          </a:xfrm>
                          <a:prstGeom prst="rect">
                            <a:avLst/>
                          </a:prstGeom>
                          <a:solidFill>
                            <a:srgbClr val="FFFF00"/>
                          </a:solidFill>
                          <a:ln w="38100">
                            <a:solidFill>
                              <a:srgbClr val="F2F2F2"/>
                            </a:solidFill>
                            <a:miter lim="800000"/>
                            <a:headEnd/>
                            <a:tailEnd/>
                          </a:ln>
                          <a:effectLst>
                            <a:outerShdw dist="28398" dir="3806097" algn="ctr" rotWithShape="0">
                              <a:srgbClr val="974706">
                                <a:alpha val="50000"/>
                              </a:srgbClr>
                            </a:outerShdw>
                          </a:effectLst>
                        </wps:spPr>
                        <wps:txbx>
                          <w:txbxContent>
                            <w:p w14:paraId="20C6209C" w14:textId="77777777" w:rsidR="00635AA1" w:rsidRPr="00D36480" w:rsidRDefault="00635AA1" w:rsidP="00E95F75">
                              <w:pPr>
                                <w:jc w:val="center"/>
                                <w:rPr>
                                  <w:sz w:val="18"/>
                                </w:rPr>
                              </w:pPr>
                              <w:r>
                                <w:rPr>
                                  <w:sz w:val="18"/>
                                </w:rPr>
                                <w:t>Month B RA Capacity</w:t>
                              </w:r>
                            </w:p>
                            <w:p w14:paraId="20C6209D" w14:textId="77777777" w:rsidR="00635AA1" w:rsidRPr="00D36480" w:rsidRDefault="00635AA1" w:rsidP="00BF627C">
                              <w:pPr>
                                <w:jc w:val="center"/>
                                <w:rPr>
                                  <w:sz w:val="18"/>
                                </w:rPr>
                              </w:pPr>
                            </w:p>
                          </w:txbxContent>
                        </wps:txbx>
                        <wps:bodyPr rot="0" vert="horz" wrap="square" lIns="85149" tIns="42574" rIns="85149" bIns="42574" anchor="t" anchorCtr="0" upright="1">
                          <a:noAutofit/>
                        </wps:bodyPr>
                      </wps:wsp>
                      <wps:wsp>
                        <wps:cNvPr id="182" name="Text Box 592"/>
                        <wps:cNvSpPr txBox="1">
                          <a:spLocks noChangeArrowheads="1"/>
                        </wps:cNvSpPr>
                        <wps:spPr bwMode="auto">
                          <a:xfrm>
                            <a:off x="577215" y="2663190"/>
                            <a:ext cx="2374265" cy="254000"/>
                          </a:xfrm>
                          <a:prstGeom prst="rect">
                            <a:avLst/>
                          </a:prstGeom>
                          <a:solidFill>
                            <a:srgbClr val="4BACC6"/>
                          </a:solidFill>
                          <a:ln w="38100">
                            <a:solidFill>
                              <a:srgbClr val="F2F2F2"/>
                            </a:solidFill>
                            <a:miter lim="800000"/>
                            <a:headEnd/>
                            <a:tailEnd/>
                          </a:ln>
                          <a:effectLst>
                            <a:outerShdw dist="28398" dir="3806097" algn="ctr" rotWithShape="0">
                              <a:srgbClr val="205867">
                                <a:alpha val="50000"/>
                              </a:srgbClr>
                            </a:outerShdw>
                          </a:effectLst>
                        </wps:spPr>
                        <wps:txbx>
                          <w:txbxContent>
                            <w:p w14:paraId="20C6209E" w14:textId="77777777" w:rsidR="00635AA1" w:rsidRPr="00E95F75" w:rsidRDefault="00635AA1" w:rsidP="00E95F75">
                              <w:pPr>
                                <w:jc w:val="center"/>
                                <w:rPr>
                                  <w:sz w:val="18"/>
                                </w:rPr>
                              </w:pPr>
                              <w:r w:rsidRPr="00E95F75">
                                <w:rPr>
                                  <w:sz w:val="18"/>
                                </w:rPr>
                                <w:t>Month A RA Capacity</w:t>
                              </w:r>
                            </w:p>
                            <w:p w14:paraId="20C6209F" w14:textId="77777777" w:rsidR="00635AA1" w:rsidRPr="00D36480" w:rsidRDefault="00635AA1" w:rsidP="00BF627C">
                              <w:pPr>
                                <w:jc w:val="center"/>
                                <w:rPr>
                                  <w:sz w:val="18"/>
                                </w:rPr>
                              </w:pPr>
                            </w:p>
                          </w:txbxContent>
                        </wps:txbx>
                        <wps:bodyPr rot="0" vert="horz" wrap="square" lIns="85149" tIns="42574" rIns="85149" bIns="42574" anchor="t" anchorCtr="0" upright="1">
                          <a:noAutofit/>
                        </wps:bodyPr>
                      </wps:wsp>
                      <wps:wsp>
                        <wps:cNvPr id="183" name="AutoShape 593"/>
                        <wps:cNvCnPr>
                          <a:cxnSpLocks noChangeShapeType="1"/>
                        </wps:cNvCnPr>
                        <wps:spPr bwMode="auto">
                          <a:xfrm>
                            <a:off x="439420" y="2310130"/>
                            <a:ext cx="5207000" cy="635"/>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184" name="AutoShape 594"/>
                        <wps:cNvCnPr>
                          <a:cxnSpLocks noChangeShapeType="1"/>
                        </wps:cNvCnPr>
                        <wps:spPr bwMode="auto">
                          <a:xfrm>
                            <a:off x="2951480" y="811530"/>
                            <a:ext cx="2653665" cy="635"/>
                          </a:xfrm>
                          <a:prstGeom prst="straightConnector1">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85" name="AutoShape 595"/>
                        <wps:cNvCnPr>
                          <a:cxnSpLocks noChangeShapeType="1"/>
                        </wps:cNvCnPr>
                        <wps:spPr bwMode="auto">
                          <a:xfrm>
                            <a:off x="2038350" y="476250"/>
                            <a:ext cx="2348230" cy="63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86" name="AutoShape 596"/>
                        <wps:cNvCnPr>
                          <a:cxnSpLocks noChangeShapeType="1"/>
                        </wps:cNvCnPr>
                        <wps:spPr bwMode="auto">
                          <a:xfrm>
                            <a:off x="2952115" y="810260"/>
                            <a:ext cx="635" cy="420370"/>
                          </a:xfrm>
                          <a:prstGeom prst="straightConnector1">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87" name="AutoShape 597"/>
                        <wps:cNvCnPr>
                          <a:cxnSpLocks noChangeShapeType="1"/>
                        </wps:cNvCnPr>
                        <wps:spPr bwMode="auto">
                          <a:xfrm>
                            <a:off x="695325" y="1230630"/>
                            <a:ext cx="2256155" cy="635"/>
                          </a:xfrm>
                          <a:prstGeom prst="straightConnector1">
                            <a:avLst/>
                          </a:prstGeom>
                          <a:noFill/>
                          <a:ln w="38100">
                            <a:solidFill>
                              <a:srgbClr val="4BACC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88" name="AutoShape 598"/>
                        <wps:cNvCnPr>
                          <a:cxnSpLocks noChangeShapeType="1"/>
                        </wps:cNvCnPr>
                        <wps:spPr bwMode="auto">
                          <a:xfrm>
                            <a:off x="639445" y="43815"/>
                            <a:ext cx="635" cy="2272665"/>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189" name="Text Box 599"/>
                        <wps:cNvSpPr txBox="1">
                          <a:spLocks noChangeArrowheads="1"/>
                        </wps:cNvSpPr>
                        <wps:spPr bwMode="auto">
                          <a:xfrm>
                            <a:off x="3963035" y="2401570"/>
                            <a:ext cx="902970" cy="2184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0" w14:textId="689894C6" w:rsidR="00635AA1" w:rsidRPr="00D36480" w:rsidRDefault="00C3411E" w:rsidP="00BF627C">
                              <w:pPr>
                                <w:rPr>
                                  <w:sz w:val="18"/>
                                </w:rPr>
                              </w:pPr>
                              <w:r>
                                <w:rPr>
                                  <w:sz w:val="18"/>
                                </w:rPr>
                                <w:t>Start+30 Days</w:t>
                              </w:r>
                            </w:p>
                          </w:txbxContent>
                        </wps:txbx>
                        <wps:bodyPr rot="0" vert="horz" wrap="square" lIns="85149" tIns="42574" rIns="85149" bIns="42574" anchor="t" anchorCtr="0" upright="1">
                          <a:noAutofit/>
                        </wps:bodyPr>
                      </wps:wsp>
                      <wps:wsp>
                        <wps:cNvPr id="190" name="AutoShape 600"/>
                        <wps:cNvCnPr>
                          <a:cxnSpLocks noChangeShapeType="1"/>
                        </wps:cNvCnPr>
                        <wps:spPr bwMode="auto">
                          <a:xfrm>
                            <a:off x="4391660" y="2310130"/>
                            <a:ext cx="635"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191" name="Text Box 601"/>
                        <wps:cNvSpPr txBox="1">
                          <a:spLocks noChangeArrowheads="1"/>
                        </wps:cNvSpPr>
                        <wps:spPr bwMode="auto">
                          <a:xfrm>
                            <a:off x="1807210" y="2392680"/>
                            <a:ext cx="509270" cy="2190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1" w14:textId="1C165865" w:rsidR="00635AA1" w:rsidRPr="00D36480" w:rsidRDefault="00C3411E" w:rsidP="00BF627C">
                              <w:pPr>
                                <w:rPr>
                                  <w:sz w:val="18"/>
                                </w:rPr>
                              </w:pPr>
                              <w:r>
                                <w:rPr>
                                  <w:sz w:val="18"/>
                                </w:rPr>
                                <w:t>Start</w:t>
                              </w:r>
                            </w:p>
                          </w:txbxContent>
                        </wps:txbx>
                        <wps:bodyPr rot="0" vert="horz" wrap="square" lIns="85149" tIns="42574" rIns="85149" bIns="42574" anchor="t" anchorCtr="0" upright="1">
                          <a:noAutofit/>
                        </wps:bodyPr>
                      </wps:wsp>
                      <wps:wsp>
                        <wps:cNvPr id="192" name="AutoShape 602"/>
                        <wps:cNvCnPr>
                          <a:cxnSpLocks noChangeShapeType="1"/>
                        </wps:cNvCnPr>
                        <wps:spPr bwMode="auto">
                          <a:xfrm>
                            <a:off x="2050415" y="2310130"/>
                            <a:ext cx="1270"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193" name="Text Box 603"/>
                        <wps:cNvSpPr txBox="1">
                          <a:spLocks noChangeArrowheads="1"/>
                        </wps:cNvSpPr>
                        <wps:spPr bwMode="auto">
                          <a:xfrm>
                            <a:off x="243840" y="1139190"/>
                            <a:ext cx="33782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2" w14:textId="7CEEE878" w:rsidR="00635AA1" w:rsidRPr="00D36480" w:rsidRDefault="005163CD" w:rsidP="00BF627C">
                              <w:pPr>
                                <w:rPr>
                                  <w:sz w:val="18"/>
                                </w:rPr>
                              </w:pPr>
                              <w:r>
                                <w:rPr>
                                  <w:sz w:val="18"/>
                                </w:rPr>
                                <w:t>RA</w:t>
                              </w:r>
                            </w:p>
                          </w:txbxContent>
                        </wps:txbx>
                        <wps:bodyPr rot="0" vert="horz" wrap="square" lIns="85149" tIns="42574" rIns="85149" bIns="42574" anchor="t" anchorCtr="0" upright="1">
                          <a:noAutofit/>
                        </wps:bodyPr>
                      </wps:wsp>
                      <wps:wsp>
                        <wps:cNvPr id="194" name="AutoShape 604"/>
                        <wps:cNvCnPr>
                          <a:cxnSpLocks noChangeShapeType="1"/>
                          <a:stCxn id="200" idx="3"/>
                        </wps:cNvCnPr>
                        <wps:spPr bwMode="auto">
                          <a:xfrm>
                            <a:off x="619760" y="1653540"/>
                            <a:ext cx="5026660" cy="13335"/>
                          </a:xfrm>
                          <a:prstGeom prst="straightConnector1">
                            <a:avLst/>
                          </a:prstGeom>
                          <a:noFill/>
                          <a:ln w="38100">
                            <a:solidFill>
                              <a:srgbClr val="9BBB59"/>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95" name="AutoShape 605"/>
                        <wps:cNvCnPr>
                          <a:cxnSpLocks noChangeShapeType="1"/>
                          <a:stCxn id="199" idx="3"/>
                        </wps:cNvCnPr>
                        <wps:spPr bwMode="auto">
                          <a:xfrm>
                            <a:off x="621665" y="167005"/>
                            <a:ext cx="5024755" cy="635"/>
                          </a:xfrm>
                          <a:prstGeom prst="straightConnector1">
                            <a:avLst/>
                          </a:prstGeom>
                          <a:noFill/>
                          <a:ln w="38100">
                            <a:solidFill>
                              <a:srgbClr val="8064A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96" name="AutoShape 606"/>
                        <wps:cNvCnPr>
                          <a:cxnSpLocks noChangeShapeType="1"/>
                        </wps:cNvCnPr>
                        <wps:spPr bwMode="auto">
                          <a:xfrm>
                            <a:off x="4386580" y="476885"/>
                            <a:ext cx="6350" cy="33337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97" name="AutoShape 607"/>
                        <wps:cNvCnPr>
                          <a:cxnSpLocks noChangeShapeType="1"/>
                        </wps:cNvCnPr>
                        <wps:spPr bwMode="auto">
                          <a:xfrm>
                            <a:off x="2050415" y="1351915"/>
                            <a:ext cx="5715" cy="799465"/>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98" name="AutoShape 608"/>
                        <wps:cNvCnPr>
                          <a:cxnSpLocks noChangeShapeType="1"/>
                        </wps:cNvCnPr>
                        <wps:spPr bwMode="auto">
                          <a:xfrm flipH="1">
                            <a:off x="2951480" y="167640"/>
                            <a:ext cx="1270" cy="2390775"/>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99" name="Text Box 609"/>
                        <wps:cNvSpPr txBox="1">
                          <a:spLocks noChangeArrowheads="1"/>
                        </wps:cNvSpPr>
                        <wps:spPr bwMode="auto">
                          <a:xfrm>
                            <a:off x="142875" y="57785"/>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3" w14:textId="7F4E132C" w:rsidR="00635AA1" w:rsidRPr="00D36480" w:rsidRDefault="005163CD" w:rsidP="00BF627C">
                              <w:pPr>
                                <w:rPr>
                                  <w:sz w:val="18"/>
                                </w:rPr>
                              </w:pPr>
                              <w:r>
                                <w:rPr>
                                  <w:sz w:val="18"/>
                                </w:rPr>
                                <w:t>Pmax</w:t>
                              </w:r>
                            </w:p>
                          </w:txbxContent>
                        </wps:txbx>
                        <wps:bodyPr rot="0" vert="horz" wrap="square" lIns="85149" tIns="42574" rIns="85149" bIns="42574" anchor="t" anchorCtr="0" upright="1">
                          <a:noAutofit/>
                        </wps:bodyPr>
                      </wps:wsp>
                      <wps:wsp>
                        <wps:cNvPr id="200" name="Text Box 610"/>
                        <wps:cNvSpPr txBox="1">
                          <a:spLocks noChangeArrowheads="1"/>
                        </wps:cNvSpPr>
                        <wps:spPr bwMode="auto">
                          <a:xfrm>
                            <a:off x="140970" y="1544320"/>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4" w14:textId="342654BC" w:rsidR="00635AA1" w:rsidRPr="00D36480" w:rsidRDefault="005163CD" w:rsidP="00BF627C">
                              <w:pPr>
                                <w:rPr>
                                  <w:sz w:val="18"/>
                                </w:rPr>
                              </w:pPr>
                              <w:r>
                                <w:rPr>
                                  <w:sz w:val="18"/>
                                </w:rPr>
                                <w:t>Pmin</w:t>
                              </w:r>
                            </w:p>
                          </w:txbxContent>
                        </wps:txbx>
                        <wps:bodyPr rot="0" vert="horz" wrap="square" lIns="85149" tIns="42574" rIns="85149" bIns="42574" anchor="t" anchorCtr="0" upright="1">
                          <a:noAutofit/>
                        </wps:bodyPr>
                      </wps:wsp>
                      <wps:wsp>
                        <wps:cNvPr id="201" name="Text Box 611"/>
                        <wps:cNvSpPr txBox="1">
                          <a:spLocks noChangeArrowheads="1"/>
                        </wps:cNvSpPr>
                        <wps:spPr bwMode="auto">
                          <a:xfrm>
                            <a:off x="695325" y="388620"/>
                            <a:ext cx="129921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5" w14:textId="77777777" w:rsidR="00635AA1" w:rsidRPr="00D36480" w:rsidRDefault="00635AA1" w:rsidP="00BF627C">
                              <w:pPr>
                                <w:rPr>
                                  <w:sz w:val="18"/>
                                </w:rPr>
                              </w:pPr>
                            </w:p>
                          </w:txbxContent>
                        </wps:txbx>
                        <wps:bodyPr rot="0" vert="horz" wrap="square" lIns="85149" tIns="42574" rIns="85149" bIns="42574" anchor="t" anchorCtr="0" upright="1">
                          <a:noAutofit/>
                        </wps:bodyPr>
                      </wps:wsp>
                      <wps:wsp>
                        <wps:cNvPr id="202" name="AutoShape 612"/>
                        <wps:cNvCnPr>
                          <a:cxnSpLocks noChangeShapeType="1"/>
                        </wps:cNvCnPr>
                        <wps:spPr bwMode="auto">
                          <a:xfrm>
                            <a:off x="2049780" y="476885"/>
                            <a:ext cx="635" cy="754380"/>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203" name="AutoShape 613"/>
                        <wps:cNvCnPr>
                          <a:cxnSpLocks noChangeShapeType="1"/>
                        </wps:cNvCnPr>
                        <wps:spPr bwMode="auto">
                          <a:xfrm>
                            <a:off x="4386580" y="891540"/>
                            <a:ext cx="5715" cy="1259840"/>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204" name="Text Box 614"/>
                        <wps:cNvSpPr txBox="1">
                          <a:spLocks noChangeArrowheads="1"/>
                        </wps:cNvSpPr>
                        <wps:spPr bwMode="auto">
                          <a:xfrm>
                            <a:off x="0" y="768350"/>
                            <a:ext cx="34290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C620A6" w14:textId="77777777" w:rsidR="00635AA1" w:rsidRPr="00D36480" w:rsidRDefault="00635AA1" w:rsidP="00BF627C">
                              <w:pPr>
                                <w:jc w:val="center"/>
                                <w:rPr>
                                  <w:sz w:val="18"/>
                                </w:rPr>
                              </w:pPr>
                              <w:r>
                                <w:rPr>
                                  <w:szCs w:val="22"/>
                                </w:rPr>
                                <w:t>MW</w:t>
                              </w:r>
                            </w:p>
                          </w:txbxContent>
                        </wps:txbx>
                        <wps:bodyPr rot="0" vert="vert270" wrap="square" lIns="85149" tIns="42574" rIns="85149" bIns="42574" anchor="t" anchorCtr="0" upright="1">
                          <a:noAutofit/>
                        </wps:bodyPr>
                      </wps:wsp>
                      <wps:wsp>
                        <wps:cNvPr id="205" name="Text Box 615"/>
                        <wps:cNvSpPr txBox="1">
                          <a:spLocks noChangeArrowheads="1"/>
                        </wps:cNvSpPr>
                        <wps:spPr bwMode="auto">
                          <a:xfrm>
                            <a:off x="845820" y="800100"/>
                            <a:ext cx="1099185" cy="3263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7" w14:textId="77777777" w:rsidR="00635AA1" w:rsidRDefault="00635AA1" w:rsidP="00BF627C">
                              <w:pPr>
                                <w:spacing w:after="0"/>
                                <w:jc w:val="right"/>
                                <w:rPr>
                                  <w:sz w:val="18"/>
                                </w:rPr>
                              </w:pPr>
                              <w:r>
                                <w:rPr>
                                  <w:sz w:val="18"/>
                                </w:rPr>
                                <w:t>Month A</w:t>
                              </w:r>
                            </w:p>
                            <w:p w14:paraId="20C620A8" w14:textId="7DB0FD1B" w:rsidR="00635AA1" w:rsidRPr="00D36480" w:rsidRDefault="00635AA1" w:rsidP="00BF627C">
                              <w:pPr>
                                <w:spacing w:after="0"/>
                                <w:jc w:val="right"/>
                                <w:rPr>
                                  <w:sz w:val="18"/>
                                </w:rPr>
                              </w:pPr>
                              <w:r>
                                <w:rPr>
                                  <w:sz w:val="18"/>
                                </w:rPr>
                                <w:t>CPM</w:t>
                              </w:r>
                            </w:p>
                          </w:txbxContent>
                        </wps:txbx>
                        <wps:bodyPr rot="0" vert="horz" wrap="square" lIns="85149" tIns="42574" rIns="85149" bIns="42574" anchor="t" anchorCtr="0" upright="1">
                          <a:noAutofit/>
                        </wps:bodyPr>
                      </wps:wsp>
                      <wps:wsp>
                        <wps:cNvPr id="206" name="Text Box 616"/>
                        <wps:cNvSpPr txBox="1">
                          <a:spLocks noChangeArrowheads="1"/>
                        </wps:cNvSpPr>
                        <wps:spPr bwMode="auto">
                          <a:xfrm>
                            <a:off x="4463415" y="441960"/>
                            <a:ext cx="1141730" cy="3263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A" w14:textId="27FF5D6C" w:rsidR="00635AA1" w:rsidRPr="00D36480" w:rsidRDefault="00635AA1" w:rsidP="00BF627C">
                              <w:pPr>
                                <w:spacing w:after="0"/>
                                <w:jc w:val="left"/>
                                <w:rPr>
                                  <w:sz w:val="18"/>
                                </w:rPr>
                              </w:pPr>
                              <w:r>
                                <w:rPr>
                                  <w:sz w:val="18"/>
                                </w:rPr>
                                <w:t>Month BCPM</w:t>
                              </w:r>
                            </w:p>
                          </w:txbxContent>
                        </wps:txbx>
                        <wps:bodyPr rot="0" vert="horz" wrap="square" lIns="85149" tIns="42574" rIns="85149" bIns="42574" anchor="t" anchorCtr="0" upright="1">
                          <a:noAutofit/>
                        </wps:bodyPr>
                      </wps:wsp>
                    </wpc:wpc>
                  </a:graphicData>
                </a:graphic>
              </wp:inline>
            </w:drawing>
          </mc:Choice>
          <mc:Fallback>
            <w:pict>
              <v:group w14:anchorId="20C62037" id="Canvas 207" o:spid="_x0000_s1076" editas="canvas" style="width:454.5pt;height:269.8pt;mso-position-horizontal-relative:char;mso-position-vertical-relative:line" coordsize="57721,342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xB6THQgAAOdBAAAOAAAAZHJzL2Uyb0RvYy54bWzsXGtvo0YU/V6p/wHxvWtmGAaw1qk2TtNW&#10;2j6kbNXPExvbqBhcILHTX99zh4cxJutssmbzcFbK2obAwJx77rlnLn7/42YZGbdBmoVJPDLZO8s0&#10;gniSTMN4PjL/+nT5g2caWa7iqYqSOBiZd0Fm/nj2/Xfv16thwJNFEk2D1MBB4my4Xo3MRZ6vhoNB&#10;NlkES5W9S1ZBjI2zJF2qHG/T+WCaqjWOvowG3LLkYJ2k01WaTIIsw6cXxUbzTB9/Ngsm+R+zWRbk&#10;RjQyMbZc/07172v6PTh7r4bzVK0W4aQchnrEKJYqjHHS+lAXKlfGTRruHWoZTtIkS2b5u0myHCSz&#10;WTgJ9DXgapjVupqxim9Vpi9mgrtTDRCvvuJxr+c07ji5DKMId2OAow/pM/p/jfkJ8OF6hdnJVvU8&#10;ZU87/9VCrQJ9Wdlw8vvtn6kRTgEeDxMUqyVQ8inY5MZ5sjEcX08RnR87Xq2wa77BBuytb3e2+phM&#10;/smMOBkvVDwPPqRpsl4EaooRMppcXE79p8V1ZHSQ6/VvyRQnUjd5og+0maVLug+YEYOO7rvcF45p&#10;3I1M27Jc33cKqNDAJtiBC+5YEjtMsAd3hLT1DgM1rI60SrP85yBZGvRiZKaAoj6Tuv2Y5TQyNax2&#10;oRNnSRROaQ70m3R+PY5S41YBtmOLfvTFtHaLYmON8XkMmz9/jEtO/7qOsQxzBGAULkemV59IDeke&#10;/hRPMU41zFUYFa8x5iimjwIdWrgQepPc4BBXi+namIZ0qdyzfYT9NESc2Z4lLd81DRXNQRCTPDWN&#10;NMn/DvOFRgHFoB5684rtS5s5xQSraLVQxX1wmreh2F3fxfr0+l1jZHruabqLic831xsNNFvfCALG&#10;dTK9AxowIM0I4DG8WCTpf6axBieMzOzfG5UGphH9GgNRnsOEDxLRbwAAV+Bimluum1tUPMGhRmaO&#10;i9cvx3lBPDerNJwvcKbiEuPkA1A4CzUotqMqsYuw6y3+WEf86ShqBFE/8ccRcL4NPqDoktJmBQ8A&#10;eFX8SZdbRBjHj79L/Lyt+PNd4VqyYKtjxJ9NRLRF+in+yvzHO+Kv5qpe85/jupwV6a87/GxX8Eb6&#10;2yaor57+xPmH8Vh2pa7Xmv645XjSPV74iVP4dcpPuwo/ysdanUB/1lyF+BvHpCXUcLKJr1rCU+/+&#10;6W4FTbmjO4s/Ia57kO4Uti94mfZsZjGkQC3BqrTncMulWNNp76DmzPJUkdIYJ3EM+ZmkpabqVqB1&#10;CUAij4Qlkq5zSFhqydgpTtPkptSPn9WSLZFWKDKSx3TP+hQ/0HJF8dGc/TpUepl97kNgkqiB6vEY&#10;c9qzD8a1ZcW6x579B5UV90qjB85+o5Ko5nwr2L8dFpD59rGgC7xSCR+fCbhlezbCj7AgXIlqc5cJ&#10;uC08TgqZBPBzwMIYZCEuuvL0y8aC7MKC1iP9YcF3OOig5AWLyxYWaPo1DpA7bLdi43uU2BOTwlum&#10;BdgY+7TgVmqqlxQhfcfmBRIYwl/upQjuSOaUcHgOtHC/fH/ZtACDax8LXr9YgFgsPUqBsGw5lDUp&#10;cO6ihjtgTz6RFd6WVIQHWMx9w6f2G1N/1ZtPbftgAGJ/8smExZyC/bc+mW9xH58VNhnzhDiQHR5v&#10;U5NNdnnZlf8Ly7guL0oTuSX8t+5srbNO7mxzdQQO6B7jyMKX7E2IoDxlEupDw62rPq1Jh9k2qVcS&#10;9fcuiTyRcyCKHG2S3L908mqqU3/fmpfWt7HmsUwHb7DCgM8lCtZdj8Ly+ZZyfMs9kHqeAeXUcv5E&#10;OTuUUxvSW09EWk1Huo86GGVlZUV3UQ6rwXbinLpv4ovaDLR3CSYt00i1HA/rsy1zpNW0Q/uTORz6&#10;FsqF0g5jyEHt1UDbdj2yTfViIHM96/lTTl02nihnh3I6bFhpPdKGRbtEPt7EenUNzUImXqB1Q0NY&#10;q8+6Yifkk+94sC9EojGk1D8MZqxTyOmt3HZgzmiBREjUfHRUCfQQM8Y/Pz93dHUCJbYjlaj95EJl&#10;i6K9IrvLLpK8SOUvujRHq06HUK6rinrSH7SO04QQ81H4PR1CHBK6dHAkFnP0wHYQJNznZOCggUd8&#10;6Gwdeq346XB8JdohIHJ7LLQ86ZQrQXD/Pa+FEtRZZbpDnWUfUthPLLQewjKv1P2nzrW2zSetOnd/&#10;GZc8MuegHaBWwMx2mN92+hyX9DFlHPQpimM7fZDbBD3qjkvj6aML8NdKHh2+sLR68IWNWRSufqHu&#10;A92SWbSxNheUmXRlW65sayduo1A/Mo/Q2U7Qief31Vv7tjJaZxtpp796iwnuAQxUb6ETrJ18hOu5&#10;5Ea+oGqrDsBTtdWotnRN1FrJkLD2tkqnT8ihTRygorrJEcJGOb/jKr5A0NWxewLdDug6vGz2bbzs&#10;xmq67XmyjTmGNnRtdb8cpisyPNUpJ9DtgK7LymZ9W9nChzepOe6eoq6U8Q78zuMunr3dmg4tUh01&#10;HWsa28df1cD81vW9h4KuLcy3JR3jjk/eN5Lh0VZST8K8eHq0W5hz2M97CyGsaUn3p5IK8oAhVC6u&#10;b31DW3BfV1ek2bH5kA1waNW1bteoHvmrPzjQvyHqVN6ZgegZO71i9/YesIOR0wGkpjHdH5A84egV&#10;M6AFj33SA6Q7aptZvs9Q9+kaz+YS7sDnGegQnHYWHrLmw55fq29I1Mm8E3dv9alODud6n72abnZ/&#10;oBN4TLpayxeC+e0+ZsYEc6ue9heCulo3vBTUwYXWXyag9UT5zQf0dQXN93jd/H6Gs/8BAAD//wMA&#10;UEsDBBQABgAIAAAAIQA38f2o2wAAAAUBAAAPAAAAZHJzL2Rvd25yZXYueG1sTI9PS8QwEMXvgt8h&#10;jODNTfzTxdami4iLKF7c9eIt24xtsZmUJm2jn97Ri14ePN7w3m/KTXK9mHEMnScN5ysFAqn2tqNG&#10;w+t+e3YNIkRD1vSeUMMnBthUx0elKaxf6AXnXWwEl1AojIY2xqGQMtQtOhNWfkDi7N2PzkS2YyPt&#10;aBYud728UGotnemIF1oz4F2L9cduchoW9XSfvvbb5/mNEl3ND49TzDKtT0/S7Q2IiCn+HcMPPqND&#10;xUwHP5ENotfAj8Rf5SxXOduDhuwyX4OsSvmfvvoGAAD//wMAUEsBAi0AFAAGAAgAAAAhALaDOJL+&#10;AAAA4QEAABMAAAAAAAAAAAAAAAAAAAAAAFtDb250ZW50X1R5cGVzXS54bWxQSwECLQAUAAYACAAA&#10;ACEAOP0h/9YAAACUAQAACwAAAAAAAAAAAAAAAAAvAQAAX3JlbHMvLnJlbHNQSwECLQAUAAYACAAA&#10;ACEA2cQekx0IAADnQQAADgAAAAAAAAAAAAAAAAAuAgAAZHJzL2Uyb0RvYy54bWxQSwECLQAUAAYA&#10;CAAAACEAN/H9qNsAAAAFAQAADwAAAAAAAAAAAAAAAAB3CgAAZHJzL2Rvd25yZXYueG1sUEsFBgAA&#10;AAAEAAQA8wAAAH8LAAAAAA==&#10;">
                <v:shape id="_x0000_s1077" type="#_x0000_t75" style="position:absolute;width:57721;height:34264;visibility:visible;mso-wrap-style:square">
                  <v:fill o:detectmouseclick="t"/>
                  <v:path o:connecttype="none"/>
                </v:shape>
                <v:shape id="Text Box 590" o:spid="_x0000_s1078" type="#_x0000_t202" style="position:absolute;left:19729;top:30079;width:2425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ctgowgAAANwAAAAPAAAAZHJzL2Rvd25yZXYueG1sRI9Ba8Mw&#10;DIXvhf0Ho0EvY3W6wwhZ3VIGgx67buwsYs3Jasup7Tbpv68Og94k3tN7n1abKXh1oZT7yAaWiwoU&#10;cRttz87A99fHcw0qF2SLPjIZuFKGzfphtsLGxpE/6XIoTkkI5wYNdKUMjda57ShgXsSBWLTfmAIW&#10;WZPTNuEo4cHrl6p61QF7loYOB3rvqD0ezsGADz/JVT6jtftx+nNbOtX7J2Pmj9P2DVShqdzN/9c7&#10;K/i14MszMoFe3wAAAP//AwBQSwECLQAUAAYACAAAACEA2+H2y+4AAACFAQAAEwAAAAAAAAAAAAAA&#10;AAAAAAAAW0NvbnRlbnRfVHlwZXNdLnhtbFBLAQItABQABgAIAAAAIQBa9CxbvwAAABUBAAALAAAA&#10;AAAAAAAAAAAAAB8BAABfcmVscy8ucmVsc1BLAQItABQABgAIAAAAIQBactgowgAAANwAAAAPAAAA&#10;AAAAAAAAAAAAAAcCAABkcnMvZG93bnJldi54bWxQSwUGAAAAAAMAAwC3AAAA9gIAAAAA&#10;" fillcolor="#c00000" strokecolor="#f2f2f2" strokeweight="3pt">
                  <v:shadow on="t" color="#3f3151" opacity=".5" offset="1pt"/>
                  <v:textbox inset="2.36525mm,1.1826mm,2.36525mm,1.1826mm">
                    <w:txbxContent>
                      <w:p w14:paraId="20C6209B" w14:textId="77777777" w:rsidR="00635AA1" w:rsidRPr="00D36480" w:rsidRDefault="00635AA1" w:rsidP="00BF627C">
                        <w:pPr>
                          <w:jc w:val="center"/>
                          <w:rPr>
                            <w:sz w:val="18"/>
                          </w:rPr>
                        </w:pPr>
                        <w:r>
                          <w:rPr>
                            <w:sz w:val="18"/>
                          </w:rPr>
                          <w:t>CPM</w:t>
                        </w:r>
                      </w:p>
                    </w:txbxContent>
                  </v:textbox>
                </v:shape>
                <v:shape id="Text Box 591" o:spid="_x0000_s1079" type="#_x0000_t202" style="position:absolute;left:29959;top:26631;width:2672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R9tkvgAAANwAAAAPAAAAZHJzL2Rvd25yZXYueG1sRE/LqsIw&#10;EN0L/kMYwZ2mdSHSaxQRRNHN9XH3QzOmxWZSmlSrX28uCO7mcJ4zX3a2EndqfOlYQTpOQBDnTpds&#10;FFzOm9EMhA/IGivHpOBJHpaLfm+OmXYPPtL9FIyIIewzVFCEUGdS+rwgi37sauLIXV1jMUTYGKkb&#10;fMRwW8lJkkylxZJjQ4E1rQvKb6fWKgjm94+t0Wldda3eXl7T1hz2Sg0H3eoHRKAufMUf907H+bMU&#10;/p+JF8jFGwAA//8DAFBLAQItABQABgAIAAAAIQDb4fbL7gAAAIUBAAATAAAAAAAAAAAAAAAAAAAA&#10;AABbQ29udGVudF9UeXBlc10ueG1sUEsBAi0AFAAGAAgAAAAhAFr0LFu/AAAAFQEAAAsAAAAAAAAA&#10;AAAAAAAAHwEAAF9yZWxzLy5yZWxzUEsBAi0AFAAGAAgAAAAhAExH22S+AAAA3AAAAA8AAAAAAAAA&#10;AAAAAAAABwIAAGRycy9kb3ducmV2LnhtbFBLBQYAAAAAAwADALcAAADyAgAAAAA=&#10;" fillcolor="yellow" strokecolor="#f2f2f2" strokeweight="3pt">
                  <v:shadow on="t" color="#974706" opacity=".5" offset="1pt"/>
                  <v:textbox inset="2.36525mm,1.1826mm,2.36525mm,1.1826mm">
                    <w:txbxContent>
                      <w:p w14:paraId="20C6209C" w14:textId="77777777" w:rsidR="00635AA1" w:rsidRPr="00D36480" w:rsidRDefault="00635AA1" w:rsidP="00E95F75">
                        <w:pPr>
                          <w:jc w:val="center"/>
                          <w:rPr>
                            <w:sz w:val="18"/>
                          </w:rPr>
                        </w:pPr>
                        <w:r>
                          <w:rPr>
                            <w:sz w:val="18"/>
                          </w:rPr>
                          <w:t>Month B RA Capacity</w:t>
                        </w:r>
                      </w:p>
                      <w:p w14:paraId="20C6209D" w14:textId="77777777" w:rsidR="00635AA1" w:rsidRPr="00D36480" w:rsidRDefault="00635AA1" w:rsidP="00BF627C">
                        <w:pPr>
                          <w:jc w:val="center"/>
                          <w:rPr>
                            <w:sz w:val="18"/>
                          </w:rPr>
                        </w:pPr>
                      </w:p>
                    </w:txbxContent>
                  </v:textbox>
                </v:shape>
                <v:shape id="Text Box 592" o:spid="_x0000_s1080" type="#_x0000_t202" style="position:absolute;left:5772;top:26631;width:23742;height:25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og/nwgAAANwAAAAPAAAAZHJzL2Rvd25yZXYueG1sRE9Li8Iw&#10;EL4v+B/CCHtbE11cSjWKKPvy5gPR29CMbbGZlCZq9ddvhAVv8/E9ZzxtbSUu1PjSsYZ+T4Egzpwp&#10;Odew3Xy+JSB8QDZYOSYNN/IwnXRexpgad+UVXdYhFzGEfYoaihDqVEqfFWTR91xNHLmjayyGCJtc&#10;mgavMdxWcqDUh7RYcmwosKZ5QdlpfbYazt/72VHt7ur3653z8rY4LJUbav3abWcjEIHa8BT/u39M&#10;nJ8M4PFMvEBO/gAAAP//AwBQSwECLQAUAAYACAAAACEA2+H2y+4AAACFAQAAEwAAAAAAAAAAAAAA&#10;AAAAAAAAW0NvbnRlbnRfVHlwZXNdLnhtbFBLAQItABQABgAIAAAAIQBa9CxbvwAAABUBAAALAAAA&#10;AAAAAAAAAAAAAB8BAABfcmVscy8ucmVsc1BLAQItABQABgAIAAAAIQD3og/nwgAAANwAAAAPAAAA&#10;AAAAAAAAAAAAAAcCAABkcnMvZG93bnJldi54bWxQSwUGAAAAAAMAAwC3AAAA9gIAAAAA&#10;" fillcolor="#4bacc6" strokecolor="#f2f2f2" strokeweight="3pt">
                  <v:shadow on="t" color="#205867" opacity=".5" offset="1pt"/>
                  <v:textbox inset="2.36525mm,1.1826mm,2.36525mm,1.1826mm">
                    <w:txbxContent>
                      <w:p w14:paraId="20C6209E" w14:textId="77777777" w:rsidR="00635AA1" w:rsidRPr="00E95F75" w:rsidRDefault="00635AA1" w:rsidP="00E95F75">
                        <w:pPr>
                          <w:jc w:val="center"/>
                          <w:rPr>
                            <w:sz w:val="18"/>
                          </w:rPr>
                        </w:pPr>
                        <w:r w:rsidRPr="00E95F75">
                          <w:rPr>
                            <w:sz w:val="18"/>
                          </w:rPr>
                          <w:t>Month A RA Capacity</w:t>
                        </w:r>
                      </w:p>
                      <w:p w14:paraId="20C6209F" w14:textId="77777777" w:rsidR="00635AA1" w:rsidRPr="00D36480" w:rsidRDefault="00635AA1" w:rsidP="00BF627C">
                        <w:pPr>
                          <w:jc w:val="center"/>
                          <w:rPr>
                            <w:sz w:val="18"/>
                          </w:rPr>
                        </w:pPr>
                      </w:p>
                    </w:txbxContent>
                  </v:textbox>
                </v:shape>
                <v:shapetype id="_x0000_t32" coordsize="21600,21600" o:spt="32" o:oned="t" path="m,l21600,21600e" filled="f">
                  <v:path arrowok="t" fillok="f" o:connecttype="none"/>
                  <o:lock v:ext="edit" shapetype="t"/>
                </v:shapetype>
                <v:shape id="AutoShape 593" o:spid="_x0000_s1081" type="#_x0000_t32" style="position:absolute;left:4394;top:23101;width:52070;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VxmIvQAAANwAAAAPAAAAZHJzL2Rvd25yZXYueG1sRE+9CsIw&#10;EN4F3yGc4KapCiLVKCoILg7+LG5HczbF5lKbWOvbG0Fwu4/v9xar1paiodoXjhWMhgkI4szpgnMF&#10;l/NuMAPhA7LG0jEpeJOH1bLbWWCq3YuP1JxCLmII+xQVmBCqVEqfGbLoh64ijtzN1RZDhHUudY2v&#10;GG5LOU6SqbRYcGwwWNHWUHY/Pa0CW2n7ODijr/diUm5of1tvkkapfq9dz0EEasNf/HPvdZw/m8D3&#10;mXiBXH4AAAD//wMAUEsBAi0AFAAGAAgAAAAhANvh9svuAAAAhQEAABMAAAAAAAAAAAAAAAAAAAAA&#10;AFtDb250ZW50X1R5cGVzXS54bWxQSwECLQAUAAYACAAAACEAWvQsW78AAAAVAQAACwAAAAAAAAAA&#10;AAAAAAAfAQAAX3JlbHMvLnJlbHNQSwECLQAUAAYACAAAACEArlcZiL0AAADcAAAADwAAAAAAAAAA&#10;AAAAAAAHAgAAZHJzL2Rvd25yZXYueG1sUEsFBgAAAAADAAMAtwAAAPECAAAAAA==&#10;" strokeweight="1.5pt"/>
                <v:shape id="AutoShape 594" o:spid="_x0000_s1082" type="#_x0000_t32" style="position:absolute;left:29514;top:8115;width:26537;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gsEmwQAAANwAAAAPAAAAZHJzL2Rvd25yZXYueG1sRE/dasIw&#10;FL4f7B3CEbwZM62IK51RxkTw1p8HODZnTbE5yZrYdm+/CIJ35+P7PavNaFvRUxcaxwryWQaCuHK6&#10;4VrB+bR7L0CEiKyxdUwK/ijAZv36ssJSu4EP1B9jLVIIhxIVmBh9KWWoDFkMM+eJE/fjOosxwa6W&#10;usMhhdtWzrNsKS02nBoMevo2VF2PN6uAff2221/Mbz7Pi5Pfbj9o6C9KTSfj1yeISGN8ih/uvU7z&#10;iwXcn0kXyPU/AAAA//8DAFBLAQItABQABgAIAAAAIQDb4fbL7gAAAIUBAAATAAAAAAAAAAAAAAAA&#10;AAAAAABbQ29udGVudF9UeXBlc10ueG1sUEsBAi0AFAAGAAgAAAAhAFr0LFu/AAAAFQEAAAsAAAAA&#10;AAAAAAAAAAAAHwEAAF9yZWxzLy5yZWxzUEsBAi0AFAAGAAgAAAAhAAWCwSbBAAAA3AAAAA8AAAAA&#10;AAAAAAAAAAAABwIAAGRycy9kb3ducmV2LnhtbFBLBQYAAAAAAwADALcAAAD1AgAAAAA=&#10;" strokecolor="yellow" strokeweight="3pt">
                  <v:shadow color="#622423" opacity=".5" offset="1pt"/>
                </v:shape>
                <v:shape id="AutoShape 595" o:spid="_x0000_s1083" type="#_x0000_t32" style="position:absolute;left:20383;top:4762;width:23482;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XXncwwAAANwAAAAPAAAAZHJzL2Rvd25yZXYueG1sRE9NawIx&#10;EL0L/ocwQm+a1daiq1GsIvTgodVSr8Nm3F3dTLZJ1PXfG0HobR7vc6bzxlTiQs6XlhX0ewkI4szq&#10;knMFP7t1dwTCB2SNlWVScCMP81m7NcVU2yt/02UbchFD2KeooAihTqX0WUEGfc/WxJE7WGcwROhy&#10;qR1eY7ip5CBJ3qXBkmNDgTUtC8pO27NRkAzP+983Wx++Xo87N978LVfh46bUS6dZTEAEasK/+On+&#10;1HH+aAiPZ+IFcnYHAAD//wMAUEsBAi0AFAAGAAgAAAAhANvh9svuAAAAhQEAABMAAAAAAAAAAAAA&#10;AAAAAAAAAFtDb250ZW50X1R5cGVzXS54bWxQSwECLQAUAAYACAAAACEAWvQsW78AAAAVAQAACwAA&#10;AAAAAAAAAAAAAAAfAQAAX3JlbHMvLnJlbHNQSwECLQAUAAYACAAAACEA91153MMAAADcAAAADwAA&#10;AAAAAAAAAAAAAAAHAgAAZHJzL2Rvd25yZXYueG1sUEsFBgAAAAADAAMAtwAAAPcCAAAAAA==&#10;" strokecolor="#c0504d" strokeweight="3pt">
                  <v:shadow color="#622423" opacity=".5" offset="1pt"/>
                </v:shape>
                <v:shape id="AutoShape 596" o:spid="_x0000_s1084" type="#_x0000_t32" style="position:absolute;left:29521;top:8102;width:6;height:420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HPrKwAAAANwAAAAPAAAAZHJzL2Rvd25yZXYueG1sRE/NasJA&#10;EL4LfYdlCr2IbuLBhtRVSkXwWu0DTLLTbDA7u2bXJL59tyB4m4/vdza7yXZioD60jhXkywwEce10&#10;y42Cn/NhUYAIEVlj55gU3CnAbvsy22Cp3cjfNJxiI1IIhxIVmBh9KWWoDVkMS+eJE/freosxwb6R&#10;uscxhdtOrrJsLS22nBoMevoyVF9ON6uAfTM/HCtzzVd5cfb7/TuNQ6XU2+v0+QEi0hSf4of7qNP8&#10;Yg3/z6QL5PYPAAD//wMAUEsBAi0AFAAGAAgAAAAhANvh9svuAAAAhQEAABMAAAAAAAAAAAAAAAAA&#10;AAAAAFtDb250ZW50X1R5cGVzXS54bWxQSwECLQAUAAYACAAAACEAWvQsW78AAAAVAQAACwAAAAAA&#10;AAAAAAAAAAAfAQAAX3JlbHMvLnJlbHNQSwECLQAUAAYACAAAACEAmhz6ysAAAADcAAAADwAAAAAA&#10;AAAAAAAAAAAHAgAAZHJzL2Rvd25yZXYueG1sUEsFBgAAAAADAAMAtwAAAPQCAAAAAA==&#10;" strokecolor="yellow" strokeweight="3pt">
                  <v:shadow color="#622423" opacity=".5" offset="1pt"/>
                </v:shape>
                <v:shape id="AutoShape 597" o:spid="_x0000_s1085" type="#_x0000_t32" style="position:absolute;left:6953;top:12306;width:22561;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FcQBwAAAANwAAAAPAAAAZHJzL2Rvd25yZXYueG1sRE9Ni8Iw&#10;EL0v+B/CCN7WVA9aukZZRKEXwVWheBua2bZsM6lJ1PrvN4LgbR7vcxar3rTiRs43lhVMxgkI4tLq&#10;hisFp+P2MwXhA7LG1jIpeJCH1XLwscBM2zv/0O0QKhFD2GeooA6hy6T0ZU0G/dh2xJH7tc5giNBV&#10;Uju8x3DTymmSzKTBhmNDjR2tayr/DlejwOsLbYoiPWO+20i7vzju8rlSo2H//QUiUB/e4pc713F+&#10;OofnM/ECufwHAAD//wMAUEsBAi0AFAAGAAgAAAAhANvh9svuAAAAhQEAABMAAAAAAAAAAAAAAAAA&#10;AAAAAFtDb250ZW50X1R5cGVzXS54bWxQSwECLQAUAAYACAAAACEAWvQsW78AAAAVAQAACwAAAAAA&#10;AAAAAAAAAAAfAQAAX3JlbHMvLnJlbHNQSwECLQAUAAYACAAAACEALBXEAcAAAADcAAAADwAAAAAA&#10;AAAAAAAAAAAHAgAAZHJzL2Rvd25yZXYueG1sUEsFBgAAAAADAAMAtwAAAPQCAAAAAA==&#10;" strokecolor="#4bacc6" strokeweight="3pt">
                  <v:shadow color="#622423" opacity=".5" offset="1pt"/>
                </v:shape>
                <v:shape id="AutoShape 598" o:spid="_x0000_s1086" type="#_x0000_t32" style="position:absolute;left:6394;top:438;width:6;height:2272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84v5xAAAANwAAAAPAAAAZHJzL2Rvd25yZXYueG1sRI9Ba8Mw&#10;DIXvhf0Ho8FurbMWSsjilnYwyKWHdbv0JmIlDo3lLPbS9N9Ph0FvEu/pvU/lfva9mmiMXWADr6sM&#10;FHEdbMetge+vj2UOKiZki31gMnCnCPvd06LEwoYbf9J0Tq2SEI4FGnApDYXWsXbkMa7CQCxaE0aP&#10;Sdax1XbEm4T7Xq+zbKs9diwNDgd6d1Rfz7/egB+s/zkFZy/XbtMfqWoOx2wy5uV5PryBSjSnh/n/&#10;urKCnwutPCMT6N0fAAAA//8DAFBLAQItABQABgAIAAAAIQDb4fbL7gAAAIUBAAATAAAAAAAAAAAA&#10;AAAAAAAAAABbQ29udGVudF9UeXBlc10ueG1sUEsBAi0AFAAGAAgAAAAhAFr0LFu/AAAAFQEAAAsA&#10;AAAAAAAAAAAAAAAAHwEAAF9yZWxzLy5yZWxzUEsBAi0AFAAGAAgAAAAhAKDzi/nEAAAA3AAAAA8A&#10;AAAAAAAAAAAAAAAABwIAAGRycy9kb3ducmV2LnhtbFBLBQYAAAAAAwADALcAAAD4AgAAAAA=&#10;" strokeweight="1.5pt"/>
                <v:shape id="Text Box 599" o:spid="_x0000_s1087" type="#_x0000_t202" style="position:absolute;left:39630;top:24015;width:9030;height:21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egtuxgAAANwAAAAPAAAAZHJzL2Rvd25yZXYueG1sRI9BawIx&#10;EIXvgv8hjNCbZvVQ7dYoRVSkWItWxOOwme4ubiZrkur6741Q8DbDe9+bN+NpYypxIedLywr6vQQE&#10;cWZ1ybmC/c+iOwLhA7LGyjIpuJGH6aTdGmOq7ZW3dNmFXMQQ9ikqKEKoUyl9VpBB37M1cdR+rTMY&#10;4upyqR1eY7ip5CBJXqXBkuOFAmuaFZSddn8m1jCLz/16uT0kbv69Oa7OX7PhJij10mk+3kEEasLT&#10;/E+vdORGb/B4Jk4gJ3cAAAD//wMAUEsBAi0AFAAGAAgAAAAhANvh9svuAAAAhQEAABMAAAAAAAAA&#10;AAAAAAAAAAAAAFtDb250ZW50X1R5cGVzXS54bWxQSwECLQAUAAYACAAAACEAWvQsW78AAAAVAQAA&#10;CwAAAAAAAAAAAAAAAAAfAQAAX3JlbHMvLnJlbHNQSwECLQAUAAYACAAAACEAO3oLbsYAAADcAAAA&#10;DwAAAAAAAAAAAAAAAAAHAgAAZHJzL2Rvd25yZXYueG1sUEsFBgAAAAADAAMAtwAAAPoCAAAAAA==&#10;" stroked="f">
                  <v:textbox inset="2.36525mm,1.1826mm,2.36525mm,1.1826mm">
                    <w:txbxContent>
                      <w:p w14:paraId="20C620A0" w14:textId="689894C6" w:rsidR="00635AA1" w:rsidRPr="00D36480" w:rsidRDefault="00C3411E" w:rsidP="00BF627C">
                        <w:pPr>
                          <w:rPr>
                            <w:sz w:val="18"/>
                          </w:rPr>
                        </w:pPr>
                        <w:r>
                          <w:rPr>
                            <w:sz w:val="18"/>
                          </w:rPr>
                          <w:t>Start+30 Days</w:t>
                        </w:r>
                      </w:p>
                    </w:txbxContent>
                  </v:textbox>
                </v:shape>
                <v:shape id="AutoShape 600" o:spid="_x0000_s1088" type="#_x0000_t32" style="position:absolute;left:43916;top:23101;width:6;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YhdExgAAANwAAAAPAAAAZHJzL2Rvd25yZXYueG1sRI9BTwIx&#10;EIXvJv6HZky8GOhiosGVQhYTEjHhAMh93I7bxu102RZY/71zMOE2k/fmvW9miyG06kx98pENTMYF&#10;KOI6Ws+Ngc/9ajQFlTKyxTYyGfilBIv57c0MSxsvvKXzLjdKQjiVaMDl3JVap9pRwDSOHbFo37EP&#10;mGXtG217vEh4aPVjUTzrgJ6lwWFHb47qn90pGNisJ8vqy/n1x/boN0+rqj01Dwdj7u+G6hVUpiFf&#10;zf/X71bwXwRfnpEJ9PwPAAD//wMAUEsBAi0AFAAGAAgAAAAhANvh9svuAAAAhQEAABMAAAAAAAAA&#10;AAAAAAAAAAAAAFtDb250ZW50X1R5cGVzXS54bWxQSwECLQAUAAYACAAAACEAWvQsW78AAAAVAQAA&#10;CwAAAAAAAAAAAAAAAAAfAQAAX3JlbHMvLnJlbHNQSwECLQAUAAYACAAAACEAMmIXRMYAAADcAAAA&#10;DwAAAAAAAAAAAAAAAAAHAgAAZHJzL2Rvd25yZXYueG1sUEsFBgAAAAADAAMAtwAAAPoCAAAAAA==&#10;"/>
                <v:shape id="Text Box 601" o:spid="_x0000_s1089" type="#_x0000_t202" style="position:absolute;left:18072;top:23926;width:5092;height:21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1ZG1xgAAANwAAAAPAAAAZHJzL2Rvd25yZXYueG1sRI9PawIx&#10;EMXvBb9DGMFbzeqh1q1RimgR8Q9aEY/DZrq7uJmsSdT125tCobcZ3vu9eTOaNKYSN3K+tKyg101A&#10;EGdWl5wrOHzPX99B+ICssbJMCh7kYTJuvYww1fbOO7rtQy5iCPsUFRQh1KmUPivIoO/amjhqP9YZ&#10;DHF1udQO7zHcVLKfJG/SYMnxQoE1TQvKzvuriTXMfHlYfe2OiZttN6fFZT0dbIJSnXbz+QEiUBP+&#10;zX/0Qkdu2IPfZ+IEcvwEAAD//wMAUEsBAi0AFAAGAAgAAAAhANvh9svuAAAAhQEAABMAAAAAAAAA&#10;AAAAAAAAAAAAAFtDb250ZW50X1R5cGVzXS54bWxQSwECLQAUAAYACAAAACEAWvQsW78AAAAVAQAA&#10;CwAAAAAAAAAAAAAAAAAfAQAAX3JlbHMvLnJlbHNQSwECLQAUAAYACAAAACEAQNWRtcYAAADcAAAA&#10;DwAAAAAAAAAAAAAAAAAHAgAAZHJzL2Rvd25yZXYueG1sUEsFBgAAAAADAAMAtwAAAPoCAAAAAA==&#10;" stroked="f">
                  <v:textbox inset="2.36525mm,1.1826mm,2.36525mm,1.1826mm">
                    <w:txbxContent>
                      <w:p w14:paraId="20C620A1" w14:textId="1C165865" w:rsidR="00635AA1" w:rsidRPr="00D36480" w:rsidRDefault="00C3411E" w:rsidP="00BF627C">
                        <w:pPr>
                          <w:rPr>
                            <w:sz w:val="18"/>
                          </w:rPr>
                        </w:pPr>
                        <w:r>
                          <w:rPr>
                            <w:sz w:val="18"/>
                          </w:rPr>
                          <w:t>Start</w:t>
                        </w:r>
                      </w:p>
                    </w:txbxContent>
                  </v:textbox>
                </v:shape>
                <v:shape id="AutoShape 602" o:spid="_x0000_s1090" type="#_x0000_t32" style="position:absolute;left:20504;top:23101;width:12;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CyowwAAANwAAAAPAAAAZHJzL2Rvd25yZXYueG1sRE9NawIx&#10;EL0L/ocwghepWQWl3RplKwha8KBt79PNuAluJttN1O2/bwqCt3m8z1msOleLK7XBelYwGWcgiEuv&#10;LVcKPj82T88gQkTWWHsmBb8UYLXs9xaYa3/jA12PsRIphEOOCkyMTS5lKA05DGPfECfu5FuHMcG2&#10;krrFWwp3tZxm2Vw6tJwaDDa0NlSejxenYL+bvBXfxu7eDz92P9sU9aUafSk1HHTFK4hIXXyI7+6t&#10;TvNfpvD/TLpALv8AAAD//wMAUEsBAi0AFAAGAAgAAAAhANvh9svuAAAAhQEAABMAAAAAAAAAAAAA&#10;AAAAAAAAAFtDb250ZW50X1R5cGVzXS54bWxQSwECLQAUAAYACAAAACEAWvQsW78AAAAVAQAACwAA&#10;AAAAAAAAAAAAAAAfAQAAX3JlbHMvLnJlbHNQSwECLQAUAAYACAAAACEArfwsqMMAAADcAAAADwAA&#10;AAAAAAAAAAAAAAAHAgAAZHJzL2Rvd25yZXYueG1sUEsFBgAAAAADAAMAtwAAAPcCAAAAAA==&#10;"/>
                <v:shape id="Text Box 603" o:spid="_x0000_s1091" type="#_x0000_t202" style="position:absolute;left:2438;top:11391;width:337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S6pZxwAAANwAAAAPAAAAZHJzL2Rvd25yZXYueG1sRI9bawIx&#10;EIXfC/0PYQp9q9kq1Lo1iogWKV7wgvRx2Ex3FzeTNYm6/nsjCH2b4ZzvzJn+sDGVOJPzpWUF760E&#10;BHFmdcm5gt12+vYJwgdkjZVlUnAlD8PB81MfU20vvKbzJuQihrBPUUERQp1K6bOCDPqWrYmj9med&#10;wRBXl0vt8BLDTSXbSfIhDZYcLxRY07ig7LA5mVjDTH928+/1PnGT1fJ3dlyMu8ug1OtLM/oCEagJ&#10;/+YHPdOR63Xg/kycQA5uAAAA//8DAFBLAQItABQABgAIAAAAIQDb4fbL7gAAAIUBAAATAAAAAAAA&#10;AAAAAAAAAAAAAABbQ29udGVudF9UeXBlc10ueG1sUEsBAi0AFAAGAAgAAAAhAFr0LFu/AAAAFQEA&#10;AAsAAAAAAAAAAAAAAAAAHwEAAF9yZWxzLy5yZWxzUEsBAi0AFAAGAAgAAAAhAN9LqlnHAAAA3AAA&#10;AA8AAAAAAAAAAAAAAAAABwIAAGRycy9kb3ducmV2LnhtbFBLBQYAAAAAAwADALcAAAD7AgAAAAA=&#10;" stroked="f">
                  <v:textbox inset="2.36525mm,1.1826mm,2.36525mm,1.1826mm">
                    <w:txbxContent>
                      <w:p w14:paraId="20C620A2" w14:textId="7CEEE878" w:rsidR="00635AA1" w:rsidRPr="00D36480" w:rsidRDefault="005163CD" w:rsidP="00BF627C">
                        <w:pPr>
                          <w:rPr>
                            <w:sz w:val="18"/>
                          </w:rPr>
                        </w:pPr>
                        <w:r>
                          <w:rPr>
                            <w:sz w:val="18"/>
                          </w:rPr>
                          <w:t>RA</w:t>
                        </w:r>
                      </w:p>
                    </w:txbxContent>
                  </v:textbox>
                </v:shape>
                <v:shape id="AutoShape 604" o:spid="_x0000_s1092" type="#_x0000_t32" style="position:absolute;left:6197;top:16535;width:50267;height:1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hFPiwwAAANwAAAAPAAAAZHJzL2Rvd25yZXYueG1sRE9La8JA&#10;EL4X+h+WKXgpulEkaOoqvgqCF5vqfchOHjQ7G7Orpv76bkHwNh/fc2aLztTiSq2rLCsYDiIQxJnV&#10;FRcKjt+f/QkI55E11pZJwS85WMxfX2aYaHvjL7qmvhAhhF2CCkrvm0RKl5Vk0A1sQxy43LYGfYBt&#10;IXWLtxBuajmKolgarDg0lNjQuqTsJ70YBfVmPx7aVX4+5/d7cTrs4sn2PVaq99YtP0B46vxT/HDv&#10;dJg/HcP/M+ECOf8DAAD//wMAUEsBAi0AFAAGAAgAAAAhANvh9svuAAAAhQEAABMAAAAAAAAAAAAA&#10;AAAAAAAAAFtDb250ZW50X1R5cGVzXS54bWxQSwECLQAUAAYACAAAACEAWvQsW78AAAAVAQAACwAA&#10;AAAAAAAAAAAAAAAfAQAAX3JlbHMvLnJlbHNQSwECLQAUAAYACAAAACEA0IRT4sMAAADcAAAADwAA&#10;AAAAAAAAAAAAAAAHAgAAZHJzL2Rvd25yZXYueG1sUEsFBgAAAAADAAMAtwAAAPcCAAAAAA==&#10;" strokecolor="#9bbb59" strokeweight="3pt">
                  <v:stroke dashstyle="1 1"/>
                  <v:shadow color="#622423" opacity=".5" offset="1pt"/>
                </v:shape>
                <v:shape id="AutoShape 605" o:spid="_x0000_s1093" type="#_x0000_t32" style="position:absolute;left:6216;top:1670;width:50248;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U65lwAAAANwAAAAPAAAAZHJzL2Rvd25yZXYueG1sRE9Li8Iw&#10;EL4L+x/CLHjT1Nei1ShLQfC0YHU9D83YFJtJabJa/fUbQfA2H99zVpvO1uJKra8cKxgNExDEhdMV&#10;lwqOh+1gDsIHZI21Y1JwJw+b9Udvhal2N97TNQ+liCHsU1RgQmhSKX1hyKIfuoY4cmfXWgwRtqXU&#10;Ld5iuK3lOEm+pMWKY4PBhjJDxSX/swoSPwm/UyMXvB9nj+4xzU8/2V2p/mf3vQQRqAtv8cu903H+&#10;YgbPZ+IFcv0PAAD//wMAUEsBAi0AFAAGAAgAAAAhANvh9svuAAAAhQEAABMAAAAAAAAAAAAAAAAA&#10;AAAAAFtDb250ZW50X1R5cGVzXS54bWxQSwECLQAUAAYACAAAACEAWvQsW78AAAAVAQAACwAAAAAA&#10;AAAAAAAAAAAfAQAAX3JlbHMvLnJlbHNQSwECLQAUAAYACAAAACEA6lOuZcAAAADcAAAADwAAAAAA&#10;AAAAAAAAAAAHAgAAZHJzL2Rvd25yZXYueG1sUEsFBgAAAAADAAMAtwAAAPQCAAAAAA==&#10;" strokecolor="#8064a2" strokeweight="3pt">
                  <v:stroke dashstyle="1 1"/>
                  <v:shadow color="#622423" opacity=".5" offset="1pt"/>
                </v:shape>
                <v:shape id="AutoShape 606" o:spid="_x0000_s1094" type="#_x0000_t32" style="position:absolute;left:43865;top:4768;width:64;height:333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VnF2xAAAANwAAAAPAAAAZHJzL2Rvd25yZXYueG1sRE9Na8JA&#10;EL0X/A/LCL3VjbUVja5iLQUPPVQt9TpkxySanY27axL/vVso9DaP9znzZWcq0ZDzpWUFw0ECgjiz&#10;uuRcwff+42kCwgdkjZVlUnAjD8tF72GOqbYtb6nZhVzEEPYpKihCqFMpfVaQQT+wNXHkjtYZDBG6&#10;XGqHbQw3lXxOkrE0WHJsKLCmdUHZeXc1CpLX6+HnxdbHr9Fp76afl/V7eLsp9djvVjMQgbrwL/5z&#10;b3ScPx3D7zPxArm4AwAA//8DAFBLAQItABQABgAIAAAAIQDb4fbL7gAAAIUBAAATAAAAAAAAAAAA&#10;AAAAAAAAAABbQ29udGVudF9UeXBlc10ueG1sUEsBAi0AFAAGAAgAAAAhAFr0LFu/AAAAFQEAAAsA&#10;AAAAAAAAAAAAAAAAHwEAAF9yZWxzLy5yZWxzUEsBAi0AFAAGAAgAAAAhAIJWcXbEAAAA3AAAAA8A&#10;AAAAAAAAAAAAAAAABwIAAGRycy9kb3ducmV2LnhtbFBLBQYAAAAAAwADALcAAAD4AgAAAAA=&#10;" strokecolor="#c0504d" strokeweight="3pt">
                  <v:shadow color="#622423" opacity=".5" offset="1pt"/>
                </v:shape>
                <v:shape id="AutoShape 607" o:spid="_x0000_s1095" type="#_x0000_t32" style="position:absolute;left:20504;top:13519;width:57;height:799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F2fKwwAAANwAAAAPAAAAZHJzL2Rvd25yZXYueG1sRE9La8JA&#10;EL4L/odlhF5ENxZpa+pGpCXSHrWFXKfZaR7NzobsGmN/vSsI3ubje856M5hG9NS5yrKCxTwCQZxb&#10;XXGh4Psrnb2AcB5ZY2OZFJzJwSYZj9YYa3viPfUHX4gQwi5GBaX3bSyly0sy6Oa2JQ7cr+0M+gC7&#10;QuoOTyHcNPIxip6kwYpDQ4ktvZWU/x2ORgGny59oV3+22Bd1mk0bft//Z0o9TIbtKwhPg7+Lb+4P&#10;HeavnuH6TLhAJhcAAAD//wMAUEsBAi0AFAAGAAgAAAAhANvh9svuAAAAhQEAABMAAAAAAAAAAAAA&#10;AAAAAAAAAFtDb250ZW50X1R5cGVzXS54bWxQSwECLQAUAAYACAAAACEAWvQsW78AAAAVAQAACwAA&#10;AAAAAAAAAAAAAAAfAQAAX3JlbHMvLnJlbHNQSwECLQAUAAYACAAAACEApBdnysMAAADcAAAADwAA&#10;AAAAAAAAAAAAAAAHAgAAZHJzL2Rvd25yZXYueG1sUEsFBgAAAAADAAMAtwAAAPcCAAAAAA==&#10;" strokeweight="1pt">
                  <v:stroke dashstyle="1 1" endcap="round"/>
                  <v:shadow color="#622423" opacity=".5" offset="1pt"/>
                </v:shape>
                <v:shape id="AutoShape 608" o:spid="_x0000_s1096" type="#_x0000_t32" style="position:absolute;left:29514;top:1676;width:13;height:2390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WJ2jxgAAANwAAAAPAAAAZHJzL2Rvd25yZXYueG1sRI8xb8JA&#10;DIX3Sv0PJ1fqVi4wBEg5UKmUioGlgES7WTk3icj50tw1Cf8eD5XYbL3n9z6vNqNrVE9dqD0bmE4S&#10;UMSFtzWXBk7H/GUBKkRki41nMnClAJv148MKM+sH/qT+EEslIRwyNFDF2GZah6Iih2HiW2LRfnzn&#10;MMraldp2OEi4a/QsSVLtsGZpqLCl94qKy+HPGchH135sZ+llO22O++X3/Hf3dUZjnp/Gt1dQkcZ4&#10;N/9f76zgL4VWnpEJ9PoGAAD//wMAUEsBAi0AFAAGAAgAAAAhANvh9svuAAAAhQEAABMAAAAAAAAA&#10;AAAAAAAAAAAAAFtDb250ZW50X1R5cGVzXS54bWxQSwECLQAUAAYACAAAACEAWvQsW78AAAAVAQAA&#10;CwAAAAAAAAAAAAAAAAAfAQAAX3JlbHMvLnJlbHNQSwECLQAUAAYACAAAACEAEVido8YAAADcAAAA&#10;DwAAAAAAAAAAAAAAAAAHAgAAZHJzL2Rvd25yZXYueG1sUEsFBgAAAAADAAMAtwAAAPoCAAAAAA==&#10;" strokeweight="1pt">
                  <v:stroke dashstyle="1 1" endcap="round"/>
                  <v:shadow color="#622423" opacity=".5" offset="1pt"/>
                </v:shape>
                <v:shape id="Text Box 609" o:spid="_x0000_s1097" type="#_x0000_t202" style="position:absolute;left:1428;top:577;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52zxwAAANwAAAAPAAAAZHJzL2Rvd25yZXYueG1sRI9Pa8JA&#10;EMXvQr/DMgVvumkPtkZXkdCISGvxD+JxyI5JaHY27q6afvtuodDbDO/93ryZzjvTiBs5X1tW8DRM&#10;QBAXVtdcKjjs88ErCB+QNTaWScE3eZjPHnpTTLW985Zuu1CKGMI+RQVVCG0qpS8qMuiHtiWO2tk6&#10;gyGurpTa4T2Gm0Y+J8lIGqw5Xqiwpayi4mt3NbGGydeH9+X2mLi3z81pdfnIXjZBqf5jt5iACNSF&#10;f/MfvdKRG4/h95k4gZz9AAAA//8DAFBLAQItABQABgAIAAAAIQDb4fbL7gAAAIUBAAATAAAAAAAA&#10;AAAAAAAAAAAAAABbQ29udGVudF9UeXBlc10ueG1sUEsBAi0AFAAGAAgAAAAhAFr0LFu/AAAAFQEA&#10;AAsAAAAAAAAAAAAAAAAAHwEAAF9yZWxzLy5yZWxzUEsBAi0AFAAGAAgAAAAhAL6jnbPHAAAA3AAA&#10;AA8AAAAAAAAAAAAAAAAABwIAAGRycy9kb3ducmV2LnhtbFBLBQYAAAAAAwADALcAAAD7AgAAAAA=&#10;" stroked="f">
                  <v:textbox inset="2.36525mm,1.1826mm,2.36525mm,1.1826mm">
                    <w:txbxContent>
                      <w:p w14:paraId="20C620A3" w14:textId="7F4E132C" w:rsidR="00635AA1" w:rsidRPr="00D36480" w:rsidRDefault="005163CD" w:rsidP="00BF627C">
                        <w:pPr>
                          <w:rPr>
                            <w:sz w:val="18"/>
                          </w:rPr>
                        </w:pPr>
                        <w:r>
                          <w:rPr>
                            <w:sz w:val="18"/>
                          </w:rPr>
                          <w:t>Pmax</w:t>
                        </w:r>
                      </w:p>
                    </w:txbxContent>
                  </v:textbox>
                </v:shape>
                <v:shape id="Text Box 610" o:spid="_x0000_s1098" type="#_x0000_t202" style="position:absolute;left:1409;top:15443;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tsDVxgAAANwAAAAPAAAAZHJzL2Rvd25yZXYueG1sRI9Pa8JA&#10;EMXvBb/DMkJvdaOHtkRXkWBEpLX4B/E4ZMckmJ2Nu6um375bKPT4ePN+b95k1plG3Mn52rKC4SAB&#10;QVxYXXOp4LDPX95B+ICssbFMCr7Jw2zae5pgqu2Dt3TfhVJECPsUFVQhtKmUvqjIoB/Yljh6Z+sM&#10;hihdKbXDR4SbRo6S5FUarDk2VNhSVlFx2d1MfMPk68PHcntM3OJrc1pdP7O3TVDqud/NxyACdeH/&#10;+C+90goiEX7HRALI6Q8AAAD//wMAUEsBAi0AFAAGAAgAAAAhANvh9svuAAAAhQEAABMAAAAAAAAA&#10;AAAAAAAAAAAAAFtDb250ZW50X1R5cGVzXS54bWxQSwECLQAUAAYACAAAACEAWvQsW78AAAAVAQAA&#10;CwAAAAAAAAAAAAAAAAAfAQAAX3JlbHMvLnJlbHNQSwECLQAUAAYACAAAACEAHLbA1cYAAADcAAAA&#10;DwAAAAAAAAAAAAAAAAAHAgAAZHJzL2Rvd25yZXYueG1sUEsFBgAAAAADAAMAtwAAAPoCAAAAAA==&#10;" stroked="f">
                  <v:textbox inset="2.36525mm,1.1826mm,2.36525mm,1.1826mm">
                    <w:txbxContent>
                      <w:p w14:paraId="20C620A4" w14:textId="342654BC" w:rsidR="00635AA1" w:rsidRPr="00D36480" w:rsidRDefault="005163CD" w:rsidP="00BF627C">
                        <w:pPr>
                          <w:rPr>
                            <w:sz w:val="18"/>
                          </w:rPr>
                        </w:pPr>
                        <w:r>
                          <w:rPr>
                            <w:sz w:val="18"/>
                          </w:rPr>
                          <w:t>Pmin</w:t>
                        </w:r>
                      </w:p>
                    </w:txbxContent>
                  </v:textbox>
                </v:shape>
                <v:shape id="Text Box 611" o:spid="_x0000_s1099" type="#_x0000_t202" style="position:absolute;left:6953;top:3886;width:12992;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mVOxQAAANwAAAAPAAAAZHJzL2Rvd25yZXYueG1sRI9BawIx&#10;EIXvBf9DGKG3muihLVujFFGRUhWtiMdhM91d3EzWJNX13xuh4PHx5n1v3nDc2lqcyYfKsYZ+T4Eg&#10;zp2puNCw+5m9vIMIEdlg7Zg0XCnAeNR5GmJm3IU3dN7GQiQIhww1lDE2mZQhL8li6LmGOHm/zluM&#10;SfpCGo+XBLe1HCj1Ki1WnBpKbGhSUn7c/tn0hp197b7nm73y0/XqsDgtJ2+rqPVzt/38ABGpjY/j&#10;//TCaBioPtzHJALI0Q0AAP//AwBQSwECLQAUAAYACAAAACEA2+H2y+4AAACFAQAAEwAAAAAAAAAA&#10;AAAAAAAAAAAAW0NvbnRlbnRfVHlwZXNdLnhtbFBLAQItABQABgAIAAAAIQBa9CxbvwAAABUBAAAL&#10;AAAAAAAAAAAAAAAAAB8BAABfcmVscy8ucmVsc1BLAQItABQABgAIAAAAIQBz+mVOxQAAANwAAAAP&#10;AAAAAAAAAAAAAAAAAAcCAABkcnMvZG93bnJldi54bWxQSwUGAAAAAAMAAwC3AAAA+QIAAAAA&#10;" stroked="f">
                  <v:textbox inset="2.36525mm,1.1826mm,2.36525mm,1.1826mm">
                    <w:txbxContent>
                      <w:p w14:paraId="20C620A5" w14:textId="77777777" w:rsidR="00635AA1" w:rsidRPr="00D36480" w:rsidRDefault="00635AA1" w:rsidP="00BF627C">
                        <w:pPr>
                          <w:rPr>
                            <w:sz w:val="18"/>
                          </w:rPr>
                        </w:pPr>
                      </w:p>
                    </w:txbxContent>
                  </v:textbox>
                </v:shape>
                <v:shape id="AutoShape 612" o:spid="_x0000_s1100" type="#_x0000_t32" style="position:absolute;left:20497;top:4768;width:7;height:754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QoOOxgAAANwAAAAPAAAAZHJzL2Rvd25yZXYueG1sRI9PTwIx&#10;FMTvJHyH5pF4k9YVia4UIhgTDhz4Y/T6sn3srm5fl7bA8u2piQnHycz8JjOZdbYRJ/KhdqzhYahA&#10;EBfO1Fxq+Nx93D+DCBHZYOOYNFwowGza700wN+7MGzptYykShEOOGqoY21zKUFRkMQxdS5y8vfMW&#10;Y5K+lMbjOcFtIzOlxtJizWmhwpYWFRW/26PVoJ6O318j1+7Xjz87/7I6LN7j/KL13aB7ewURqYu3&#10;8H97aTRkKoO/M+kIyOkVAAD//wMAUEsBAi0AFAAGAAgAAAAhANvh9svuAAAAhQEAABMAAAAAAAAA&#10;AAAAAAAAAAAAAFtDb250ZW50X1R5cGVzXS54bWxQSwECLQAUAAYACAAAACEAWvQsW78AAAAVAQAA&#10;CwAAAAAAAAAAAAAAAAAfAQAAX3JlbHMvLnJlbHNQSwECLQAUAAYACAAAACEAzkKDjsYAAADcAAAA&#10;DwAAAAAAAAAAAAAAAAAHAgAAZHJzL2Rvd25yZXYueG1sUEsFBgAAAAADAAMAtwAAAPoCAAAAAA==&#10;" strokecolor="#c0504d" strokeweight="3pt">
                  <v:shadow color="#622423" opacity=".5" offset="1pt"/>
                </v:shape>
                <v:shape id="AutoShape 613" o:spid="_x0000_s1101" type="#_x0000_t32" style="position:absolute;left:43865;top:8915;width:57;height:12598;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A5UyxAAAANwAAAAPAAAAZHJzL2Rvd25yZXYueG1sRI9Ba8JA&#10;FITvQv/D8gq9iO5qpUh0lVKJ1KNa8PrMPpNo9m3IbmPsr+8KgsdhZr5h5svOVqKlxpeONYyGCgRx&#10;5kzJuYaffTqYgvAB2WDlmDTcyMNy8dKbY2LclbfU7kIuIoR9ghqKEOpESp8VZNEPXU0cvZNrLIYo&#10;m1yaBq8Rbis5VupDWiw5LhRY01dB2WX3azVwOjmq9XlTY5uf00O/4tX276D122v3OQMRqAvP8KP9&#10;bTSM1Tvcz8QjIBf/AAAA//8DAFBLAQItABQABgAIAAAAIQDb4fbL7gAAAIUBAAATAAAAAAAAAAAA&#10;AAAAAAAAAABbQ29udGVudF9UeXBlc10ueG1sUEsBAi0AFAAGAAgAAAAhAFr0LFu/AAAAFQEAAAsA&#10;AAAAAAAAAAAAAAAAHwEAAF9yZWxzLy5yZWxzUEsBAi0AFAAGAAgAAAAhAOgDlTLEAAAA3AAAAA8A&#10;AAAAAAAAAAAAAAAABwIAAGRycy9kb3ducmV2LnhtbFBLBQYAAAAAAwADALcAAAD4AgAAAAA=&#10;" strokeweight="1pt">
                  <v:stroke dashstyle="1 1" endcap="round"/>
                  <v:shadow color="#622423" opacity=".5" offset="1pt"/>
                </v:shape>
                <v:shape id="Text Box 614" o:spid="_x0000_s1102" type="#_x0000_t202" style="position:absolute;top:7683;width:3429;height:58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Loj8xAAAANwAAAAPAAAAZHJzL2Rvd25yZXYueG1sRI9Ba8JA&#10;FITvQv/D8gq96aYqIqmrlEBBvFSNh/b2yL4modm3YXdNor/eFQSPw8x8w6w2g2lER87XlhW8TxIQ&#10;xIXVNZcKTvnXeAnCB2SNjWVScCEPm/XLaIWptj0fqDuGUkQI+xQVVCG0qZS+qMign9iWOHp/1hkM&#10;UbpSaod9hJtGTpNkIQ3WHBcqbCmrqPg/no2Ca2f2WXZxvaSdzH9n+HM9f2+VensdPj9ABBrCM/xo&#10;b7WCaTKH+5l4BOT6BgAA//8DAFBLAQItABQABgAIAAAAIQDb4fbL7gAAAIUBAAATAAAAAAAAAAAA&#10;AAAAAAAAAABbQ29udGVudF9UeXBlc10ueG1sUEsBAi0AFAAGAAgAAAAhAFr0LFu/AAAAFQEAAAsA&#10;AAAAAAAAAAAAAAAAHwEAAF9yZWxzLy5yZWxzUEsBAi0AFAAGAAgAAAAhAJEuiPzEAAAA3AAAAA8A&#10;AAAAAAAAAAAAAAAABwIAAGRycy9kb3ducmV2LnhtbFBLBQYAAAAAAwADALcAAAD4AgAAAAA=&#10;" filled="f" stroked="f">
                  <v:textbox style="layout-flow:vertical;mso-layout-flow-alt:bottom-to-top" inset="2.36525mm,1.1826mm,2.36525mm,1.1826mm">
                    <w:txbxContent>
                      <w:p w14:paraId="20C620A6" w14:textId="77777777" w:rsidR="00635AA1" w:rsidRPr="00D36480" w:rsidRDefault="00635AA1" w:rsidP="00BF627C">
                        <w:pPr>
                          <w:jc w:val="center"/>
                          <w:rPr>
                            <w:sz w:val="18"/>
                          </w:rPr>
                        </w:pPr>
                        <w:r>
                          <w:rPr>
                            <w:szCs w:val="22"/>
                          </w:rPr>
                          <w:t>MW</w:t>
                        </w:r>
                      </w:p>
                    </w:txbxContent>
                  </v:textbox>
                </v:shape>
                <v:shape id="Text Box 615" o:spid="_x0000_s1103" type="#_x0000_t202" style="position:absolute;left:8458;top:8001;width:10992;height:32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wWNNxgAAANwAAAAPAAAAZHJzL2Rvd25yZXYueG1sRI9fawIx&#10;EMTfC36HsIW+1aRCVU6jiNQi0ir+QXxcLuvd4WVzTVK9fvumIPRxmJ3f7Iynra3FlXyoHGt46SoQ&#10;xLkzFRcaDvvF8xBEiMgGa8ek4YcCTCedhzFmxt14S9ddLESCcMhQQxljk0kZ8pIshq5riJN3dt5i&#10;TNIX0ni8JbitZU+pvrRYcWoosaF5Sfll923TG3axOny8b4/Kv23Wp+XX53ywjlo/PbazEYhIbfw/&#10;vqeXRkNPvcLfmEQAOfkFAAD//wMAUEsBAi0AFAAGAAgAAAAhANvh9svuAAAAhQEAABMAAAAAAAAA&#10;AAAAAAAAAAAAAFtDb250ZW50X1R5cGVzXS54bWxQSwECLQAUAAYACAAAACEAWvQsW78AAAAVAQAA&#10;CwAAAAAAAAAAAAAAAAAfAQAAX3JlbHMvLnJlbHNQSwECLQAUAAYACAAAACEADMFjTcYAAADcAAAA&#10;DwAAAAAAAAAAAAAAAAAHAgAAZHJzL2Rvd25yZXYueG1sUEsFBgAAAAADAAMAtwAAAPoCAAAAAA==&#10;" stroked="f">
                  <v:textbox inset="2.36525mm,1.1826mm,2.36525mm,1.1826mm">
                    <w:txbxContent>
                      <w:p w14:paraId="20C620A7" w14:textId="77777777" w:rsidR="00635AA1" w:rsidRDefault="00635AA1" w:rsidP="00BF627C">
                        <w:pPr>
                          <w:spacing w:after="0"/>
                          <w:jc w:val="right"/>
                          <w:rPr>
                            <w:sz w:val="18"/>
                          </w:rPr>
                        </w:pPr>
                        <w:r>
                          <w:rPr>
                            <w:sz w:val="18"/>
                          </w:rPr>
                          <w:t>Month A</w:t>
                        </w:r>
                      </w:p>
                      <w:p w14:paraId="20C620A8" w14:textId="7DB0FD1B" w:rsidR="00635AA1" w:rsidRPr="00D36480" w:rsidRDefault="00635AA1" w:rsidP="00BF627C">
                        <w:pPr>
                          <w:spacing w:after="0"/>
                          <w:jc w:val="right"/>
                          <w:rPr>
                            <w:sz w:val="18"/>
                          </w:rPr>
                        </w:pPr>
                        <w:r>
                          <w:rPr>
                            <w:sz w:val="18"/>
                          </w:rPr>
                          <w:t>CPM</w:t>
                        </w:r>
                      </w:p>
                    </w:txbxContent>
                  </v:textbox>
                </v:shape>
                <v:shape id="Text Box 616" o:spid="_x0000_s1104" type="#_x0000_t202" style="position:absolute;left:44634;top:4419;width:11417;height:32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E/06xgAAANwAAAAPAAAAZHJzL2Rvd25yZXYueG1sRI9PawIx&#10;EMXvBb9DGMFbTfRgy2oUERUprcU/iMdhM+4ubiZrkur22zeFQo+PN+/35k1mra3FnXyoHGsY9BUI&#10;4tyZigsNx8Pq+RVEiMgGa8ek4ZsCzKadpwlmxj14R/d9LESCcMhQQxljk0kZ8pIshr5riJN3cd5i&#10;TNIX0nh8JLit5VCpkbRYcWoosaFFSfl1/2XTG3b1dnxf707KLz+3583tY/GyjVr3uu18DCJSG/+P&#10;/9Ibo2GoRvA7JhFATn8AAAD//wMAUEsBAi0AFAAGAAgAAAAhANvh9svuAAAAhQEAABMAAAAAAAAA&#10;AAAAAAAAAAAAAFtDb250ZW50X1R5cGVzXS54bWxQSwECLQAUAAYACAAAACEAWvQsW78AAAAVAQAA&#10;CwAAAAAAAAAAAAAAAAAfAQAAX3JlbHMvLnJlbHNQSwECLQAUAAYACAAAACEA/BP9OsYAAADcAAAA&#10;DwAAAAAAAAAAAAAAAAAHAgAAZHJzL2Rvd25yZXYueG1sUEsFBgAAAAADAAMAtwAAAPoCAAAAAA==&#10;" stroked="f">
                  <v:textbox inset="2.36525mm,1.1826mm,2.36525mm,1.1826mm">
                    <w:txbxContent>
                      <w:p w14:paraId="20C620AA" w14:textId="27FF5D6C" w:rsidR="00635AA1" w:rsidRPr="00D36480" w:rsidRDefault="00635AA1" w:rsidP="00BF627C">
                        <w:pPr>
                          <w:spacing w:after="0"/>
                          <w:jc w:val="left"/>
                          <w:rPr>
                            <w:sz w:val="18"/>
                          </w:rPr>
                        </w:pPr>
                        <w:r>
                          <w:rPr>
                            <w:sz w:val="18"/>
                          </w:rPr>
                          <w:t>Month BCPM</w:t>
                        </w:r>
                      </w:p>
                    </w:txbxContent>
                  </v:textbox>
                </v:shape>
                <w10:anchorlock/>
              </v:group>
            </w:pict>
          </mc:Fallback>
        </mc:AlternateContent>
      </w:r>
    </w:p>
    <w:p w14:paraId="20C61DA8" w14:textId="77777777" w:rsidR="00BF627C" w:rsidRPr="00CC6567" w:rsidRDefault="00BF627C" w:rsidP="00BF627C">
      <w:pPr>
        <w:tabs>
          <w:tab w:val="left" w:pos="1440"/>
        </w:tabs>
        <w:spacing w:after="60" w:line="300" w:lineRule="auto"/>
        <w:rPr>
          <w:szCs w:val="22"/>
        </w:rPr>
      </w:pPr>
    </w:p>
    <w:p w14:paraId="20C61DA9" w14:textId="77777777" w:rsidR="00BF627C" w:rsidRPr="00CC6567" w:rsidRDefault="00BF627C" w:rsidP="00BF627C">
      <w:pPr>
        <w:tabs>
          <w:tab w:val="left" w:pos="1440"/>
        </w:tabs>
        <w:spacing w:after="60" w:line="300" w:lineRule="auto"/>
        <w:rPr>
          <w:szCs w:val="22"/>
        </w:rPr>
      </w:pPr>
      <w:r w:rsidRPr="00CC6567">
        <w:rPr>
          <w:szCs w:val="22"/>
        </w:rPr>
        <w:t>Example CPM with increasing monthly RA amounts</w:t>
      </w:r>
    </w:p>
    <w:p w14:paraId="20C61DAA" w14:textId="77777777" w:rsidR="00BF627C" w:rsidRPr="00CC6567" w:rsidRDefault="00BF627C" w:rsidP="00BF627C">
      <w:pPr>
        <w:tabs>
          <w:tab w:val="left" w:pos="1440"/>
        </w:tabs>
        <w:spacing w:after="60" w:line="300" w:lineRule="auto"/>
        <w:rPr>
          <w:szCs w:val="22"/>
        </w:rPr>
      </w:pPr>
      <w:r w:rsidRPr="00CC6567">
        <w:rPr>
          <w:szCs w:val="22"/>
        </w:rPr>
        <w:t>Pmax: Limit of CPM</w:t>
      </w:r>
    </w:p>
    <w:p w14:paraId="20C61DAB" w14:textId="77777777" w:rsidR="00BF627C" w:rsidRPr="00CC6567" w:rsidRDefault="00BF627C" w:rsidP="00BF627C">
      <w:pPr>
        <w:tabs>
          <w:tab w:val="left" w:pos="1440"/>
        </w:tabs>
        <w:spacing w:after="60" w:line="300" w:lineRule="auto"/>
        <w:rPr>
          <w:szCs w:val="22"/>
        </w:rPr>
      </w:pPr>
      <w:r w:rsidRPr="00CC6567">
        <w:rPr>
          <w:szCs w:val="22"/>
        </w:rPr>
        <w:t>NQC: Not used in CPM</w:t>
      </w:r>
    </w:p>
    <w:p w14:paraId="20C61DAC" w14:textId="77777777" w:rsidR="00BF627C" w:rsidRPr="00CC6567" w:rsidRDefault="00BF627C" w:rsidP="00BF627C">
      <w:pPr>
        <w:tabs>
          <w:tab w:val="left" w:pos="1440"/>
        </w:tabs>
        <w:spacing w:after="60" w:line="300" w:lineRule="auto"/>
        <w:rPr>
          <w:szCs w:val="22"/>
        </w:rPr>
      </w:pPr>
      <w:r w:rsidRPr="00CC6567">
        <w:rPr>
          <w:szCs w:val="22"/>
        </w:rPr>
        <w:t>Pmin: RA is above Pmin</w:t>
      </w:r>
    </w:p>
    <w:p w14:paraId="20C61DAD" w14:textId="77777777" w:rsidR="00BF627C" w:rsidRPr="00CC6567" w:rsidRDefault="00BF627C" w:rsidP="00BF627C">
      <w:pPr>
        <w:tabs>
          <w:tab w:val="left" w:pos="1440"/>
        </w:tabs>
        <w:spacing w:after="60" w:line="300" w:lineRule="auto"/>
        <w:rPr>
          <w:szCs w:val="22"/>
        </w:rPr>
      </w:pPr>
    </w:p>
    <w:p w14:paraId="20C61DAE" w14:textId="77777777" w:rsidR="00BF627C" w:rsidRPr="00CC6567" w:rsidRDefault="00BF627C" w:rsidP="00BF627C">
      <w:pPr>
        <w:tabs>
          <w:tab w:val="left" w:pos="1440"/>
        </w:tabs>
        <w:spacing w:after="60" w:line="300" w:lineRule="auto"/>
        <w:rPr>
          <w:szCs w:val="22"/>
        </w:rPr>
      </w:pPr>
      <w:r w:rsidRPr="00CC6567">
        <w:rPr>
          <w:szCs w:val="22"/>
        </w:rPr>
        <w:t xml:space="preserve">Month A: </w:t>
      </w:r>
    </w:p>
    <w:p w14:paraId="20C61DAF" w14:textId="4004C5C8" w:rsidR="00BF627C" w:rsidRPr="00CC6567" w:rsidRDefault="00BF627C" w:rsidP="00BF627C">
      <w:pPr>
        <w:tabs>
          <w:tab w:val="left" w:pos="1440"/>
        </w:tabs>
        <w:spacing w:after="60" w:line="300" w:lineRule="auto"/>
        <w:rPr>
          <w:szCs w:val="22"/>
        </w:rPr>
      </w:pPr>
      <w:r w:rsidRPr="00CC6567">
        <w:rPr>
          <w:szCs w:val="22"/>
        </w:rPr>
        <w:t xml:space="preserve">CPM Dispatch Level: </w:t>
      </w:r>
      <w:r w:rsidR="005163CD">
        <w:rPr>
          <w:szCs w:val="22"/>
        </w:rPr>
        <w:t>Total committed RA and CPM</w:t>
      </w:r>
    </w:p>
    <w:p w14:paraId="20C61DB0" w14:textId="75626E2D" w:rsidR="00BF627C" w:rsidRPr="00CC6567" w:rsidRDefault="00BF627C" w:rsidP="00BF627C">
      <w:pPr>
        <w:tabs>
          <w:tab w:val="left" w:pos="1440"/>
        </w:tabs>
        <w:spacing w:after="60" w:line="300" w:lineRule="auto"/>
        <w:rPr>
          <w:szCs w:val="22"/>
        </w:rPr>
      </w:pPr>
      <w:r w:rsidRPr="00CC6567">
        <w:rPr>
          <w:szCs w:val="22"/>
        </w:rPr>
        <w:t xml:space="preserve">Incremental CPM Month A: CPM Dispatch Level – </w:t>
      </w:r>
      <w:r w:rsidRPr="00CC6567">
        <w:rPr>
          <w:szCs w:val="22"/>
        </w:rPr>
        <w:sym w:font="Symbol" w:char="F0E5"/>
      </w:r>
      <w:r w:rsidRPr="00CC6567">
        <w:rPr>
          <w:szCs w:val="22"/>
        </w:rPr>
        <w:t xml:space="preserve"> (Month A RA,</w:t>
      </w:r>
      <w:r w:rsidR="005163CD">
        <w:rPr>
          <w:szCs w:val="22"/>
        </w:rPr>
        <w:t xml:space="preserve"> Month A Substitution</w:t>
      </w:r>
      <w:r w:rsidRPr="00CC6567">
        <w:rPr>
          <w:szCs w:val="22"/>
        </w:rPr>
        <w:t xml:space="preserve">) </w:t>
      </w:r>
    </w:p>
    <w:p w14:paraId="20C61DB1" w14:textId="77777777" w:rsidR="00BF627C" w:rsidRPr="00CC6567" w:rsidRDefault="00BF627C" w:rsidP="00BF627C">
      <w:pPr>
        <w:tabs>
          <w:tab w:val="left" w:pos="1440"/>
        </w:tabs>
        <w:spacing w:after="60" w:line="300" w:lineRule="auto"/>
        <w:rPr>
          <w:szCs w:val="22"/>
        </w:rPr>
      </w:pPr>
      <w:r w:rsidRPr="00CC6567">
        <w:rPr>
          <w:szCs w:val="22"/>
        </w:rPr>
        <w:lastRenderedPageBreak/>
        <w:t>Month A CPM Days: End of Month Date – Start of CPM Date</w:t>
      </w:r>
    </w:p>
    <w:p w14:paraId="20C61DB2" w14:textId="77777777" w:rsidR="00BF627C" w:rsidRPr="00CC6567" w:rsidRDefault="00BF627C" w:rsidP="00BF627C">
      <w:pPr>
        <w:tabs>
          <w:tab w:val="left" w:pos="1440"/>
        </w:tabs>
        <w:spacing w:after="60" w:line="300" w:lineRule="auto"/>
        <w:rPr>
          <w:szCs w:val="22"/>
        </w:rPr>
      </w:pPr>
    </w:p>
    <w:p w14:paraId="20C61DB3" w14:textId="77777777" w:rsidR="00BF627C" w:rsidRPr="00CC6567" w:rsidRDefault="00BF627C" w:rsidP="00BF627C">
      <w:pPr>
        <w:tabs>
          <w:tab w:val="left" w:pos="1440"/>
        </w:tabs>
        <w:spacing w:after="60" w:line="300" w:lineRule="auto"/>
        <w:rPr>
          <w:szCs w:val="22"/>
        </w:rPr>
      </w:pPr>
      <w:r w:rsidRPr="00CC6567">
        <w:rPr>
          <w:szCs w:val="22"/>
        </w:rPr>
        <w:t>Month B: Increasing monthly RA</w:t>
      </w:r>
    </w:p>
    <w:p w14:paraId="20C61DB4" w14:textId="2C75797B" w:rsidR="00BF627C" w:rsidRPr="00CC6567" w:rsidRDefault="00BF627C" w:rsidP="00BF627C">
      <w:pPr>
        <w:tabs>
          <w:tab w:val="left" w:pos="1440"/>
        </w:tabs>
        <w:spacing w:after="60" w:line="300" w:lineRule="auto"/>
        <w:rPr>
          <w:szCs w:val="22"/>
        </w:rPr>
      </w:pPr>
      <w:r w:rsidRPr="00CC6567">
        <w:rPr>
          <w:szCs w:val="22"/>
        </w:rPr>
        <w:t xml:space="preserve">CPM Month B: CPM Dispatch Level – </w:t>
      </w:r>
      <w:r w:rsidRPr="00CC6567">
        <w:rPr>
          <w:szCs w:val="22"/>
        </w:rPr>
        <w:sym w:font="Symbol" w:char="F0E5"/>
      </w:r>
      <w:r w:rsidRPr="00CC6567">
        <w:rPr>
          <w:szCs w:val="22"/>
        </w:rPr>
        <w:t xml:space="preserve"> (Month B RA, </w:t>
      </w:r>
      <w:r w:rsidR="005163CD">
        <w:rPr>
          <w:szCs w:val="22"/>
        </w:rPr>
        <w:t>Month B Substitution</w:t>
      </w:r>
      <w:r w:rsidRPr="00CC6567">
        <w:rPr>
          <w:szCs w:val="22"/>
        </w:rPr>
        <w:t>)</w:t>
      </w:r>
    </w:p>
    <w:p w14:paraId="20C61DB5" w14:textId="77777777" w:rsidR="00BF627C" w:rsidRPr="00CC6567" w:rsidRDefault="00BF627C" w:rsidP="00BF627C">
      <w:pPr>
        <w:tabs>
          <w:tab w:val="left" w:pos="1440"/>
        </w:tabs>
        <w:spacing w:after="60" w:line="300" w:lineRule="auto"/>
        <w:rPr>
          <w:szCs w:val="22"/>
        </w:rPr>
      </w:pPr>
      <w:r w:rsidRPr="00CC6567">
        <w:rPr>
          <w:szCs w:val="22"/>
        </w:rPr>
        <w:t>Month B CPM Days: 30 – Month A Days</w:t>
      </w:r>
    </w:p>
    <w:p w14:paraId="20C61DB6" w14:textId="77777777" w:rsidR="00BF627C" w:rsidRPr="00CC6567" w:rsidRDefault="00BF627C" w:rsidP="00BF627C">
      <w:pPr>
        <w:tabs>
          <w:tab w:val="left" w:pos="1440"/>
        </w:tabs>
        <w:spacing w:after="60" w:line="300" w:lineRule="auto"/>
        <w:rPr>
          <w:szCs w:val="22"/>
        </w:rPr>
      </w:pPr>
    </w:p>
    <w:p w14:paraId="20C61DB7" w14:textId="77777777" w:rsidR="00BF627C" w:rsidRPr="00CC6567" w:rsidRDefault="00BF627C" w:rsidP="00BF627C">
      <w:pPr>
        <w:tabs>
          <w:tab w:val="left" w:pos="1440"/>
        </w:tabs>
        <w:spacing w:after="60" w:line="300" w:lineRule="auto"/>
        <w:rPr>
          <w:szCs w:val="22"/>
        </w:rPr>
      </w:pPr>
      <w:r w:rsidRPr="00CC6567">
        <w:rPr>
          <w:szCs w:val="22"/>
        </w:rPr>
        <w:br w:type="page"/>
      </w:r>
    </w:p>
    <w:p w14:paraId="20C61DB8" w14:textId="6B170214" w:rsidR="00BF627C" w:rsidRPr="00CC6567" w:rsidRDefault="00BF627C" w:rsidP="00BF627C">
      <w:pPr>
        <w:tabs>
          <w:tab w:val="left" w:pos="1440"/>
        </w:tabs>
        <w:spacing w:after="60" w:line="300" w:lineRule="auto"/>
        <w:rPr>
          <w:b/>
          <w:szCs w:val="22"/>
        </w:rPr>
      </w:pPr>
    </w:p>
    <w:p w14:paraId="20C61DB9" w14:textId="77777777" w:rsidR="00BF627C" w:rsidRPr="00CC6567" w:rsidRDefault="00BF627C" w:rsidP="00BF627C">
      <w:pPr>
        <w:tabs>
          <w:tab w:val="left" w:pos="1440"/>
        </w:tabs>
        <w:spacing w:after="60" w:line="300" w:lineRule="auto"/>
        <w:rPr>
          <w:b/>
          <w:szCs w:val="22"/>
        </w:rPr>
      </w:pPr>
    </w:p>
    <w:p w14:paraId="20C61DBA" w14:textId="77777777" w:rsidR="00BF627C" w:rsidRPr="00CC6567" w:rsidRDefault="00BF627C" w:rsidP="00BF627C">
      <w:pPr>
        <w:pStyle w:val="Heading6"/>
        <w:numPr>
          <w:ilvl w:val="0"/>
          <w:numId w:val="0"/>
        </w:numPr>
        <w:ind w:left="1080"/>
      </w:pPr>
      <w:bookmarkStart w:id="980" w:name="_Toc326763947"/>
      <w:bookmarkStart w:id="981" w:name="_Toc369088177"/>
      <w:bookmarkStart w:id="982" w:name="_Toc397496547"/>
      <w:bookmarkStart w:id="983" w:name="_Toc233778783"/>
      <w:r w:rsidRPr="00CC6567">
        <w:t>Example of CPM with Decreasing RA above Pmin</w:t>
      </w:r>
      <w:bookmarkEnd w:id="980"/>
      <w:bookmarkEnd w:id="981"/>
      <w:bookmarkEnd w:id="982"/>
      <w:bookmarkEnd w:id="983"/>
    </w:p>
    <w:p w14:paraId="20C61DBB" w14:textId="77777777" w:rsidR="00BF627C" w:rsidRPr="00CC6567" w:rsidRDefault="00BF627C" w:rsidP="00BF627C">
      <w:pPr>
        <w:tabs>
          <w:tab w:val="left" w:pos="1440"/>
        </w:tabs>
        <w:spacing w:after="60" w:line="300" w:lineRule="auto"/>
        <w:rPr>
          <w:szCs w:val="22"/>
        </w:rPr>
      </w:pPr>
      <w:r w:rsidRPr="00A1727A">
        <w:rPr>
          <w:noProof/>
          <w:szCs w:val="22"/>
        </w:rPr>
        <mc:AlternateContent>
          <mc:Choice Requires="wpc">
            <w:drawing>
              <wp:inline distT="0" distB="0" distL="0" distR="0" wp14:anchorId="20C62039" wp14:editId="20C6203A">
                <wp:extent cx="5772150" cy="3392170"/>
                <wp:effectExtent l="0" t="0" r="0" b="0"/>
                <wp:docPr id="179" name="Canvas 179"/>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wps:wsp>
                        <wps:cNvPr id="149" name="Text Box 558"/>
                        <wps:cNvSpPr txBox="1">
                          <a:spLocks noChangeArrowheads="1"/>
                        </wps:cNvSpPr>
                        <wps:spPr bwMode="auto">
                          <a:xfrm>
                            <a:off x="1972945" y="3007995"/>
                            <a:ext cx="2425065" cy="254635"/>
                          </a:xfrm>
                          <a:prstGeom prst="rect">
                            <a:avLst/>
                          </a:prstGeom>
                          <a:solidFill>
                            <a:srgbClr val="C00000"/>
                          </a:solidFill>
                          <a:ln w="38100">
                            <a:solidFill>
                              <a:srgbClr val="F2F2F2"/>
                            </a:solidFill>
                            <a:miter lim="800000"/>
                            <a:headEnd/>
                            <a:tailEnd/>
                          </a:ln>
                          <a:effectLst>
                            <a:outerShdw dist="28398" dir="3806097" algn="ctr" rotWithShape="0">
                              <a:srgbClr val="3F3151">
                                <a:alpha val="50000"/>
                              </a:srgbClr>
                            </a:outerShdw>
                          </a:effectLst>
                        </wps:spPr>
                        <wps:txbx>
                          <w:txbxContent>
                            <w:p w14:paraId="20C620AB" w14:textId="77777777" w:rsidR="00635AA1" w:rsidRPr="00D36480" w:rsidRDefault="00635AA1" w:rsidP="00BF627C">
                              <w:pPr>
                                <w:jc w:val="center"/>
                                <w:rPr>
                                  <w:sz w:val="18"/>
                                </w:rPr>
                              </w:pPr>
                              <w:r>
                                <w:rPr>
                                  <w:sz w:val="18"/>
                                </w:rPr>
                                <w:t>CPM</w:t>
                              </w:r>
                            </w:p>
                          </w:txbxContent>
                        </wps:txbx>
                        <wps:bodyPr rot="0" vert="horz" wrap="square" lIns="85149" tIns="42574" rIns="85149" bIns="42574" anchor="t" anchorCtr="0" upright="1">
                          <a:noAutofit/>
                        </wps:bodyPr>
                      </wps:wsp>
                      <wps:wsp>
                        <wps:cNvPr id="150" name="Text Box 559"/>
                        <wps:cNvSpPr txBox="1">
                          <a:spLocks noChangeArrowheads="1"/>
                        </wps:cNvSpPr>
                        <wps:spPr bwMode="auto">
                          <a:xfrm>
                            <a:off x="2995930" y="2663190"/>
                            <a:ext cx="2672080" cy="254635"/>
                          </a:xfrm>
                          <a:prstGeom prst="rect">
                            <a:avLst/>
                          </a:prstGeom>
                          <a:solidFill>
                            <a:srgbClr val="FFFF00"/>
                          </a:solidFill>
                          <a:ln w="38100">
                            <a:solidFill>
                              <a:srgbClr val="F2F2F2"/>
                            </a:solidFill>
                            <a:miter lim="800000"/>
                            <a:headEnd/>
                            <a:tailEnd/>
                          </a:ln>
                          <a:effectLst>
                            <a:outerShdw dist="28398" dir="3806097" algn="ctr" rotWithShape="0">
                              <a:srgbClr val="974706">
                                <a:alpha val="50000"/>
                              </a:srgbClr>
                            </a:outerShdw>
                          </a:effectLst>
                        </wps:spPr>
                        <wps:txbx>
                          <w:txbxContent>
                            <w:p w14:paraId="20C620AC" w14:textId="77777777" w:rsidR="00635AA1" w:rsidRPr="00D36480" w:rsidRDefault="00635AA1" w:rsidP="00BF627C">
                              <w:pPr>
                                <w:jc w:val="center"/>
                                <w:rPr>
                                  <w:sz w:val="18"/>
                                </w:rPr>
                              </w:pPr>
                              <w:r>
                                <w:rPr>
                                  <w:sz w:val="18"/>
                                </w:rPr>
                                <w:t>Month B RA Capacity</w:t>
                              </w:r>
                            </w:p>
                          </w:txbxContent>
                        </wps:txbx>
                        <wps:bodyPr rot="0" vert="horz" wrap="square" lIns="85149" tIns="42574" rIns="85149" bIns="42574" anchor="t" anchorCtr="0" upright="1">
                          <a:noAutofit/>
                        </wps:bodyPr>
                      </wps:wsp>
                      <wps:wsp>
                        <wps:cNvPr id="151" name="Text Box 560"/>
                        <wps:cNvSpPr txBox="1">
                          <a:spLocks noChangeArrowheads="1"/>
                        </wps:cNvSpPr>
                        <wps:spPr bwMode="auto">
                          <a:xfrm>
                            <a:off x="577215" y="2663190"/>
                            <a:ext cx="2374265" cy="254000"/>
                          </a:xfrm>
                          <a:prstGeom prst="rect">
                            <a:avLst/>
                          </a:prstGeom>
                          <a:solidFill>
                            <a:srgbClr val="4BACC6"/>
                          </a:solidFill>
                          <a:ln w="38100">
                            <a:solidFill>
                              <a:srgbClr val="F2F2F2"/>
                            </a:solidFill>
                            <a:miter lim="800000"/>
                            <a:headEnd/>
                            <a:tailEnd/>
                          </a:ln>
                          <a:effectLst>
                            <a:outerShdw dist="28398" dir="3806097" algn="ctr" rotWithShape="0">
                              <a:srgbClr val="205867">
                                <a:alpha val="50000"/>
                              </a:srgbClr>
                            </a:outerShdw>
                          </a:effectLst>
                        </wps:spPr>
                        <wps:txbx>
                          <w:txbxContent>
                            <w:p w14:paraId="20C620AD" w14:textId="77777777" w:rsidR="00635AA1" w:rsidRPr="00D36480" w:rsidRDefault="00635AA1" w:rsidP="00BF627C">
                              <w:pPr>
                                <w:jc w:val="center"/>
                                <w:rPr>
                                  <w:sz w:val="18"/>
                                </w:rPr>
                              </w:pPr>
                              <w:r>
                                <w:rPr>
                                  <w:sz w:val="18"/>
                                </w:rPr>
                                <w:t>Month A RA Capacity</w:t>
                              </w:r>
                            </w:p>
                          </w:txbxContent>
                        </wps:txbx>
                        <wps:bodyPr rot="0" vert="horz" wrap="square" lIns="85149" tIns="42574" rIns="85149" bIns="42574" anchor="t" anchorCtr="0" upright="1">
                          <a:noAutofit/>
                        </wps:bodyPr>
                      </wps:wsp>
                      <wps:wsp>
                        <wps:cNvPr id="152" name="AutoShape 561"/>
                        <wps:cNvCnPr>
                          <a:cxnSpLocks noChangeShapeType="1"/>
                        </wps:cNvCnPr>
                        <wps:spPr bwMode="auto">
                          <a:xfrm>
                            <a:off x="439420" y="2310130"/>
                            <a:ext cx="5207000" cy="6350"/>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153" name="AutoShape 562"/>
                        <wps:cNvCnPr>
                          <a:cxnSpLocks noChangeShapeType="1"/>
                        </wps:cNvCnPr>
                        <wps:spPr bwMode="auto">
                          <a:xfrm>
                            <a:off x="2952115" y="1404620"/>
                            <a:ext cx="2694940" cy="635"/>
                          </a:xfrm>
                          <a:prstGeom prst="straightConnector1">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54" name="AutoShape 563"/>
                        <wps:cNvCnPr>
                          <a:cxnSpLocks noChangeShapeType="1"/>
                        </wps:cNvCnPr>
                        <wps:spPr bwMode="auto">
                          <a:xfrm>
                            <a:off x="2035810" y="820420"/>
                            <a:ext cx="919480" cy="63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55" name="AutoShape 564"/>
                        <wps:cNvCnPr>
                          <a:cxnSpLocks noChangeShapeType="1"/>
                        </wps:cNvCnPr>
                        <wps:spPr bwMode="auto">
                          <a:xfrm>
                            <a:off x="2952115" y="1169670"/>
                            <a:ext cx="635" cy="235585"/>
                          </a:xfrm>
                          <a:prstGeom prst="straightConnector1">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56" name="AutoShape 565"/>
                        <wps:cNvCnPr>
                          <a:cxnSpLocks noChangeShapeType="1"/>
                        </wps:cNvCnPr>
                        <wps:spPr bwMode="auto">
                          <a:xfrm>
                            <a:off x="680720" y="1169035"/>
                            <a:ext cx="2285365" cy="635"/>
                          </a:xfrm>
                          <a:prstGeom prst="straightConnector1">
                            <a:avLst/>
                          </a:prstGeom>
                          <a:noFill/>
                          <a:ln w="38100">
                            <a:solidFill>
                              <a:srgbClr val="4BACC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57" name="AutoShape 566"/>
                        <wps:cNvCnPr>
                          <a:cxnSpLocks noChangeShapeType="1"/>
                        </wps:cNvCnPr>
                        <wps:spPr bwMode="auto">
                          <a:xfrm>
                            <a:off x="639445" y="43815"/>
                            <a:ext cx="635" cy="2272665"/>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158" name="Text Box 567"/>
                        <wps:cNvSpPr txBox="1">
                          <a:spLocks noChangeArrowheads="1"/>
                        </wps:cNvSpPr>
                        <wps:spPr bwMode="auto">
                          <a:xfrm>
                            <a:off x="3963035" y="2401570"/>
                            <a:ext cx="902970" cy="2184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E" w14:textId="77777777" w:rsidR="00635AA1" w:rsidRPr="00D36480" w:rsidRDefault="00635AA1" w:rsidP="00BF627C">
                              <w:pPr>
                                <w:rPr>
                                  <w:sz w:val="18"/>
                                </w:rPr>
                              </w:pPr>
                              <w:r>
                                <w:rPr>
                                  <w:sz w:val="18"/>
                                </w:rPr>
                                <w:t>Start+30 Days</w:t>
                              </w:r>
                            </w:p>
                          </w:txbxContent>
                        </wps:txbx>
                        <wps:bodyPr rot="0" vert="horz" wrap="square" lIns="85149" tIns="42574" rIns="85149" bIns="42574" anchor="t" anchorCtr="0" upright="1">
                          <a:noAutofit/>
                        </wps:bodyPr>
                      </wps:wsp>
                      <wps:wsp>
                        <wps:cNvPr id="159" name="AutoShape 568"/>
                        <wps:cNvCnPr>
                          <a:cxnSpLocks noChangeShapeType="1"/>
                        </wps:cNvCnPr>
                        <wps:spPr bwMode="auto">
                          <a:xfrm>
                            <a:off x="4391660" y="2310130"/>
                            <a:ext cx="635"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160" name="Text Box 569"/>
                        <wps:cNvSpPr txBox="1">
                          <a:spLocks noChangeArrowheads="1"/>
                        </wps:cNvSpPr>
                        <wps:spPr bwMode="auto">
                          <a:xfrm>
                            <a:off x="1807210" y="2392680"/>
                            <a:ext cx="509270" cy="2190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AF" w14:textId="77777777" w:rsidR="00635AA1" w:rsidRPr="00D36480" w:rsidRDefault="00635AA1" w:rsidP="00BF627C">
                              <w:pPr>
                                <w:rPr>
                                  <w:sz w:val="18"/>
                                </w:rPr>
                              </w:pPr>
                              <w:r>
                                <w:rPr>
                                  <w:sz w:val="18"/>
                                </w:rPr>
                                <w:t>Start</w:t>
                              </w:r>
                            </w:p>
                          </w:txbxContent>
                        </wps:txbx>
                        <wps:bodyPr rot="0" vert="horz" wrap="square" lIns="85149" tIns="42574" rIns="85149" bIns="42574" anchor="t" anchorCtr="0" upright="1">
                          <a:noAutofit/>
                        </wps:bodyPr>
                      </wps:wsp>
                      <wps:wsp>
                        <wps:cNvPr id="161" name="AutoShape 570"/>
                        <wps:cNvCnPr>
                          <a:cxnSpLocks noChangeShapeType="1"/>
                        </wps:cNvCnPr>
                        <wps:spPr bwMode="auto">
                          <a:xfrm>
                            <a:off x="2050415" y="2310130"/>
                            <a:ext cx="1270"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162" name="Text Box 571"/>
                        <wps:cNvSpPr txBox="1">
                          <a:spLocks noChangeArrowheads="1"/>
                        </wps:cNvSpPr>
                        <wps:spPr bwMode="auto">
                          <a:xfrm>
                            <a:off x="243840" y="1139190"/>
                            <a:ext cx="33782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0" w14:textId="77777777" w:rsidR="00635AA1" w:rsidRPr="00D36480" w:rsidRDefault="00635AA1" w:rsidP="00BF627C">
                              <w:pPr>
                                <w:rPr>
                                  <w:sz w:val="18"/>
                                </w:rPr>
                              </w:pPr>
                              <w:r>
                                <w:rPr>
                                  <w:sz w:val="18"/>
                                </w:rPr>
                                <w:t xml:space="preserve">RA </w:t>
                              </w:r>
                            </w:p>
                          </w:txbxContent>
                        </wps:txbx>
                        <wps:bodyPr rot="0" vert="horz" wrap="square" lIns="85149" tIns="42574" rIns="85149" bIns="42574" anchor="t" anchorCtr="0" upright="1">
                          <a:noAutofit/>
                        </wps:bodyPr>
                      </wps:wsp>
                      <wps:wsp>
                        <wps:cNvPr id="163" name="AutoShape 572"/>
                        <wps:cNvCnPr>
                          <a:cxnSpLocks noChangeShapeType="1"/>
                          <a:stCxn id="167" idx="3"/>
                        </wps:cNvCnPr>
                        <wps:spPr bwMode="auto">
                          <a:xfrm>
                            <a:off x="619760" y="1653540"/>
                            <a:ext cx="5026660" cy="635"/>
                          </a:xfrm>
                          <a:prstGeom prst="straightConnector1">
                            <a:avLst/>
                          </a:prstGeom>
                          <a:noFill/>
                          <a:ln w="38100">
                            <a:solidFill>
                              <a:srgbClr val="9BBB59"/>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64" name="AutoShape 573"/>
                        <wps:cNvCnPr>
                          <a:cxnSpLocks noChangeShapeType="1"/>
                          <a:stCxn id="166" idx="3"/>
                        </wps:cNvCnPr>
                        <wps:spPr bwMode="auto">
                          <a:xfrm>
                            <a:off x="621665" y="167005"/>
                            <a:ext cx="5024755" cy="635"/>
                          </a:xfrm>
                          <a:prstGeom prst="straightConnector1">
                            <a:avLst/>
                          </a:prstGeom>
                          <a:noFill/>
                          <a:ln w="38100">
                            <a:solidFill>
                              <a:srgbClr val="8064A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65" name="AutoShape 574"/>
                        <wps:cNvCnPr>
                          <a:cxnSpLocks noChangeShapeType="1"/>
                        </wps:cNvCnPr>
                        <wps:spPr bwMode="auto">
                          <a:xfrm>
                            <a:off x="2056130" y="1231265"/>
                            <a:ext cx="635" cy="920115"/>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66" name="Text Box 575"/>
                        <wps:cNvSpPr txBox="1">
                          <a:spLocks noChangeArrowheads="1"/>
                        </wps:cNvSpPr>
                        <wps:spPr bwMode="auto">
                          <a:xfrm>
                            <a:off x="142875" y="57785"/>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1" w14:textId="77777777" w:rsidR="00635AA1" w:rsidRPr="00D36480" w:rsidRDefault="00635AA1" w:rsidP="00BF627C">
                              <w:pPr>
                                <w:rPr>
                                  <w:sz w:val="18"/>
                                </w:rPr>
                              </w:pPr>
                              <w:r>
                                <w:rPr>
                                  <w:sz w:val="18"/>
                                </w:rPr>
                                <w:t xml:space="preserve">Pmax </w:t>
                              </w:r>
                            </w:p>
                          </w:txbxContent>
                        </wps:txbx>
                        <wps:bodyPr rot="0" vert="horz" wrap="square" lIns="85149" tIns="42574" rIns="85149" bIns="42574" anchor="t" anchorCtr="0" upright="1">
                          <a:noAutofit/>
                        </wps:bodyPr>
                      </wps:wsp>
                      <wps:wsp>
                        <wps:cNvPr id="167" name="Text Box 576"/>
                        <wps:cNvSpPr txBox="1">
                          <a:spLocks noChangeArrowheads="1"/>
                        </wps:cNvSpPr>
                        <wps:spPr bwMode="auto">
                          <a:xfrm>
                            <a:off x="140970" y="1544320"/>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2" w14:textId="77777777" w:rsidR="00635AA1" w:rsidRPr="00D36480" w:rsidRDefault="00635AA1" w:rsidP="00BF627C">
                              <w:pPr>
                                <w:rPr>
                                  <w:sz w:val="18"/>
                                </w:rPr>
                              </w:pPr>
                              <w:r>
                                <w:rPr>
                                  <w:sz w:val="18"/>
                                </w:rPr>
                                <w:t>Pmin</w:t>
                              </w:r>
                            </w:p>
                          </w:txbxContent>
                        </wps:txbx>
                        <wps:bodyPr rot="0" vert="horz" wrap="square" lIns="85149" tIns="42574" rIns="85149" bIns="42574" anchor="t" anchorCtr="0" upright="1">
                          <a:noAutofit/>
                        </wps:bodyPr>
                      </wps:wsp>
                      <wps:wsp>
                        <wps:cNvPr id="168" name="Text Box 577"/>
                        <wps:cNvSpPr txBox="1">
                          <a:spLocks noChangeArrowheads="1"/>
                        </wps:cNvSpPr>
                        <wps:spPr bwMode="auto">
                          <a:xfrm>
                            <a:off x="695325" y="570865"/>
                            <a:ext cx="129921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3" w14:textId="77777777" w:rsidR="00635AA1" w:rsidRPr="00D36480" w:rsidRDefault="00635AA1" w:rsidP="00BF627C">
                              <w:pPr>
                                <w:rPr>
                                  <w:sz w:val="18"/>
                                </w:rPr>
                              </w:pPr>
                              <w:r>
                                <w:rPr>
                                  <w:sz w:val="18"/>
                                </w:rPr>
                                <w:t xml:space="preserve">CPM Dispatch Level </w:t>
                              </w:r>
                            </w:p>
                          </w:txbxContent>
                        </wps:txbx>
                        <wps:bodyPr rot="0" vert="horz" wrap="square" lIns="85149" tIns="42574" rIns="85149" bIns="42574" anchor="t" anchorCtr="0" upright="1">
                          <a:noAutofit/>
                        </wps:bodyPr>
                      </wps:wsp>
                      <wps:wsp>
                        <wps:cNvPr id="169" name="AutoShape 578"/>
                        <wps:cNvCnPr>
                          <a:cxnSpLocks noChangeShapeType="1"/>
                        </wps:cNvCnPr>
                        <wps:spPr bwMode="auto">
                          <a:xfrm>
                            <a:off x="2049780" y="820420"/>
                            <a:ext cx="635" cy="33972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70" name="AutoShape 579"/>
                        <wps:cNvCnPr>
                          <a:cxnSpLocks noChangeShapeType="1"/>
                        </wps:cNvCnPr>
                        <wps:spPr bwMode="auto">
                          <a:xfrm>
                            <a:off x="4391660" y="1456690"/>
                            <a:ext cx="635" cy="694690"/>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71" name="Text Box 580"/>
                        <wps:cNvSpPr txBox="1">
                          <a:spLocks noChangeArrowheads="1"/>
                        </wps:cNvSpPr>
                        <wps:spPr bwMode="auto">
                          <a:xfrm>
                            <a:off x="0" y="768350"/>
                            <a:ext cx="34290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C620B4" w14:textId="77777777" w:rsidR="00635AA1" w:rsidRPr="00D36480" w:rsidRDefault="00635AA1" w:rsidP="00BF627C">
                              <w:pPr>
                                <w:jc w:val="center"/>
                                <w:rPr>
                                  <w:sz w:val="18"/>
                                </w:rPr>
                              </w:pPr>
                              <w:r>
                                <w:rPr>
                                  <w:szCs w:val="22"/>
                                </w:rPr>
                                <w:t>MW</w:t>
                              </w:r>
                            </w:p>
                          </w:txbxContent>
                        </wps:txbx>
                        <wps:bodyPr rot="0" vert="vert270" wrap="square" lIns="85149" tIns="42574" rIns="85149" bIns="42574" anchor="t" anchorCtr="0" upright="1">
                          <a:noAutofit/>
                        </wps:bodyPr>
                      </wps:wsp>
                      <wps:wsp>
                        <wps:cNvPr id="172" name="Text Box 581"/>
                        <wps:cNvSpPr txBox="1">
                          <a:spLocks noChangeArrowheads="1"/>
                        </wps:cNvSpPr>
                        <wps:spPr bwMode="auto">
                          <a:xfrm>
                            <a:off x="814070" y="788670"/>
                            <a:ext cx="1099185" cy="3263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5" w14:textId="77777777" w:rsidR="00635AA1" w:rsidRDefault="00635AA1" w:rsidP="00BF627C">
                              <w:pPr>
                                <w:spacing w:after="0"/>
                                <w:jc w:val="right"/>
                                <w:rPr>
                                  <w:sz w:val="18"/>
                                </w:rPr>
                              </w:pPr>
                              <w:r>
                                <w:rPr>
                                  <w:sz w:val="18"/>
                                </w:rPr>
                                <w:t>Month A</w:t>
                              </w:r>
                            </w:p>
                            <w:p w14:paraId="20C620B6" w14:textId="4D9E201B" w:rsidR="00635AA1" w:rsidRPr="00D36480" w:rsidRDefault="00635AA1" w:rsidP="00BF627C">
                              <w:pPr>
                                <w:spacing w:after="0"/>
                                <w:jc w:val="right"/>
                                <w:rPr>
                                  <w:sz w:val="18"/>
                                </w:rPr>
                              </w:pPr>
                              <w:r>
                                <w:rPr>
                                  <w:sz w:val="18"/>
                                </w:rPr>
                                <w:t>CPM</w:t>
                              </w:r>
                            </w:p>
                          </w:txbxContent>
                        </wps:txbx>
                        <wps:bodyPr rot="0" vert="horz" wrap="square" lIns="85149" tIns="42574" rIns="85149" bIns="42574" anchor="t" anchorCtr="0" upright="1">
                          <a:noAutofit/>
                        </wps:bodyPr>
                      </wps:wsp>
                      <wps:wsp>
                        <wps:cNvPr id="173" name="Text Box 582"/>
                        <wps:cNvSpPr txBox="1">
                          <a:spLocks noChangeArrowheads="1"/>
                        </wps:cNvSpPr>
                        <wps:spPr bwMode="auto">
                          <a:xfrm>
                            <a:off x="4459605" y="989330"/>
                            <a:ext cx="1141730" cy="3263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7" w14:textId="77777777" w:rsidR="00635AA1" w:rsidRDefault="00635AA1" w:rsidP="00BF627C">
                              <w:pPr>
                                <w:spacing w:after="0"/>
                                <w:jc w:val="left"/>
                                <w:rPr>
                                  <w:sz w:val="18"/>
                                </w:rPr>
                              </w:pPr>
                              <w:r>
                                <w:rPr>
                                  <w:sz w:val="18"/>
                                </w:rPr>
                                <w:t>Month B</w:t>
                              </w:r>
                            </w:p>
                            <w:p w14:paraId="20C620B8" w14:textId="39437A16" w:rsidR="00635AA1" w:rsidRPr="00D36480" w:rsidRDefault="00635AA1" w:rsidP="00BF627C">
                              <w:pPr>
                                <w:spacing w:after="0"/>
                                <w:jc w:val="left"/>
                                <w:rPr>
                                  <w:sz w:val="18"/>
                                </w:rPr>
                              </w:pPr>
                              <w:r>
                                <w:rPr>
                                  <w:sz w:val="18"/>
                                </w:rPr>
                                <w:t>CPM</w:t>
                              </w:r>
                            </w:p>
                          </w:txbxContent>
                        </wps:txbx>
                        <wps:bodyPr rot="0" vert="horz" wrap="square" lIns="85149" tIns="42574" rIns="85149" bIns="42574" anchor="t" anchorCtr="0" upright="1">
                          <a:noAutofit/>
                        </wps:bodyPr>
                      </wps:wsp>
                      <wps:wsp>
                        <wps:cNvPr id="174" name="AutoShape 583"/>
                        <wps:cNvCnPr>
                          <a:cxnSpLocks noChangeShapeType="1"/>
                        </wps:cNvCnPr>
                        <wps:spPr bwMode="auto">
                          <a:xfrm>
                            <a:off x="2972435" y="1059180"/>
                            <a:ext cx="1425575" cy="63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75" name="AutoShape 584"/>
                        <wps:cNvCnPr>
                          <a:cxnSpLocks noChangeShapeType="1"/>
                        </wps:cNvCnPr>
                        <wps:spPr bwMode="auto">
                          <a:xfrm>
                            <a:off x="4385945" y="1065530"/>
                            <a:ext cx="635" cy="33972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76" name="AutoShape 585"/>
                        <wps:cNvCnPr>
                          <a:cxnSpLocks noChangeShapeType="1"/>
                        </wps:cNvCnPr>
                        <wps:spPr bwMode="auto">
                          <a:xfrm>
                            <a:off x="2948305" y="820420"/>
                            <a:ext cx="635" cy="349250"/>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77" name="AutoShape 586"/>
                        <wps:cNvCnPr>
                          <a:cxnSpLocks noChangeShapeType="1"/>
                        </wps:cNvCnPr>
                        <wps:spPr bwMode="auto">
                          <a:xfrm>
                            <a:off x="2983865" y="1059815"/>
                            <a:ext cx="635" cy="33972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78" name="AutoShape 587"/>
                        <wps:cNvCnPr>
                          <a:cxnSpLocks noChangeShapeType="1"/>
                        </wps:cNvCnPr>
                        <wps:spPr bwMode="auto">
                          <a:xfrm>
                            <a:off x="2952750" y="167640"/>
                            <a:ext cx="2540" cy="2350135"/>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c:wpc>
                  </a:graphicData>
                </a:graphic>
              </wp:inline>
            </w:drawing>
          </mc:Choice>
          <mc:Fallback>
            <w:pict>
              <v:group w14:anchorId="20C62039" id="Canvas 179" o:spid="_x0000_s1105" editas="canvas" style="width:454.5pt;height:267.1pt;mso-position-horizontal-relative:char;mso-position-vertical-relative:line" coordsize="57721,3392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xS4lAgAAP9HAAAOAAAAZHJzL2Uyb0RvYy54bWzsXGFv47gR/V6g/0HQ965FUpREY72HjdMU&#10;Be7aAtminxVbjoWzJZ+kxM79+ntDSrRsy+ttstYlG2cBr23JFEU+zrx5M9THnzbLhfOYFGWaZyOX&#10;ffBcJ8km+TTN7kfuf7/c/C1ynbKKs2m8yLNk5D4lpfvTp7/+5eN6NUx4Ps8X06Rw0EhWDterkTuv&#10;qtVwMCgn82QZlx/yVZLh4CwvlnGFj8X9YFrEa7S+XAy45wWDdV5MV0U+ScoS316bg+4n3f5slkyq&#10;f89mZVI5i5GLvlX6tdCvd/Q6+PQxHt4X8WqeTupuxM/oxTJOM1zUNnUdV7HzUKQHTS3TSZGX+az6&#10;MMmXg3w2SyeJvgfcDfP27mYcZ49xqW9mgtFpOoh337Hdu3vqd5bfpIsFRmOA1of0Hf2/xvwk+HK9&#10;wuyUKztP5cuufzuPV4m+rXI4+dfjfwonnQI8vnKdLF4CJV+STeVc5RtHyoimiK6PE29XOLXa4ADO&#10;1sNdrn7OJ7+WTpaP53F2n3wuinw9T+Ipesjol7gd+1PTTkmN3K1/yae4UPxQ5bqhzaxY0jhgRhxq&#10;XYVc+dJ1nkau8LxQKWmgQh2b4ATuc+kFOGGCM7j0A6FPGMTDpqVVUVb/SPKlQ29GbgEo6ivFjz+X&#10;FfUsHjan0IXLfJFOaQ70h+L+brwonMcYsB179KdvZu+0Reas0b+I4fDX27jh9K+rjWVaYQEu0uXI&#10;jeyF4iGN4d+zKfoZD6s4XZj36PMio68SvbRwI/Qhf0ATt/Pp2pmmdKs8EgrLfppinYnICzwVuk68&#10;uIeBmFSF6xR59b+0mmsU0BrUXW/fsbgRTJoJjhereWzGQbaHwZyuR9FeXn9q9UzPPU23mfhqc7fR&#10;QPN9GggCxl0+fQIa0CFtEWDH8GaeF7+7zho2YeSWvz3EReI6i39mQFQkNUYr/QEACH3cTPvIXftI&#10;nE3Q1MitcPP67bgyhudhVaT3c1zJ3GKWfwYKZ6kGxbZXNXax7Exfz7/+JAzkwfpTzVj1uv44FpwS&#10;6A+triAQTNWm2q6/IORehBPOv/5u8Pe+1p8K/dALjLU6x/rTpnKL9Mv6M/4PJu9g/QUa9y0n1o//&#10;k2HImXF/3ctPhD5vub+tg/ru7s+/+jweB12u60d1f9yTURCeb/npwbwsv4ZVNvRT8mb5kT/W7MSR&#10;gWaR9fobZ8Ql4uFkk93uEU99+penFTjlDu80P6HffxPv9IXyee32BPMYXKCmYI3bk9wLaa1ptwfO&#10;2dDCI6uurIqYqMY4zzLwz7yoSVU3BbUxALE8YpbwuriCpmdH2anmjE03dkhskT/UBPKrZHKPpRlK&#10;RvyYBq1P9iO6pl9z5t6mnyvJWW13me/5AbCwM/88UL7yt/Nfm8XzTP83BRZHydE3Tn8rlmgmfUvZ&#10;/zwwgNkbKty2BYKGuz8weEIitNMcOOIe2YUdLCim/IYBnww/X2gJvgUKYxgL/7pG5HMswSuFAmjQ&#10;IRRsCImw6PxuYccusEAF4R4WaP5NKCQgmZyQInrAwvGY6W2bhaALCzac6QULQeQh9NVWgQEKMBK7&#10;ZoHzSIqGmr8Gu3CcwL9tLEDUOrQLllv3gwXQxVql9GGi95CwNQo8RBR3Xqvwvrgi5M19pQwR25Yd&#10;3PamVAsVCLIBWinzPSb3XYPyuMJ3xjuwyAd7JKJ1BqGajP7NTRcBMKKxjS9qGXmP+W/1WTuSF322&#10;nR+RNj/SJqXtBMn5mQgCVBZAlNJw64pQrdFhQpw7PkW0JN9LeEpjfmBy/hxxnhEDqQMTLhQHI9ml&#10;INJTfGtylBeecD3Pz419N5NjV9HF5LRNDuSvQ5JjPEyPcTDiykaM7jI5zILtYnNs5cT/VWig1UtY&#10;0npOG0U0sIroNiEftgXR/mgOB78l3Qv5QMbgg/bzgUKE0EgalhNG3us3OdZ4X0zOjsnp0mHDZ+qw&#10;KJioxpvM5NfA0PEGxRtax9Ps00ZphHzSHU9WhgQoDan5DwukkIZOQ7qqC0Okh1CLTqDE9GsIv9XV&#10;1RWYo+H8O7IclZ9cx+XclFeUT+V1XhlH/qYD86BLuw2fqd3uAgjyz8sBxEGgTbzGoOMZQ7WDHz+U&#10;tZr3GvCDAh7/c2fp0I+KHwz+gbCDUp9tdH/+MAsp4IDV9S+MC0a5dlx/CxMbZinUDRrh53hI/0LB&#10;l/gVGTQqiCqy6bMjrh8VL1YUbrEkPV01neqPJTGfRwi2iCWhgsPkAbaY8cMoBG+qlaC3wJFMfpuG&#10;8cKRdjiS1Z5bkGtLz31CDuWdABURc+n7Yj9L+QZBZyOcC+h2QNcheodWqgWT7g90gZIC0p+xc160&#10;7xwZyke1QKWLQ9mbsHQ2wLmAbgd0XZp3aNU6G7+dsygLtRcKGNJw6yrEsFxMCGwbOCE8vJCLveNC&#10;DPIyh7zcqii9QKGd/mC+DJB/P8LLUahVH7zwcuyxIPmBeFyPBX1QKg8yJiZT0TsvN7YjDKI6I7bl&#10;5MLnqqnnlDh8Kkt/KlVic6zNTh37xYmkq7QCSacDoq0xWmZ/h/tiID4eAsmSxF6JT4Sq0JpthxGK&#10;xPesD/OUYgj7dIgneCCMeTpugU7BaUcvLNt7tL5X5k1aYaUTd+92MxYEy0PQWZLYK+hQYqQC6JRE&#10;t1WkxH5ROmM+C0msIrr9RlBn9ZkL6tp0m3Y0HnCsyLqGXjgWypWQ7TNwY56EQdu3cth6KUnmei0p&#10;lh+08pmG+BAM1l73AgakfWWzEZthw7XcNz6X4Muw6jPvzQ+tyN2qPTMCc82me0iKYL+DqP3Q1+Nw&#10;X2F3PgVmx5nPJQ4/+fiJI1Uh0Pw6zEJbfe4DCpEg2U/LzvARx2ufL5qMebTKeR7ZASWuAwttUbgP&#10;LEgeYrlrLARhsF+Rgadz1NyUI/xmZr/E2QzDm02WQp7BA19WE2006yfi0GNs2p+1iLN9bs+nPwAA&#10;AP//AwBQSwMEFAAGAAgAAAAhAHU2cuHdAAAABQEAAA8AAABkcnMvZG93bnJldi54bWxMj0FPwkAQ&#10;he8m/ofNkHiTLSik1G6JoJ40IYLR69Id2obubN1doPx7Ry94ecnLm7z3TT7vbSuO6EPjSMFomIBA&#10;Kp1pqFLwsXm5TUGEqMno1hEqOGOAeXF9levMuBO943EdK8ElFDKtoI6xy6QMZY1Wh6HrkDjbOW91&#10;ZOsrabw+cblt5ThJptLqhnih1h0uayz364NVsPl+9W+T6SJdpMvn/er89Pm1661SN4P+8QFExD5e&#10;juEXn9GhYKatO5AJolXAj8Q/5WyWzNhuFUzu7scgi1z+py9+AAAA//8DAFBLAQItABQABgAIAAAA&#10;IQC2gziS/gAAAOEBAAATAAAAAAAAAAAAAAAAAAAAAABbQ29udGVudF9UeXBlc10ueG1sUEsBAi0A&#10;FAAGAAgAAAAhADj9If/WAAAAlAEAAAsAAAAAAAAAAAAAAAAALwEAAF9yZWxzLy5yZWxzUEsBAi0A&#10;FAAGAAgAAAAhAMQvFLiUCAAA/0cAAA4AAAAAAAAAAAAAAAAALgIAAGRycy9lMm9Eb2MueG1sUEsB&#10;Ai0AFAAGAAgAAAAhAHU2cuHdAAAABQEAAA8AAAAAAAAAAAAAAAAA7goAAGRycy9kb3ducmV2Lnht&#10;bFBLBQYAAAAABAAEAPMAAAD4CwAAAAA=&#10;">
                <v:shape id="_x0000_s1106" type="#_x0000_t75" style="position:absolute;width:57721;height:33921;visibility:visible;mso-wrap-style:square">
                  <v:fill o:detectmouseclick="t"/>
                  <v:path o:connecttype="none"/>
                </v:shape>
                <v:shape id="Text Box 558" o:spid="_x0000_s1107" type="#_x0000_t202" style="position:absolute;left:19729;top:30079;width:2425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8csvwAAAANwAAAAPAAAAZHJzL2Rvd25yZXYueG1sRE9NawIx&#10;EL0X+h/CFLyUmlWk2O1mRYSCR7XS87CZZrdNJtskddd/bwTB2zze51Sr0VlxohA7zwpm0wIEceN1&#10;x0bB8fPjZQkiJmSN1jMpOFOEVf34UGGp/cB7Oh2SETmEY4kK2pT6UsrYtOQwTn1PnLlvHxymDIOR&#10;OuCQw52V86J4lQ47zg0t9rRpqfk9/DsF1n0FU9iIWu+G8ces6W+5e1Zq8jSu30EkGtNdfHNvdZ6/&#10;eIPrM/kCWV8AAAD//wMAUEsBAi0AFAAGAAgAAAAhANvh9svuAAAAhQEAABMAAAAAAAAAAAAAAAAA&#10;AAAAAFtDb250ZW50X1R5cGVzXS54bWxQSwECLQAUAAYACAAAACEAWvQsW78AAAAVAQAACwAAAAAA&#10;AAAAAAAAAAAfAQAAX3JlbHMvLnJlbHNQSwECLQAUAAYACAAAACEAMPHLL8AAAADcAAAADwAAAAAA&#10;AAAAAAAAAAAHAgAAZHJzL2Rvd25yZXYueG1sUEsFBgAAAAADAAMAtwAAAPQCAAAAAA==&#10;" fillcolor="#c00000" strokecolor="#f2f2f2" strokeweight="3pt">
                  <v:shadow on="t" color="#3f3151" opacity=".5" offset="1pt"/>
                  <v:textbox inset="2.36525mm,1.1826mm,2.36525mm,1.1826mm">
                    <w:txbxContent>
                      <w:p w14:paraId="20C620AB" w14:textId="77777777" w:rsidR="00635AA1" w:rsidRPr="00D36480" w:rsidRDefault="00635AA1" w:rsidP="00BF627C">
                        <w:pPr>
                          <w:jc w:val="center"/>
                          <w:rPr>
                            <w:sz w:val="18"/>
                          </w:rPr>
                        </w:pPr>
                        <w:r>
                          <w:rPr>
                            <w:sz w:val="18"/>
                          </w:rPr>
                          <w:t>CPM</w:t>
                        </w:r>
                      </w:p>
                    </w:txbxContent>
                  </v:textbox>
                </v:shape>
                <v:shape id="Text Box 559" o:spid="_x0000_s1108" type="#_x0000_t202" style="position:absolute;left:29959;top:26631;width:2672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a1K4wwAAANwAAAAPAAAAZHJzL2Rvd25yZXYueG1sRI9Pa8JA&#10;EMXvQr/DMgVvurFQkdRVRCgt7cU/6X3IjptgdjZkNxr76Z2D4G2G9+a93yzXg2/UhbpYBzYwm2ag&#10;iMtga3YGiuPnZAEqJmSLTWAycKMI69XLaIm5DVfe0+WQnJIQjjkaqFJqc61jWZHHOA0tsWin0HlM&#10;snZO2w6vEu4b/ZZlc+2xZmmosKVtReX50HsDye3+2Ds7a5uht1/F/7x3vz/GjF+HzQeoREN6mh/X&#10;31bw3wVfnpEJ9OoOAAD//wMAUEsBAi0AFAAGAAgAAAAhANvh9svuAAAAhQEAABMAAAAAAAAAAAAA&#10;AAAAAAAAAFtDb250ZW50X1R5cGVzXS54bWxQSwECLQAUAAYACAAAACEAWvQsW78AAAAVAQAACwAA&#10;AAAAAAAAAAAAAAAfAQAAX3JlbHMvLnJlbHNQSwECLQAUAAYACAAAACEAXWtSuMMAAADcAAAADwAA&#10;AAAAAAAAAAAAAAAHAgAAZHJzL2Rvd25yZXYueG1sUEsFBgAAAAADAAMAtwAAAPcCAAAAAA==&#10;" fillcolor="yellow" strokecolor="#f2f2f2" strokeweight="3pt">
                  <v:shadow on="t" color="#974706" opacity=".5" offset="1pt"/>
                  <v:textbox inset="2.36525mm,1.1826mm,2.36525mm,1.1826mm">
                    <w:txbxContent>
                      <w:p w14:paraId="20C620AC" w14:textId="77777777" w:rsidR="00635AA1" w:rsidRPr="00D36480" w:rsidRDefault="00635AA1" w:rsidP="00BF627C">
                        <w:pPr>
                          <w:jc w:val="center"/>
                          <w:rPr>
                            <w:sz w:val="18"/>
                          </w:rPr>
                        </w:pPr>
                        <w:r>
                          <w:rPr>
                            <w:sz w:val="18"/>
                          </w:rPr>
                          <w:t>Month B RA Capacity</w:t>
                        </w:r>
                      </w:p>
                    </w:txbxContent>
                  </v:textbox>
                </v:shape>
                <v:shape id="Text Box 560" o:spid="_x0000_s1109" type="#_x0000_t202" style="position:absolute;left:5772;top:26631;width:23742;height:25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EL3XwgAAANwAAAAPAAAAZHJzL2Rvd25yZXYueG1sRE9NawIx&#10;EL0L/ocwQm+aqCiyNYoo2tabWkq9DZtxd3EzWTZR1/76RhC8zeN9znTe2FJcqfaFYw39ngJBnDpT&#10;cKbh+7DuTkD4gGywdEwa7uRhPmu3ppgYd+MdXfchEzGEfYIa8hCqREqf5mTR91xFHLmTqy2GCOtM&#10;mhpvMdyWcqDUWFosODbkWNEyp/S8v1gNl4/fxUn9/KmvzZCz4r46bpUbaf3WaRbvIAI14SV+uj9N&#10;nD/qw+OZeIGc/QMAAP//AwBQSwECLQAUAAYACAAAACEA2+H2y+4AAACFAQAAEwAAAAAAAAAAAAAA&#10;AAAAAAAAW0NvbnRlbnRfVHlwZXNdLnhtbFBLAQItABQABgAIAAAAIQBa9CxbvwAAABUBAAALAAAA&#10;AAAAAAAAAAAAAB8BAABfcmVscy8ucmVsc1BLAQItABQABgAIAAAAIQB5EL3XwgAAANwAAAAPAAAA&#10;AAAAAAAAAAAAAAcCAABkcnMvZG93bnJldi54bWxQSwUGAAAAAAMAAwC3AAAA9gIAAAAA&#10;" fillcolor="#4bacc6" strokecolor="#f2f2f2" strokeweight="3pt">
                  <v:shadow on="t" color="#205867" opacity=".5" offset="1pt"/>
                  <v:textbox inset="2.36525mm,1.1826mm,2.36525mm,1.1826mm">
                    <w:txbxContent>
                      <w:p w14:paraId="20C620AD" w14:textId="77777777" w:rsidR="00635AA1" w:rsidRPr="00D36480" w:rsidRDefault="00635AA1" w:rsidP="00BF627C">
                        <w:pPr>
                          <w:jc w:val="center"/>
                          <w:rPr>
                            <w:sz w:val="18"/>
                          </w:rPr>
                        </w:pPr>
                        <w:r>
                          <w:rPr>
                            <w:sz w:val="18"/>
                          </w:rPr>
                          <w:t>Month A RA Capacity</w:t>
                        </w:r>
                      </w:p>
                    </w:txbxContent>
                  </v:textbox>
                </v:shape>
                <v:shape id="AutoShape 561" o:spid="_x0000_s1110" type="#_x0000_t32" style="position:absolute;left:4394;top:23101;width:52070;height:6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5BUvwAAANwAAAAPAAAAZHJzL2Rvd25yZXYueG1sRE/LqsIw&#10;EN0L/kMYwZ1NVRSpRlHhghsXPjbuhmZsis2kNrm19+9vBMHdHM5zVpvOVqKlxpeOFYyTFARx7nTJ&#10;hYLr5We0AOEDssbKMSn4Iw+bdb+3wky7F5+oPYdCxBD2GSowIdSZlD43ZNEnriaO3N01FkOETSF1&#10;g68Ybis5SdO5tFhybDBY095Q/jj/WgW21vZ5dEbfHuW02tHhvt2lrVLDQbddggjUha/44z7oOH82&#10;gfcz8QK5/gcAAP//AwBQSwECLQAUAAYACAAAACEA2+H2y+4AAACFAQAAEwAAAAAAAAAAAAAAAAAA&#10;AAAAW0NvbnRlbnRfVHlwZXNdLnhtbFBLAQItABQABgAIAAAAIQBa9CxbvwAAABUBAAALAAAAAAAA&#10;AAAAAAAAAB8BAABfcmVscy8ucmVsc1BLAQItABQABgAIAAAAIQC/e5BUvwAAANwAAAAPAAAAAAAA&#10;AAAAAAAAAAcCAABkcnMvZG93bnJldi54bWxQSwUGAAAAAAMAAwC3AAAA8wIAAAAA&#10;" strokeweight="1.5pt"/>
                <v:shape id="AutoShape 562" o:spid="_x0000_s1111" type="#_x0000_t32" style="position:absolute;left:29521;top:14046;width:26949;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C3UVwQAAANwAAAAPAAAAZHJzL2Rvd25yZXYueG1sRE/dasIw&#10;FL4f7B3CEbwZM61jm1SjiCJ4q+4Bjs2xKTYnWRPb+vZmIOzufHy/Z7EabCM6akPtWEE+yUAQl07X&#10;XCn4Oe3eZyBCRNbYOCYFdwqwWr6+LLDQrucDdcdYiRTCoUAFJkZfSBlKQxbDxHnixF1cazEm2FZS&#10;t9incNvIaZZ9SYs1pwaDnjaGyuvxZhWwr952+7P5zaf57OS322/qu7NS49GwnoOINMR/8dO912n+&#10;5wf8PZMukMsHAAAA//8DAFBLAQItABQABgAIAAAAIQDb4fbL7gAAAIUBAAATAAAAAAAAAAAAAAAA&#10;AAAAAABbQ29udGVudF9UeXBlc10ueG1sUEsBAi0AFAAGAAgAAAAhAFr0LFu/AAAAFQEAAAsAAAAA&#10;AAAAAAAAAAAAHwEAAF9yZWxzLy5yZWxzUEsBAi0AFAAGAAgAAAAhAPQLdRXBAAAA3AAAAA8AAAAA&#10;AAAAAAAAAAAABwIAAGRycy9kb3ducmV2LnhtbFBLBQYAAAAAAwADALcAAAD1AgAAAAA=&#10;" strokecolor="yellow" strokeweight="3pt">
                  <v:shadow color="#622423" opacity=".5" offset="1pt"/>
                </v:shape>
                <v:shape id="AutoShape 563" o:spid="_x0000_s1112" type="#_x0000_t32" style="position:absolute;left:20358;top:8204;width:9194;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cfAAwwAAANwAAAAPAAAAZHJzL2Rvd25yZXYueG1sRE9LawIx&#10;EL4L/Q9hCr1ptlZFt0axloIHD77Q67AZd7fdTLZJ1PXfG0HwNh/fc8bTxlTiTM6XlhW8dxIQxJnV&#10;JecKdtuf9hCED8gaK8uk4EoeppOX1hhTbS+8pvMm5CKGsE9RQRFCnUrps4IM+o6tiSN3tM5giNDl&#10;Uju8xHBTyW6SDKTBkmNDgTXNC8r+NiejIOmfDvuerY+rj9+tGy3/59/h66rU22sz+wQRqAlP8cO9&#10;0HF+vwf3Z+IFcnIDAAD//wMAUEsBAi0AFAAGAAgAAAAhANvh9svuAAAAhQEAABMAAAAAAAAAAAAA&#10;AAAAAAAAAFtDb250ZW50X1R5cGVzXS54bWxQSwECLQAUAAYACAAAACEAWvQsW78AAAAVAQAACwAA&#10;AAAAAAAAAAAAAAAfAQAAX3JlbHMvLnJlbHNQSwECLQAUAAYACAAAACEA5nHwAMMAAADcAAAADwAA&#10;AAAAAAAAAAAAAAAHAgAAZHJzL2Rvd25yZXYueG1sUEsFBgAAAAADAAMAtwAAAPcCAAAAAA==&#10;" strokecolor="#c0504d" strokeweight="3pt">
                  <v:shadow color="#622423" opacity=".5" offset="1pt"/>
                </v:shape>
                <v:shape id="AutoShape 564" o:spid="_x0000_s1113" type="#_x0000_t32" style="position:absolute;left:29521;top:11696;width:6;height:235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rkj6wAAAANwAAAAPAAAAZHJzL2Rvd25yZXYueG1sRE/bisIw&#10;EH1f8B/CCL4smlZwla5RZEXw1csHjM3YlG0mscm29e83C8K+zeFcZ70dbCM6akPtWEE+y0AQl07X&#10;XCm4Xg7TFYgQkTU2jknBkwJsN6O3NRba9Xyi7hwrkUI4FKjAxOgLKUNpyGKYOU+cuLtrLcYE20rq&#10;FvsUbhs5z7IPabHm1GDQ05eh8vv8YxWwr94Px5t55PN8dfH7/ZL67qbUZDzsPkFEGuK/+OU+6jR/&#10;sYC/Z9IFcvMLAAD//wMAUEsBAi0AFAAGAAgAAAAhANvh9svuAAAAhQEAABMAAAAAAAAAAAAAAAAA&#10;AAAAAFtDb250ZW50X1R5cGVzXS54bWxQSwECLQAUAAYACAAAACEAWvQsW78AAAAVAQAACwAAAAAA&#10;AAAAAAAAAAAfAQAAX3JlbHMvLnJlbHNQSwECLQAUAAYACAAAACEAFK5I+sAAAADcAAAADwAAAAAA&#10;AAAAAAAAAAAHAgAAZHJzL2Rvd25yZXYueG1sUEsFBgAAAAADAAMAtwAAAPQCAAAAAA==&#10;" strokecolor="yellow" strokeweight="3pt">
                  <v:shadow color="#622423" opacity=".5" offset="1pt"/>
                </v:shape>
                <v:shape id="AutoShape 565" o:spid="_x0000_s1114" type="#_x0000_t32" style="position:absolute;left:6807;top:11690;width:22853;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OU3dwgAAANwAAAAPAAAAZHJzL2Rvd25yZXYueG1sRE9Na8JA&#10;EL0X+h+WEbw1GwVTSV2lFIVcBKtC8DZkp0lodjburib9912h0Ns83uesNqPpxJ2cby0rmCUpCOLK&#10;6pZrBefT7mUJwgdkjZ1lUvBDHjbr56cV5toO/En3Y6hFDGGfo4ImhD6X0lcNGfSJ7Ykj92WdwRCh&#10;q6V2OMRw08l5mmbSYMuxocGePhqqvo83o8DrK23LcnnBYr+V9nB13BevSk0n4/sbiEBj+Bf/uQsd&#10;5y8yeDwTL5DrXwAAAP//AwBQSwECLQAUAAYACAAAACEA2+H2y+4AAACFAQAAEwAAAAAAAAAAAAAA&#10;AAAAAAAAW0NvbnRlbnRfVHlwZXNdLnhtbFBLAQItABQABgAIAAAAIQBa9CxbvwAAABUBAAALAAAA&#10;AAAAAAAAAAAAAB8BAABfcmVscy8ucmVsc1BLAQItABQABgAIAAAAIQA9OU3dwgAAANwAAAAPAAAA&#10;AAAAAAAAAAAAAAcCAABkcnMvZG93bnJldi54bWxQSwUGAAAAAAMAAwC3AAAA9gIAAAAA&#10;" strokecolor="#4bacc6" strokeweight="3pt">
                  <v:shadow color="#622423" opacity=".5" offset="1pt"/>
                </v:shape>
                <v:shape id="AutoShape 566" o:spid="_x0000_s1115" type="#_x0000_t32" style="position:absolute;left:6394;top:438;width:6;height:2272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DDPMwAAAANwAAAAPAAAAZHJzL2Rvd25yZXYueG1sRE9Ni8Iw&#10;EL0v+B/CCN7WVGVVaqPoguDFw6oXb0MzNqXNpDbZWv+9WVjwNo/3Odmmt7XoqPWlYwWTcQKCOHe6&#10;5ELB5bz/XILwAVlj7ZgUPMnDZj34yDDV7sE/1J1CIWII+xQVmBCaVEqfG7Lox64hjtzNtRZDhG0h&#10;dYuPGG5rOU2SubRYcmww2NC3obw6/VoFttH2fnRGX6tyVu/ocNvukk6p0bDfrkAE6sNb/O8+6Dj/&#10;awF/z8QL5PoFAAD//wMAUEsBAi0AFAAGAAgAAAAhANvh9svuAAAAhQEAABMAAAAAAAAAAAAAAAAA&#10;AAAAAFtDb250ZW50X1R5cGVzXS54bWxQSwECLQAUAAYACAAAACEAWvQsW78AAAAVAQAACwAAAAAA&#10;AAAAAAAAAAAfAQAAX3JlbHMvLnJlbHNQSwECLQAUAAYACAAAACEArwwzzMAAAADcAAAADwAAAAAA&#10;AAAAAAAAAAAHAgAAZHJzL2Rvd25yZXYueG1sUEsFBgAAAAADAAMAtwAAAPQCAAAAAA==&#10;" strokeweight="1.5pt"/>
                <v:shape id="Text Box 567" o:spid="_x0000_s1116" type="#_x0000_t202" style="position:absolute;left:39630;top:24015;width:9030;height:21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VoKyxwAAANwAAAAPAAAAZHJzL2Rvd25yZXYueG1sRI9LawJB&#10;EITvAf/D0EJucdZAHqyOEiQGkcTgA/HY7HR2F3d6NjOjrv/ePgRy66Lrq64eTzvXqDOFWHs2MBxk&#10;oIgLb2suDey284dXUDEhW2w8k4ErRZhOendjzK2/8JrOm1QqCeGYo4EqpTbXOhYVOYwD3xLL7scH&#10;h0lkKLUNeJFw1+jHLHvWDmuWCxW2NKuoOG5OTmq4+XL3+bHeZ+H9e3VY/H7NXlbJmPt+9zYClahL&#10;/+Y/emGFe5K28oxMoCc3AAAA//8DAFBLAQItABQABgAIAAAAIQDb4fbL7gAAAIUBAAATAAAAAAAA&#10;AAAAAAAAAAAAAABbQ29udGVudF9UeXBlc10ueG1sUEsBAi0AFAAGAAgAAAAhAFr0LFu/AAAAFQEA&#10;AAsAAAAAAAAAAAAAAAAAHwEAAF9yZWxzLy5yZWxzUEsBAi0AFAAGAAgAAAAhACpWgrLHAAAA3AAA&#10;AA8AAAAAAAAAAAAAAAAABwIAAGRycy9kb3ducmV2LnhtbFBLBQYAAAAAAwADALcAAAD7AgAAAAA=&#10;" stroked="f">
                  <v:textbox inset="2.36525mm,1.1826mm,2.36525mm,1.1826mm">
                    <w:txbxContent>
                      <w:p w14:paraId="20C620AE" w14:textId="77777777" w:rsidR="00635AA1" w:rsidRPr="00D36480" w:rsidRDefault="00635AA1" w:rsidP="00BF627C">
                        <w:pPr>
                          <w:rPr>
                            <w:sz w:val="18"/>
                          </w:rPr>
                        </w:pPr>
                        <w:r>
                          <w:rPr>
                            <w:sz w:val="18"/>
                          </w:rPr>
                          <w:t>Start+30 Days</w:t>
                        </w:r>
                      </w:p>
                    </w:txbxContent>
                  </v:textbox>
                </v:shape>
                <v:shape id="AutoShape 568" o:spid="_x0000_s1117" type="#_x0000_t32" style="position:absolute;left:43916;top:23101;width:6;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4QRDwwAAANwAAAAPAAAAZHJzL2Rvd25yZXYueG1sRE9NawIx&#10;EL0L/ocwghepWQVLuzXKVhBU8KBt79PNdBO6mWw3Udd/b4SCt3m8z5kvO1eLM7XBelYwGWcgiEuv&#10;LVcKPj/WTy8gQkTWWHsmBVcKsFz0e3PMtb/wgc7HWIkUwiFHBSbGJpcylIYchrFviBP341uHMcG2&#10;krrFSwp3tZxm2bN0aDk1GGxoZaj8PZ6cgv128l58G7vdHf7sfrYu6lM1+lJqOOiKNxCRuvgQ/7s3&#10;Os2fvcL9mXSBXNwAAAD//wMAUEsBAi0AFAAGAAgAAAAhANvh9svuAAAAhQEAABMAAAAAAAAAAAAA&#10;AAAAAAAAAFtDb250ZW50X1R5cGVzXS54bWxQSwECLQAUAAYACAAAACEAWvQsW78AAAAVAQAACwAA&#10;AAAAAAAAAAAAAAAfAQAAX3JlbHMvLnJlbHNQSwECLQAUAAYACAAAACEAWOEEQ8MAAADcAAAADwAA&#10;AAAAAAAAAAAAAAAHAgAAZHJzL2Rvd25yZXYueG1sUEsFBgAAAAADAAMAtwAAAPcCAAAAAA==&#10;"/>
                <v:shape id="Text Box 569" o:spid="_x0000_s1118" type="#_x0000_t202" style="position:absolute;left:18072;top:23926;width:5092;height:21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TEQJxgAAANwAAAAPAAAAZHJzL2Rvd25yZXYueG1sRI9PawJB&#10;DMXvhX6HIQVvddYetKyOIlKLlFbxD6XHsBN3F3cy25lR12/fHAre8sj7vbxMZp1r1IVCrD0bGPQz&#10;UMSFtzWXBg775fMrqJiQLTaeycCNIsymjw8TzK2/8pYuu1QqCeGYo4EqpTbXOhYVOYx93xLL7uiD&#10;wyQylNoGvEq4a/RLlg21w5rlQoUtLSoqTruzkxpu+XH4fN9+Z+Fts/5Z/X4tRutkTO+pm49BJerS&#10;3fxPr6xwQ6kvz8gEevoHAAD//wMAUEsBAi0AFAAGAAgAAAAhANvh9svuAAAAhQEAABMAAAAAAAAA&#10;AAAAAAAAAAAAAFtDb250ZW50X1R5cGVzXS54bWxQSwECLQAUAAYACAAAACEAWvQsW78AAAAVAQAA&#10;CwAAAAAAAAAAAAAAAAAfAQAAX3JlbHMvLnJlbHNQSwECLQAUAAYACAAAACEAGkxECcYAAADcAAAA&#10;DwAAAAAAAAAAAAAAAAAHAgAAZHJzL2Rvd25yZXYueG1sUEsFBgAAAAADAAMAtwAAAPoCAAAAAA==&#10;" stroked="f">
                  <v:textbox inset="2.36525mm,1.1826mm,2.36525mm,1.1826mm">
                    <w:txbxContent>
                      <w:p w14:paraId="20C620AF" w14:textId="77777777" w:rsidR="00635AA1" w:rsidRPr="00D36480" w:rsidRDefault="00635AA1" w:rsidP="00BF627C">
                        <w:pPr>
                          <w:rPr>
                            <w:sz w:val="18"/>
                          </w:rPr>
                        </w:pPr>
                        <w:r>
                          <w:rPr>
                            <w:sz w:val="18"/>
                          </w:rPr>
                          <w:t>Start</w:t>
                        </w:r>
                      </w:p>
                    </w:txbxContent>
                  </v:textbox>
                </v:shape>
                <v:shape id="AutoShape 570" o:spid="_x0000_s1119" type="#_x0000_t32" style="position:absolute;left:20504;top:23101;width:12;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8L4wwAAANwAAAAPAAAAZHJzL2Rvd25yZXYueG1sRE9NawIx&#10;EL0L/Q9hCr2IZrdQkdUoa0GoBQ9avY+bcRPcTNZN1O2/bwqF3ubxPme+7F0j7tQF61lBPs5AEFde&#10;W64VHL7WoymIEJE1Np5JwTcFWC6eBnMstH/wju77WIsUwqFABSbGtpAyVIYchrFviRN39p3DmGBX&#10;S93hI4W7Rr5m2UQ6tJwaDLb0bqi67G9OwXaTr8qTsZvP3dVu39Zlc6uHR6VenvtyBiJSH//Ff+4P&#10;neZPcvh9Jl0gFz8AAAD//wMAUEsBAi0AFAAGAAgAAAAhANvh9svuAAAAhQEAABMAAAAAAAAAAAAA&#10;AAAAAAAAAFtDb250ZW50X1R5cGVzXS54bWxQSwECLQAUAAYACAAAACEAWvQsW78AAAAVAQAACwAA&#10;AAAAAAAAAAAAAAAfAQAAX3JlbHMvLnJlbHNQSwECLQAUAAYACAAAACEAaPvC+MMAAADcAAAADwAA&#10;AAAAAAAAAAAAAAAHAgAAZHJzL2Rvd25yZXYueG1sUEsFBgAAAAADAAMAtwAAAPcCAAAAAA==&#10;"/>
                <v:shape id="Text Box 571" o:spid="_x0000_s1120" type="#_x0000_t202" style="position:absolute;left:2438;top:11391;width:337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0n/lxgAAANwAAAAPAAAAZHJzL2Rvd25yZXYueG1sRI9BawIx&#10;EIXvgv8hjNCbZutBZTWKiBYp1rIq4nHYjLtLN5M1SXX775uC0NsM731v3swWranFnZyvLCt4HSQg&#10;iHOrKy4UnI6b/gSED8gaa8uk4Ic8LObdzgxTbR+c0f0QChFD2KeooAyhSaX0eUkG/cA2xFG7Wmcw&#10;xNUVUjt8xHBTy2GSjKTBiuOFEhtalZR/Hb5NrGE276fdW3ZO3Ppzf9nePlbjfVDqpdcupyACteHf&#10;/KS3OnKjIfw9EyeQ818AAAD//wMAUEsBAi0AFAAGAAgAAAAhANvh9svuAAAAhQEAABMAAAAAAAAA&#10;AAAAAAAAAAAAAFtDb250ZW50X1R5cGVzXS54bWxQSwECLQAUAAYACAAAACEAWvQsW78AAAAVAQAA&#10;CwAAAAAAAAAAAAAAAAAfAQAAX3JlbHMvLnJlbHNQSwECLQAUAAYACAAAACEAhdJ/5cYAAADcAAAA&#10;DwAAAAAAAAAAAAAAAAAHAgAAZHJzL2Rvd25yZXYueG1sUEsFBgAAAAADAAMAtwAAAPoCAAAAAA==&#10;" stroked="f">
                  <v:textbox inset="2.36525mm,1.1826mm,2.36525mm,1.1826mm">
                    <w:txbxContent>
                      <w:p w14:paraId="20C620B0" w14:textId="77777777" w:rsidR="00635AA1" w:rsidRPr="00D36480" w:rsidRDefault="00635AA1" w:rsidP="00BF627C">
                        <w:pPr>
                          <w:rPr>
                            <w:sz w:val="18"/>
                          </w:rPr>
                        </w:pPr>
                        <w:r>
                          <w:rPr>
                            <w:sz w:val="18"/>
                          </w:rPr>
                          <w:t xml:space="preserve">RA </w:t>
                        </w:r>
                      </w:p>
                    </w:txbxContent>
                  </v:textbox>
                </v:shape>
                <v:shape id="AutoShape 572" o:spid="_x0000_s1121" type="#_x0000_t32" style="position:absolute;left:6197;top:16535;width:50267;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uLuxwwAAANwAAAAPAAAAZHJzL2Rvd25yZXYueG1sRE9La8JA&#10;EL4X+h+WKXgpuvFBkJiN9CUIvdio9yE7eWB2Nma3mvrruwWht/n4npOuB9OKC/WusaxgOolAEBdW&#10;N1wpOOw34yUI55E1tpZJwQ85WGePDykm2l75iy65r0QIYZeggtr7LpHSFTUZdBPbEQeutL1BH2Bf&#10;Sd3jNYSbVs6iKJYGGw4NNXb0VlNxyr+Ngvb9czG1r+X5XN5u1XG3jZcfz7FSo6fhZQXC0+D/xXf3&#10;Vof58Rz+ngkXyOwXAAD//wMAUEsBAi0AFAAGAAgAAAAhANvh9svuAAAAhQEAABMAAAAAAAAAAAAA&#10;AAAAAAAAAFtDb250ZW50X1R5cGVzXS54bWxQSwECLQAUAAYACAAAACEAWvQsW78AAAAVAQAACwAA&#10;AAAAAAAAAAAAAAAfAQAAX3JlbHMvLnJlbHNQSwECLQAUAAYACAAAACEAari7scMAAADcAAAADwAA&#10;AAAAAAAAAAAAAAAHAgAAZHJzL2Rvd25yZXYueG1sUEsFBgAAAAADAAMAtwAAAPcCAAAAAA==&#10;" strokecolor="#9bbb59" strokeweight="3pt">
                  <v:stroke dashstyle="1 1"/>
                  <v:shadow color="#622423" opacity=".5" offset="1pt"/>
                </v:shape>
                <v:shape id="AutoShape 573" o:spid="_x0000_s1122" type="#_x0000_t32" style="position:absolute;left:6216;top:1670;width:50248;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ynvZwAAAANwAAAAPAAAAZHJzL2Rvd25yZXYueG1sRE9Ni8Iw&#10;EL0L+x/CLHjTdLWIW42yFARPglX3PDRjU7aZlCar1V9vBMHbPN7nLNe9bcSFOl87VvA1TkAQl07X&#10;XCk4HjajOQgfkDU2jknBjTysVx+DJWbaXXlPlyJUIoawz1CBCaHNpPSlIYt+7FriyJ1dZzFE2FVS&#10;d3iN4baRkySZSYs1xwaDLeWGyr/i3ypI/DScUiO/eT/J7/09LX53+U2p4Wf/swARqA9v8cu91XH+&#10;LIXnM/ECuXoAAAD//wMAUEsBAi0AFAAGAAgAAAAhANvh9svuAAAAhQEAABMAAAAAAAAAAAAAAAAA&#10;AAAAAFtDb250ZW50X1R5cGVzXS54bWxQSwECLQAUAAYACAAAACEAWvQsW78AAAAVAQAACwAAAAAA&#10;AAAAAAAAAAAfAQAAX3JlbHMvLnJlbHNQSwECLQAUAAYACAAAACEAsMp72cAAAADcAAAADwAAAAAA&#10;AAAAAAAAAAAHAgAAZHJzL2Rvd25yZXYueG1sUEsFBgAAAAADAAMAtwAAAPQCAAAAAA==&#10;" strokecolor="#8064a2" strokeweight="3pt">
                  <v:stroke dashstyle="1 1"/>
                  <v:shadow color="#622423" opacity=".5" offset="1pt"/>
                </v:shape>
                <v:shape id="AutoShape 574" o:spid="_x0000_s1123" type="#_x0000_t32" style="position:absolute;left:20561;top:12312;width:6;height:920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XCwBwQAAANwAAAAPAAAAZHJzL2Rvd25yZXYueG1sRE9Ni8Iw&#10;EL0v+B/CCF4WTRUVqUYRpYt71BW8js3YVptJaWLt+uvNgrC3ebzPWaxaU4qGaldYVjAcRCCIU6sL&#10;zhQcf5L+DITzyBpLy6Tglxyslp2PBcbaPnhPzcFnIoSwi1FB7n0VS+nSnAy6ga2IA3extUEfYJ1J&#10;XeMjhJtSjqJoKg0WHBpyrGiTU3o73I0CTsbn6Ov6XWGTXZPTZ8nb/fOkVK/brucgPLX+X/x273SY&#10;P53A3zPhArl8AQAA//8DAFBLAQItABQABgAIAAAAIQDb4fbL7gAAAIUBAAATAAAAAAAAAAAAAAAA&#10;AAAAAABbQ29udGVudF9UeXBlc10ueG1sUEsBAi0AFAAGAAgAAAAhAFr0LFu/AAAAFQEAAAsAAAAA&#10;AAAAAAAAAAAAHwEAAF9yZWxzLy5yZWxzUEsBAi0AFAAGAAgAAAAhAA5cLAHBAAAA3AAAAA8AAAAA&#10;AAAAAAAAAAAABwIAAGRycy9kb3ducmV2LnhtbFBLBQYAAAAAAwADALcAAAD1AgAAAAA=&#10;" strokeweight="1pt">
                  <v:stroke dashstyle="1 1" endcap="round"/>
                  <v:shadow color="#622423" opacity=".5" offset="1pt"/>
                </v:shape>
                <v:shape id="Text Box 575" o:spid="_x0000_s1124" type="#_x0000_t202" style="position:absolute;left:1428;top:577;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6XnmxgAAANwAAAAPAAAAZHJzL2Rvd25yZXYueG1sRI9bawIx&#10;EIXfC/0PYQq+1Wz7sMrWKCJVRLzghdLHYTPdXdxMtknU9d8bQfBthnO+M2cGo9bU4kzOV5YVfHQT&#10;EMS51RUXCg776XsfhA/IGmvLpOBKHkbD15cBZtpeeEvnXShEDGGfoYIyhCaT0uclGfRd2xBH7c86&#10;gyGurpDa4SWGm1p+JkkqDVYcL5TY0KSk/Lg7mVjDTBeH5Wz7k7jvzfp3/r+a9NZBqc5bO/4CEagN&#10;T/ODnuvIpSncn4kTyOENAAD//wMAUEsBAi0AFAAGAAgAAAAhANvh9svuAAAAhQEAABMAAAAAAAAA&#10;AAAAAAAAAAAAAFtDb250ZW50X1R5cGVzXS54bWxQSwECLQAUAAYACAAAACEAWvQsW78AAAAVAQAA&#10;CwAAAAAAAAAAAAAAAAAfAQAAX3JlbHMvLnJlbHNQSwECLQAUAAYACAAAACEA+ul55sYAAADcAAAA&#10;DwAAAAAAAAAAAAAAAAAHAgAAZHJzL2Rvd25yZXYueG1sUEsFBgAAAAADAAMAtwAAAPoCAAAAAA==&#10;" stroked="f">
                  <v:textbox inset="2.36525mm,1.1826mm,2.36525mm,1.1826mm">
                    <w:txbxContent>
                      <w:p w14:paraId="20C620B1" w14:textId="77777777" w:rsidR="00635AA1" w:rsidRPr="00D36480" w:rsidRDefault="00635AA1" w:rsidP="00BF627C">
                        <w:pPr>
                          <w:rPr>
                            <w:sz w:val="18"/>
                          </w:rPr>
                        </w:pPr>
                        <w:r>
                          <w:rPr>
                            <w:sz w:val="18"/>
                          </w:rPr>
                          <w:t xml:space="preserve">Pmax </w:t>
                        </w:r>
                      </w:p>
                    </w:txbxContent>
                  </v:textbox>
                </v:shape>
                <v:shape id="Text Box 576" o:spid="_x0000_s1125" type="#_x0000_t202" style="position:absolute;left:1409;top:15443;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pdx9xgAAANwAAAAPAAAAZHJzL2Rvd25yZXYueG1sRI9PawIx&#10;EMXvBb9DGMFbzepBy2oUES0iavEP4nHYjLuLm8k2ibp++6ZQ6G2G935v3oynjanEg5wvLSvodRMQ&#10;xJnVJecKTsfl+wcIH5A1VpZJwYs8TCettzGm2j55T49DyEUMYZ+igiKEOpXSZwUZ9F1bE0ftap3B&#10;EFeXS+3wGcNNJftJMpAGS44XCqxpXlB2O9xNrGGW69Pmc39O3OJrd1l9b+fDXVCq025mIxCBmvBv&#10;/qNXOnKDIfw+EyeQkx8AAAD//wMAUEsBAi0AFAAGAAgAAAAhANvh9svuAAAAhQEAABMAAAAAAAAA&#10;AAAAAAAAAAAAAFtDb250ZW50X1R5cGVzXS54bWxQSwECLQAUAAYACAAAACEAWvQsW78AAAAVAQAA&#10;CwAAAAAAAAAAAAAAAAAfAQAAX3JlbHMvLnJlbHNQSwECLQAUAAYACAAAACEAlaXcfcYAAADcAAAA&#10;DwAAAAAAAAAAAAAAAAAHAgAAZHJzL2Rvd25yZXYueG1sUEsFBgAAAAADAAMAtwAAAPoCAAAAAA==&#10;" stroked="f">
                  <v:textbox inset="2.36525mm,1.1826mm,2.36525mm,1.1826mm">
                    <w:txbxContent>
                      <w:p w14:paraId="20C620B2" w14:textId="77777777" w:rsidR="00635AA1" w:rsidRPr="00D36480" w:rsidRDefault="00635AA1" w:rsidP="00BF627C">
                        <w:pPr>
                          <w:rPr>
                            <w:sz w:val="18"/>
                          </w:rPr>
                        </w:pPr>
                        <w:r>
                          <w:rPr>
                            <w:sz w:val="18"/>
                          </w:rPr>
                          <w:t>Pmin</w:t>
                        </w:r>
                      </w:p>
                    </w:txbxContent>
                  </v:textbox>
                </v:shape>
                <v:shape id="Text Box 577" o:spid="_x0000_s1126" type="#_x0000_t202" style="position:absolute;left:6953;top:5708;width:12992;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OkgPxgAAANwAAAAPAAAAZHJzL2Rvd25yZXYueG1sRI9PawJB&#10;DMXvhX6HIQVvddYetKyOIlKLlFbxD6XHsBN3F3cy25lR12/fHAre8sj7vbxMZp1r1IVCrD0bGPQz&#10;UMSFtzWXBg775fMrqJiQLTaeycCNIsymjw8TzK2/8pYuu1QqCeGYo4EqpTbXOhYVOYx93xLL7uiD&#10;wyQylNoGvEq4a/RLlg21w5rlQoUtLSoqTruzkxpu+XH4fN9+Z+Fts/5Z/X4tRutkTO+pm49BJerS&#10;3fxPr6xwQ2krz8gEevoHAAD//wMAUEsBAi0AFAAGAAgAAAAhANvh9svuAAAAhQEAABMAAAAAAAAA&#10;AAAAAAAAAAAAAFtDb250ZW50X1R5cGVzXS54bWxQSwECLQAUAAYACAAAACEAWvQsW78AAAAVAQAA&#10;CwAAAAAAAAAAAAAAAAAfAQAAX3JlbHMvLnJlbHNQSwECLQAUAAYACAAAACEA5DpID8YAAADcAAAA&#10;DwAAAAAAAAAAAAAAAAAHAgAAZHJzL2Rvd25yZXYueG1sUEsFBgAAAAADAAMAtwAAAPoCAAAAAA==&#10;" stroked="f">
                  <v:textbox inset="2.36525mm,1.1826mm,2.36525mm,1.1826mm">
                    <w:txbxContent>
                      <w:p w14:paraId="20C620B3" w14:textId="77777777" w:rsidR="00635AA1" w:rsidRPr="00D36480" w:rsidRDefault="00635AA1" w:rsidP="00BF627C">
                        <w:pPr>
                          <w:rPr>
                            <w:sz w:val="18"/>
                          </w:rPr>
                        </w:pPr>
                        <w:r>
                          <w:rPr>
                            <w:sz w:val="18"/>
                          </w:rPr>
                          <w:t xml:space="preserve">CPM Dispatch Level </w:t>
                        </w:r>
                      </w:p>
                    </w:txbxContent>
                  </v:textbox>
                </v:shape>
                <v:shape id="AutoShape 578" o:spid="_x0000_s1127" type="#_x0000_t32" style="position:absolute;left:20497;top:8204;width:7;height:339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HJUjxAAAANwAAAAPAAAAZHJzL2Rvd25yZXYueG1sRE9Na8JA&#10;EL0X/A/LCL3VjbUVja5iLQUPPVQt9TpkxySanY27axL/vVso9DaP9znzZWcq0ZDzpWUFw0ECgjiz&#10;uuRcwff+42kCwgdkjZVlUnAjD8tF72GOqbYtb6nZhVzEEPYpKihCqFMpfVaQQT+wNXHkjtYZDBG6&#10;XGqHbQw3lXxOkrE0WHJsKLCmdUHZeXc1CpLX6+HnxdbHr9Fp76afl/V7eLsp9djvVjMQgbrwL/5z&#10;b3ScP57C7zPxArm4AwAA//8DAFBLAQItABQABgAIAAAAIQDb4fbL7gAAAIUBAAATAAAAAAAAAAAA&#10;AAAAAAAAAABbQ29udGVudF9UeXBlc10ueG1sUEsBAi0AFAAGAAgAAAAhAFr0LFu/AAAAFQEAAAsA&#10;AAAAAAAAAAAAAAAAHwEAAF9yZWxzLy5yZWxzUEsBAi0AFAAGAAgAAAAhAMYclSPEAAAA3AAAAA8A&#10;AAAAAAAAAAAAAAAABwIAAGRycy9kb3ducmV2LnhtbFBLBQYAAAAAAwADALcAAAD4AgAAAAA=&#10;" strokecolor="#c0504d" strokeweight="3pt">
                  <v:shadow color="#622423" opacity=".5" offset="1pt"/>
                </v:shape>
                <v:shape id="AutoShape 579" o:spid="_x0000_s1128" type="#_x0000_t32" style="position:absolute;left:43916;top:14566;width:6;height:694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8hlExQAAANwAAAAPAAAAZHJzL2Rvd25yZXYueG1sRI9Ba8JA&#10;EIXvBf/DMoKXUjdKqSV1FVEi9qgVvE6zYxLNzobsGmN/fedQ6G2G9+a9b+bL3tWqozZUng1Mxgko&#10;4tzbigsDx6/s5R1UiMgWa89k4EEBlovB0xxT6++8p+4QCyUhHFI0UMbYpFqHvCSHYewbYtHOvnUY&#10;ZW0LbVu8S7ir9TRJ3rTDiqWhxIbWJeXXw80Z4Oz1O9lePhvsikt2eq55s/85GTMa9qsPUJH6+G/+&#10;u95ZwZ8JvjwjE+jFLwAAAP//AwBQSwECLQAUAAYACAAAACEA2+H2y+4AAACFAQAAEwAAAAAAAAAA&#10;AAAAAAAAAAAAW0NvbnRlbnRfVHlwZXNdLnhtbFBLAQItABQABgAIAAAAIQBa9CxbvwAAABUBAAAL&#10;AAAAAAAAAAAAAAAAAB8BAABfcmVscy8ucmVsc1BLAQItABQABgAIAAAAIQCb8hlExQAAANwAAAAP&#10;AAAAAAAAAAAAAAAAAAcCAABkcnMvZG93bnJldi54bWxQSwUGAAAAAAMAAwC3AAAA+QIAAAAA&#10;" strokeweight="1pt">
                  <v:stroke dashstyle="1 1" endcap="round"/>
                  <v:shadow color="#622423" opacity=".5" offset="1pt"/>
                </v:shape>
                <v:shape id="Text Box 580" o:spid="_x0000_s1129" type="#_x0000_t202" style="position:absolute;top:7683;width:3429;height:58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ejllwgAAANwAAAAPAAAAZHJzL2Rvd25yZXYueG1sRE9Ni8Iw&#10;EL0L/ocwgjdNVdiVrlGkIIgXd9WD3oZmti02k5LEtvrrNwsLe5vH+5zVpje1aMn5yrKC2TQBQZxb&#10;XXGh4HLeTZYgfEDWWFsmBU/ysFkPBytMte34i9pTKEQMYZ+igjKEJpXS5yUZ9FPbEEfu2zqDIUJX&#10;SO2wi+GmlvMkeZMGK44NJTaUlZTfTw+j4NWazyx7uk7SQZ5vC7y+Hse9UuNRv/0AEagP/+I/917H&#10;+e8z+H0mXiDXPwAAAP//AwBQSwECLQAUAAYACAAAACEA2+H2y+4AAACFAQAAEwAAAAAAAAAAAAAA&#10;AAAAAAAAW0NvbnRlbnRfVHlwZXNdLnhtbFBLAQItABQABgAIAAAAIQBa9CxbvwAAABUBAAALAAAA&#10;AAAAAAAAAAAAAB8BAABfcmVscy8ucmVsc1BLAQItABQABgAIAAAAIQACejllwgAAANwAAAAPAAAA&#10;AAAAAAAAAAAAAAcCAABkcnMvZG93bnJldi54bWxQSwUGAAAAAAMAAwC3AAAA9gIAAAAA&#10;" filled="f" stroked="f">
                  <v:textbox style="layout-flow:vertical;mso-layout-flow-alt:bottom-to-top" inset="2.36525mm,1.1826mm,2.36525mm,1.1826mm">
                    <w:txbxContent>
                      <w:p w14:paraId="20C620B4" w14:textId="77777777" w:rsidR="00635AA1" w:rsidRPr="00D36480" w:rsidRDefault="00635AA1" w:rsidP="00BF627C">
                        <w:pPr>
                          <w:jc w:val="center"/>
                          <w:rPr>
                            <w:sz w:val="18"/>
                          </w:rPr>
                        </w:pPr>
                        <w:r>
                          <w:rPr>
                            <w:szCs w:val="22"/>
                          </w:rPr>
                          <w:t>MW</w:t>
                        </w:r>
                      </w:p>
                    </w:txbxContent>
                  </v:textbox>
                </v:shape>
                <v:shape id="Text Box 581" o:spid="_x0000_s1130" type="#_x0000_t202" style="position:absolute;left:8140;top:7886;width:10992;height:32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C+k4xgAAANwAAAAPAAAAZHJzL2Rvd25yZXYueG1sRI9Ba8JA&#10;EIXvQv/DMoXedNMcVFJXKaGKlFaJFfE4ZKdJaHY23d1q+u9dQfA2w3vfmzezRW9acSLnG8sKnkcJ&#10;COLS6oYrBfuv5XAKwgdkja1lUvBPHhbzh8EMM23PXNBpFyoRQ9hnqKAOocuk9GVNBv3IdsRR+7bO&#10;YIirq6R2eI7hppVpkoylwYbjhRo7ymsqf3Z/JtYwy/f9x6o4JO5tuzmufz/zySYo9fTYv76ACNSH&#10;u/lGr3XkJilcn4kTyPkFAAD//wMAUEsBAi0AFAAGAAgAAAAhANvh9svuAAAAhQEAABMAAAAAAAAA&#10;AAAAAAAAAAAAAFtDb250ZW50X1R5cGVzXS54bWxQSwECLQAUAAYACAAAACEAWvQsW78AAAAVAQAA&#10;CwAAAAAAAAAAAAAAAAAfAQAAX3JlbHMvLnJlbHNQSwECLQAUAAYACAAAACEAAAvpOMYAAADcAAAA&#10;DwAAAAAAAAAAAAAAAAAHAgAAZHJzL2Rvd25yZXYueG1sUEsFBgAAAAADAAMAtwAAAPoCAAAAAA==&#10;" stroked="f">
                  <v:textbox inset="2.36525mm,1.1826mm,2.36525mm,1.1826mm">
                    <w:txbxContent>
                      <w:p w14:paraId="20C620B5" w14:textId="77777777" w:rsidR="00635AA1" w:rsidRDefault="00635AA1" w:rsidP="00BF627C">
                        <w:pPr>
                          <w:spacing w:after="0"/>
                          <w:jc w:val="right"/>
                          <w:rPr>
                            <w:sz w:val="18"/>
                          </w:rPr>
                        </w:pPr>
                        <w:r>
                          <w:rPr>
                            <w:sz w:val="18"/>
                          </w:rPr>
                          <w:t>Month A</w:t>
                        </w:r>
                      </w:p>
                      <w:p w14:paraId="20C620B6" w14:textId="4D9E201B" w:rsidR="00635AA1" w:rsidRPr="00D36480" w:rsidRDefault="00635AA1" w:rsidP="00BF627C">
                        <w:pPr>
                          <w:spacing w:after="0"/>
                          <w:jc w:val="right"/>
                          <w:rPr>
                            <w:sz w:val="18"/>
                          </w:rPr>
                        </w:pPr>
                        <w:r>
                          <w:rPr>
                            <w:sz w:val="18"/>
                          </w:rPr>
                          <w:t>CPM</w:t>
                        </w:r>
                      </w:p>
                    </w:txbxContent>
                  </v:textbox>
                </v:shape>
                <v:shape id="Text Box 582" o:spid="_x0000_s1131" type="#_x0000_t202" style="position:absolute;left:44596;top:9893;width:11417;height:32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R0yjxgAAANwAAAAPAAAAZHJzL2Rvd25yZXYueG1sRI9BawIx&#10;EIXvgv8hjNCbZrWgZWuUIipSrEUr4nHYTHcXN5M1SXX990YoeJvhve/Nm/G0MZW4kPOlZQX9XgKC&#10;OLO65FzB/mfRfQPhA7LGyjIpuJGH6aTdGmOq7ZW3dNmFXMQQ9ikqKEKoUyl9VpBB37M1cdR+rTMY&#10;4upyqR1eY7ip5CBJhtJgyfFCgTXNCspOuz8Ta5jF53693B4SN//eHFfnr9loE5R66TQf7yACNeFp&#10;/qdXOnKjV3g8EyeQkzsAAAD//wMAUEsBAi0AFAAGAAgAAAAhANvh9svuAAAAhQEAABMAAAAAAAAA&#10;AAAAAAAAAAAAAFtDb250ZW50X1R5cGVzXS54bWxQSwECLQAUAAYACAAAACEAWvQsW78AAAAVAQAA&#10;CwAAAAAAAAAAAAAAAAAfAQAAX3JlbHMvLnJlbHNQSwECLQAUAAYACAAAACEAb0dMo8YAAADcAAAA&#10;DwAAAAAAAAAAAAAAAAAHAgAAZHJzL2Rvd25yZXYueG1sUEsFBgAAAAADAAMAtwAAAPoCAAAAAA==&#10;" stroked="f">
                  <v:textbox inset="2.36525mm,1.1826mm,2.36525mm,1.1826mm">
                    <w:txbxContent>
                      <w:p w14:paraId="20C620B7" w14:textId="77777777" w:rsidR="00635AA1" w:rsidRDefault="00635AA1" w:rsidP="00BF627C">
                        <w:pPr>
                          <w:spacing w:after="0"/>
                          <w:jc w:val="left"/>
                          <w:rPr>
                            <w:sz w:val="18"/>
                          </w:rPr>
                        </w:pPr>
                        <w:r>
                          <w:rPr>
                            <w:sz w:val="18"/>
                          </w:rPr>
                          <w:t>Month B</w:t>
                        </w:r>
                      </w:p>
                      <w:p w14:paraId="20C620B8" w14:textId="39437A16" w:rsidR="00635AA1" w:rsidRPr="00D36480" w:rsidRDefault="00635AA1" w:rsidP="00BF627C">
                        <w:pPr>
                          <w:spacing w:after="0"/>
                          <w:jc w:val="left"/>
                          <w:rPr>
                            <w:sz w:val="18"/>
                          </w:rPr>
                        </w:pPr>
                        <w:r>
                          <w:rPr>
                            <w:sz w:val="18"/>
                          </w:rPr>
                          <w:t>CPM</w:t>
                        </w:r>
                      </w:p>
                    </w:txbxContent>
                  </v:textbox>
                </v:shape>
                <v:shape id="AutoShape 583" o:spid="_x0000_s1132" type="#_x0000_t32" style="position:absolute;left:29724;top:10591;width:14256;height: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xKxgxAAAANwAAAAPAAAAZHJzL2Rvd25yZXYueG1sRE/JbsIw&#10;EL1X4h+sQeqtOLSUJWBQC0LqgQOb4DqKhyQ0Hqe2gfD3daVK3ObprTOZNaYSV3K+tKyg20lAEGdW&#10;l5wr2O+WL0MQPiBrrCyTgjt5mE1bTxNMtb3xhq7bkIsYwj5FBUUIdSqlzwoy6Du2Jo7cyTqDIUKX&#10;S+3wFsNNJV+TpC8NlhwbCqxpXlD2vb0YBcn75Xjo2fq0fjvv3Gj1M1+Ez7tSz+3mYwwiUBMe4n/3&#10;l47zBz34eyZeIKe/AAAA//8DAFBLAQItABQABgAIAAAAIQDb4fbL7gAAAIUBAAATAAAAAAAAAAAA&#10;AAAAAAAAAABbQ29udGVudF9UeXBlc10ueG1sUEsBAi0AFAAGAAgAAAAhAFr0LFu/AAAAFQEAAAsA&#10;AAAAAAAAAAAAAAAAHwEAAF9yZWxzLy5yZWxzUEsBAi0AFAAGAAgAAAAhAK3ErGDEAAAA3AAAAA8A&#10;AAAAAAAAAAAAAAAABwIAAGRycy9kb3ducmV2LnhtbFBLBQYAAAAAAwADALcAAAD4AgAAAAA=&#10;" strokecolor="#c0504d" strokeweight="3pt">
                  <v:shadow color="#622423" opacity=".5" offset="1pt"/>
                </v:shape>
                <v:shape id="AutoShape 584" o:spid="_x0000_s1133" type="#_x0000_t32" style="position:absolute;left:43859;top:10655;width:6;height:339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iAn7xAAAANwAAAAPAAAAZHJzL2Rvd25yZXYueG1sRE/JbsIw&#10;EL0j8Q/WIPUGDqVsAYMKVaUeeiiL4DqKhyQ0Hqe2gfD3daVK3ObprTNfNqYSV3K+tKyg30tAEGdW&#10;l5wr2O/euxMQPiBrrCyTgjt5WC7arTmm2t54Q9dtyEUMYZ+igiKEOpXSZwUZ9D1bE0fuZJ3BEKHL&#10;pXZ4i+Gmks9JMpIGS44NBda0Lij73l6MgmR4OR5ebH36Gpx3bvr5s34Lq7tST53mdQYiUBMe4n/3&#10;h47zx0P4eyZeIBe/AAAA//8DAFBLAQItABQABgAIAAAAIQDb4fbL7gAAAIUBAAATAAAAAAAAAAAA&#10;AAAAAAAAAABbQ29udGVudF9UeXBlc10ueG1sUEsBAi0AFAAGAAgAAAAhAFr0LFu/AAAAFQEAAAsA&#10;AAAAAAAAAAAAAAAAHwEAAF9yZWxzLy5yZWxzUEsBAi0AFAAGAAgAAAAhAMKICfvEAAAA3AAAAA8A&#10;AAAAAAAAAAAAAAAABwIAAGRycy9kb3ducmV2LnhtbFBLBQYAAAAAAwADALcAAAD4AgAAAAA=&#10;" strokecolor="#c0504d" strokeweight="3pt">
                  <v:shadow color="#622423" opacity=".5" offset="1pt"/>
                </v:shape>
                <v:shape id="AutoShape 585" o:spid="_x0000_s1134" type="#_x0000_t32" style="position:absolute;left:29483;top:8204;width:6;height:3492;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WpeMxAAAANwAAAAPAAAAZHJzL2Rvd25yZXYueG1sRE/JbsIw&#10;EL1X4h+sQeqtOLSUJWBQC6rUAwc2wXUUD0loPE5tA+Hv60pI3ObprTOZNaYSF3K+tKyg20lAEGdW&#10;l5wr2G2/XoYgfEDWWFkmBTfyMJu2niaYanvlNV02IRcxhH2KCooQ6lRKnxVk0HdsTRy5o3UGQ4Qu&#10;l9rhNYabSr4mSV8aLDk2FFjTvKDsZ3M2CpL382Hfs/Vx9XbautHyd74InzelntvNxxhEoCY8xHf3&#10;t47zB334fyZeIKd/AAAA//8DAFBLAQItABQABgAIAAAAIQDb4fbL7gAAAIUBAAATAAAAAAAAAAAA&#10;AAAAAAAAAABbQ29udGVudF9UeXBlc10ueG1sUEsBAi0AFAAGAAgAAAAhAFr0LFu/AAAAFQEAAAsA&#10;AAAAAAAAAAAAAAAAHwEAAF9yZWxzLy5yZWxzUEsBAi0AFAAGAAgAAAAhADJal4zEAAAA3AAAAA8A&#10;AAAAAAAAAAAAAAAABwIAAGRycy9kb3ducmV2LnhtbFBLBQYAAAAAAwADALcAAAD4AgAAAAA=&#10;" strokecolor="#c0504d" strokeweight="3pt">
                  <v:shadow color="#622423" opacity=".5" offset="1pt"/>
                </v:shape>
                <v:shape id="AutoShape 586" o:spid="_x0000_s1135" type="#_x0000_t32" style="position:absolute;left:29838;top:10598;width:7;height:339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FjIXxAAAANwAAAAPAAAAZHJzL2Rvd25yZXYueG1sRE9LawIx&#10;EL4X/A9hhN5qVuujrkZRi9BDD62Weh024+7qZrImUdd/3xQEb/PxPWc6b0wlLuR8aVlBt5OAIM6s&#10;LjlX8LNdv7yB8AFZY2WZFNzIw3zWeppiqu2Vv+myCbmIIexTVFCEUKdS+qwgg75ja+LI7a0zGCJ0&#10;udQOrzHcVLKXJENpsOTYUGBNq4Ky4+ZsFCSD8+63b+v91+th68afp9V7WN6Uem43iwmIQE14iO/u&#10;Dx3nj0bw/0y8QM7+AAAA//8DAFBLAQItABQABgAIAAAAIQDb4fbL7gAAAIUBAAATAAAAAAAAAAAA&#10;AAAAAAAAAABbQ29udGVudF9UeXBlc10ueG1sUEsBAi0AFAAGAAgAAAAhAFr0LFu/AAAAFQEAAAsA&#10;AAAAAAAAAAAAAAAAHwEAAF9yZWxzLy5yZWxzUEsBAi0AFAAGAAgAAAAhAF0WMhfEAAAA3AAAAA8A&#10;AAAAAAAAAAAAAAAABwIAAGRycy9kb3ducmV2LnhtbFBLBQYAAAAAAwADALcAAAD4AgAAAAA=&#10;" strokecolor="#c0504d" strokeweight="3pt">
                  <v:shadow color="#622423" opacity=".5" offset="1pt"/>
                </v:shape>
                <v:shape id="AutoShape 587" o:spid="_x0000_s1136" type="#_x0000_t32" style="position:absolute;left:29527;top:1676;width:25;height:23501;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hBVCxQAAANwAAAAPAAAAZHJzL2Rvd25yZXYueG1sRI9Ba8JA&#10;EIXvBf/DMoKXUjdKqSV1FVEi9qgVvE6zYxLNzobsGmN/fedQ6G2G9+a9b+bL3tWqozZUng1Mxgko&#10;4tzbigsDx6/s5R1UiMgWa89k4EEBlovB0xxT6++8p+4QCyUhHFI0UMbYpFqHvCSHYewbYtHOvnUY&#10;ZW0LbVu8S7ir9TRJ3rTDiqWhxIbWJeXXw80Z4Oz1O9lePhvsikt2eq55s/85GTMa9qsPUJH6+G/+&#10;u95ZwZ8JrTwjE+jFLwAAAP//AwBQSwECLQAUAAYACAAAACEA2+H2y+4AAACFAQAAEwAAAAAAAAAA&#10;AAAAAAAAAAAAW0NvbnRlbnRfVHlwZXNdLnhtbFBLAQItABQABgAIAAAAIQBa9CxbvwAAABUBAAAL&#10;AAAAAAAAAAAAAAAAAB8BAABfcmVscy8ucmVsc1BLAQItABQABgAIAAAAIQBlhBVCxQAAANwAAAAP&#10;AAAAAAAAAAAAAAAAAAcCAABkcnMvZG93bnJldi54bWxQSwUGAAAAAAMAAwC3AAAA+QIAAAAA&#10;" strokeweight="1pt">
                  <v:stroke dashstyle="1 1" endcap="round"/>
                  <v:shadow color="#622423" opacity=".5" offset="1pt"/>
                </v:shape>
                <w10:anchorlock/>
              </v:group>
            </w:pict>
          </mc:Fallback>
        </mc:AlternateContent>
      </w:r>
    </w:p>
    <w:p w14:paraId="20C61DBC" w14:textId="77777777" w:rsidR="00BF627C" w:rsidRPr="00CC6567" w:rsidRDefault="00BF627C" w:rsidP="00BF627C">
      <w:pPr>
        <w:tabs>
          <w:tab w:val="left" w:pos="1440"/>
        </w:tabs>
        <w:spacing w:after="60" w:line="300" w:lineRule="auto"/>
        <w:rPr>
          <w:szCs w:val="22"/>
        </w:rPr>
      </w:pPr>
    </w:p>
    <w:p w14:paraId="20C61DBD" w14:textId="77777777" w:rsidR="00BF627C" w:rsidRPr="00CC6567" w:rsidRDefault="00BF627C" w:rsidP="00BF627C">
      <w:pPr>
        <w:tabs>
          <w:tab w:val="left" w:pos="1440"/>
        </w:tabs>
        <w:spacing w:after="60" w:line="300" w:lineRule="auto"/>
        <w:rPr>
          <w:szCs w:val="22"/>
        </w:rPr>
      </w:pPr>
      <w:r w:rsidRPr="00CC6567">
        <w:rPr>
          <w:szCs w:val="22"/>
        </w:rPr>
        <w:t xml:space="preserve">Example of CPM with Decreasing RA above Pmin </w:t>
      </w:r>
    </w:p>
    <w:p w14:paraId="20C61DBE" w14:textId="77777777" w:rsidR="00BF627C" w:rsidRPr="00CC6567" w:rsidRDefault="00BF627C" w:rsidP="00BF627C">
      <w:pPr>
        <w:tabs>
          <w:tab w:val="left" w:pos="1440"/>
        </w:tabs>
        <w:spacing w:after="60" w:line="300" w:lineRule="auto"/>
        <w:rPr>
          <w:szCs w:val="22"/>
        </w:rPr>
      </w:pPr>
      <w:r w:rsidRPr="00CC6567">
        <w:rPr>
          <w:szCs w:val="22"/>
        </w:rPr>
        <w:t>Pmax: Limit of CPM</w:t>
      </w:r>
    </w:p>
    <w:p w14:paraId="20C61DBF" w14:textId="77777777" w:rsidR="00BF627C" w:rsidRPr="00CC6567" w:rsidRDefault="00BF627C" w:rsidP="00BF627C">
      <w:pPr>
        <w:tabs>
          <w:tab w:val="left" w:pos="1440"/>
        </w:tabs>
        <w:spacing w:after="60" w:line="300" w:lineRule="auto"/>
        <w:rPr>
          <w:szCs w:val="22"/>
        </w:rPr>
      </w:pPr>
      <w:r w:rsidRPr="00CC6567">
        <w:rPr>
          <w:szCs w:val="22"/>
        </w:rPr>
        <w:t>NQC: Not used in CPM</w:t>
      </w:r>
    </w:p>
    <w:p w14:paraId="20C61DC0" w14:textId="77777777" w:rsidR="00BF627C" w:rsidRPr="00CC6567" w:rsidRDefault="00BF627C" w:rsidP="00BF627C">
      <w:pPr>
        <w:tabs>
          <w:tab w:val="left" w:pos="1440"/>
        </w:tabs>
        <w:spacing w:after="60" w:line="300" w:lineRule="auto"/>
        <w:rPr>
          <w:szCs w:val="22"/>
        </w:rPr>
      </w:pPr>
      <w:r w:rsidRPr="00CC6567">
        <w:rPr>
          <w:szCs w:val="22"/>
        </w:rPr>
        <w:t>Pmin: RA is above Pmin</w:t>
      </w:r>
    </w:p>
    <w:p w14:paraId="20C61DC1" w14:textId="77777777" w:rsidR="00BF627C" w:rsidRPr="00CC6567" w:rsidRDefault="00BF627C" w:rsidP="00BF627C">
      <w:pPr>
        <w:tabs>
          <w:tab w:val="left" w:pos="1440"/>
        </w:tabs>
        <w:spacing w:after="60" w:line="300" w:lineRule="auto"/>
        <w:rPr>
          <w:szCs w:val="22"/>
        </w:rPr>
      </w:pPr>
    </w:p>
    <w:p w14:paraId="20C61DC2" w14:textId="77777777" w:rsidR="00BF627C" w:rsidRPr="00CC6567" w:rsidRDefault="00BF627C" w:rsidP="00BF627C">
      <w:pPr>
        <w:tabs>
          <w:tab w:val="left" w:pos="1440"/>
        </w:tabs>
        <w:spacing w:after="60" w:line="300" w:lineRule="auto"/>
        <w:rPr>
          <w:szCs w:val="22"/>
        </w:rPr>
      </w:pPr>
      <w:r w:rsidRPr="00CC6567">
        <w:rPr>
          <w:szCs w:val="22"/>
        </w:rPr>
        <w:t xml:space="preserve">Month A: </w:t>
      </w:r>
    </w:p>
    <w:p w14:paraId="20C61DC3" w14:textId="4862403D" w:rsidR="00BF627C" w:rsidRPr="00CC6567" w:rsidRDefault="00BF627C" w:rsidP="00BF627C">
      <w:pPr>
        <w:tabs>
          <w:tab w:val="left" w:pos="1440"/>
        </w:tabs>
        <w:spacing w:after="60" w:line="300" w:lineRule="auto"/>
        <w:rPr>
          <w:szCs w:val="22"/>
        </w:rPr>
      </w:pPr>
      <w:r w:rsidRPr="00CC6567">
        <w:rPr>
          <w:szCs w:val="22"/>
        </w:rPr>
        <w:t xml:space="preserve">CPM Dispatch Level: </w:t>
      </w:r>
      <w:r w:rsidR="005163CD">
        <w:rPr>
          <w:szCs w:val="22"/>
        </w:rPr>
        <w:t>Total committed RA and CPM</w:t>
      </w:r>
    </w:p>
    <w:p w14:paraId="20C61DC4" w14:textId="130F54D5" w:rsidR="00BF627C" w:rsidRPr="00CC6567" w:rsidRDefault="00BF627C" w:rsidP="00BF627C">
      <w:pPr>
        <w:tabs>
          <w:tab w:val="left" w:pos="1440"/>
        </w:tabs>
        <w:spacing w:after="60" w:line="300" w:lineRule="auto"/>
        <w:rPr>
          <w:szCs w:val="22"/>
        </w:rPr>
      </w:pPr>
      <w:r w:rsidRPr="00CC6567">
        <w:rPr>
          <w:szCs w:val="22"/>
        </w:rPr>
        <w:t xml:space="preserve">CPM Month A: CPM Dispatch Level – </w:t>
      </w:r>
      <w:r w:rsidRPr="00CC6567">
        <w:rPr>
          <w:szCs w:val="22"/>
        </w:rPr>
        <w:sym w:font="Symbol" w:char="F0E5"/>
      </w:r>
      <w:r w:rsidRPr="00CC6567">
        <w:rPr>
          <w:szCs w:val="22"/>
        </w:rPr>
        <w:t xml:space="preserve"> (Month A RA, </w:t>
      </w:r>
      <w:r w:rsidR="005163CD">
        <w:rPr>
          <w:szCs w:val="22"/>
        </w:rPr>
        <w:t>Month A Substitution</w:t>
      </w:r>
      <w:r w:rsidRPr="00CC6567">
        <w:rPr>
          <w:szCs w:val="22"/>
        </w:rPr>
        <w:t>)</w:t>
      </w:r>
    </w:p>
    <w:p w14:paraId="20C61DC5" w14:textId="77777777" w:rsidR="00BF627C" w:rsidRPr="00CC6567" w:rsidRDefault="00BF627C" w:rsidP="00BF627C">
      <w:pPr>
        <w:tabs>
          <w:tab w:val="left" w:pos="1440"/>
        </w:tabs>
        <w:spacing w:after="60" w:line="300" w:lineRule="auto"/>
        <w:rPr>
          <w:szCs w:val="22"/>
        </w:rPr>
      </w:pPr>
      <w:r w:rsidRPr="00CC6567">
        <w:rPr>
          <w:szCs w:val="22"/>
        </w:rPr>
        <w:t>Month A CPM Days: End of Month Date – Start of CPM Date</w:t>
      </w:r>
    </w:p>
    <w:p w14:paraId="20C61DC6" w14:textId="77777777" w:rsidR="00BF627C" w:rsidRPr="00CC6567" w:rsidRDefault="00BF627C" w:rsidP="00BF627C">
      <w:pPr>
        <w:tabs>
          <w:tab w:val="left" w:pos="1440"/>
        </w:tabs>
        <w:spacing w:after="60" w:line="300" w:lineRule="auto"/>
        <w:rPr>
          <w:szCs w:val="22"/>
        </w:rPr>
      </w:pPr>
    </w:p>
    <w:p w14:paraId="20C61DC7" w14:textId="77777777" w:rsidR="00BF627C" w:rsidRPr="00CC6567" w:rsidRDefault="00BF627C" w:rsidP="00BF627C">
      <w:pPr>
        <w:tabs>
          <w:tab w:val="left" w:pos="1440"/>
        </w:tabs>
        <w:spacing w:after="60" w:line="300" w:lineRule="auto"/>
        <w:rPr>
          <w:szCs w:val="22"/>
        </w:rPr>
      </w:pPr>
      <w:r w:rsidRPr="00CC6567">
        <w:rPr>
          <w:szCs w:val="22"/>
        </w:rPr>
        <w:t>Month B: Decreasing RA above Pmin</w:t>
      </w:r>
    </w:p>
    <w:p w14:paraId="20C61DC8" w14:textId="1B8E7237" w:rsidR="00BF627C" w:rsidRPr="00CC6567" w:rsidRDefault="00BF627C" w:rsidP="00BF627C">
      <w:pPr>
        <w:tabs>
          <w:tab w:val="left" w:pos="1440"/>
        </w:tabs>
        <w:spacing w:after="60" w:line="300" w:lineRule="auto"/>
        <w:rPr>
          <w:szCs w:val="22"/>
        </w:rPr>
      </w:pPr>
      <w:r w:rsidRPr="00CC6567">
        <w:rPr>
          <w:szCs w:val="22"/>
        </w:rPr>
        <w:t>CPM Month B: same ICPM as from Month A</w:t>
      </w:r>
    </w:p>
    <w:p w14:paraId="20C61DC9" w14:textId="77777777" w:rsidR="00BF627C" w:rsidRPr="00CC6567" w:rsidRDefault="00BF627C" w:rsidP="00BF627C">
      <w:pPr>
        <w:tabs>
          <w:tab w:val="left" w:pos="1440"/>
        </w:tabs>
        <w:spacing w:after="60" w:line="300" w:lineRule="auto"/>
        <w:rPr>
          <w:szCs w:val="22"/>
        </w:rPr>
      </w:pPr>
      <w:r w:rsidRPr="00CC6567">
        <w:rPr>
          <w:szCs w:val="22"/>
        </w:rPr>
        <w:t>Month B CPM Days: 30 – Month A CPM Days</w:t>
      </w:r>
    </w:p>
    <w:p w14:paraId="20C61DCA" w14:textId="77777777" w:rsidR="00BF627C" w:rsidRPr="00CC6567" w:rsidRDefault="00BF627C" w:rsidP="00BF627C">
      <w:pPr>
        <w:tabs>
          <w:tab w:val="left" w:pos="1440"/>
        </w:tabs>
        <w:spacing w:after="60" w:line="300" w:lineRule="auto"/>
        <w:rPr>
          <w:szCs w:val="22"/>
        </w:rPr>
      </w:pPr>
    </w:p>
    <w:p w14:paraId="20C61DCB" w14:textId="77777777" w:rsidR="00BF627C" w:rsidRPr="00CC6567" w:rsidRDefault="00BF627C" w:rsidP="00BF627C">
      <w:pPr>
        <w:tabs>
          <w:tab w:val="left" w:pos="1440"/>
        </w:tabs>
        <w:spacing w:after="60" w:line="300" w:lineRule="auto"/>
        <w:rPr>
          <w:szCs w:val="22"/>
        </w:rPr>
      </w:pPr>
      <w:r w:rsidRPr="00CC6567">
        <w:rPr>
          <w:szCs w:val="22"/>
        </w:rPr>
        <w:br w:type="page"/>
      </w:r>
    </w:p>
    <w:p w14:paraId="20C61DCD" w14:textId="77777777" w:rsidR="00BF627C" w:rsidRPr="00CC6567" w:rsidRDefault="00BF627C" w:rsidP="00BF627C">
      <w:pPr>
        <w:tabs>
          <w:tab w:val="left" w:pos="1440"/>
        </w:tabs>
        <w:spacing w:after="60" w:line="300" w:lineRule="auto"/>
        <w:rPr>
          <w:b/>
          <w:szCs w:val="22"/>
        </w:rPr>
      </w:pPr>
    </w:p>
    <w:p w14:paraId="20C61DCE" w14:textId="77777777" w:rsidR="00BF627C" w:rsidRPr="00CC6567" w:rsidRDefault="00BF627C" w:rsidP="00BF627C">
      <w:pPr>
        <w:pStyle w:val="Heading6"/>
        <w:numPr>
          <w:ilvl w:val="0"/>
          <w:numId w:val="0"/>
        </w:numPr>
        <w:ind w:left="1080"/>
      </w:pPr>
      <w:bookmarkStart w:id="984" w:name="_Toc326763948"/>
      <w:bookmarkStart w:id="985" w:name="_Toc369088178"/>
      <w:bookmarkStart w:id="986" w:name="_Toc397496548"/>
      <w:bookmarkStart w:id="987" w:name="_Toc233778784"/>
      <w:r w:rsidRPr="00CC6567">
        <w:t>Example of CPM with decreasing RA below Pmin, or Zero RA</w:t>
      </w:r>
      <w:bookmarkEnd w:id="984"/>
      <w:bookmarkEnd w:id="985"/>
      <w:bookmarkEnd w:id="986"/>
      <w:bookmarkEnd w:id="987"/>
      <w:r w:rsidRPr="00CC6567">
        <w:t xml:space="preserve"> </w:t>
      </w:r>
    </w:p>
    <w:p w14:paraId="20C61DCF" w14:textId="77777777" w:rsidR="00BF627C" w:rsidRPr="00CC6567" w:rsidRDefault="00BF627C" w:rsidP="00BF627C">
      <w:pPr>
        <w:tabs>
          <w:tab w:val="left" w:pos="1440"/>
        </w:tabs>
        <w:spacing w:after="60" w:line="300" w:lineRule="auto"/>
        <w:rPr>
          <w:szCs w:val="22"/>
        </w:rPr>
      </w:pPr>
      <w:r w:rsidRPr="00A1727A">
        <w:rPr>
          <w:noProof/>
          <w:szCs w:val="22"/>
        </w:rPr>
        <mc:AlternateContent>
          <mc:Choice Requires="wpc">
            <w:drawing>
              <wp:inline distT="0" distB="0" distL="0" distR="0" wp14:anchorId="20C6203B" wp14:editId="20C6203C">
                <wp:extent cx="5772150" cy="3426460"/>
                <wp:effectExtent l="0" t="0" r="0" b="2540"/>
                <wp:docPr id="148" name="Canvas 148"/>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wps:wsp>
                        <wps:cNvPr id="119" name="Text Box 527"/>
                        <wps:cNvSpPr txBox="1">
                          <a:spLocks noChangeArrowheads="1"/>
                        </wps:cNvSpPr>
                        <wps:spPr bwMode="auto">
                          <a:xfrm>
                            <a:off x="4389755" y="1673225"/>
                            <a:ext cx="1141730" cy="3263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9" w14:textId="77777777" w:rsidR="00635AA1" w:rsidRDefault="00635AA1" w:rsidP="00BF627C">
                              <w:pPr>
                                <w:spacing w:after="0"/>
                                <w:jc w:val="left"/>
                                <w:rPr>
                                  <w:sz w:val="18"/>
                                </w:rPr>
                              </w:pPr>
                              <w:r>
                                <w:rPr>
                                  <w:sz w:val="18"/>
                                </w:rPr>
                                <w:t>Month B</w:t>
                              </w:r>
                            </w:p>
                            <w:p w14:paraId="20C620BA" w14:textId="797018B4" w:rsidR="00635AA1" w:rsidRPr="00D36480" w:rsidRDefault="00635AA1" w:rsidP="00BF627C">
                              <w:pPr>
                                <w:spacing w:after="0"/>
                                <w:jc w:val="left"/>
                                <w:rPr>
                                  <w:sz w:val="18"/>
                                </w:rPr>
                              </w:pPr>
                              <w:r>
                                <w:rPr>
                                  <w:sz w:val="18"/>
                                </w:rPr>
                                <w:t>CPM</w:t>
                              </w:r>
                            </w:p>
                          </w:txbxContent>
                        </wps:txbx>
                        <wps:bodyPr rot="0" vert="horz" wrap="square" lIns="85149" tIns="42574" rIns="85149" bIns="42574" anchor="t" anchorCtr="0" upright="1">
                          <a:noAutofit/>
                        </wps:bodyPr>
                      </wps:wsp>
                      <wps:wsp>
                        <wps:cNvPr id="120" name="AutoShape 528"/>
                        <wps:cNvCnPr>
                          <a:cxnSpLocks noChangeShapeType="1"/>
                        </wps:cNvCnPr>
                        <wps:spPr bwMode="auto">
                          <a:xfrm>
                            <a:off x="4385945" y="1674495"/>
                            <a:ext cx="3810" cy="47688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21" name="Text Box 529"/>
                        <wps:cNvSpPr txBox="1">
                          <a:spLocks noChangeArrowheads="1"/>
                        </wps:cNvSpPr>
                        <wps:spPr bwMode="auto">
                          <a:xfrm>
                            <a:off x="1972945" y="3007995"/>
                            <a:ext cx="2425065" cy="254635"/>
                          </a:xfrm>
                          <a:prstGeom prst="rect">
                            <a:avLst/>
                          </a:prstGeom>
                          <a:solidFill>
                            <a:srgbClr val="C00000"/>
                          </a:solidFill>
                          <a:ln w="38100">
                            <a:solidFill>
                              <a:srgbClr val="F2F2F2"/>
                            </a:solidFill>
                            <a:miter lim="800000"/>
                            <a:headEnd/>
                            <a:tailEnd/>
                          </a:ln>
                          <a:effectLst>
                            <a:outerShdw dist="28398" dir="3806097" algn="ctr" rotWithShape="0">
                              <a:srgbClr val="3F3151">
                                <a:alpha val="50000"/>
                              </a:srgbClr>
                            </a:outerShdw>
                          </a:effectLst>
                        </wps:spPr>
                        <wps:txbx>
                          <w:txbxContent>
                            <w:p w14:paraId="20C620BB" w14:textId="77777777" w:rsidR="00635AA1" w:rsidRPr="00D36480" w:rsidRDefault="00635AA1" w:rsidP="00BF627C">
                              <w:pPr>
                                <w:jc w:val="center"/>
                                <w:rPr>
                                  <w:sz w:val="18"/>
                                </w:rPr>
                              </w:pPr>
                              <w:r>
                                <w:rPr>
                                  <w:sz w:val="18"/>
                                </w:rPr>
                                <w:t>CPM</w:t>
                              </w:r>
                            </w:p>
                          </w:txbxContent>
                        </wps:txbx>
                        <wps:bodyPr rot="0" vert="horz" wrap="square" lIns="85149" tIns="42574" rIns="85149" bIns="42574" anchor="t" anchorCtr="0" upright="1">
                          <a:noAutofit/>
                        </wps:bodyPr>
                      </wps:wsp>
                      <wps:wsp>
                        <wps:cNvPr id="122" name="Text Box 530"/>
                        <wps:cNvSpPr txBox="1">
                          <a:spLocks noChangeArrowheads="1"/>
                        </wps:cNvSpPr>
                        <wps:spPr bwMode="auto">
                          <a:xfrm>
                            <a:off x="577215" y="2663190"/>
                            <a:ext cx="2374265" cy="254000"/>
                          </a:xfrm>
                          <a:prstGeom prst="rect">
                            <a:avLst/>
                          </a:prstGeom>
                          <a:solidFill>
                            <a:srgbClr val="4BACC6"/>
                          </a:solidFill>
                          <a:ln w="38100">
                            <a:solidFill>
                              <a:srgbClr val="F2F2F2"/>
                            </a:solidFill>
                            <a:miter lim="800000"/>
                            <a:headEnd/>
                            <a:tailEnd/>
                          </a:ln>
                          <a:effectLst>
                            <a:outerShdw dist="28398" dir="3806097" algn="ctr" rotWithShape="0">
                              <a:srgbClr val="205867">
                                <a:alpha val="50000"/>
                              </a:srgbClr>
                            </a:outerShdw>
                          </a:effectLst>
                        </wps:spPr>
                        <wps:txbx>
                          <w:txbxContent>
                            <w:p w14:paraId="20C620BC" w14:textId="77777777" w:rsidR="00635AA1" w:rsidRPr="00D36480" w:rsidRDefault="00635AA1" w:rsidP="00BF627C">
                              <w:pPr>
                                <w:jc w:val="center"/>
                                <w:rPr>
                                  <w:sz w:val="18"/>
                                </w:rPr>
                              </w:pPr>
                              <w:r>
                                <w:rPr>
                                  <w:sz w:val="18"/>
                                </w:rPr>
                                <w:t>Month A RA Capacity</w:t>
                              </w:r>
                            </w:p>
                          </w:txbxContent>
                        </wps:txbx>
                        <wps:bodyPr rot="0" vert="horz" wrap="square" lIns="85149" tIns="42574" rIns="85149" bIns="42574" anchor="t" anchorCtr="0" upright="1">
                          <a:noAutofit/>
                        </wps:bodyPr>
                      </wps:wsp>
                      <wps:wsp>
                        <wps:cNvPr id="123" name="AutoShape 531"/>
                        <wps:cNvCnPr>
                          <a:cxnSpLocks noChangeShapeType="1"/>
                        </wps:cNvCnPr>
                        <wps:spPr bwMode="auto">
                          <a:xfrm>
                            <a:off x="439420" y="2310130"/>
                            <a:ext cx="5207000" cy="1270"/>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124" name="AutoShape 532"/>
                        <wps:cNvCnPr>
                          <a:cxnSpLocks noChangeShapeType="1"/>
                        </wps:cNvCnPr>
                        <wps:spPr bwMode="auto">
                          <a:xfrm>
                            <a:off x="2944495" y="2151380"/>
                            <a:ext cx="2694940" cy="635"/>
                          </a:xfrm>
                          <a:prstGeom prst="straightConnector1">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25" name="AutoShape 533"/>
                        <wps:cNvCnPr>
                          <a:cxnSpLocks noChangeShapeType="1"/>
                        </wps:cNvCnPr>
                        <wps:spPr bwMode="auto">
                          <a:xfrm>
                            <a:off x="2045335" y="897890"/>
                            <a:ext cx="912495" cy="63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26" name="AutoShape 534"/>
                        <wps:cNvCnPr>
                          <a:cxnSpLocks noChangeShapeType="1"/>
                        </wps:cNvCnPr>
                        <wps:spPr bwMode="auto">
                          <a:xfrm>
                            <a:off x="2937510" y="1230630"/>
                            <a:ext cx="6985" cy="921385"/>
                          </a:xfrm>
                          <a:prstGeom prst="straightConnector1">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27" name="AutoShape 535"/>
                        <wps:cNvCnPr>
                          <a:cxnSpLocks noChangeShapeType="1"/>
                        </wps:cNvCnPr>
                        <wps:spPr bwMode="auto">
                          <a:xfrm>
                            <a:off x="695325" y="1230630"/>
                            <a:ext cx="2256155" cy="635"/>
                          </a:xfrm>
                          <a:prstGeom prst="straightConnector1">
                            <a:avLst/>
                          </a:prstGeom>
                          <a:noFill/>
                          <a:ln w="38100">
                            <a:solidFill>
                              <a:srgbClr val="4BACC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28" name="AutoShape 536"/>
                        <wps:cNvCnPr>
                          <a:cxnSpLocks noChangeShapeType="1"/>
                        </wps:cNvCnPr>
                        <wps:spPr bwMode="auto">
                          <a:xfrm>
                            <a:off x="639445" y="43815"/>
                            <a:ext cx="635" cy="2272665"/>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129" name="Text Box 537"/>
                        <wps:cNvSpPr txBox="1">
                          <a:spLocks noChangeArrowheads="1"/>
                        </wps:cNvSpPr>
                        <wps:spPr bwMode="auto">
                          <a:xfrm>
                            <a:off x="3963035" y="2401570"/>
                            <a:ext cx="902970" cy="2184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D" w14:textId="77777777" w:rsidR="00635AA1" w:rsidRPr="00D36480" w:rsidRDefault="00635AA1" w:rsidP="00BF627C">
                              <w:pPr>
                                <w:rPr>
                                  <w:sz w:val="18"/>
                                </w:rPr>
                              </w:pPr>
                              <w:r>
                                <w:rPr>
                                  <w:sz w:val="18"/>
                                </w:rPr>
                                <w:t>Start+30 Days</w:t>
                              </w:r>
                            </w:p>
                          </w:txbxContent>
                        </wps:txbx>
                        <wps:bodyPr rot="0" vert="horz" wrap="square" lIns="85149" tIns="42574" rIns="85149" bIns="42574" anchor="t" anchorCtr="0" upright="1">
                          <a:noAutofit/>
                        </wps:bodyPr>
                      </wps:wsp>
                      <wps:wsp>
                        <wps:cNvPr id="130" name="AutoShape 538"/>
                        <wps:cNvCnPr>
                          <a:cxnSpLocks noChangeShapeType="1"/>
                        </wps:cNvCnPr>
                        <wps:spPr bwMode="auto">
                          <a:xfrm>
                            <a:off x="4391660" y="2310130"/>
                            <a:ext cx="635"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131" name="Text Box 539"/>
                        <wps:cNvSpPr txBox="1">
                          <a:spLocks noChangeArrowheads="1"/>
                        </wps:cNvSpPr>
                        <wps:spPr bwMode="auto">
                          <a:xfrm>
                            <a:off x="1807210" y="2392680"/>
                            <a:ext cx="509270" cy="2190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E" w14:textId="77777777" w:rsidR="00635AA1" w:rsidRPr="00D36480" w:rsidRDefault="00635AA1" w:rsidP="00BF627C">
                              <w:pPr>
                                <w:rPr>
                                  <w:sz w:val="18"/>
                                </w:rPr>
                              </w:pPr>
                              <w:r>
                                <w:rPr>
                                  <w:sz w:val="18"/>
                                </w:rPr>
                                <w:t>Start</w:t>
                              </w:r>
                            </w:p>
                          </w:txbxContent>
                        </wps:txbx>
                        <wps:bodyPr rot="0" vert="horz" wrap="square" lIns="85149" tIns="42574" rIns="85149" bIns="42574" anchor="t" anchorCtr="0" upright="1">
                          <a:noAutofit/>
                        </wps:bodyPr>
                      </wps:wsp>
                      <wps:wsp>
                        <wps:cNvPr id="132" name="AutoShape 540"/>
                        <wps:cNvCnPr>
                          <a:cxnSpLocks noChangeShapeType="1"/>
                        </wps:cNvCnPr>
                        <wps:spPr bwMode="auto">
                          <a:xfrm>
                            <a:off x="2050415" y="2310130"/>
                            <a:ext cx="1270"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133" name="Text Box 541"/>
                        <wps:cNvSpPr txBox="1">
                          <a:spLocks noChangeArrowheads="1"/>
                        </wps:cNvSpPr>
                        <wps:spPr bwMode="auto">
                          <a:xfrm>
                            <a:off x="243840" y="1139190"/>
                            <a:ext cx="33782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BF" w14:textId="77777777" w:rsidR="00635AA1" w:rsidRPr="00D36480" w:rsidRDefault="00635AA1" w:rsidP="00BF627C">
                              <w:pPr>
                                <w:rPr>
                                  <w:sz w:val="18"/>
                                </w:rPr>
                              </w:pPr>
                              <w:r>
                                <w:rPr>
                                  <w:sz w:val="18"/>
                                </w:rPr>
                                <w:t xml:space="preserve">RA </w:t>
                              </w:r>
                            </w:p>
                          </w:txbxContent>
                        </wps:txbx>
                        <wps:bodyPr rot="0" vert="horz" wrap="square" lIns="85149" tIns="42574" rIns="85149" bIns="42574" anchor="t" anchorCtr="0" upright="1">
                          <a:noAutofit/>
                        </wps:bodyPr>
                      </wps:wsp>
                      <wps:wsp>
                        <wps:cNvPr id="134" name="AutoShape 542"/>
                        <wps:cNvCnPr>
                          <a:cxnSpLocks noChangeShapeType="1"/>
                          <a:stCxn id="139" idx="3"/>
                        </wps:cNvCnPr>
                        <wps:spPr bwMode="auto">
                          <a:xfrm>
                            <a:off x="619760" y="1653540"/>
                            <a:ext cx="4981575" cy="13970"/>
                          </a:xfrm>
                          <a:prstGeom prst="straightConnector1">
                            <a:avLst/>
                          </a:prstGeom>
                          <a:noFill/>
                          <a:ln w="38100">
                            <a:solidFill>
                              <a:srgbClr val="9BBB59"/>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35" name="AutoShape 543"/>
                        <wps:cNvCnPr>
                          <a:cxnSpLocks noChangeShapeType="1"/>
                          <a:stCxn id="138" idx="3"/>
                        </wps:cNvCnPr>
                        <wps:spPr bwMode="auto">
                          <a:xfrm>
                            <a:off x="621665" y="167005"/>
                            <a:ext cx="5024755" cy="635"/>
                          </a:xfrm>
                          <a:prstGeom prst="straightConnector1">
                            <a:avLst/>
                          </a:prstGeom>
                          <a:noFill/>
                          <a:ln w="38100">
                            <a:solidFill>
                              <a:srgbClr val="8064A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36" name="AutoShape 544"/>
                        <wps:cNvCnPr>
                          <a:cxnSpLocks noChangeShapeType="1"/>
                        </wps:cNvCnPr>
                        <wps:spPr bwMode="auto">
                          <a:xfrm>
                            <a:off x="2050415" y="1351915"/>
                            <a:ext cx="5715" cy="799465"/>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37" name="AutoShape 545"/>
                        <wps:cNvCnPr>
                          <a:cxnSpLocks noChangeShapeType="1"/>
                        </wps:cNvCnPr>
                        <wps:spPr bwMode="auto">
                          <a:xfrm flipH="1">
                            <a:off x="2951480" y="167640"/>
                            <a:ext cx="1270" cy="2403475"/>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38" name="Text Box 546"/>
                        <wps:cNvSpPr txBox="1">
                          <a:spLocks noChangeArrowheads="1"/>
                        </wps:cNvSpPr>
                        <wps:spPr bwMode="auto">
                          <a:xfrm>
                            <a:off x="142875" y="57785"/>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C0" w14:textId="77777777" w:rsidR="00635AA1" w:rsidRPr="00D36480" w:rsidRDefault="00635AA1" w:rsidP="00BF627C">
                              <w:pPr>
                                <w:rPr>
                                  <w:sz w:val="18"/>
                                </w:rPr>
                              </w:pPr>
                              <w:r>
                                <w:rPr>
                                  <w:sz w:val="18"/>
                                </w:rPr>
                                <w:t xml:space="preserve">Pmax </w:t>
                              </w:r>
                            </w:p>
                          </w:txbxContent>
                        </wps:txbx>
                        <wps:bodyPr rot="0" vert="horz" wrap="square" lIns="85149" tIns="42574" rIns="85149" bIns="42574" anchor="t" anchorCtr="0" upright="1">
                          <a:noAutofit/>
                        </wps:bodyPr>
                      </wps:wsp>
                      <wps:wsp>
                        <wps:cNvPr id="139" name="Text Box 547"/>
                        <wps:cNvSpPr txBox="1">
                          <a:spLocks noChangeArrowheads="1"/>
                        </wps:cNvSpPr>
                        <wps:spPr bwMode="auto">
                          <a:xfrm>
                            <a:off x="140970" y="1544320"/>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C1" w14:textId="77777777" w:rsidR="00635AA1" w:rsidRPr="00D36480" w:rsidRDefault="00635AA1" w:rsidP="00BF627C">
                              <w:pPr>
                                <w:rPr>
                                  <w:sz w:val="18"/>
                                </w:rPr>
                              </w:pPr>
                              <w:r>
                                <w:rPr>
                                  <w:sz w:val="18"/>
                                </w:rPr>
                                <w:t>Pmin</w:t>
                              </w:r>
                            </w:p>
                          </w:txbxContent>
                        </wps:txbx>
                        <wps:bodyPr rot="0" vert="horz" wrap="square" lIns="85149" tIns="42574" rIns="85149" bIns="42574" anchor="t" anchorCtr="0" upright="1">
                          <a:noAutofit/>
                        </wps:bodyPr>
                      </wps:wsp>
                      <wps:wsp>
                        <wps:cNvPr id="140" name="Text Box 548"/>
                        <wps:cNvSpPr txBox="1">
                          <a:spLocks noChangeArrowheads="1"/>
                        </wps:cNvSpPr>
                        <wps:spPr bwMode="auto">
                          <a:xfrm>
                            <a:off x="695325" y="633095"/>
                            <a:ext cx="129921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C2" w14:textId="77777777" w:rsidR="00635AA1" w:rsidRPr="00D36480" w:rsidRDefault="00635AA1" w:rsidP="00BF627C">
                              <w:pPr>
                                <w:rPr>
                                  <w:sz w:val="18"/>
                                </w:rPr>
                              </w:pPr>
                              <w:r>
                                <w:rPr>
                                  <w:sz w:val="18"/>
                                </w:rPr>
                                <w:t xml:space="preserve">CPM Dispatch Level </w:t>
                              </w:r>
                            </w:p>
                          </w:txbxContent>
                        </wps:txbx>
                        <wps:bodyPr rot="0" vert="horz" wrap="square" lIns="85149" tIns="42574" rIns="85149" bIns="42574" anchor="t" anchorCtr="0" upright="1">
                          <a:noAutofit/>
                        </wps:bodyPr>
                      </wps:wsp>
                      <wps:wsp>
                        <wps:cNvPr id="141" name="AutoShape 549"/>
                        <wps:cNvCnPr>
                          <a:cxnSpLocks noChangeShapeType="1"/>
                        </wps:cNvCnPr>
                        <wps:spPr bwMode="auto">
                          <a:xfrm>
                            <a:off x="2050415" y="891540"/>
                            <a:ext cx="635" cy="33972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42" name="Text Box 550"/>
                        <wps:cNvSpPr txBox="1">
                          <a:spLocks noChangeArrowheads="1"/>
                        </wps:cNvSpPr>
                        <wps:spPr bwMode="auto">
                          <a:xfrm>
                            <a:off x="0" y="768350"/>
                            <a:ext cx="34290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C620C3" w14:textId="77777777" w:rsidR="00635AA1" w:rsidRPr="00D36480" w:rsidRDefault="00635AA1" w:rsidP="00BF627C">
                              <w:pPr>
                                <w:jc w:val="center"/>
                                <w:rPr>
                                  <w:sz w:val="18"/>
                                </w:rPr>
                              </w:pPr>
                              <w:r>
                                <w:rPr>
                                  <w:szCs w:val="22"/>
                                </w:rPr>
                                <w:t>MW</w:t>
                              </w:r>
                            </w:p>
                          </w:txbxContent>
                        </wps:txbx>
                        <wps:bodyPr rot="0" vert="vert270" wrap="square" lIns="85149" tIns="42574" rIns="85149" bIns="42574" anchor="t" anchorCtr="0" upright="1">
                          <a:noAutofit/>
                        </wps:bodyPr>
                      </wps:wsp>
                      <wps:wsp>
                        <wps:cNvPr id="143" name="Text Box 551"/>
                        <wps:cNvSpPr txBox="1">
                          <a:spLocks noChangeArrowheads="1"/>
                        </wps:cNvSpPr>
                        <wps:spPr bwMode="auto">
                          <a:xfrm>
                            <a:off x="873760" y="850900"/>
                            <a:ext cx="1099185" cy="3263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C4" w14:textId="77777777" w:rsidR="00635AA1" w:rsidRDefault="00635AA1" w:rsidP="00BF627C">
                              <w:pPr>
                                <w:spacing w:after="0"/>
                                <w:jc w:val="right"/>
                                <w:rPr>
                                  <w:sz w:val="18"/>
                                </w:rPr>
                              </w:pPr>
                              <w:r>
                                <w:rPr>
                                  <w:sz w:val="18"/>
                                </w:rPr>
                                <w:t>Month A</w:t>
                              </w:r>
                            </w:p>
                            <w:p w14:paraId="20C620C5" w14:textId="4ABB4FAB" w:rsidR="00635AA1" w:rsidRPr="00D36480" w:rsidRDefault="00635AA1" w:rsidP="00BF627C">
                              <w:pPr>
                                <w:spacing w:after="0"/>
                                <w:jc w:val="right"/>
                                <w:rPr>
                                  <w:sz w:val="18"/>
                                </w:rPr>
                              </w:pPr>
                              <w:r>
                                <w:rPr>
                                  <w:sz w:val="18"/>
                                </w:rPr>
                                <w:t>CPM</w:t>
                              </w:r>
                            </w:p>
                          </w:txbxContent>
                        </wps:txbx>
                        <wps:bodyPr rot="0" vert="horz" wrap="square" lIns="85149" tIns="42574" rIns="85149" bIns="42574" anchor="t" anchorCtr="0" upright="1">
                          <a:noAutofit/>
                        </wps:bodyPr>
                      </wps:wsp>
                      <wps:wsp>
                        <wps:cNvPr id="144" name="AutoShape 552"/>
                        <wps:cNvCnPr>
                          <a:cxnSpLocks noChangeShapeType="1"/>
                        </wps:cNvCnPr>
                        <wps:spPr bwMode="auto">
                          <a:xfrm>
                            <a:off x="2959735" y="891540"/>
                            <a:ext cx="635" cy="78295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45" name="AutoShape 553"/>
                        <wps:cNvCnPr>
                          <a:cxnSpLocks noChangeShapeType="1"/>
                        </wps:cNvCnPr>
                        <wps:spPr bwMode="auto">
                          <a:xfrm>
                            <a:off x="2963545" y="1666875"/>
                            <a:ext cx="1434465" cy="63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46" name="Text Box 554"/>
                        <wps:cNvSpPr txBox="1">
                          <a:spLocks noChangeArrowheads="1"/>
                        </wps:cNvSpPr>
                        <wps:spPr bwMode="auto">
                          <a:xfrm>
                            <a:off x="2995930" y="2663190"/>
                            <a:ext cx="2672080" cy="254635"/>
                          </a:xfrm>
                          <a:prstGeom prst="rect">
                            <a:avLst/>
                          </a:prstGeom>
                          <a:solidFill>
                            <a:srgbClr val="FFFF00"/>
                          </a:solidFill>
                          <a:ln w="38100">
                            <a:solidFill>
                              <a:srgbClr val="F2F2F2"/>
                            </a:solidFill>
                            <a:miter lim="800000"/>
                            <a:headEnd/>
                            <a:tailEnd/>
                          </a:ln>
                          <a:effectLst>
                            <a:outerShdw dist="28398" dir="3806097" algn="ctr" rotWithShape="0">
                              <a:srgbClr val="974706">
                                <a:alpha val="50000"/>
                              </a:srgbClr>
                            </a:outerShdw>
                          </a:effectLst>
                        </wps:spPr>
                        <wps:txbx>
                          <w:txbxContent>
                            <w:p w14:paraId="20C620C6" w14:textId="77777777" w:rsidR="00635AA1" w:rsidRPr="00D36480" w:rsidRDefault="00635AA1" w:rsidP="00BF627C">
                              <w:pPr>
                                <w:jc w:val="center"/>
                                <w:rPr>
                                  <w:sz w:val="18"/>
                                </w:rPr>
                              </w:pPr>
                              <w:r>
                                <w:rPr>
                                  <w:sz w:val="18"/>
                                </w:rPr>
                                <w:t>Month B RA Capacity</w:t>
                              </w:r>
                            </w:p>
                          </w:txbxContent>
                        </wps:txbx>
                        <wps:bodyPr rot="0" vert="horz" wrap="square" lIns="85149" tIns="42574" rIns="85149" bIns="42574" anchor="t" anchorCtr="0" upright="1">
                          <a:noAutofit/>
                        </wps:bodyPr>
                      </wps:wsp>
                      <wps:wsp>
                        <wps:cNvPr id="147" name="AutoShape 555"/>
                        <wps:cNvCnPr>
                          <a:cxnSpLocks noChangeShapeType="1"/>
                        </wps:cNvCnPr>
                        <wps:spPr bwMode="auto">
                          <a:xfrm>
                            <a:off x="4386580" y="1666875"/>
                            <a:ext cx="11430" cy="594360"/>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c:wpc>
                  </a:graphicData>
                </a:graphic>
              </wp:inline>
            </w:drawing>
          </mc:Choice>
          <mc:Fallback>
            <w:pict>
              <v:group w14:anchorId="20C6203B" id="Canvas 148" o:spid="_x0000_s1137" editas="canvas" style="width:454.5pt;height:269.8pt;mso-position-horizontal-relative:char;mso-position-vertical-relative:line" coordsize="57721,3426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BSeabwgAAAVGAAAOAAAAZHJzL2Uyb0RvYy54bWzsXGtz4soR/Z6q/AeVvmfRPPQYar231jhO&#10;UnXzqNpN5bMMAlQBiUiywffX5/SMNAgQi6+9aG0v3ipWIDEazZzuPn2mh4+/bJYL5yEpyjTPrlz2&#10;wXOdJBvnkzSbXbn//nr7p8h1yirOJvEiz5Ir9zEp3V8+/fEPH9erYcLzeb6YJIWDRrJyuF5dufOq&#10;Wg0Hg3I8T5Zx+SFfJRlOTvNiGVd4W8wGkyJeo/XlYsA9Lxis82KyKvJxUpb49MacdD/p9qfTZFz9&#10;czotk8pZXLnoW6VfC/16R6+DTx/j4ayIV/N0XHcjfkYvlnGa4aa2qZu4ip37Ij1oapmOi7zMp9WH&#10;cb4c5NNpOk70M+BpmLf3NKM4e4hL/TBjjE7TQRx9x3bvZtTvLL9NFwuMxgCtD+kz+n+N+Unw4XqF&#10;2SlXdp7Kl93/yzxeJfqxyuH4Hw//Kpx0AvAw5TpZvARKviabyrnON47PQ5oiuj8u/LLCpdUGJ3C1&#10;Hu5y9Ws+/m/pZPloHmez5HNR5Ot5Ek/QQ0bfxOPYr5p2Smrkbv33fIIbxfdVrhvaTIsljQNmxEHr&#10;UkQq9H3XeUQ7QSg49w1UqGNjuj2TLBRA1BhXCB4IpbE0iIdNS6uirP6S5EuHDq7cAlDUd4offi0r&#10;6lk8bC6hG5f5Ip3QHOg3xexutCichxiwvdV/+mH2Lltku1MXD+kT/cj0lOZ5q83dRo+vHzRDeZdP&#10;HjEIRW7MAeaLg3le/OY6a5jClVv+7z4uEtdZ/C3DQEY+k5iaSr+R3A+l6xTtM3ftM3E2RlNXbuU6&#10;5nBUGXu7XxXpbI47manL8s8Y/Gmqx4JmyfSq7j/Q1hfsOGbRwI46pLEJ3EXNYAF3o4wGMx6ON9mX&#10;PcDpy78+roClHbyZr9BjPRVvvpIWb1KqPbyJiNVgk2EQRfrscbCVVRHTWI/yLAPu8sIM+RHoWdsn&#10;/Dhr4Bk38zRYj6Ny5PmevOlCZZHfZxMAPB6SIf65Pq7idGGO0W0D3ET759oamqEys26w0Nhvn2Bg&#10;DRhaPki1sNCfD2Iq5A0mhOeFah8THLboBQAN+SDuy0CcgMXzfdDIo7+u2X46Ym45/etqY5lWIAGL&#10;dAlfY2/0dPgQ1PJ7NPFlPlk7k5TcLY+EAvWYpPA9IvICT4XwR4sZSMq4KuC/8uo/aTXX5ks8gNoo&#10;215X3Arm12azWM1j44v99jCYy7Unt7fX7yywv+GMbVy7OOM2B+D80P4QZuEJWoG8Hw7ghyFnxiXz&#10;IBDMRPh42FAALkLJW+a3NZDvTgHk9efRSIdvOM8dn/xezY97fhSE2izjc5ifDe8X89sxP9GYX4sL&#10;Cc1savvrgwspSZyMgppgHjPmv7U7n3sh2ZoOe4yHTVg6YnUv5EIwe/8UF9Ixq+nGjnk+kQvtUfYf&#10;x37A7A+osNAxu7fpB+fR9FfPP0Iwoje5/+3880BJJev5P8l5Xjj9T6HClJ91k6MnTj+e7TVSYcS+&#10;QzCIViw+vy/gnvQFaC2BARl5tB+DFeOUKmlX8Bqg8F6zoqALCrJfKCgR+pQEAwqMCy/YjwuBQlqs&#10;kaA4vMaJXOjiF07Kjzo5AgWrXX8j00GS6/ALerh7CxKB8gUkuaNYgF4XMNLvKDV+DY7hOIN/2zEC&#10;OfZhjLBCYy/aGbRXWUtnkG2Rse2wBZp8jQLOQ6Rx5/UKPxdZ7JDrhZU1epXrhUI0qGkClx7zTVKw&#10;5YzK4wqfGSCwSII+krj4mtV6KzpeMtR2hkprLocex6bzvXgcKRQLAkNFOlNU63SYAHs9gbUXMhHl&#10;IxBq+fLoCtK7yU+hRNSTv1XnhTWUXl0OizzIgw0GFA/201TfU6RN1C5HeeGJ0PN8cf57LRAC0bXO&#10;enE5Oy7HatItUcxEkN4IL/RQTzZqdJcqpoUwDbaLz7HlI7+r2uJIuiOsJLr1ObKtiPa3IsjBb0n4&#10;ogyYIQbtqyFChBEpp3o9kIWR9/pdjh3Ii8vZcTldQqx8phCLJaNqtMlMkQ3CJQ5QwaKFvKY85neW&#10;KwRYm675Dwt84RtnuKXbUiEPQ8Cr/RFR72/S7RdSoKeItOr6+trXVGF/CY2qcG7icm5WeMvH8iav&#10;TA75plNzSocOiLJ8pny7CyEk/S+HEAeFRhfJlwVYz9lL232PS12A9VoEHNQQyM+d1QvvFT9dmq/s&#10;WfNtsR4mfKb21R0/JE5EGEF5jDy3ugM+T9GVKuSKbPLspOu9AqZLF4YwV+cU58vMnekiXf2VCvB0&#10;JZCp4OQKVYvIyWoHE+yHqC1fhmAk4GvOGqHobhfoZLNjHNvKyC2O3VaR++PYTPKImAtcCgqAzCpS&#10;i9iEUQjW/ZYYtiWNF4a9w7A71Gv5Y9RrJlGdWHsqX0qBFA4+802DztLMC+jaoKPk3XDylp9ra9f9&#10;+bnWCmoghLdfW8y4wir62/J0lpteQLcDOiuat+XLtmreRx3PVr6MwOL32ZhdMBECVe/n5WJPUQve&#10;aR0PFKQD/2OWp2ohuz//Y+Id9rLU62PbcCckV015p4/Tp7K6UwsnO9tbKK7aD+qdKHvVl3bDlLkx&#10;jUynQ6FtU3qF5yfcMwUd6RBIVsvtdSEuCkWjRUZYczOFmFs0MU8p1hSGvY2NeoHNfDpx99Nu1IP4&#10;dKho+ja/OZ/AsCsrqNAWpH4jkGElRqEA7UfL3u81kHWJ277NOnqCAliL3bMZBCQb7ORtTApJmqRW&#10;C4jhXMBwln3j0irV26zKt8lAr8EIWZOvqEQJ8lH3prEg5B7JknqN9qx7No9vS3ivm8ZUKEMv0Crw&#10;OTaNYT8aLPgoH/x543KX8G9iX2/1MaiMCHwr93c5Y3jj2uyw016YWqfjBaAvXJF+s3o/ciH9UyO6&#10;OLb+XRT6MZP2e72refvrLZ/+DwAA//8DAFBLAwQUAAYACAAAACEApAeCoNsAAAAFAQAADwAAAGRy&#10;cy9kb3ducmV2LnhtbEyPQUvDQBCF74L/YRnBi7QbLRYTsylS6FGpjeB1k0w3odnZkJ220V/v6KVe&#10;Hjze8N43+WryvTrhGLtABu7nCSikOjQdOQMf5Wb2BCqypcb2gdDAF0ZYFddXuc2acKZ3PO3YKSmh&#10;mFkDLfOQaR3rFr2N8zAgSbYPo7csdnS6Ge1Zyn2vH5Jkqb3tSBZaO+C6xfqwO3oD7vDt1q8l+w1P&#10;5XZL+u5zUb0Zc3szvTyDYpz4cgy/+IIOhTBV4UhNVL0BeYT/VLI0ScVWBh4X6RJ0kev/9MUPAAAA&#10;//8DAFBLAQItABQABgAIAAAAIQC2gziS/gAAAOEBAAATAAAAAAAAAAAAAAAAAAAAAABbQ29udGVu&#10;dF9UeXBlc10ueG1sUEsBAi0AFAAGAAgAAAAhADj9If/WAAAAlAEAAAsAAAAAAAAAAAAAAAAALwEA&#10;AF9yZWxzLy5yZWxzUEsBAi0AFAAGAAgAAAAhADQFJ5pvCAAABUYAAA4AAAAAAAAAAAAAAAAALgIA&#10;AGRycy9lMm9Eb2MueG1sUEsBAi0AFAAGAAgAAAAhAKQHgqDbAAAABQEAAA8AAAAAAAAAAAAAAAAA&#10;yQoAAGRycy9kb3ducmV2LnhtbFBLBQYAAAAABAAEAPMAAADRCwAAAAA=&#10;">
                <v:shape id="_x0000_s1138" type="#_x0000_t75" style="position:absolute;width:57721;height:34264;visibility:visible;mso-wrap-style:square">
                  <v:fill o:detectmouseclick="t"/>
                  <v:path o:connecttype="none"/>
                </v:shape>
                <v:shape id="Text Box 527" o:spid="_x0000_s1139" type="#_x0000_t202" style="position:absolute;left:43897;top:16732;width:11417;height:326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cJ7pxgAAANwAAAAPAAAAZHJzL2Rvd25yZXYueG1sRI9PawIx&#10;EMXvBb9DGMFbzeqh1q1RimgR8Q9aEY/DZrq7uJmsSdT125tCobcZ3vu9eTOaNKYSN3K+tKyg101A&#10;EGdWl5wrOHzPX99B+ICssbJMCh7kYTJuvYww1fbOO7rtQy5iCPsUFRQh1KmUPivIoO/amjhqP9YZ&#10;DHF1udQO7zHcVLKfJG/SYMnxQoE1TQvKzvuriTXMfHlYfe2OiZttN6fFZT0dbIJSnXbz+QEiUBP+&#10;zX/0QkeuN4TfZ+IEcvwEAAD//wMAUEsBAi0AFAAGAAgAAAAhANvh9svuAAAAhQEAABMAAAAAAAAA&#10;AAAAAAAAAAAAAFtDb250ZW50X1R5cGVzXS54bWxQSwECLQAUAAYACAAAACEAWvQsW78AAAAVAQAA&#10;CwAAAAAAAAAAAAAAAAAfAQAAX3JlbHMvLnJlbHNQSwECLQAUAAYACAAAACEA03Ce6cYAAADcAAAA&#10;DwAAAAAAAAAAAAAAAAAHAgAAZHJzL2Rvd25yZXYueG1sUEsFBgAAAAADAAMAtwAAAPoCAAAAAA==&#10;" stroked="f">
                  <v:textbox inset="2.36525mm,1.1826mm,2.36525mm,1.1826mm">
                    <w:txbxContent>
                      <w:p w14:paraId="20C620B9" w14:textId="77777777" w:rsidR="00635AA1" w:rsidRDefault="00635AA1" w:rsidP="00BF627C">
                        <w:pPr>
                          <w:spacing w:after="0"/>
                          <w:jc w:val="left"/>
                          <w:rPr>
                            <w:sz w:val="18"/>
                          </w:rPr>
                        </w:pPr>
                        <w:r>
                          <w:rPr>
                            <w:sz w:val="18"/>
                          </w:rPr>
                          <w:t>Month B</w:t>
                        </w:r>
                      </w:p>
                      <w:p w14:paraId="20C620BA" w14:textId="797018B4" w:rsidR="00635AA1" w:rsidRPr="00D36480" w:rsidRDefault="00635AA1" w:rsidP="00BF627C">
                        <w:pPr>
                          <w:spacing w:after="0"/>
                          <w:jc w:val="left"/>
                          <w:rPr>
                            <w:sz w:val="18"/>
                          </w:rPr>
                        </w:pPr>
                        <w:r>
                          <w:rPr>
                            <w:sz w:val="18"/>
                          </w:rPr>
                          <w:t>CPM</w:t>
                        </w:r>
                      </w:p>
                    </w:txbxContent>
                  </v:textbox>
                </v:shape>
                <v:shape id="AutoShape 528" o:spid="_x0000_s1140" type="#_x0000_t32" style="position:absolute;left:43859;top:16744;width:38;height:476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TIV+xgAAANwAAAAPAAAAZHJzL2Rvd25yZXYueG1sRI9Bb8Iw&#10;DIXvSPsPkSftBukYm0YhoI0JicMOG0zjajWmLWucLglQ/j0+IHGz9Z7f+zydd65RRwqx9mzgcZCB&#10;Ii68rbk08LNZ9l9BxYRssfFMBs4UYT67600xt/7E33Rcp1JJCMccDVQptbnWsajIYRz4lli0nQ8O&#10;k6yh1DbgScJdo4dZ9qId1iwNFba0qKj4Wx+cgez5sP0d+Xb39bTfhPHn/+IjvZ+Nebjv3iagEnXp&#10;Zr5er6zgDwVfnpEJ9OwCAAD//wMAUEsBAi0AFAAGAAgAAAAhANvh9svuAAAAhQEAABMAAAAAAAAA&#10;AAAAAAAAAAAAAFtDb250ZW50X1R5cGVzXS54bWxQSwECLQAUAAYACAAAACEAWvQsW78AAAAVAQAA&#10;CwAAAAAAAAAAAAAAAAAfAQAAX3JlbHMvLnJlbHNQSwECLQAUAAYACAAAACEAwUyFfsYAAADcAAAA&#10;DwAAAAAAAAAAAAAAAAAHAgAAZHJzL2Rvd25yZXYueG1sUEsFBgAAAAADAAMAtwAAAPoCAAAAAA==&#10;" strokecolor="#c0504d" strokeweight="3pt">
                  <v:shadow color="#622423" opacity=".5" offset="1pt"/>
                </v:shape>
                <v:shape id="Text Box 529" o:spid="_x0000_s1141" type="#_x0000_t202" style="position:absolute;left:19729;top:30079;width:2425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WCKJvgAAANwAAAAPAAAAZHJzL2Rvd25yZXYueG1sRE9Ni8Iw&#10;EL0v7H8Is+Bl0VQPi1SjiCB4VFc8D82YdjeZ1CTa+u+NIHibx/uc+bJ3VtwoxMazgvGoAEFced2w&#10;UXD83QynIGJC1mg9k4I7RVguPj/mWGrf8Z5uh2REDuFYooI6pbaUMlY1OYwj3xJn7uyDw5RhMFIH&#10;7HK4s3JSFD/SYcO5ocaW1jVV/4erU2DdKZjCRtR61/V/ZkWX6e5bqcFXv5qBSNSnt/jl3uo8fzKG&#10;5zP5Arl4AAAA//8DAFBLAQItABQABgAIAAAAIQDb4fbL7gAAAIUBAAATAAAAAAAAAAAAAAAAAAAA&#10;AABbQ29udGVudF9UeXBlc10ueG1sUEsBAi0AFAAGAAgAAAAhAFr0LFu/AAAAFQEAAAsAAAAAAAAA&#10;AAAAAAAAHwEAAF9yZWxzLy5yZWxzUEsBAi0AFAAGAAgAAAAhABNYIom+AAAA3AAAAA8AAAAAAAAA&#10;AAAAAAAABwIAAGRycy9kb3ducmV2LnhtbFBLBQYAAAAAAwADALcAAADyAgAAAAA=&#10;" fillcolor="#c00000" strokecolor="#f2f2f2" strokeweight="3pt">
                  <v:shadow on="t" color="#3f3151" opacity=".5" offset="1pt"/>
                  <v:textbox inset="2.36525mm,1.1826mm,2.36525mm,1.1826mm">
                    <w:txbxContent>
                      <w:p w14:paraId="20C620BB" w14:textId="77777777" w:rsidR="00635AA1" w:rsidRPr="00D36480" w:rsidRDefault="00635AA1" w:rsidP="00BF627C">
                        <w:pPr>
                          <w:jc w:val="center"/>
                          <w:rPr>
                            <w:sz w:val="18"/>
                          </w:rPr>
                        </w:pPr>
                        <w:r>
                          <w:rPr>
                            <w:sz w:val="18"/>
                          </w:rPr>
                          <w:t>CPM</w:t>
                        </w:r>
                      </w:p>
                    </w:txbxContent>
                  </v:textbox>
                </v:shape>
                <v:shape id="Text Box 530" o:spid="_x0000_s1142" type="#_x0000_t202" style="position:absolute;left:5772;top:26631;width:23742;height:25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xFDdwwAAANwAAAAPAAAAZHJzL2Rvd25yZXYueG1sRE9La8JA&#10;EL4L/Q/LFLzpbiMtEt0EaWm1vflA9DZkxyQ0Oxuyq8b++m6h4G0+vufM89424kKdrx1reBorEMSF&#10;MzWXGnbb99EUhA/IBhvHpOFGHvLsYTDH1Lgrr+myCaWIIexT1FCF0KZS+qIii37sWuLInVxnMUTY&#10;ldJ0eI3htpGJUi/SYs2xocKWXisqvjdnq+G8PCxOav+jPj8mXNa3t+OXcs9aDx/7xQxEoD7cxf/u&#10;lYnzkwT+nokXyOwXAAD//wMAUEsBAi0AFAAGAAgAAAAhANvh9svuAAAAhQEAABMAAAAAAAAAAAAA&#10;AAAAAAAAAFtDb250ZW50X1R5cGVzXS54bWxQSwECLQAUAAYACAAAACEAWvQsW78AAAAVAQAACwAA&#10;AAAAAAAAAAAAAAAfAQAAX3JlbHMvLnJlbHNQSwECLQAUAAYACAAAACEA0cRQ3cMAAADcAAAADwAA&#10;AAAAAAAAAAAAAAAHAgAAZHJzL2Rvd25yZXYueG1sUEsFBgAAAAADAAMAtwAAAPcCAAAAAA==&#10;" fillcolor="#4bacc6" strokecolor="#f2f2f2" strokeweight="3pt">
                  <v:shadow on="t" color="#205867" opacity=".5" offset="1pt"/>
                  <v:textbox inset="2.36525mm,1.1826mm,2.36525mm,1.1826mm">
                    <w:txbxContent>
                      <w:p w14:paraId="20C620BC" w14:textId="77777777" w:rsidR="00635AA1" w:rsidRPr="00D36480" w:rsidRDefault="00635AA1" w:rsidP="00BF627C">
                        <w:pPr>
                          <w:jc w:val="center"/>
                          <w:rPr>
                            <w:sz w:val="18"/>
                          </w:rPr>
                        </w:pPr>
                        <w:r>
                          <w:rPr>
                            <w:sz w:val="18"/>
                          </w:rPr>
                          <w:t>Month A RA Capacity</w:t>
                        </w:r>
                      </w:p>
                    </w:txbxContent>
                  </v:textbox>
                </v:shape>
                <v:shape id="AutoShape 531" o:spid="_x0000_s1143" type="#_x0000_t32" style="position:absolute;left:4394;top:23101;width:52070;height:1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MUayvQAAANwAAAAPAAAAZHJzL2Rvd25yZXYueG1sRE+9CsIw&#10;EN4F3yGc4KapCiLVKCoILg7+LG5HczbF5lKbWOvbG0Fwu4/v9xar1paiodoXjhWMhgkI4szpgnMF&#10;l/NuMAPhA7LG0jEpeJOH1bLbWWCq3YuP1JxCLmII+xQVmBCqVEqfGbLoh64ijtzN1RZDhHUudY2v&#10;GG5LOU6SqbRYcGwwWNHWUHY/Pa0CW2n7ODijr/diUm5of1tvkkapfq9dz0EEasNf/HPvdZw/nsD3&#10;mXiBXH4AAAD//wMAUEsBAi0AFAAGAAgAAAAhANvh9svuAAAAhQEAABMAAAAAAAAAAAAAAAAAAAAA&#10;AFtDb250ZW50X1R5cGVzXS54bWxQSwECLQAUAAYACAAAACEAWvQsW78AAAAVAQAACwAAAAAAAAAA&#10;AAAAAAAfAQAAX3JlbHMvLnJlbHNQSwECLQAUAAYACAAAACEAiDFGsr0AAADcAAAADwAAAAAAAAAA&#10;AAAAAAAHAgAAZHJzL2Rvd25yZXYueG1sUEsFBgAAAAADAAMAtwAAAPECAAAAAA==&#10;" strokeweight="1.5pt"/>
                <v:shape id="AutoShape 532" o:spid="_x0000_s1144" type="#_x0000_t32" style="position:absolute;left:29444;top:21513;width:26950;height: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5J4cwAAAANwAAAAPAAAAZHJzL2Rvd25yZXYueG1sRE/dasIw&#10;FL4f+A7hCLsZmraMKdUoYyJ4O/UBjs2xKTYnscna+vZmMNjd+fh+z3o72lb01IXGsYJ8noEgrpxu&#10;uFZwPu1nSxAhImtsHZOCBwXYbiYvayy1G/ib+mOsRQrhUKICE6MvpQyVIYth7jxx4q6usxgT7Gqp&#10;OxxSuG1lkWUf0mLDqcGgpy9D1e34YxWwr9/2h4u550W+PPndbkFDf1HqdTp+rkBEGuO/+M990Gl+&#10;8Q6/z6QL5OYJAAD//wMAUEsBAi0AFAAGAAgAAAAhANvh9svuAAAAhQEAABMAAAAAAAAAAAAAAAAA&#10;AAAAAFtDb250ZW50X1R5cGVzXS54bWxQSwECLQAUAAYACAAAACEAWvQsW78AAAAVAQAACwAAAAAA&#10;AAAAAAAAAAAfAQAAX3JlbHMvLnJlbHNQSwECLQAUAAYACAAAACEAI+SeHMAAAADcAAAADwAAAAAA&#10;AAAAAAAAAAAHAgAAZHJzL2Rvd25yZXYueG1sUEsFBgAAAAADAAMAtwAAAPQCAAAAAA==&#10;" strokecolor="yellow" strokeweight="3pt">
                  <v:shadow color="#622423" opacity=".5" offset="1pt"/>
                </v:shape>
                <v:shape id="AutoShape 533" o:spid="_x0000_s1145" type="#_x0000_t32" style="position:absolute;left:20453;top:8978;width:9125;height: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OybmwwAAANwAAAAPAAAAZHJzL2Rvd25yZXYueG1sRE9NawIx&#10;EL0L/Q9hCr3VbK2KrkZRi+DBQ6ui12Ez7q7dTLZJ1PXfG6HgbR7vc8bTxlTiQs6XlhV8tBMQxJnV&#10;JecKdtvl+wCED8gaK8uk4EYeppOX1hhTba/8Q5dNyEUMYZ+igiKEOpXSZwUZ9G1bE0fuaJ3BEKHL&#10;pXZ4jeGmkp0k6UuDJceGAmtaFJT9bs5GQdI7H/ZdWx+/P09bN1z/Lb7C/KbU22szG4EI1ISn+N+9&#10;0nF+pwePZ+IFcnIHAAD//wMAUEsBAi0AFAAGAAgAAAAhANvh9svuAAAAhQEAABMAAAAAAAAAAAAA&#10;AAAAAAAAAFtDb250ZW50X1R5cGVzXS54bWxQSwECLQAUAAYACAAAACEAWvQsW78AAAAVAQAACwAA&#10;AAAAAAAAAAAAAAAfAQAAX3JlbHMvLnJlbHNQSwECLQAUAAYACAAAACEA0Tsm5sMAAADcAAAADwAA&#10;AAAAAAAAAAAAAAAHAgAAZHJzL2Rvd25yZXYueG1sUEsFBgAAAAADAAMAtwAAAPcCAAAAAA==&#10;" strokecolor="#c0504d" strokeweight="3pt">
                  <v:shadow color="#622423" opacity=".5" offset="1pt"/>
                </v:shape>
                <v:shape id="AutoShape 534" o:spid="_x0000_s1146" type="#_x0000_t32" style="position:absolute;left:29375;top:12306;width:69;height:921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eqXwwAAAANwAAAAPAAAAZHJzL2Rvd25yZXYueG1sRE/NisIw&#10;EL4v+A5hhL0smrYHlWoUUQSvqz7A2IxNsZnEJtt2336zsLC3+fh+Z7MbbSt66kLjWEE+z0AQV043&#10;XCu4XU+zFYgQkTW2jknBNwXYbSdvGyy1G/iT+kusRQrhUKICE6MvpQyVIYth7jxx4h6usxgT7Gqp&#10;OxxSuG1lkWULabHh1GDQ08FQ9bx8WQXs64/T+W5eeZGvrv54XNLQ35V6n477NYhIY/wX/7nPOs0v&#10;FvD7TLpAbn8AAAD//wMAUEsBAi0AFAAGAAgAAAAhANvh9svuAAAAhQEAABMAAAAAAAAAAAAAAAAA&#10;AAAAAFtDb250ZW50X1R5cGVzXS54bWxQSwECLQAUAAYACAAAACEAWvQsW78AAAAVAQAACwAAAAAA&#10;AAAAAAAAAAAfAQAAX3JlbHMvLnJlbHNQSwECLQAUAAYACAAAACEAvHql8MAAAADcAAAADwAAAAAA&#10;AAAAAAAAAAAHAgAAZHJzL2Rvd25yZXYueG1sUEsFBgAAAAADAAMAtwAAAPQCAAAAAA==&#10;" strokecolor="yellow" strokeweight="3pt">
                  <v:shadow color="#622423" opacity=".5" offset="1pt"/>
                </v:shape>
                <v:shape id="AutoShape 535" o:spid="_x0000_s1147" type="#_x0000_t32" style="position:absolute;left:6953;top:12306;width:22561;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c5s7wQAAANwAAAAPAAAAZHJzL2Rvd25yZXYueG1sRE9Na8JA&#10;EL0L/Q/LCL3pRg+NxGxExEIuQmsF8TZkxySYnY27q0n/fbdQ6G0e73PyzWg68STnW8sKFvMEBHFl&#10;dcu1gtPX+2wFwgdkjZ1lUvBNHjbFyyTHTNuBP+l5DLWIIewzVNCE0GdS+qohg35ue+LIXa0zGCJ0&#10;tdQOhxhuOrlMkjdpsOXY0GBPu4aq2/FhFHh9p/35vLpgedhL+3F33JepUq/TcbsGEWgM/+I/d6nj&#10;/GUKv8/EC2TxAwAA//8DAFBLAQItABQABgAIAAAAIQDb4fbL7gAAAIUBAAATAAAAAAAAAAAAAAAA&#10;AAAAAABbQ29udGVudF9UeXBlc10ueG1sUEsBAi0AFAAGAAgAAAAhAFr0LFu/AAAAFQEAAAsAAAAA&#10;AAAAAAAAAAAAHwEAAF9yZWxzLy5yZWxzUEsBAi0AFAAGAAgAAAAhAApzmzvBAAAA3AAAAA8AAAAA&#10;AAAAAAAAAAAABwIAAGRycy9kb3ducmV2LnhtbFBLBQYAAAAAAwADALcAAAD1AgAAAAA=&#10;" strokecolor="#4bacc6" strokeweight="3pt">
                  <v:shadow color="#622423" opacity=".5" offset="1pt"/>
                </v:shape>
                <v:shape id="AutoShape 536" o:spid="_x0000_s1148" type="#_x0000_t32" style="position:absolute;left:6394;top:438;width:6;height:2272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ldTDwgAAANwAAAAPAAAAZHJzL2Rvd25yZXYueG1sRI9Bi8Iw&#10;EIXvwv6HMAt7s+kqiFSj6ILgxcOqF29DMzbFZlKbWLv/fucgeJvhvXnvm+V68I3qqYt1YAPfWQ6K&#10;uAy25srA+bQbz0HFhGyxCUwG/ijCevUxWmJhw5N/qT+mSkkIxwINuJTaQutYOvIYs9ASi3YNncck&#10;a1dp2+FTwn2jJ3k+0x5rlgaHLf04Km/HhzfgW+vvh+Ds5VZPmy3tr5tt3hvz9TlsFqASDeltfl3v&#10;reBPhFaekQn06h8AAP//AwBQSwECLQAUAAYACAAAACEA2+H2y+4AAACFAQAAEwAAAAAAAAAAAAAA&#10;AAAAAAAAW0NvbnRlbnRfVHlwZXNdLnhtbFBLAQItABQABgAIAAAAIQBa9CxbvwAAABUBAAALAAAA&#10;AAAAAAAAAAAAAB8BAABfcmVscy8ucmVsc1BLAQItABQABgAIAAAAIQCGldTDwgAAANwAAAAPAAAA&#10;AAAAAAAAAAAAAAcCAABkcnMvZG93bnJldi54bWxQSwUGAAAAAAMAAwC3AAAA9gIAAAAA&#10;" strokeweight="1.5pt"/>
                <v:shape id="Text Box 537" o:spid="_x0000_s1149" type="#_x0000_t202" style="position:absolute;left:39630;top:24015;width:9030;height:21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HFRUxwAAANwAAAAPAAAAZHJzL2Rvd25yZXYueG1sRI9Pa8JA&#10;EMXvQr/DMgVvuqkH20Y3QaSKlNbiH8TjkB2T0Oxsurtq+u27QsHbDO/93ryZ5p1pxIWcry0reBom&#10;IIgLq2suFex3i8ELCB+QNTaWScEvecizh94UU22vvKHLNpQihrBPUUEVQptK6YuKDPqhbYmjdrLO&#10;YIirK6V2eI3hppGjJBlLgzXHCxW2NK+o+N6eTaxhFu/7j+XmkLi3r/Vx9fM5f14HpfqP3WwCIlAX&#10;7uZ/eqUjN3qF2zNxApn9AQAA//8DAFBLAQItABQABgAIAAAAIQDb4fbL7gAAAIUBAAATAAAAAAAA&#10;AAAAAAAAAAAAAABbQ29udGVudF9UeXBlc10ueG1sUEsBAi0AFAAGAAgAAAAhAFr0LFu/AAAAFQEA&#10;AAsAAAAAAAAAAAAAAAAAHwEAAF9yZWxzLy5yZWxzUEsBAi0AFAAGAAgAAAAhAB0cVFTHAAAA3AAA&#10;AA8AAAAAAAAAAAAAAAAABwIAAGRycy9kb3ducmV2LnhtbFBLBQYAAAAAAwADALcAAAD7AgAAAAA=&#10;" stroked="f">
                  <v:textbox inset="2.36525mm,1.1826mm,2.36525mm,1.1826mm">
                    <w:txbxContent>
                      <w:p w14:paraId="20C620BD" w14:textId="77777777" w:rsidR="00635AA1" w:rsidRPr="00D36480" w:rsidRDefault="00635AA1" w:rsidP="00BF627C">
                        <w:pPr>
                          <w:rPr>
                            <w:sz w:val="18"/>
                          </w:rPr>
                        </w:pPr>
                        <w:r>
                          <w:rPr>
                            <w:sz w:val="18"/>
                          </w:rPr>
                          <w:t>Start+30 Days</w:t>
                        </w:r>
                      </w:p>
                    </w:txbxContent>
                  </v:textbox>
                </v:shape>
                <v:shape id="AutoShape 538" o:spid="_x0000_s1150" type="#_x0000_t32" style="position:absolute;left:43916;top:23101;width:6;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BEh+xgAAANwAAAAPAAAAZHJzL2Rvd25yZXYueG1sRI9BTwIx&#10;EIXvJv6HZky8GOiikZiVQhYTEjHhAMh93I7bxu102RZY/71zMOE2k/fmvW9miyG06kx98pENTMYF&#10;KOI6Ws+Ngc/9avQCKmVki21kMvBLCRbz25sZljZeeEvnXW6UhHAq0YDLuSu1TrWjgGkcO2LRvmMf&#10;MMvaN9r2eJHw0OrHopjqgJ6lwWFHb47qn90pGNisJ8vqy/n1x/boN8+rqj01Dwdj7u+G6hVUpiFf&#10;zf/X71bwnwRfnpEJ9PwPAAD//wMAUEsBAi0AFAAGAAgAAAAhANvh9svuAAAAhQEAABMAAAAAAAAA&#10;AAAAAAAAAAAAAFtDb250ZW50X1R5cGVzXS54bWxQSwECLQAUAAYACAAAACEAWvQsW78AAAAVAQAA&#10;CwAAAAAAAAAAAAAAAAAfAQAAX3JlbHMvLnJlbHNQSwECLQAUAAYACAAAACEAFARIfsYAAADcAAAA&#10;DwAAAAAAAAAAAAAAAAAHAgAAZHJzL2Rvd25yZXYueG1sUEsFBgAAAAADAAMAtwAAAPoCAAAAAA==&#10;"/>
                <v:shape id="Text Box 539" o:spid="_x0000_s1151" type="#_x0000_t202" style="position:absolute;left:18072;top:23926;width:5092;height:21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s86PxgAAANwAAAAPAAAAZHJzL2Rvd25yZXYueG1sRI/dagIx&#10;EIXvC75DGMG7mtWCla1RimgR8QetiJfDZrq7uJmsSdT17U2h0LsZzvnOnBlNGlOJGzlfWlbQ6yYg&#10;iDOrS84VHL7nr0MQPiBrrCyTggd5mIxbLyNMtb3zjm77kIsYwj5FBUUIdSqlzwoy6Lu2Jo7aj3UG&#10;Q1xdLrXDeww3lewnyUAaLDleKLCmaUHZeX81sYaZLw+rr90xcbPt5rS4rKfvm6BUp918foAI1IR/&#10;8x+90JF768HvM3ECOX4CAAD//wMAUEsBAi0AFAAGAAgAAAAhANvh9svuAAAAhQEAABMAAAAAAAAA&#10;AAAAAAAAAAAAAFtDb250ZW50X1R5cGVzXS54bWxQSwECLQAUAAYACAAAACEAWvQsW78AAAAVAQAA&#10;CwAAAAAAAAAAAAAAAAAfAQAAX3JlbHMvLnJlbHNQSwECLQAUAAYACAAAACEAZrPOj8YAAADcAAAA&#10;DwAAAAAAAAAAAAAAAAAHAgAAZHJzL2Rvd25yZXYueG1sUEsFBgAAAAADAAMAtwAAAPoCAAAAAA==&#10;" stroked="f">
                  <v:textbox inset="2.36525mm,1.1826mm,2.36525mm,1.1826mm">
                    <w:txbxContent>
                      <w:p w14:paraId="20C620BE" w14:textId="77777777" w:rsidR="00635AA1" w:rsidRPr="00D36480" w:rsidRDefault="00635AA1" w:rsidP="00BF627C">
                        <w:pPr>
                          <w:rPr>
                            <w:sz w:val="18"/>
                          </w:rPr>
                        </w:pPr>
                        <w:r>
                          <w:rPr>
                            <w:sz w:val="18"/>
                          </w:rPr>
                          <w:t>Start</w:t>
                        </w:r>
                      </w:p>
                    </w:txbxContent>
                  </v:textbox>
                </v:shape>
                <v:shape id="AutoShape 540" o:spid="_x0000_s1152" type="#_x0000_t32" style="position:absolute;left:20504;top:23101;width:12;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mnOSwwAAANwAAAAPAAAAZHJzL2Rvd25yZXYueG1sRE9NawIx&#10;EL0L/ocwghepWRVL2RplKwha8KBt79PNuAluJttN1O2/bwqCt3m8z1msOleLK7XBelYwGWcgiEuv&#10;LVcKPj82Ty8gQkTWWHsmBb8UYLXs9xaYa3/jA12PsRIphEOOCkyMTS5lKA05DGPfECfu5FuHMcG2&#10;krrFWwp3tZxm2bN0aDk1GGxobag8Hy9OwX43eSu+jd29H37sfr4p6ks1+lJqOOiKVxCRuvgQ391b&#10;nebPpvD/TLpALv8AAAD//wMAUEsBAi0AFAAGAAgAAAAhANvh9svuAAAAhQEAABMAAAAAAAAAAAAA&#10;AAAAAAAAAFtDb250ZW50X1R5cGVzXS54bWxQSwECLQAUAAYACAAAACEAWvQsW78AAAAVAQAACwAA&#10;AAAAAAAAAAAAAAAfAQAAX3JlbHMvLnJlbHNQSwECLQAUAAYACAAAACEAi5pzksMAAADcAAAADwAA&#10;AAAAAAAAAAAAAAAHAgAAZHJzL2Rvd25yZXYueG1sUEsFBgAAAAADAAMAtwAAAPcCAAAAAA==&#10;"/>
                <v:shape id="Text Box 541" o:spid="_x0000_s1153" type="#_x0000_t202" style="position:absolute;left:2438;top:11391;width:337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LfVjxwAAANwAAAAPAAAAZHJzL2Rvd25yZXYueG1sRI/dasJA&#10;EIXvhb7DMgXvdNMKbYlugkgVKa3FH8TLITsmodnZuLtq+vZdoeDdDOd8Z85M8s404kLO15YVPA0T&#10;EMSF1TWXCnbb+eANhA/IGhvLpOCXPOTZQ2+CqbZXXtNlE0oRQ9inqKAKoU2l9EVFBv3QtsRRO1pn&#10;MMTVlVI7vMZw08jnJHmRBmuOFypsaVZR8bM5m1jDzD92n4v1PnHv36vD8vQ1e10FpfqP3XQMIlAX&#10;7uZ/eqkjNxrB7Zk4gcz+AAAA//8DAFBLAQItABQABgAIAAAAIQDb4fbL7gAAAIUBAAATAAAAAAAA&#10;AAAAAAAAAAAAAABbQ29udGVudF9UeXBlc10ueG1sUEsBAi0AFAAGAAgAAAAhAFr0LFu/AAAAFQEA&#10;AAsAAAAAAAAAAAAAAAAAHwEAAF9yZWxzLy5yZWxzUEsBAi0AFAAGAAgAAAAhAPkt9WPHAAAA3AAA&#10;AA8AAAAAAAAAAAAAAAAABwIAAGRycy9kb3ducmV2LnhtbFBLBQYAAAAAAwADALcAAAD7AgAAAAA=&#10;" stroked="f">
                  <v:textbox inset="2.36525mm,1.1826mm,2.36525mm,1.1826mm">
                    <w:txbxContent>
                      <w:p w14:paraId="20C620BF" w14:textId="77777777" w:rsidR="00635AA1" w:rsidRPr="00D36480" w:rsidRDefault="00635AA1" w:rsidP="00BF627C">
                        <w:pPr>
                          <w:rPr>
                            <w:sz w:val="18"/>
                          </w:rPr>
                        </w:pPr>
                        <w:r>
                          <w:rPr>
                            <w:sz w:val="18"/>
                          </w:rPr>
                          <w:t xml:space="preserve">RA </w:t>
                        </w:r>
                      </w:p>
                    </w:txbxContent>
                  </v:textbox>
                </v:shape>
                <v:shape id="AutoShape 542" o:spid="_x0000_s1154" type="#_x0000_t32" style="position:absolute;left:6197;top:16535;width:49816;height:14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4gzYwwAAANwAAAAPAAAAZHJzL2Rvd25yZXYueG1sRE9LawIx&#10;EL4L/Q9hCl5Esz5YZDVKfYHQS2v1PmxmH3QzWTdRV3+9EQq9zcf3nPmyNZW4UuNKywqGgwgEcWp1&#10;ybmC48+uPwXhPLLGyjIpuJOD5eKtM8dE2xt/0/XgcxFC2CWooPC+TqR0aUEG3cDWxIHLbGPQB9jk&#10;Ujd4C+GmkqMoiqXBkkNDgTWtC0p/DxejoNp8ToZ2lZ3P2eORn7728XTbi5XqvrcfMxCeWv8v/nPv&#10;dZg/nsDrmXCBXDwBAAD//wMAUEsBAi0AFAAGAAgAAAAhANvh9svuAAAAhQEAABMAAAAAAAAAAAAA&#10;AAAAAAAAAFtDb250ZW50X1R5cGVzXS54bWxQSwECLQAUAAYACAAAACEAWvQsW78AAAAVAQAACwAA&#10;AAAAAAAAAAAAAAAfAQAAX3JlbHMvLnJlbHNQSwECLQAUAAYACAAAACEA9uIM2MMAAADcAAAADwAA&#10;AAAAAAAAAAAAAAAHAgAAZHJzL2Rvd25yZXYueG1sUEsFBgAAAAADAAMAtwAAAPcCAAAAAA==&#10;" strokecolor="#9bbb59" strokeweight="3pt">
                  <v:stroke dashstyle="1 1"/>
                  <v:shadow color="#622423" opacity=".5" offset="1pt"/>
                </v:shape>
                <v:shape id="AutoShape 543" o:spid="_x0000_s1155" type="#_x0000_t32" style="position:absolute;left:6216;top:1670;width:50248;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fFfwgAAANwAAAAPAAAAZHJzL2Rvd25yZXYueG1sRE9Na8JA&#10;EL0X/A/LCL3VjdFKTV1FAoWeCqa15yE7ZkOzsyG7jUl+fVcQepvH+5zdYbCN6KnztWMFy0UCgrh0&#10;uuZKwdfn29MLCB+QNTaOScFIHg772cMOM+2ufKK+CJWIIewzVGBCaDMpfWnIol+4ljhyF9dZDBF2&#10;ldQdXmO4bWSaJBtpsebYYLCl3FD5U/xaBYlfhfPayC2f0nwapnXx/ZGPSj3Oh+MriEBD+Bff3e86&#10;zl89w+2ZeIHc/wEAAP//AwBQSwECLQAUAAYACAAAACEA2+H2y+4AAACFAQAAEwAAAAAAAAAAAAAA&#10;AAAAAAAAW0NvbnRlbnRfVHlwZXNdLnhtbFBLAQItABQABgAIAAAAIQBa9CxbvwAAABUBAAALAAAA&#10;AAAAAAAAAAAAAB8BAABfcmVscy8ucmVsc1BLAQItABQABgAIAAAAIQDMNfFfwgAAANwAAAAPAAAA&#10;AAAAAAAAAAAAAAcCAABkcnMvZG93bnJldi54bWxQSwUGAAAAAAMAAwC3AAAA9gIAAAAA&#10;" strokecolor="#8064a2" strokeweight="3pt">
                  <v:stroke dashstyle="1 1"/>
                  <v:shadow color="#622423" opacity=".5" offset="1pt"/>
                </v:shape>
                <v:shape id="AutoShape 544" o:spid="_x0000_s1156" type="#_x0000_t32" style="position:absolute;left:20504;top:13519;width:57;height:799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PZ1rwQAAANwAAAAPAAAAZHJzL2Rvd25yZXYueG1sRE9Li8Iw&#10;EL4v+B/CCF4WTX0gUo0iShf3qCt4HZuxrTaT0sTa9debBWFv8/E9Z7FqTSkaql1hWcFwEIEgTq0u&#10;OFNw/En6MxDOI2ssLZOCX3KwWnY+Fhhr++A9NQefiRDCLkYFufdVLKVLczLoBrYiDtzF1gZ9gHUm&#10;dY2PEG5KOYqiqTRYcGjIsaJNTuntcDcKOJmco6/rd4VNdk1OnyVv98+TUr1uu56D8NT6f/HbvdNh&#10;/ngKf8+EC+TyBQAA//8DAFBLAQItABQABgAIAAAAIQDb4fbL7gAAAIUBAAATAAAAAAAAAAAAAAAA&#10;AAAAAABbQ29udGVudF9UeXBlc10ueG1sUEsBAi0AFAAGAAgAAAAhAFr0LFu/AAAAFQEAAAsAAAAA&#10;AAAAAAAAAAAAHwEAAF9yZWxzLy5yZWxzUEsBAi0AFAAGAAgAAAAhAO09nWvBAAAA3AAAAA8AAAAA&#10;AAAAAAAAAAAABwIAAGRycy9kb3ducmV2LnhtbFBLBQYAAAAAAwADALcAAAD1AgAAAAA=&#10;" strokeweight="1pt">
                  <v:stroke dashstyle="1 1" endcap="round"/>
                  <v:shadow color="#622423" opacity=".5" offset="1pt"/>
                </v:shape>
                <v:shape id="AutoShape 545" o:spid="_x0000_s1157" type="#_x0000_t32" style="position:absolute;left:29514;top:1676;width:13;height:24035;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oVbrwgAAANwAAAAPAAAAZHJzL2Rvd25yZXYueG1sRE/LqsIw&#10;EN0L/kMYwZ2mKvioRtELigs3PkDdDc3YFptJbxO19+9vBMHdHM5zZovaFOJJlcstK+h1IxDEidU5&#10;pwpOx3VnDMJ5ZI2FZVLwRw4W82ZjhrG2L97T8+BTEULYxagg876MpXRJRgZd15bEgbvZyqAPsEql&#10;rvAVwk0h+1E0lAZzDg0ZlvSTUXI/PIyCdW3Kzao/vK96xXE3uY5+t5czKtVu1cspCE+1/4o/7q0O&#10;8wcjeD8TLpDzfwAAAP//AwBQSwECLQAUAAYACAAAACEA2+H2y+4AAACFAQAAEwAAAAAAAAAAAAAA&#10;AAAAAAAAW0NvbnRlbnRfVHlwZXNdLnhtbFBLAQItABQABgAIAAAAIQBa9CxbvwAAABUBAAALAAAA&#10;AAAAAAAAAAAAAB8BAABfcmVscy8ucmVsc1BLAQItABQABgAIAAAAIQBGoVbrwgAAANwAAAAPAAAA&#10;AAAAAAAAAAAAAAcCAABkcnMvZG93bnJldi54bWxQSwUGAAAAAAMAAwC3AAAA9gIAAAAA&#10;" strokeweight="1pt">
                  <v:stroke dashstyle="1 1" endcap="round"/>
                  <v:shadow color="#622423" opacity=".5" offset="1pt"/>
                </v:shape>
                <v:shape id="Text Box 546" o:spid="_x0000_s1158" type="#_x0000_t202" style="position:absolute;left:1428;top:577;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3iWcSxwAAANwAAAAPAAAAZHJzL2Rvd25yZXYueG1sRI9PawJB&#10;DMXvBb/DEKG3OmsLbVkdpUgtIq3FP4jHsJPuLu5ktjOjrt/eHAq95ZH3e3kZTzvXqDOFWHs2MBxk&#10;oIgLb2suDey284dXUDEhW2w8k4ErRZhOendjzK2/8JrOm1QqCeGYo4EqpTbXOhYVOYwD3xLL7scH&#10;h0lkKLUNeJFw1+jHLHvWDmuWCxW2NKuoOG5OTmq4+XL3+bHeZ+H9e3VY/H7NXlbJmPt+9zYClahL&#10;/+Y/emGFe5K28oxMoCc3AAAA//8DAFBLAQItABQABgAIAAAAIQDb4fbL7gAAAIUBAAATAAAAAAAA&#10;AAAAAAAAAAAAAABbQ29udGVudF9UeXBlc10ueG1sUEsBAi0AFAAGAAgAAAAhAFr0LFu/AAAAFQEA&#10;AAsAAAAAAAAAAAAAAAAAHwEAAF9yZWxzLy5yZWxzUEsBAi0AFAAGAAgAAAAhAPeJZxLHAAAA3AAA&#10;AA8AAAAAAAAAAAAAAAAABwIAAGRycy9kb3ducmV2LnhtbFBLBQYAAAAAAwADALcAAAD7AgAAAAA=&#10;" stroked="f">
                  <v:textbox inset="2.36525mm,1.1826mm,2.36525mm,1.1826mm">
                    <w:txbxContent>
                      <w:p w14:paraId="20C620C0" w14:textId="77777777" w:rsidR="00635AA1" w:rsidRPr="00D36480" w:rsidRDefault="00635AA1" w:rsidP="00BF627C">
                        <w:pPr>
                          <w:rPr>
                            <w:sz w:val="18"/>
                          </w:rPr>
                        </w:pPr>
                        <w:r>
                          <w:rPr>
                            <w:sz w:val="18"/>
                          </w:rPr>
                          <w:t xml:space="preserve">Pmax </w:t>
                        </w:r>
                      </w:p>
                    </w:txbxContent>
                  </v:textbox>
                </v:shape>
                <v:shape id="Text Box 547" o:spid="_x0000_s1159" type="#_x0000_t202" style="position:absolute;left:1409;top:15443;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xcKJxwAAANwAAAAPAAAAZHJzL2Rvd25yZXYueG1sRI9bawIx&#10;EIXfC/0PYQp9q9kq1Lo1iogWKV7wgvRx2Ex3FzeTNYm6/nsjCH2b4ZzvzJn+sDGVOJPzpWUF760E&#10;BHFmdcm5gt12+vYJwgdkjZVlUnAlD8PB81MfU20vvKbzJuQihrBPUUERQp1K6bOCDPqWrYmj9med&#10;wRBXl0vt8BLDTSXbSfIhDZYcLxRY07ig7LA5mVjDTH928+/1PnGT1fJ3dlyMu8ug1OtLM/oCEagJ&#10;/+YHPdOR6/Tg/kycQA5uAAAA//8DAFBLAQItABQABgAIAAAAIQDb4fbL7gAAAIUBAAATAAAAAAAA&#10;AAAAAAAAAAAAAABbQ29udGVudF9UeXBlc10ueG1sUEsBAi0AFAAGAAgAAAAhAFr0LFu/AAAAFQEA&#10;AAsAAAAAAAAAAAAAAAAAHwEAAF9yZWxzLy5yZWxzUEsBAi0AFAAGAAgAAAAhAJjFwonHAAAA3AAA&#10;AA8AAAAAAAAAAAAAAAAABwIAAGRycy9kb3ducmV2LnhtbFBLBQYAAAAAAwADALcAAAD7AgAAAAA=&#10;" stroked="f">
                  <v:textbox inset="2.36525mm,1.1826mm,2.36525mm,1.1826mm">
                    <w:txbxContent>
                      <w:p w14:paraId="20C620C1" w14:textId="77777777" w:rsidR="00635AA1" w:rsidRPr="00D36480" w:rsidRDefault="00635AA1" w:rsidP="00BF627C">
                        <w:pPr>
                          <w:rPr>
                            <w:sz w:val="18"/>
                          </w:rPr>
                        </w:pPr>
                        <w:r>
                          <w:rPr>
                            <w:sz w:val="18"/>
                          </w:rPr>
                          <w:t>Pmin</w:t>
                        </w:r>
                      </w:p>
                    </w:txbxContent>
                  </v:textbox>
                </v:shape>
                <v:shape id="Text Box 548" o:spid="_x0000_s1160" type="#_x0000_t202" style="position:absolute;left:6953;top:6330;width:12992;height:217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RhpxwAAANwAAAAPAAAAZHJzL2Rvd25yZXYueG1sRI9PawJB&#10;DMXvBb/DEKG3OmspbVkdpUgtIq3FP4jHsJPuLu5ktjOjrt/eHAq95ZH3e3kZTzvXqDOFWHs2MBxk&#10;oIgLb2suDey284dXUDEhW2w8k4ErRZhOendjzK2/8JrOm1QqCeGYo4EqpTbXOhYVOYwD3xLL7scH&#10;h0lkKLUNeJFw1+jHLHvWDmuWCxW2NKuoOG5OTmq4+XL3+bHeZ+H9e3VY/H7NXlbJmPt+9zYClahL&#10;/+Y/emGFe5L68oxMoCc3AAAA//8DAFBLAQItABQABgAIAAAAIQDb4fbL7gAAAIUBAAATAAAAAAAA&#10;AAAAAAAAAAAAAABbQ29udGVudF9UeXBlc10ueG1sUEsBAi0AFAAGAAgAAAAhAFr0LFu/AAAAFQEA&#10;AAsAAAAAAAAAAAAAAAAAHwEAAF9yZWxzLy5yZWxzUEsBAi0AFAAGAAgAAAAhAFH5GGnHAAAA3AAA&#10;AA8AAAAAAAAAAAAAAAAABwIAAGRycy9kb3ducmV2LnhtbFBLBQYAAAAAAwADALcAAAD7AgAAAAA=&#10;" stroked="f">
                  <v:textbox inset="2.36525mm,1.1826mm,2.36525mm,1.1826mm">
                    <w:txbxContent>
                      <w:p w14:paraId="20C620C2" w14:textId="77777777" w:rsidR="00635AA1" w:rsidRPr="00D36480" w:rsidRDefault="00635AA1" w:rsidP="00BF627C">
                        <w:pPr>
                          <w:rPr>
                            <w:sz w:val="18"/>
                          </w:rPr>
                        </w:pPr>
                        <w:r>
                          <w:rPr>
                            <w:sz w:val="18"/>
                          </w:rPr>
                          <w:t xml:space="preserve">CPM Dispatch Level </w:t>
                        </w:r>
                      </w:p>
                    </w:txbxContent>
                  </v:textbox>
                </v:shape>
                <v:shape id="AutoShape 549" o:spid="_x0000_s1161" type="#_x0000_t32" style="position:absolute;left:20504;top:8915;width:6;height:339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38VFwwAAANwAAAAPAAAAZHJzL2Rvd25yZXYueG1sRE9LawIx&#10;EL4L/Q9hCt5q1kdFV6NURfDQQ6ui12Ez7q7dTNYk6vrvm0LB23x8z5nOG1OJGzlfWlbQ7SQgiDOr&#10;S84V7HfrtxEIH5A1VpZJwYM8zGcvrSmm2t75m27bkIsYwj5FBUUIdSqlzwoy6Du2Jo7cyTqDIUKX&#10;S+3wHsNNJXtJMpQGS44NBda0LCj72V6NguT9ejwMbH366p93bvx5Wa7C4qFU+7X5mIAI1ISn+N+9&#10;0XH+oAt/z8QL5OwXAAD//wMAUEsBAi0AFAAGAAgAAAAhANvh9svuAAAAhQEAABMAAAAAAAAAAAAA&#10;AAAAAAAAAFtDb250ZW50X1R5cGVzXS54bWxQSwECLQAUAAYACAAAACEAWvQsW78AAAAVAQAACwAA&#10;AAAAAAAAAAAAAAAfAQAAX3JlbHMvLnJlbHNQSwECLQAUAAYACAAAACEAc9/FRcMAAADcAAAADwAA&#10;AAAAAAAAAAAAAAAHAgAAZHJzL2Rvd25yZXYueG1sUEsFBgAAAAADAAMAtwAAAPcCAAAAAA==&#10;" strokecolor="#c0504d" strokeweight="3pt">
                  <v:shadow color="#622423" opacity=".5" offset="1pt"/>
                </v:shape>
                <v:shape id="Text Box 550" o:spid="_x0000_s1162" type="#_x0000_t202" style="position:absolute;top:7683;width:3429;height:58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xG2vwgAAANwAAAAPAAAAZHJzL2Rvd25yZXYueG1sRE9Na8JA&#10;EL0L/Q/LFHrTTVVEUlcpgYJ4qRoP7W3ITpPQ7GzYXZPor3cFwds83uesNoNpREfO15YVvE8SEMSF&#10;1TWXCk7513gJwgdkjY1lUnAhD5v1y2iFqbY9H6g7hlLEEPYpKqhCaFMpfVGRQT+xLXHk/qwzGCJ0&#10;pdQO+xhuGjlNkoU0WHNsqLClrKLi/3g2Cq6d2WfZxfWSdjL/neHP9fy9Vertdfj8ABFoCE/xw73V&#10;cf58Cvdn4gVyfQMAAP//AwBQSwECLQAUAAYACAAAACEA2+H2y+4AAACFAQAAEwAAAAAAAAAAAAAA&#10;AAAAAAAAW0NvbnRlbnRfVHlwZXNdLnhtbFBLAQItABQABgAIAAAAIQBa9CxbvwAAABUBAAALAAAA&#10;AAAAAAAAAAAAAB8BAABfcmVscy8ucmVsc1BLAQItABQABgAIAAAAIQA8xG2vwgAAANwAAAAPAAAA&#10;AAAAAAAAAAAAAAcCAABkcnMvZG93bnJldi54bWxQSwUGAAAAAAMAAwC3AAAA9gIAAAAA&#10;" filled="f" stroked="f">
                  <v:textbox style="layout-flow:vertical;mso-layout-flow-alt:bottom-to-top" inset="2.36525mm,1.1826mm,2.36525mm,1.1826mm">
                    <w:txbxContent>
                      <w:p w14:paraId="20C620C3" w14:textId="77777777" w:rsidR="00635AA1" w:rsidRPr="00D36480" w:rsidRDefault="00635AA1" w:rsidP="00BF627C">
                        <w:pPr>
                          <w:jc w:val="center"/>
                          <w:rPr>
                            <w:sz w:val="18"/>
                          </w:rPr>
                        </w:pPr>
                        <w:r>
                          <w:rPr>
                            <w:szCs w:val="22"/>
                          </w:rPr>
                          <w:t>MW</w:t>
                        </w:r>
                      </w:p>
                    </w:txbxContent>
                  </v:textbox>
                </v:shape>
                <v:shape id="Text Box 551" o:spid="_x0000_s1163" type="#_x0000_t202" style="position:absolute;left:8737;top:8509;width:10992;height:32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K4YexwAAANwAAAAPAAAAZHJzL2Rvd25yZXYueG1sRI9bawIx&#10;EIXfC/0PYQp9q9lqsbI1iogWKV7wgvRx2Ex3FzeTNYm6/nsjCH2b4ZzvzJn+sDGVOJPzpWUF760E&#10;BHFmdcm5gt12+tYD4QOyxsoyKbiSh+Hg+amPqbYXXtN5E3IRQ9inqKAIoU6l9FlBBn3L1sRR+7PO&#10;YIiry6V2eInhppLtJOlKgyXHCwXWNC4oO2xOJtYw05/d/Hu9T9xktfydHRfjz2VQ6vWlGX2BCNSE&#10;f/ODnunIfXTg/kycQA5uAAAA//8DAFBLAQItABQABgAIAAAAIQDb4fbL7gAAAIUBAAATAAAAAAAA&#10;AAAAAAAAAAAAAABbQ29udGVudF9UeXBlc10ueG1sUEsBAi0AFAAGAAgAAAAhAFr0LFu/AAAAFQEA&#10;AAsAAAAAAAAAAAAAAAAAHwEAAF9yZWxzLy5yZWxzUEsBAi0AFAAGAAgAAAAhAKErhh7HAAAA3AAA&#10;AA8AAAAAAAAAAAAAAAAABwIAAGRycy9kb3ducmV2LnhtbFBLBQYAAAAAAwADALcAAAD7AgAAAAA=&#10;" stroked="f">
                  <v:textbox inset="2.36525mm,1.1826mm,2.36525mm,1.1826mm">
                    <w:txbxContent>
                      <w:p w14:paraId="20C620C4" w14:textId="77777777" w:rsidR="00635AA1" w:rsidRDefault="00635AA1" w:rsidP="00BF627C">
                        <w:pPr>
                          <w:spacing w:after="0"/>
                          <w:jc w:val="right"/>
                          <w:rPr>
                            <w:sz w:val="18"/>
                          </w:rPr>
                        </w:pPr>
                        <w:r>
                          <w:rPr>
                            <w:sz w:val="18"/>
                          </w:rPr>
                          <w:t>Month A</w:t>
                        </w:r>
                      </w:p>
                      <w:p w14:paraId="20C620C5" w14:textId="4ABB4FAB" w:rsidR="00635AA1" w:rsidRPr="00D36480" w:rsidRDefault="00635AA1" w:rsidP="00BF627C">
                        <w:pPr>
                          <w:spacing w:after="0"/>
                          <w:jc w:val="right"/>
                          <w:rPr>
                            <w:sz w:val="18"/>
                          </w:rPr>
                        </w:pPr>
                        <w:r>
                          <w:rPr>
                            <w:sz w:val="18"/>
                          </w:rPr>
                          <w:t>CPM</w:t>
                        </w:r>
                      </w:p>
                    </w:txbxContent>
                  </v:textbox>
                </v:shape>
                <v:shape id="AutoShape 552" o:spid="_x0000_s1164" type="#_x0000_t32" style="position:absolute;left:29597;top:8915;width:6;height:7829;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qGbdxAAAANwAAAAPAAAAZHJzL2Rvd25yZXYueG1sRE9Na8JA&#10;EL0L/odlBG910xpLG12lVQo9eLCx1OuQHZO02dm4u2r8965Q8DaP9zmzRWcacSLna8sKHkcJCOLC&#10;6ppLBd/bj4cXED4ga2wsk4ILeVjM+70ZZtqe+YtOeShFDGGfoYIqhDaT0hcVGfQj2xJHbm+dwRCh&#10;K6V2eI7hppFPSfIsDdYcGypsaVlR8ZcfjYJkctz9pLbdb8a/W/e6PixX4f2i1HDQvU1BBOrCXfzv&#10;/tRxfprC7Zl4gZxfAQAA//8DAFBLAQItABQABgAIAAAAIQDb4fbL7gAAAIUBAAATAAAAAAAAAAAA&#10;AAAAAAAAAABbQ29udGVudF9UeXBlc10ueG1sUEsBAi0AFAAGAAgAAAAhAFr0LFu/AAAAFQEAAAsA&#10;AAAAAAAAAAAAAAAAHwEAAF9yZWxzLy5yZWxzUEsBAi0AFAAGAAgAAAAhAGOoZt3EAAAA3AAAAA8A&#10;AAAAAAAAAAAAAAAABwIAAGRycy9kb3ducmV2LnhtbFBLBQYAAAAAAwADALcAAAD4AgAAAAA=&#10;" strokecolor="#c0504d" strokeweight="3pt">
                  <v:shadow color="#622423" opacity=".5" offset="1pt"/>
                </v:shape>
                <v:shape id="AutoShape 553" o:spid="_x0000_s1165" type="#_x0000_t32" style="position:absolute;left:29635;top:16668;width:14345;height: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5MNGwwAAANwAAAAPAAAAZHJzL2Rvd25yZXYueG1sRE9LawIx&#10;EL4L/Q9hCr1ptlZFt0axloIHD77Q67AZd7fdTLZJ1PXfG0HwNh/fc8bTxlTiTM6XlhW8dxIQxJnV&#10;JecKdtuf9hCED8gaK8uk4EoeppOX1hhTbS+8pvMm5CKGsE9RQRFCnUrps4IM+o6tiSN3tM5giNDl&#10;Uju8xHBTyW6SDKTBkmNDgTXNC8r+NiejIOmfDvuerY+rj9+tGy3/59/h66rU22sz+wQRqAlP8cO9&#10;0HF+rw/3Z+IFcnIDAAD//wMAUEsBAi0AFAAGAAgAAAAhANvh9svuAAAAhQEAABMAAAAAAAAAAAAA&#10;AAAAAAAAAFtDb250ZW50X1R5cGVzXS54bWxQSwECLQAUAAYACAAAACEAWvQsW78AAAAVAQAACwAA&#10;AAAAAAAAAAAAAAAfAQAAX3JlbHMvLnJlbHNQSwECLQAUAAYACAAAACEADOTDRsMAAADcAAAADwAA&#10;AAAAAAAAAAAAAAAHAgAAZHJzL2Rvd25yZXYueG1sUEsFBgAAAAADAAMAtwAAAPcCAAAAAA==&#10;" strokecolor="#c0504d" strokeweight="3pt">
                  <v:shadow color="#622423" opacity=".5" offset="1pt"/>
                </v:shape>
                <v:shape id="Text Box 554" o:spid="_x0000_s1166" type="#_x0000_t202" style="position:absolute;left:29959;top:26631;width:2672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F/mKvwAAANwAAAAPAAAAZHJzL2Rvd25yZXYueG1sRE9Ni8Iw&#10;EL0v+B/CCN7WVJGyVKOIIIp7WbXeh2ZMi82kNKlWf/1mQdjbPN7nLFa9rcWdWl85VjAZJyCIC6cr&#10;Ngry8/bzC4QPyBprx6TgSR5Wy8HHAjPtHnyk+ykYEUPYZ6igDKHJpPRFSRb92DXEkbu61mKIsDVS&#10;t/iI4baW0yRJpcWKY0OJDW1KKm6nzioI5ufC1uhJU/ed3uWvtDPfB6VGw349BxGoD//it3uv4/xZ&#10;Cn/PxAvk8hcAAP//AwBQSwECLQAUAAYACAAAACEA2+H2y+4AAACFAQAAEwAAAAAAAAAAAAAAAAAA&#10;AAAAW0NvbnRlbnRfVHlwZXNdLnhtbFBLAQItABQABgAIAAAAIQBa9CxbvwAAABUBAAALAAAAAAAA&#10;AAAAAAAAAB8BAABfcmVscy8ucmVsc1BLAQItABQABgAIAAAAIQA4F/mKvwAAANwAAAAPAAAAAAAA&#10;AAAAAAAAAAcCAABkcnMvZG93bnJldi54bWxQSwUGAAAAAAMAAwC3AAAA8wIAAAAA&#10;" fillcolor="yellow" strokecolor="#f2f2f2" strokeweight="3pt">
                  <v:shadow on="t" color="#974706" opacity=".5" offset="1pt"/>
                  <v:textbox inset="2.36525mm,1.1826mm,2.36525mm,1.1826mm">
                    <w:txbxContent>
                      <w:p w14:paraId="20C620C6" w14:textId="77777777" w:rsidR="00635AA1" w:rsidRPr="00D36480" w:rsidRDefault="00635AA1" w:rsidP="00BF627C">
                        <w:pPr>
                          <w:jc w:val="center"/>
                          <w:rPr>
                            <w:sz w:val="18"/>
                          </w:rPr>
                        </w:pPr>
                        <w:r>
                          <w:rPr>
                            <w:sz w:val="18"/>
                          </w:rPr>
                          <w:t>Month B RA Capacity</w:t>
                        </w:r>
                      </w:p>
                    </w:txbxContent>
                  </v:textbox>
                </v:shape>
                <v:shape id="AutoShape 555" o:spid="_x0000_s1167" type="#_x0000_t32" style="position:absolute;left:43865;top:16668;width:115;height:5944;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d0uNwwAAANwAAAAPAAAAZHJzL2Rvd25yZXYueG1sRE9Na8JA&#10;EL0X/A/LCL0Us6lIlegmiCWlPWqFXMfsmESzsyG7xrS/vlso9DaP9zmbbDStGKh3jWUFz1EMgri0&#10;uuFKwfEzn61AOI+ssbVMCr7IQZZOHjaYaHvnPQ0HX4kQwi5BBbX3XSKlK2sy6CLbEQfubHuDPsC+&#10;krrHewg3rZzH8Ys02HBoqLGjXU3l9XAzCjhfnOK3y0eHQ3XJi6eWX/ffhVKP03G7BuFp9P/iP/e7&#10;DvMXS/h9Jlwg0x8AAAD//wMAUEsBAi0AFAAGAAgAAAAhANvh9svuAAAAhQEAABMAAAAAAAAAAAAA&#10;AAAAAAAAAFtDb250ZW50X1R5cGVzXS54bWxQSwECLQAUAAYACAAAACEAWvQsW78AAAAVAQAACwAA&#10;AAAAAAAAAAAAAAAfAQAAX3JlbHMvLnJlbHNQSwECLQAUAAYACAAAACEA2ndLjcMAAADcAAAADwAA&#10;AAAAAAAAAAAAAAAHAgAAZHJzL2Rvd25yZXYueG1sUEsFBgAAAAADAAMAtwAAAPcCAAAAAA==&#10;" strokeweight="1pt">
                  <v:stroke dashstyle="1 1" endcap="round"/>
                  <v:shadow color="#622423" opacity=".5" offset="1pt"/>
                </v:shape>
                <w10:anchorlock/>
              </v:group>
            </w:pict>
          </mc:Fallback>
        </mc:AlternateContent>
      </w:r>
    </w:p>
    <w:p w14:paraId="20C61DD0" w14:textId="77777777" w:rsidR="00BF627C" w:rsidRPr="00CC6567" w:rsidRDefault="00BF627C" w:rsidP="00BF627C">
      <w:pPr>
        <w:tabs>
          <w:tab w:val="left" w:pos="1440"/>
        </w:tabs>
        <w:spacing w:after="60" w:line="300" w:lineRule="auto"/>
        <w:rPr>
          <w:szCs w:val="22"/>
        </w:rPr>
      </w:pPr>
    </w:p>
    <w:p w14:paraId="20C61DD1" w14:textId="77777777" w:rsidR="00BF627C" w:rsidRPr="00CC6567" w:rsidRDefault="00BF627C" w:rsidP="00BF627C">
      <w:pPr>
        <w:tabs>
          <w:tab w:val="left" w:pos="1440"/>
        </w:tabs>
        <w:spacing w:after="60" w:line="300" w:lineRule="auto"/>
        <w:rPr>
          <w:szCs w:val="22"/>
        </w:rPr>
      </w:pPr>
      <w:r w:rsidRPr="00CC6567">
        <w:rPr>
          <w:szCs w:val="22"/>
        </w:rPr>
        <w:t xml:space="preserve">Example of CPM with decreasing RA below Pmin, or Zero RA </w:t>
      </w:r>
    </w:p>
    <w:p w14:paraId="20C61DD2" w14:textId="77777777" w:rsidR="00BF627C" w:rsidRPr="00CC6567" w:rsidRDefault="00BF627C" w:rsidP="00BF627C">
      <w:pPr>
        <w:tabs>
          <w:tab w:val="left" w:pos="1440"/>
        </w:tabs>
        <w:spacing w:after="60" w:line="300" w:lineRule="auto"/>
        <w:rPr>
          <w:szCs w:val="22"/>
        </w:rPr>
      </w:pPr>
      <w:r w:rsidRPr="00CC6567">
        <w:rPr>
          <w:szCs w:val="22"/>
        </w:rPr>
        <w:t>Pmax: Limit of CPM</w:t>
      </w:r>
    </w:p>
    <w:p w14:paraId="20C61DD3" w14:textId="77777777" w:rsidR="00BF627C" w:rsidRPr="00CC6567" w:rsidRDefault="00BF627C" w:rsidP="00BF627C">
      <w:pPr>
        <w:tabs>
          <w:tab w:val="left" w:pos="1440"/>
        </w:tabs>
        <w:spacing w:after="60" w:line="300" w:lineRule="auto"/>
        <w:rPr>
          <w:szCs w:val="22"/>
        </w:rPr>
      </w:pPr>
      <w:r w:rsidRPr="00CC6567">
        <w:rPr>
          <w:szCs w:val="22"/>
        </w:rPr>
        <w:t>NQC: Not used in CPM</w:t>
      </w:r>
    </w:p>
    <w:p w14:paraId="20C61DD4" w14:textId="77777777" w:rsidR="00BF627C" w:rsidRPr="00CC6567" w:rsidRDefault="00BF627C" w:rsidP="00BF627C">
      <w:pPr>
        <w:tabs>
          <w:tab w:val="left" w:pos="1440"/>
        </w:tabs>
        <w:spacing w:after="60" w:line="300" w:lineRule="auto"/>
        <w:rPr>
          <w:szCs w:val="22"/>
        </w:rPr>
      </w:pPr>
      <w:r w:rsidRPr="00CC6567">
        <w:rPr>
          <w:szCs w:val="22"/>
        </w:rPr>
        <w:t>Pmin: RA is below Pmin</w:t>
      </w:r>
    </w:p>
    <w:p w14:paraId="20C61DD5" w14:textId="77777777" w:rsidR="00BF627C" w:rsidRPr="00CC6567" w:rsidRDefault="00BF627C" w:rsidP="00BF627C">
      <w:pPr>
        <w:tabs>
          <w:tab w:val="left" w:pos="1440"/>
        </w:tabs>
        <w:spacing w:after="60" w:line="300" w:lineRule="auto"/>
        <w:rPr>
          <w:szCs w:val="22"/>
        </w:rPr>
      </w:pPr>
    </w:p>
    <w:p w14:paraId="20C61DD6" w14:textId="77777777" w:rsidR="00BF627C" w:rsidRPr="00CC6567" w:rsidRDefault="00BF627C" w:rsidP="00BF627C">
      <w:pPr>
        <w:tabs>
          <w:tab w:val="left" w:pos="1440"/>
        </w:tabs>
        <w:spacing w:after="60" w:line="300" w:lineRule="auto"/>
        <w:rPr>
          <w:szCs w:val="22"/>
        </w:rPr>
      </w:pPr>
      <w:r w:rsidRPr="00CC6567">
        <w:rPr>
          <w:szCs w:val="22"/>
        </w:rPr>
        <w:t xml:space="preserve">Month A: </w:t>
      </w:r>
    </w:p>
    <w:p w14:paraId="20C61DD7" w14:textId="3AD884BC" w:rsidR="00BF627C" w:rsidRPr="00CC6567" w:rsidRDefault="00BF627C" w:rsidP="00BF627C">
      <w:pPr>
        <w:tabs>
          <w:tab w:val="left" w:pos="1440"/>
        </w:tabs>
        <w:spacing w:after="60" w:line="300" w:lineRule="auto"/>
        <w:rPr>
          <w:szCs w:val="22"/>
        </w:rPr>
      </w:pPr>
      <w:r w:rsidRPr="00CC6567">
        <w:rPr>
          <w:szCs w:val="22"/>
        </w:rPr>
        <w:t xml:space="preserve">CPM Dispatch Level: </w:t>
      </w:r>
      <w:r w:rsidR="005163CD">
        <w:rPr>
          <w:szCs w:val="22"/>
        </w:rPr>
        <w:t>Total committed RA and CPM</w:t>
      </w:r>
    </w:p>
    <w:p w14:paraId="20C61DD8" w14:textId="1F5308F9" w:rsidR="00BF627C" w:rsidRPr="00CC6567" w:rsidRDefault="00BF627C" w:rsidP="00BF627C">
      <w:pPr>
        <w:tabs>
          <w:tab w:val="left" w:pos="1440"/>
        </w:tabs>
        <w:spacing w:after="60" w:line="300" w:lineRule="auto"/>
        <w:rPr>
          <w:szCs w:val="22"/>
        </w:rPr>
      </w:pPr>
      <w:r w:rsidRPr="00CC6567">
        <w:rPr>
          <w:szCs w:val="22"/>
        </w:rPr>
        <w:t xml:space="preserve">CPM Month A: CPM Dispatch Level – </w:t>
      </w:r>
      <w:r w:rsidRPr="00CC6567">
        <w:rPr>
          <w:szCs w:val="22"/>
        </w:rPr>
        <w:sym w:font="Symbol" w:char="F0E5"/>
      </w:r>
      <w:r w:rsidRPr="00CC6567">
        <w:rPr>
          <w:szCs w:val="22"/>
        </w:rPr>
        <w:t xml:space="preserve"> (Month A RA, </w:t>
      </w:r>
      <w:r w:rsidR="005163CD">
        <w:rPr>
          <w:szCs w:val="22"/>
        </w:rPr>
        <w:t>Month A Substitution</w:t>
      </w:r>
      <w:r w:rsidRPr="00CC6567">
        <w:rPr>
          <w:szCs w:val="22"/>
        </w:rPr>
        <w:t>)</w:t>
      </w:r>
    </w:p>
    <w:p w14:paraId="20C61DD9" w14:textId="77777777" w:rsidR="00BF627C" w:rsidRPr="00CC6567" w:rsidRDefault="00BF627C" w:rsidP="00BF627C">
      <w:pPr>
        <w:tabs>
          <w:tab w:val="left" w:pos="1440"/>
        </w:tabs>
        <w:spacing w:after="60" w:line="300" w:lineRule="auto"/>
        <w:rPr>
          <w:szCs w:val="22"/>
        </w:rPr>
      </w:pPr>
      <w:r w:rsidRPr="00CC6567">
        <w:rPr>
          <w:szCs w:val="22"/>
        </w:rPr>
        <w:t>Month A CPM Days: End of Month Date – Start of CPM Date</w:t>
      </w:r>
    </w:p>
    <w:p w14:paraId="20C61DDA" w14:textId="77777777" w:rsidR="00BF627C" w:rsidRPr="00CC6567" w:rsidRDefault="00BF627C" w:rsidP="00BF627C">
      <w:pPr>
        <w:tabs>
          <w:tab w:val="left" w:pos="1440"/>
        </w:tabs>
        <w:spacing w:after="60" w:line="300" w:lineRule="auto"/>
        <w:rPr>
          <w:szCs w:val="22"/>
        </w:rPr>
      </w:pPr>
    </w:p>
    <w:p w14:paraId="20C61DDB" w14:textId="77777777" w:rsidR="00BF627C" w:rsidRPr="00CC6567" w:rsidRDefault="00BF627C" w:rsidP="00BF627C">
      <w:pPr>
        <w:tabs>
          <w:tab w:val="left" w:pos="1440"/>
        </w:tabs>
        <w:spacing w:after="60" w:line="300" w:lineRule="auto"/>
        <w:rPr>
          <w:szCs w:val="22"/>
        </w:rPr>
      </w:pPr>
      <w:r w:rsidRPr="00CC6567">
        <w:rPr>
          <w:szCs w:val="22"/>
        </w:rPr>
        <w:t>Month B: Decreasing RA below Pmin, or Zero RA</w:t>
      </w:r>
    </w:p>
    <w:p w14:paraId="20C61DDC" w14:textId="1ED52B21" w:rsidR="00BF627C" w:rsidRPr="00CC6567" w:rsidRDefault="00BF627C" w:rsidP="00BF627C">
      <w:pPr>
        <w:tabs>
          <w:tab w:val="left" w:pos="1440"/>
        </w:tabs>
        <w:spacing w:after="60" w:line="300" w:lineRule="auto"/>
        <w:rPr>
          <w:szCs w:val="22"/>
        </w:rPr>
      </w:pPr>
      <w:r w:rsidRPr="00CC6567">
        <w:rPr>
          <w:szCs w:val="22"/>
        </w:rPr>
        <w:t xml:space="preserve">CPM Month B: Pmin – </w:t>
      </w:r>
      <w:r w:rsidRPr="00CC6567">
        <w:rPr>
          <w:szCs w:val="22"/>
        </w:rPr>
        <w:sym w:font="Symbol" w:char="F0E5"/>
      </w:r>
      <w:r w:rsidRPr="00CC6567">
        <w:rPr>
          <w:szCs w:val="22"/>
        </w:rPr>
        <w:t xml:space="preserve"> (Month B RA, </w:t>
      </w:r>
      <w:r w:rsidR="005163CD">
        <w:rPr>
          <w:szCs w:val="22"/>
        </w:rPr>
        <w:t>Month B Substitution</w:t>
      </w:r>
      <w:r w:rsidRPr="00CC6567">
        <w:rPr>
          <w:szCs w:val="22"/>
        </w:rPr>
        <w:t>)</w:t>
      </w:r>
    </w:p>
    <w:p w14:paraId="20C61DDD" w14:textId="23D6D52B" w:rsidR="00BF627C" w:rsidRDefault="00BF627C" w:rsidP="00BF627C">
      <w:pPr>
        <w:tabs>
          <w:tab w:val="left" w:pos="1440"/>
        </w:tabs>
        <w:spacing w:after="60" w:line="300" w:lineRule="auto"/>
        <w:rPr>
          <w:szCs w:val="22"/>
        </w:rPr>
      </w:pPr>
      <w:r w:rsidRPr="00CC6567">
        <w:rPr>
          <w:szCs w:val="22"/>
        </w:rPr>
        <w:t>Month B CPM Days: 30 – Month A CPM Days</w:t>
      </w:r>
    </w:p>
    <w:p w14:paraId="03BC9563" w14:textId="3B998EE3" w:rsidR="005163CD" w:rsidRDefault="005163CD" w:rsidP="00BF627C">
      <w:pPr>
        <w:tabs>
          <w:tab w:val="left" w:pos="1440"/>
        </w:tabs>
        <w:spacing w:after="60" w:line="300" w:lineRule="auto"/>
        <w:rPr>
          <w:szCs w:val="22"/>
        </w:rPr>
      </w:pPr>
    </w:p>
    <w:p w14:paraId="02B0654E" w14:textId="77777777" w:rsidR="005163CD" w:rsidRPr="00774D2F" w:rsidRDefault="005163CD" w:rsidP="005163CD">
      <w:pPr>
        <w:pStyle w:val="Heading6"/>
        <w:numPr>
          <w:ilvl w:val="0"/>
          <w:numId w:val="0"/>
        </w:numPr>
        <w:ind w:left="1080"/>
        <w:jc w:val="center"/>
      </w:pPr>
      <w:bookmarkStart w:id="988" w:name="_Toc233778785"/>
      <w:r>
        <w:lastRenderedPageBreak/>
        <w:t>Example of CPM adjustment in the presence of an RA substitution</w:t>
      </w:r>
      <w:bookmarkEnd w:id="988"/>
    </w:p>
    <w:p w14:paraId="442B07A0" w14:textId="77777777" w:rsidR="005163CD" w:rsidRDefault="005163CD" w:rsidP="005163CD">
      <w:pPr>
        <w:tabs>
          <w:tab w:val="left" w:pos="1440"/>
        </w:tabs>
        <w:spacing w:after="60" w:line="300" w:lineRule="auto"/>
        <w:jc w:val="center"/>
        <w:rPr>
          <w:szCs w:val="22"/>
        </w:rPr>
      </w:pPr>
      <w:r>
        <w:rPr>
          <w:noProof/>
        </w:rPr>
        <w:drawing>
          <wp:inline distT="0" distB="0" distL="0" distR="0" wp14:anchorId="067A6586" wp14:editId="20958B24">
            <wp:extent cx="5486400" cy="4232910"/>
            <wp:effectExtent l="0" t="0" r="0"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0"/>
                    <a:stretch>
                      <a:fillRect/>
                    </a:stretch>
                  </pic:blipFill>
                  <pic:spPr>
                    <a:xfrm>
                      <a:off x="0" y="0"/>
                      <a:ext cx="5486400" cy="4232910"/>
                    </a:xfrm>
                    <a:prstGeom prst="rect">
                      <a:avLst/>
                    </a:prstGeom>
                  </pic:spPr>
                </pic:pic>
              </a:graphicData>
            </a:graphic>
          </wp:inline>
        </w:drawing>
      </w:r>
    </w:p>
    <w:p w14:paraId="41D05800" w14:textId="77777777" w:rsidR="005163CD" w:rsidRDefault="005163CD" w:rsidP="005163CD">
      <w:pPr>
        <w:tabs>
          <w:tab w:val="left" w:pos="1440"/>
        </w:tabs>
        <w:spacing w:after="60" w:line="300" w:lineRule="auto"/>
        <w:rPr>
          <w:szCs w:val="22"/>
        </w:rPr>
      </w:pPr>
      <w:r>
        <w:rPr>
          <w:szCs w:val="22"/>
        </w:rPr>
        <w:t xml:space="preserve">Note: If the substitution is cancelled in advance, then the CPM MW will be adjusted up accordingly. </w:t>
      </w:r>
    </w:p>
    <w:p w14:paraId="70CCBE6E" w14:textId="77777777" w:rsidR="005163CD" w:rsidRDefault="005163CD" w:rsidP="005163CD">
      <w:pPr>
        <w:tabs>
          <w:tab w:val="left" w:pos="1440"/>
        </w:tabs>
        <w:spacing w:after="60" w:line="300" w:lineRule="auto"/>
        <w:rPr>
          <w:szCs w:val="22"/>
        </w:rPr>
      </w:pPr>
    </w:p>
    <w:p w14:paraId="79B27845" w14:textId="77777777" w:rsidR="005163CD" w:rsidRPr="00CC6567" w:rsidRDefault="005163CD" w:rsidP="005163CD">
      <w:pPr>
        <w:tabs>
          <w:tab w:val="left" w:pos="1440"/>
        </w:tabs>
        <w:spacing w:after="60" w:line="300" w:lineRule="auto"/>
        <w:rPr>
          <w:szCs w:val="22"/>
        </w:rPr>
      </w:pPr>
      <w:r w:rsidRPr="00CC6567">
        <w:rPr>
          <w:szCs w:val="22"/>
        </w:rPr>
        <w:t>Pmax: Limit of CPM</w:t>
      </w:r>
    </w:p>
    <w:p w14:paraId="4EBCE813" w14:textId="77777777" w:rsidR="005163CD" w:rsidRPr="00CC6567" w:rsidRDefault="005163CD" w:rsidP="005163CD">
      <w:pPr>
        <w:tabs>
          <w:tab w:val="left" w:pos="1440"/>
        </w:tabs>
        <w:spacing w:after="60" w:line="300" w:lineRule="auto"/>
        <w:rPr>
          <w:szCs w:val="22"/>
        </w:rPr>
      </w:pPr>
      <w:r w:rsidRPr="00CC6567">
        <w:rPr>
          <w:szCs w:val="22"/>
        </w:rPr>
        <w:t>NQC: Not used in CPM</w:t>
      </w:r>
    </w:p>
    <w:p w14:paraId="4020083B" w14:textId="77777777" w:rsidR="005163CD" w:rsidRPr="00CC6567" w:rsidRDefault="005163CD" w:rsidP="005163CD">
      <w:pPr>
        <w:tabs>
          <w:tab w:val="left" w:pos="1440"/>
        </w:tabs>
        <w:spacing w:after="60" w:line="300" w:lineRule="auto"/>
        <w:rPr>
          <w:szCs w:val="22"/>
        </w:rPr>
      </w:pPr>
      <w:r w:rsidRPr="00CC6567">
        <w:rPr>
          <w:szCs w:val="22"/>
        </w:rPr>
        <w:t>Pmin: RA is above Pmin</w:t>
      </w:r>
    </w:p>
    <w:p w14:paraId="27E8856B" w14:textId="77777777" w:rsidR="005163CD" w:rsidRPr="00CC6567" w:rsidRDefault="005163CD" w:rsidP="005163CD">
      <w:pPr>
        <w:tabs>
          <w:tab w:val="left" w:pos="1440"/>
        </w:tabs>
        <w:spacing w:after="60" w:line="300" w:lineRule="auto"/>
        <w:rPr>
          <w:szCs w:val="22"/>
        </w:rPr>
      </w:pPr>
    </w:p>
    <w:p w14:paraId="1E532660" w14:textId="77777777" w:rsidR="005163CD" w:rsidRPr="00CC6567" w:rsidRDefault="005163CD" w:rsidP="005163CD">
      <w:pPr>
        <w:tabs>
          <w:tab w:val="left" w:pos="1440"/>
        </w:tabs>
        <w:spacing w:after="60" w:line="300" w:lineRule="auto"/>
        <w:rPr>
          <w:szCs w:val="22"/>
        </w:rPr>
      </w:pPr>
      <w:r w:rsidRPr="00CC6567">
        <w:rPr>
          <w:szCs w:val="22"/>
        </w:rPr>
        <w:t xml:space="preserve">CPM Dispatch Level: </w:t>
      </w:r>
      <w:r>
        <w:rPr>
          <w:szCs w:val="22"/>
        </w:rPr>
        <w:t xml:space="preserve">Total committed RA and CPM </w:t>
      </w:r>
    </w:p>
    <w:p w14:paraId="76F3F5CE" w14:textId="77777777" w:rsidR="005163CD" w:rsidRDefault="005163CD" w:rsidP="005163CD">
      <w:pPr>
        <w:tabs>
          <w:tab w:val="left" w:pos="1440"/>
        </w:tabs>
        <w:spacing w:after="60" w:line="300" w:lineRule="auto"/>
        <w:rPr>
          <w:szCs w:val="22"/>
        </w:rPr>
      </w:pPr>
      <w:r w:rsidRPr="00CC6567">
        <w:rPr>
          <w:szCs w:val="22"/>
        </w:rPr>
        <w:t xml:space="preserve">CPM: CPM Dispatch Level – </w:t>
      </w:r>
      <w:r w:rsidRPr="00CC6567">
        <w:rPr>
          <w:szCs w:val="22"/>
        </w:rPr>
        <w:sym w:font="Symbol" w:char="F0E5"/>
      </w:r>
      <w:r w:rsidRPr="00CC6567">
        <w:rPr>
          <w:szCs w:val="22"/>
        </w:rPr>
        <w:t xml:space="preserve"> (</w:t>
      </w:r>
      <w:r>
        <w:rPr>
          <w:szCs w:val="22"/>
        </w:rPr>
        <w:t xml:space="preserve">Total </w:t>
      </w:r>
      <w:r w:rsidRPr="00CC6567">
        <w:rPr>
          <w:szCs w:val="22"/>
        </w:rPr>
        <w:t>RA</w:t>
      </w:r>
      <w:r>
        <w:rPr>
          <w:szCs w:val="22"/>
        </w:rPr>
        <w:t xml:space="preserve"> Capacity, RA Substitution</w:t>
      </w:r>
      <w:r w:rsidRPr="00CC6567">
        <w:rPr>
          <w:szCs w:val="22"/>
        </w:rPr>
        <w:t>)</w:t>
      </w:r>
    </w:p>
    <w:p w14:paraId="0829E43D" w14:textId="77777777" w:rsidR="005163CD" w:rsidRDefault="005163CD" w:rsidP="005163CD">
      <w:pPr>
        <w:tabs>
          <w:tab w:val="left" w:pos="1440"/>
        </w:tabs>
        <w:spacing w:after="60" w:line="300" w:lineRule="auto"/>
        <w:rPr>
          <w:szCs w:val="22"/>
        </w:rPr>
      </w:pPr>
      <w:r>
        <w:rPr>
          <w:szCs w:val="22"/>
        </w:rPr>
        <w:t>When the CPM designation starts in this example, RA Substitution = 0</w:t>
      </w:r>
    </w:p>
    <w:p w14:paraId="4A25AA23" w14:textId="77777777" w:rsidR="005163CD" w:rsidRDefault="005163CD" w:rsidP="005163CD">
      <w:pPr>
        <w:tabs>
          <w:tab w:val="left" w:pos="1440"/>
        </w:tabs>
        <w:spacing w:after="60" w:line="300" w:lineRule="auto"/>
        <w:rPr>
          <w:szCs w:val="22"/>
        </w:rPr>
      </w:pPr>
    </w:p>
    <w:p w14:paraId="21FCE07A" w14:textId="77777777" w:rsidR="005163CD" w:rsidRPr="00774D2F" w:rsidRDefault="005163CD" w:rsidP="005163CD">
      <w:pPr>
        <w:pStyle w:val="Heading6"/>
        <w:numPr>
          <w:ilvl w:val="0"/>
          <w:numId w:val="0"/>
        </w:numPr>
        <w:ind w:left="1080"/>
        <w:jc w:val="center"/>
      </w:pPr>
      <w:bookmarkStart w:id="989" w:name="_Toc233778786"/>
      <w:r w:rsidRPr="00774D2F">
        <w:lastRenderedPageBreak/>
        <w:t>Example where resource goes on outage</w:t>
      </w:r>
      <w:bookmarkEnd w:id="989"/>
    </w:p>
    <w:p w14:paraId="7D3C610A" w14:textId="77777777" w:rsidR="005163CD" w:rsidRDefault="005163CD" w:rsidP="005163CD">
      <w:pPr>
        <w:tabs>
          <w:tab w:val="left" w:pos="1440"/>
        </w:tabs>
        <w:spacing w:after="60" w:line="300" w:lineRule="auto"/>
        <w:jc w:val="center"/>
        <w:rPr>
          <w:szCs w:val="22"/>
        </w:rPr>
      </w:pPr>
      <w:r>
        <w:rPr>
          <w:noProof/>
        </w:rPr>
        <w:drawing>
          <wp:inline distT="0" distB="0" distL="0" distR="0" wp14:anchorId="2407A62B" wp14:editId="547E7B0A">
            <wp:extent cx="5486400" cy="4525645"/>
            <wp:effectExtent l="0" t="0" r="0" b="825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1"/>
                    <a:stretch>
                      <a:fillRect/>
                    </a:stretch>
                  </pic:blipFill>
                  <pic:spPr>
                    <a:xfrm>
                      <a:off x="0" y="0"/>
                      <a:ext cx="5486400" cy="4525645"/>
                    </a:xfrm>
                    <a:prstGeom prst="rect">
                      <a:avLst/>
                    </a:prstGeom>
                  </pic:spPr>
                </pic:pic>
              </a:graphicData>
            </a:graphic>
          </wp:inline>
        </w:drawing>
      </w:r>
    </w:p>
    <w:p w14:paraId="1063A9BB" w14:textId="77777777" w:rsidR="005163CD" w:rsidRDefault="005163CD" w:rsidP="005163CD">
      <w:pPr>
        <w:tabs>
          <w:tab w:val="left" w:pos="1440"/>
        </w:tabs>
        <w:spacing w:after="60" w:line="300" w:lineRule="auto"/>
        <w:rPr>
          <w:szCs w:val="22"/>
        </w:rPr>
      </w:pPr>
      <w:r>
        <w:rPr>
          <w:szCs w:val="22"/>
        </w:rPr>
        <w:t xml:space="preserve">If a resource goes on outage and fully substitutes, the total RA will go to 0. This brings the CPM below Pmin. In this case, the CPM remains the same and does not bump up to Pmin. </w:t>
      </w:r>
    </w:p>
    <w:p w14:paraId="5A733064" w14:textId="77777777" w:rsidR="005163CD" w:rsidRDefault="005163CD" w:rsidP="005163CD">
      <w:pPr>
        <w:tabs>
          <w:tab w:val="left" w:pos="1440"/>
        </w:tabs>
        <w:spacing w:after="60" w:line="300" w:lineRule="auto"/>
        <w:rPr>
          <w:szCs w:val="22"/>
        </w:rPr>
      </w:pPr>
    </w:p>
    <w:p w14:paraId="101454C8" w14:textId="77777777" w:rsidR="005163CD" w:rsidRPr="00CC6567" w:rsidRDefault="005163CD" w:rsidP="005163CD">
      <w:pPr>
        <w:tabs>
          <w:tab w:val="left" w:pos="1440"/>
        </w:tabs>
        <w:spacing w:after="60" w:line="300" w:lineRule="auto"/>
        <w:rPr>
          <w:szCs w:val="22"/>
        </w:rPr>
      </w:pPr>
      <w:r w:rsidRPr="00CC6567">
        <w:rPr>
          <w:szCs w:val="22"/>
        </w:rPr>
        <w:t>Pmax: Limit of CPM</w:t>
      </w:r>
    </w:p>
    <w:p w14:paraId="77053812" w14:textId="77777777" w:rsidR="005163CD" w:rsidRPr="00CC6567" w:rsidRDefault="005163CD" w:rsidP="005163CD">
      <w:pPr>
        <w:tabs>
          <w:tab w:val="left" w:pos="1440"/>
        </w:tabs>
        <w:spacing w:after="60" w:line="300" w:lineRule="auto"/>
        <w:rPr>
          <w:szCs w:val="22"/>
        </w:rPr>
      </w:pPr>
      <w:r w:rsidRPr="00CC6567">
        <w:rPr>
          <w:szCs w:val="22"/>
        </w:rPr>
        <w:t>NQC: Not used in CPM</w:t>
      </w:r>
    </w:p>
    <w:p w14:paraId="1E450C51" w14:textId="77777777" w:rsidR="005163CD" w:rsidRPr="00CC6567" w:rsidRDefault="005163CD" w:rsidP="005163CD">
      <w:pPr>
        <w:tabs>
          <w:tab w:val="left" w:pos="1440"/>
        </w:tabs>
        <w:spacing w:after="60" w:line="300" w:lineRule="auto"/>
        <w:rPr>
          <w:szCs w:val="22"/>
        </w:rPr>
      </w:pPr>
      <w:r w:rsidRPr="00CC6567">
        <w:rPr>
          <w:szCs w:val="22"/>
        </w:rPr>
        <w:t>Pmin: RA is below Pmin</w:t>
      </w:r>
    </w:p>
    <w:p w14:paraId="59F649FA" w14:textId="77777777" w:rsidR="005163CD" w:rsidRPr="00CC6567" w:rsidRDefault="005163CD" w:rsidP="005163CD">
      <w:pPr>
        <w:tabs>
          <w:tab w:val="left" w:pos="1440"/>
        </w:tabs>
        <w:spacing w:after="60" w:line="300" w:lineRule="auto"/>
        <w:rPr>
          <w:szCs w:val="22"/>
        </w:rPr>
      </w:pPr>
    </w:p>
    <w:p w14:paraId="5880F1C2" w14:textId="77777777" w:rsidR="005163CD" w:rsidRPr="00CC6567" w:rsidRDefault="005163CD" w:rsidP="005163CD">
      <w:pPr>
        <w:tabs>
          <w:tab w:val="left" w:pos="1440"/>
        </w:tabs>
        <w:spacing w:after="60" w:line="300" w:lineRule="auto"/>
        <w:rPr>
          <w:szCs w:val="22"/>
        </w:rPr>
      </w:pPr>
      <w:r>
        <w:rPr>
          <w:szCs w:val="22"/>
        </w:rPr>
        <w:t>Day</w:t>
      </w:r>
      <w:r w:rsidRPr="00CC6567">
        <w:rPr>
          <w:szCs w:val="22"/>
        </w:rPr>
        <w:t xml:space="preserve"> A: </w:t>
      </w:r>
    </w:p>
    <w:p w14:paraId="65C77591" w14:textId="77777777" w:rsidR="005163CD" w:rsidRPr="00CC6567" w:rsidRDefault="005163CD" w:rsidP="005163CD">
      <w:pPr>
        <w:tabs>
          <w:tab w:val="left" w:pos="1440"/>
        </w:tabs>
        <w:spacing w:after="60" w:line="300" w:lineRule="auto"/>
        <w:rPr>
          <w:szCs w:val="22"/>
        </w:rPr>
      </w:pPr>
      <w:r w:rsidRPr="00CC6567">
        <w:rPr>
          <w:szCs w:val="22"/>
        </w:rPr>
        <w:t xml:space="preserve">CPM Dispatch Level: </w:t>
      </w:r>
      <w:r>
        <w:rPr>
          <w:szCs w:val="22"/>
        </w:rPr>
        <w:t>Total committed RA and CPM</w:t>
      </w:r>
    </w:p>
    <w:p w14:paraId="2FF63091" w14:textId="77777777" w:rsidR="005163CD" w:rsidRPr="00CC6567" w:rsidRDefault="005163CD" w:rsidP="005163CD">
      <w:pPr>
        <w:tabs>
          <w:tab w:val="left" w:pos="1440"/>
        </w:tabs>
        <w:spacing w:after="60" w:line="300" w:lineRule="auto"/>
        <w:rPr>
          <w:szCs w:val="22"/>
        </w:rPr>
      </w:pPr>
      <w:r>
        <w:rPr>
          <w:szCs w:val="22"/>
        </w:rPr>
        <w:t>CPM Day</w:t>
      </w:r>
      <w:r w:rsidRPr="00CC6567">
        <w:rPr>
          <w:szCs w:val="22"/>
        </w:rPr>
        <w:t xml:space="preserve"> A: CPM Dispatch Level – </w:t>
      </w:r>
      <w:r w:rsidRPr="00CC6567">
        <w:rPr>
          <w:szCs w:val="22"/>
        </w:rPr>
        <w:sym w:font="Symbol" w:char="F0E5"/>
      </w:r>
      <w:r>
        <w:rPr>
          <w:szCs w:val="22"/>
        </w:rPr>
        <w:t xml:space="preserve"> (Day</w:t>
      </w:r>
      <w:r w:rsidRPr="00CC6567">
        <w:rPr>
          <w:szCs w:val="22"/>
        </w:rPr>
        <w:t xml:space="preserve"> A </w:t>
      </w:r>
      <w:r>
        <w:rPr>
          <w:szCs w:val="22"/>
        </w:rPr>
        <w:t xml:space="preserve">Total </w:t>
      </w:r>
      <w:r w:rsidRPr="00CC6567">
        <w:rPr>
          <w:szCs w:val="22"/>
        </w:rPr>
        <w:t>RA</w:t>
      </w:r>
      <w:r>
        <w:rPr>
          <w:szCs w:val="22"/>
        </w:rPr>
        <w:t xml:space="preserve"> Capacity, Day A Substitution</w:t>
      </w:r>
      <w:r w:rsidRPr="00CC6567">
        <w:rPr>
          <w:szCs w:val="22"/>
        </w:rPr>
        <w:t>)</w:t>
      </w:r>
    </w:p>
    <w:p w14:paraId="12B1EBF1" w14:textId="77777777" w:rsidR="005163CD" w:rsidRPr="00CC6567" w:rsidRDefault="005163CD" w:rsidP="005163CD">
      <w:pPr>
        <w:tabs>
          <w:tab w:val="left" w:pos="1440"/>
        </w:tabs>
        <w:spacing w:after="60" w:line="300" w:lineRule="auto"/>
        <w:rPr>
          <w:szCs w:val="22"/>
        </w:rPr>
      </w:pPr>
    </w:p>
    <w:p w14:paraId="4EB5380B" w14:textId="77777777" w:rsidR="005163CD" w:rsidRPr="00CC6567" w:rsidRDefault="005163CD" w:rsidP="005163CD">
      <w:pPr>
        <w:tabs>
          <w:tab w:val="left" w:pos="1440"/>
        </w:tabs>
        <w:spacing w:after="60" w:line="300" w:lineRule="auto"/>
        <w:rPr>
          <w:szCs w:val="22"/>
        </w:rPr>
      </w:pPr>
      <w:r>
        <w:rPr>
          <w:szCs w:val="22"/>
        </w:rPr>
        <w:t>Day</w:t>
      </w:r>
      <w:r w:rsidRPr="00CC6567">
        <w:rPr>
          <w:szCs w:val="22"/>
        </w:rPr>
        <w:t xml:space="preserve"> B: Decreasing RA </w:t>
      </w:r>
      <w:r>
        <w:rPr>
          <w:szCs w:val="22"/>
        </w:rPr>
        <w:t>to</w:t>
      </w:r>
      <w:r w:rsidRPr="00CC6567">
        <w:rPr>
          <w:szCs w:val="22"/>
        </w:rPr>
        <w:t xml:space="preserve"> Zero RA</w:t>
      </w:r>
    </w:p>
    <w:p w14:paraId="1933E061" w14:textId="77777777" w:rsidR="005163CD" w:rsidRDefault="005163CD" w:rsidP="005163CD">
      <w:pPr>
        <w:tabs>
          <w:tab w:val="left" w:pos="1440"/>
        </w:tabs>
        <w:spacing w:after="60" w:line="300" w:lineRule="auto"/>
        <w:rPr>
          <w:szCs w:val="22"/>
        </w:rPr>
      </w:pPr>
      <w:r>
        <w:rPr>
          <w:szCs w:val="22"/>
        </w:rPr>
        <w:t>CPM Day B: Same as Day A</w:t>
      </w:r>
      <w:r w:rsidRPr="00CC6567">
        <w:rPr>
          <w:szCs w:val="22"/>
        </w:rPr>
        <w:t xml:space="preserve"> </w:t>
      </w:r>
    </w:p>
    <w:p w14:paraId="7633AFAB" w14:textId="77777777" w:rsidR="005163CD" w:rsidRDefault="005163CD" w:rsidP="005163CD">
      <w:pPr>
        <w:tabs>
          <w:tab w:val="left" w:pos="1440"/>
        </w:tabs>
        <w:spacing w:after="60" w:line="300" w:lineRule="auto"/>
        <w:rPr>
          <w:szCs w:val="22"/>
        </w:rPr>
      </w:pPr>
    </w:p>
    <w:p w14:paraId="37E7296F" w14:textId="77777777" w:rsidR="005163CD" w:rsidRDefault="005163CD" w:rsidP="005163CD">
      <w:pPr>
        <w:tabs>
          <w:tab w:val="left" w:pos="1440"/>
        </w:tabs>
        <w:spacing w:after="60" w:line="300" w:lineRule="auto"/>
        <w:rPr>
          <w:szCs w:val="22"/>
        </w:rPr>
      </w:pPr>
      <w:r>
        <w:rPr>
          <w:szCs w:val="22"/>
        </w:rPr>
        <w:lastRenderedPageBreak/>
        <w:br/>
      </w:r>
    </w:p>
    <w:p w14:paraId="3A2D59F9" w14:textId="77777777" w:rsidR="005163CD" w:rsidRDefault="005163CD" w:rsidP="005163CD">
      <w:pPr>
        <w:tabs>
          <w:tab w:val="left" w:pos="1440"/>
        </w:tabs>
        <w:spacing w:after="60" w:line="300" w:lineRule="auto"/>
        <w:rPr>
          <w:szCs w:val="22"/>
        </w:rPr>
      </w:pPr>
    </w:p>
    <w:p w14:paraId="78E16657" w14:textId="77777777" w:rsidR="005163CD" w:rsidRDefault="005163CD" w:rsidP="005163CD">
      <w:pPr>
        <w:tabs>
          <w:tab w:val="left" w:pos="1440"/>
        </w:tabs>
        <w:spacing w:after="60" w:line="300" w:lineRule="auto"/>
        <w:rPr>
          <w:szCs w:val="22"/>
        </w:rPr>
      </w:pPr>
    </w:p>
    <w:p w14:paraId="7A202358" w14:textId="77777777" w:rsidR="005163CD" w:rsidRDefault="005163CD" w:rsidP="005163CD">
      <w:pPr>
        <w:tabs>
          <w:tab w:val="left" w:pos="1440"/>
        </w:tabs>
        <w:spacing w:after="60" w:line="300" w:lineRule="auto"/>
        <w:rPr>
          <w:szCs w:val="22"/>
        </w:rPr>
      </w:pPr>
    </w:p>
    <w:p w14:paraId="3DF8DE08" w14:textId="77777777" w:rsidR="005163CD" w:rsidRPr="00774D2F" w:rsidRDefault="005163CD" w:rsidP="005163CD">
      <w:pPr>
        <w:pStyle w:val="Heading6"/>
        <w:numPr>
          <w:ilvl w:val="0"/>
          <w:numId w:val="0"/>
        </w:numPr>
        <w:ind w:left="1080"/>
        <w:jc w:val="center"/>
      </w:pPr>
      <w:bookmarkStart w:id="990" w:name="_Toc233778787"/>
      <w:r w:rsidRPr="00774D2F">
        <w:t xml:space="preserve">Example where </w:t>
      </w:r>
      <w:r>
        <w:t>RA increases beyond CPM</w:t>
      </w:r>
      <w:r w:rsidRPr="00774D2F">
        <w:t>:</w:t>
      </w:r>
      <w:bookmarkEnd w:id="990"/>
    </w:p>
    <w:p w14:paraId="0F6AA483" w14:textId="77777777" w:rsidR="005163CD" w:rsidRDefault="005163CD" w:rsidP="005163CD">
      <w:pPr>
        <w:tabs>
          <w:tab w:val="left" w:pos="1440"/>
        </w:tabs>
        <w:spacing w:after="60" w:line="300" w:lineRule="auto"/>
        <w:jc w:val="center"/>
        <w:rPr>
          <w:szCs w:val="22"/>
        </w:rPr>
      </w:pPr>
      <w:r>
        <w:rPr>
          <w:noProof/>
        </w:rPr>
        <w:drawing>
          <wp:inline distT="0" distB="0" distL="0" distR="0" wp14:anchorId="13430A0C" wp14:editId="0DE538EB">
            <wp:extent cx="5486400" cy="4281805"/>
            <wp:effectExtent l="0" t="0" r="0" b="4445"/>
            <wp:docPr id="247" name="Picture 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2"/>
                    <a:stretch>
                      <a:fillRect/>
                    </a:stretch>
                  </pic:blipFill>
                  <pic:spPr>
                    <a:xfrm>
                      <a:off x="0" y="0"/>
                      <a:ext cx="5486400" cy="4281805"/>
                    </a:xfrm>
                    <a:prstGeom prst="rect">
                      <a:avLst/>
                    </a:prstGeom>
                  </pic:spPr>
                </pic:pic>
              </a:graphicData>
            </a:graphic>
          </wp:inline>
        </w:drawing>
      </w:r>
    </w:p>
    <w:p w14:paraId="0935F3A2" w14:textId="77777777" w:rsidR="005163CD" w:rsidRPr="00CC6567" w:rsidRDefault="005163CD" w:rsidP="005163CD">
      <w:pPr>
        <w:tabs>
          <w:tab w:val="left" w:pos="1440"/>
        </w:tabs>
        <w:spacing w:after="60" w:line="300" w:lineRule="auto"/>
        <w:rPr>
          <w:szCs w:val="22"/>
        </w:rPr>
      </w:pPr>
      <w:r w:rsidRPr="00CC6567">
        <w:rPr>
          <w:szCs w:val="22"/>
        </w:rPr>
        <w:t>Pmax: Limit of CPM</w:t>
      </w:r>
    </w:p>
    <w:p w14:paraId="75D0509C" w14:textId="77777777" w:rsidR="005163CD" w:rsidRPr="00CC6567" w:rsidRDefault="005163CD" w:rsidP="005163CD">
      <w:pPr>
        <w:tabs>
          <w:tab w:val="left" w:pos="1440"/>
        </w:tabs>
        <w:spacing w:after="60" w:line="300" w:lineRule="auto"/>
        <w:rPr>
          <w:szCs w:val="22"/>
        </w:rPr>
      </w:pPr>
      <w:r w:rsidRPr="00CC6567">
        <w:rPr>
          <w:szCs w:val="22"/>
        </w:rPr>
        <w:t>NQC: Not used in CPM</w:t>
      </w:r>
    </w:p>
    <w:p w14:paraId="53B16ACE" w14:textId="77777777" w:rsidR="005163CD" w:rsidRPr="00CC6567" w:rsidRDefault="005163CD" w:rsidP="005163CD">
      <w:pPr>
        <w:tabs>
          <w:tab w:val="left" w:pos="1440"/>
        </w:tabs>
        <w:spacing w:after="60" w:line="300" w:lineRule="auto"/>
        <w:rPr>
          <w:szCs w:val="22"/>
        </w:rPr>
      </w:pPr>
      <w:r w:rsidRPr="00CC6567">
        <w:rPr>
          <w:szCs w:val="22"/>
        </w:rPr>
        <w:t xml:space="preserve">Pmin: RA is </w:t>
      </w:r>
      <w:r>
        <w:rPr>
          <w:szCs w:val="22"/>
        </w:rPr>
        <w:t>above</w:t>
      </w:r>
      <w:r w:rsidRPr="00CC6567">
        <w:rPr>
          <w:szCs w:val="22"/>
        </w:rPr>
        <w:t xml:space="preserve"> Pmin</w:t>
      </w:r>
    </w:p>
    <w:p w14:paraId="585B3DAC" w14:textId="77777777" w:rsidR="005163CD" w:rsidRPr="00CC6567" w:rsidRDefault="005163CD" w:rsidP="005163CD">
      <w:pPr>
        <w:tabs>
          <w:tab w:val="left" w:pos="1440"/>
        </w:tabs>
        <w:spacing w:after="60" w:line="300" w:lineRule="auto"/>
        <w:rPr>
          <w:szCs w:val="22"/>
        </w:rPr>
      </w:pPr>
    </w:p>
    <w:p w14:paraId="3F59CB59" w14:textId="77777777" w:rsidR="005163CD" w:rsidRPr="00CC6567" w:rsidRDefault="005163CD" w:rsidP="005163CD">
      <w:pPr>
        <w:tabs>
          <w:tab w:val="left" w:pos="1440"/>
        </w:tabs>
        <w:spacing w:after="60" w:line="300" w:lineRule="auto"/>
        <w:rPr>
          <w:szCs w:val="22"/>
        </w:rPr>
      </w:pPr>
      <w:r>
        <w:rPr>
          <w:szCs w:val="22"/>
        </w:rPr>
        <w:t>Day</w:t>
      </w:r>
      <w:r w:rsidRPr="00CC6567">
        <w:rPr>
          <w:szCs w:val="22"/>
        </w:rPr>
        <w:t xml:space="preserve"> A: </w:t>
      </w:r>
    </w:p>
    <w:p w14:paraId="72DAE354" w14:textId="77777777" w:rsidR="005163CD" w:rsidRDefault="005163CD" w:rsidP="005163CD">
      <w:pPr>
        <w:tabs>
          <w:tab w:val="left" w:pos="1440"/>
        </w:tabs>
        <w:spacing w:after="60" w:line="300" w:lineRule="auto"/>
        <w:rPr>
          <w:szCs w:val="22"/>
        </w:rPr>
      </w:pPr>
      <w:r w:rsidRPr="00CC6567">
        <w:rPr>
          <w:szCs w:val="22"/>
        </w:rPr>
        <w:t xml:space="preserve">CPM Dispatch Level: </w:t>
      </w:r>
      <w:r>
        <w:rPr>
          <w:szCs w:val="22"/>
        </w:rPr>
        <w:t xml:space="preserve">Total committed RA and CPM </w:t>
      </w:r>
    </w:p>
    <w:p w14:paraId="52501117" w14:textId="77777777" w:rsidR="005163CD" w:rsidRPr="00CC6567" w:rsidRDefault="005163CD" w:rsidP="005163CD">
      <w:pPr>
        <w:tabs>
          <w:tab w:val="left" w:pos="1440"/>
        </w:tabs>
        <w:spacing w:after="60" w:line="300" w:lineRule="auto"/>
        <w:rPr>
          <w:szCs w:val="22"/>
        </w:rPr>
      </w:pPr>
      <w:r>
        <w:rPr>
          <w:szCs w:val="22"/>
        </w:rPr>
        <w:t>CPM Day</w:t>
      </w:r>
      <w:r w:rsidRPr="00CC6567">
        <w:rPr>
          <w:szCs w:val="22"/>
        </w:rPr>
        <w:t xml:space="preserve"> A: CPM Dispatch Level – </w:t>
      </w:r>
      <w:r w:rsidRPr="00CC6567">
        <w:rPr>
          <w:szCs w:val="22"/>
        </w:rPr>
        <w:sym w:font="Symbol" w:char="F0E5"/>
      </w:r>
      <w:r>
        <w:rPr>
          <w:szCs w:val="22"/>
        </w:rPr>
        <w:t xml:space="preserve"> (Day</w:t>
      </w:r>
      <w:r w:rsidRPr="00CC6567">
        <w:rPr>
          <w:szCs w:val="22"/>
        </w:rPr>
        <w:t xml:space="preserve"> A </w:t>
      </w:r>
      <w:r>
        <w:rPr>
          <w:szCs w:val="22"/>
        </w:rPr>
        <w:t xml:space="preserve">Total </w:t>
      </w:r>
      <w:r w:rsidRPr="00CC6567">
        <w:rPr>
          <w:szCs w:val="22"/>
        </w:rPr>
        <w:t>RA</w:t>
      </w:r>
      <w:r>
        <w:rPr>
          <w:szCs w:val="22"/>
        </w:rPr>
        <w:t xml:space="preserve"> Capacity, Day A substitution</w:t>
      </w:r>
      <w:r w:rsidRPr="00CC6567">
        <w:rPr>
          <w:szCs w:val="22"/>
        </w:rPr>
        <w:t>)</w:t>
      </w:r>
    </w:p>
    <w:p w14:paraId="64AC77B2" w14:textId="77777777" w:rsidR="005163CD" w:rsidRPr="00CC6567" w:rsidRDefault="005163CD" w:rsidP="005163CD">
      <w:pPr>
        <w:tabs>
          <w:tab w:val="left" w:pos="1440"/>
        </w:tabs>
        <w:spacing w:after="60" w:line="300" w:lineRule="auto"/>
        <w:rPr>
          <w:szCs w:val="22"/>
        </w:rPr>
      </w:pPr>
    </w:p>
    <w:p w14:paraId="4778C76C" w14:textId="77777777" w:rsidR="005163CD" w:rsidRPr="00CC6567" w:rsidRDefault="005163CD" w:rsidP="005163CD">
      <w:pPr>
        <w:tabs>
          <w:tab w:val="left" w:pos="1440"/>
        </w:tabs>
        <w:spacing w:after="60" w:line="300" w:lineRule="auto"/>
        <w:rPr>
          <w:szCs w:val="22"/>
        </w:rPr>
      </w:pPr>
      <w:r>
        <w:rPr>
          <w:szCs w:val="22"/>
        </w:rPr>
        <w:t>Day</w:t>
      </w:r>
      <w:r w:rsidRPr="00CC6567">
        <w:rPr>
          <w:szCs w:val="22"/>
        </w:rPr>
        <w:t xml:space="preserve"> B: </w:t>
      </w:r>
      <w:r>
        <w:rPr>
          <w:szCs w:val="22"/>
        </w:rPr>
        <w:t>Increasing RA above CPM</w:t>
      </w:r>
    </w:p>
    <w:p w14:paraId="7F875951" w14:textId="77777777" w:rsidR="005163CD" w:rsidRDefault="005163CD" w:rsidP="005163CD">
      <w:pPr>
        <w:tabs>
          <w:tab w:val="left" w:pos="1440"/>
        </w:tabs>
        <w:spacing w:after="60" w:line="300" w:lineRule="auto"/>
        <w:rPr>
          <w:szCs w:val="22"/>
        </w:rPr>
      </w:pPr>
      <w:r>
        <w:rPr>
          <w:szCs w:val="22"/>
        </w:rPr>
        <w:t>Incremental CPM Day</w:t>
      </w:r>
      <w:r w:rsidRPr="00CC6567">
        <w:rPr>
          <w:szCs w:val="22"/>
        </w:rPr>
        <w:t xml:space="preserve"> B: </w:t>
      </w:r>
      <w:r>
        <w:rPr>
          <w:szCs w:val="22"/>
        </w:rPr>
        <w:t>0</w:t>
      </w:r>
      <w:r w:rsidRPr="00CC6567">
        <w:rPr>
          <w:szCs w:val="22"/>
        </w:rPr>
        <w:t xml:space="preserve"> </w:t>
      </w:r>
    </w:p>
    <w:p w14:paraId="0D0B80D2" w14:textId="77777777" w:rsidR="005163CD" w:rsidRDefault="005163CD" w:rsidP="00BF627C">
      <w:pPr>
        <w:tabs>
          <w:tab w:val="left" w:pos="1440"/>
        </w:tabs>
        <w:spacing w:after="60" w:line="300" w:lineRule="auto"/>
        <w:rPr>
          <w:szCs w:val="22"/>
        </w:rPr>
      </w:pPr>
    </w:p>
    <w:p w14:paraId="6B7A2785" w14:textId="77777777" w:rsidR="005163CD" w:rsidRPr="00CC6567" w:rsidRDefault="005163CD" w:rsidP="00BF627C">
      <w:pPr>
        <w:tabs>
          <w:tab w:val="left" w:pos="1440"/>
        </w:tabs>
        <w:spacing w:after="60" w:line="300" w:lineRule="auto"/>
        <w:rPr>
          <w:szCs w:val="22"/>
        </w:rPr>
      </w:pPr>
    </w:p>
    <w:p w14:paraId="20C61DDE" w14:textId="77777777" w:rsidR="00BF627C" w:rsidRPr="00CC6567" w:rsidRDefault="00BF627C" w:rsidP="00BF627C">
      <w:pPr>
        <w:tabs>
          <w:tab w:val="left" w:pos="1440"/>
        </w:tabs>
        <w:spacing w:after="60" w:line="300" w:lineRule="auto"/>
        <w:rPr>
          <w:szCs w:val="22"/>
        </w:rPr>
      </w:pPr>
    </w:p>
    <w:p w14:paraId="20C61DDF" w14:textId="77777777" w:rsidR="00BF627C" w:rsidRPr="00CC6567" w:rsidRDefault="00BF627C" w:rsidP="00BF627C">
      <w:pPr>
        <w:tabs>
          <w:tab w:val="left" w:pos="1440"/>
        </w:tabs>
        <w:spacing w:after="60" w:line="300" w:lineRule="auto"/>
        <w:rPr>
          <w:b/>
          <w:szCs w:val="22"/>
        </w:rPr>
      </w:pPr>
      <w:r w:rsidRPr="00CC6567">
        <w:rPr>
          <w:b/>
          <w:szCs w:val="22"/>
        </w:rPr>
        <w:t xml:space="preserve">Tariff Section </w:t>
      </w:r>
      <w:r w:rsidR="005C4229">
        <w:rPr>
          <w:b/>
          <w:szCs w:val="22"/>
        </w:rPr>
        <w:t>43A</w:t>
      </w:r>
      <w:r w:rsidRPr="00CC6567">
        <w:rPr>
          <w:b/>
          <w:szCs w:val="22"/>
        </w:rPr>
        <w:t xml:space="preserve">.2.5.2.3 Subsequent Exceptional Dispatch </w:t>
      </w:r>
    </w:p>
    <w:p w14:paraId="20C61DE0" w14:textId="77777777" w:rsidR="00BF627C" w:rsidRPr="00CC6567" w:rsidRDefault="00BF627C" w:rsidP="00BF627C">
      <w:pPr>
        <w:tabs>
          <w:tab w:val="left" w:pos="1440"/>
        </w:tabs>
        <w:spacing w:after="60" w:line="300" w:lineRule="auto"/>
        <w:rPr>
          <w:b/>
          <w:szCs w:val="22"/>
        </w:rPr>
      </w:pPr>
    </w:p>
    <w:p w14:paraId="20C61DE1" w14:textId="77777777" w:rsidR="00BF627C" w:rsidRPr="00CC6567" w:rsidRDefault="00BF627C" w:rsidP="00BF627C">
      <w:pPr>
        <w:pStyle w:val="Heading6"/>
        <w:numPr>
          <w:ilvl w:val="0"/>
          <w:numId w:val="0"/>
        </w:numPr>
        <w:ind w:left="2232"/>
      </w:pPr>
      <w:bookmarkStart w:id="991" w:name="_Toc326763949"/>
      <w:bookmarkStart w:id="992" w:name="_Toc369088179"/>
      <w:bookmarkStart w:id="993" w:name="_Toc397496549"/>
      <w:bookmarkStart w:id="994" w:name="_Toc233778788"/>
      <w:r w:rsidRPr="00CC6567">
        <w:t>Example of Second CPM occurring in the first month</w:t>
      </w:r>
      <w:bookmarkEnd w:id="991"/>
      <w:bookmarkEnd w:id="992"/>
      <w:bookmarkEnd w:id="993"/>
      <w:bookmarkEnd w:id="994"/>
      <w:r w:rsidRPr="00CC6567">
        <w:t xml:space="preserve"> </w:t>
      </w:r>
    </w:p>
    <w:p w14:paraId="20C61DE2" w14:textId="77777777" w:rsidR="00BF627C" w:rsidRPr="00CC6567" w:rsidRDefault="00BF627C" w:rsidP="00BF627C">
      <w:pPr>
        <w:tabs>
          <w:tab w:val="left" w:pos="1440"/>
        </w:tabs>
        <w:spacing w:after="60" w:line="300" w:lineRule="auto"/>
        <w:rPr>
          <w:szCs w:val="22"/>
        </w:rPr>
      </w:pPr>
      <w:r w:rsidRPr="00A1727A">
        <w:rPr>
          <w:noProof/>
          <w:szCs w:val="22"/>
        </w:rPr>
        <mc:AlternateContent>
          <mc:Choice Requires="wpc">
            <w:drawing>
              <wp:inline distT="0" distB="0" distL="0" distR="0" wp14:anchorId="20C6203D" wp14:editId="20C6203E">
                <wp:extent cx="5772150" cy="3632835"/>
                <wp:effectExtent l="0" t="0" r="0" b="16510"/>
                <wp:docPr id="118" name="Canvas 118"/>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wps:wsp>
                        <wps:cNvPr id="84" name="Text Box 491"/>
                        <wps:cNvSpPr txBox="1">
                          <a:spLocks noChangeArrowheads="1"/>
                        </wps:cNvSpPr>
                        <wps:spPr bwMode="auto">
                          <a:xfrm>
                            <a:off x="1972945" y="3007995"/>
                            <a:ext cx="2425065" cy="254635"/>
                          </a:xfrm>
                          <a:prstGeom prst="rect">
                            <a:avLst/>
                          </a:prstGeom>
                          <a:solidFill>
                            <a:srgbClr val="C00000"/>
                          </a:solidFill>
                          <a:ln w="38100">
                            <a:solidFill>
                              <a:srgbClr val="F2F2F2"/>
                            </a:solidFill>
                            <a:miter lim="800000"/>
                            <a:headEnd/>
                            <a:tailEnd/>
                          </a:ln>
                          <a:effectLst>
                            <a:outerShdw dist="28398" dir="3806097" algn="ctr" rotWithShape="0">
                              <a:srgbClr val="3F3151">
                                <a:alpha val="50000"/>
                              </a:srgbClr>
                            </a:outerShdw>
                          </a:effectLst>
                        </wps:spPr>
                        <wps:txbx>
                          <w:txbxContent>
                            <w:p w14:paraId="20C620C7" w14:textId="77777777" w:rsidR="00635AA1" w:rsidRPr="00D36480" w:rsidRDefault="00635AA1" w:rsidP="00BF627C">
                              <w:pPr>
                                <w:jc w:val="center"/>
                                <w:rPr>
                                  <w:sz w:val="18"/>
                                </w:rPr>
                              </w:pPr>
                              <w:r>
                                <w:rPr>
                                  <w:sz w:val="18"/>
                                </w:rPr>
                                <w:t>First CPM</w:t>
                              </w:r>
                            </w:p>
                            <w:p w14:paraId="20C620C8" w14:textId="77777777" w:rsidR="00635AA1" w:rsidRPr="00F649BE" w:rsidRDefault="00635AA1" w:rsidP="00BF627C"/>
                          </w:txbxContent>
                        </wps:txbx>
                        <wps:bodyPr rot="0" vert="horz" wrap="square" lIns="85149" tIns="42574" rIns="85149" bIns="42574" anchor="t" anchorCtr="0" upright="1">
                          <a:noAutofit/>
                        </wps:bodyPr>
                      </wps:wsp>
                      <wps:wsp>
                        <wps:cNvPr id="85" name="Text Box 492"/>
                        <wps:cNvSpPr txBox="1">
                          <a:spLocks noChangeArrowheads="1"/>
                        </wps:cNvSpPr>
                        <wps:spPr bwMode="auto">
                          <a:xfrm>
                            <a:off x="2995930" y="2663190"/>
                            <a:ext cx="2672080" cy="254635"/>
                          </a:xfrm>
                          <a:prstGeom prst="rect">
                            <a:avLst/>
                          </a:prstGeom>
                          <a:solidFill>
                            <a:srgbClr val="FFFF00"/>
                          </a:solidFill>
                          <a:ln w="38100">
                            <a:solidFill>
                              <a:srgbClr val="F2F2F2"/>
                            </a:solidFill>
                            <a:miter lim="800000"/>
                            <a:headEnd/>
                            <a:tailEnd/>
                          </a:ln>
                          <a:effectLst>
                            <a:outerShdw dist="28398" dir="3806097" algn="ctr" rotWithShape="0">
                              <a:srgbClr val="974706">
                                <a:alpha val="50000"/>
                              </a:srgbClr>
                            </a:outerShdw>
                          </a:effectLst>
                        </wps:spPr>
                        <wps:txbx>
                          <w:txbxContent>
                            <w:p w14:paraId="20C620C9" w14:textId="77777777" w:rsidR="00635AA1" w:rsidRPr="00D36480" w:rsidRDefault="00635AA1" w:rsidP="00BF627C">
                              <w:pPr>
                                <w:jc w:val="center"/>
                                <w:rPr>
                                  <w:sz w:val="18"/>
                                </w:rPr>
                              </w:pPr>
                              <w:r>
                                <w:rPr>
                                  <w:sz w:val="18"/>
                                </w:rPr>
                                <w:t>Month B RA Capacity</w:t>
                              </w:r>
                            </w:p>
                          </w:txbxContent>
                        </wps:txbx>
                        <wps:bodyPr rot="0" vert="horz" wrap="square" lIns="85149" tIns="42574" rIns="85149" bIns="42574" anchor="t" anchorCtr="0" upright="1">
                          <a:noAutofit/>
                        </wps:bodyPr>
                      </wps:wsp>
                      <wps:wsp>
                        <wps:cNvPr id="86" name="Text Box 493"/>
                        <wps:cNvSpPr txBox="1">
                          <a:spLocks noChangeArrowheads="1"/>
                        </wps:cNvSpPr>
                        <wps:spPr bwMode="auto">
                          <a:xfrm>
                            <a:off x="577215" y="2663190"/>
                            <a:ext cx="2374265" cy="254000"/>
                          </a:xfrm>
                          <a:prstGeom prst="rect">
                            <a:avLst/>
                          </a:prstGeom>
                          <a:solidFill>
                            <a:srgbClr val="4BACC6"/>
                          </a:solidFill>
                          <a:ln w="38100">
                            <a:solidFill>
                              <a:srgbClr val="F2F2F2"/>
                            </a:solidFill>
                            <a:miter lim="800000"/>
                            <a:headEnd/>
                            <a:tailEnd/>
                          </a:ln>
                          <a:effectLst>
                            <a:outerShdw dist="28398" dir="3806097" algn="ctr" rotWithShape="0">
                              <a:srgbClr val="205867">
                                <a:alpha val="50000"/>
                              </a:srgbClr>
                            </a:outerShdw>
                          </a:effectLst>
                        </wps:spPr>
                        <wps:txbx>
                          <w:txbxContent>
                            <w:p w14:paraId="20C620CA" w14:textId="77777777" w:rsidR="00635AA1" w:rsidRPr="00D36480" w:rsidRDefault="00635AA1" w:rsidP="00BF627C">
                              <w:pPr>
                                <w:jc w:val="center"/>
                                <w:rPr>
                                  <w:sz w:val="18"/>
                                </w:rPr>
                              </w:pPr>
                              <w:r>
                                <w:rPr>
                                  <w:sz w:val="18"/>
                                </w:rPr>
                                <w:t>Month A RA Capacity</w:t>
                              </w:r>
                            </w:p>
                          </w:txbxContent>
                        </wps:txbx>
                        <wps:bodyPr rot="0" vert="horz" wrap="square" lIns="85149" tIns="42574" rIns="85149" bIns="42574" anchor="t" anchorCtr="0" upright="1">
                          <a:noAutofit/>
                        </wps:bodyPr>
                      </wps:wsp>
                      <wps:wsp>
                        <wps:cNvPr id="87" name="AutoShape 494"/>
                        <wps:cNvCnPr>
                          <a:cxnSpLocks noChangeShapeType="1"/>
                        </wps:cNvCnPr>
                        <wps:spPr bwMode="auto">
                          <a:xfrm>
                            <a:off x="439420" y="2310130"/>
                            <a:ext cx="5207000" cy="635"/>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88" name="AutoShape 495"/>
                        <wps:cNvCnPr>
                          <a:cxnSpLocks noChangeShapeType="1"/>
                        </wps:cNvCnPr>
                        <wps:spPr bwMode="auto">
                          <a:xfrm>
                            <a:off x="2951480" y="1231265"/>
                            <a:ext cx="2653665" cy="635"/>
                          </a:xfrm>
                          <a:prstGeom prst="straightConnector1">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89" name="AutoShape 496"/>
                        <wps:cNvCnPr>
                          <a:cxnSpLocks noChangeShapeType="1"/>
                        </wps:cNvCnPr>
                        <wps:spPr bwMode="auto">
                          <a:xfrm>
                            <a:off x="2037715" y="948690"/>
                            <a:ext cx="2348865" cy="63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90" name="AutoShape 497"/>
                        <wps:cNvCnPr>
                          <a:cxnSpLocks noChangeShapeType="1"/>
                        </wps:cNvCnPr>
                        <wps:spPr bwMode="auto">
                          <a:xfrm>
                            <a:off x="695325" y="1230630"/>
                            <a:ext cx="2256155" cy="635"/>
                          </a:xfrm>
                          <a:prstGeom prst="straightConnector1">
                            <a:avLst/>
                          </a:prstGeom>
                          <a:noFill/>
                          <a:ln w="38100">
                            <a:solidFill>
                              <a:srgbClr val="4BACC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91" name="Text Box 498"/>
                        <wps:cNvSpPr txBox="1">
                          <a:spLocks noChangeArrowheads="1"/>
                        </wps:cNvSpPr>
                        <wps:spPr bwMode="auto">
                          <a:xfrm>
                            <a:off x="3963035" y="2401570"/>
                            <a:ext cx="902970" cy="2184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CB" w14:textId="77777777" w:rsidR="00635AA1" w:rsidRPr="00D36480" w:rsidRDefault="00635AA1" w:rsidP="00BF627C">
                              <w:pPr>
                                <w:rPr>
                                  <w:sz w:val="18"/>
                                </w:rPr>
                              </w:pPr>
                              <w:r>
                                <w:rPr>
                                  <w:sz w:val="18"/>
                                </w:rPr>
                                <w:t>Start+30 Days</w:t>
                              </w:r>
                            </w:p>
                          </w:txbxContent>
                        </wps:txbx>
                        <wps:bodyPr rot="0" vert="horz" wrap="square" lIns="85149" tIns="42574" rIns="85149" bIns="42574" anchor="t" anchorCtr="0" upright="1">
                          <a:noAutofit/>
                        </wps:bodyPr>
                      </wps:wsp>
                      <wps:wsp>
                        <wps:cNvPr id="92" name="AutoShape 499"/>
                        <wps:cNvCnPr>
                          <a:cxnSpLocks noChangeShapeType="1"/>
                        </wps:cNvCnPr>
                        <wps:spPr bwMode="auto">
                          <a:xfrm>
                            <a:off x="4391660" y="2310130"/>
                            <a:ext cx="635"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93" name="Text Box 500"/>
                        <wps:cNvSpPr txBox="1">
                          <a:spLocks noChangeArrowheads="1"/>
                        </wps:cNvSpPr>
                        <wps:spPr bwMode="auto">
                          <a:xfrm>
                            <a:off x="1807210" y="2392680"/>
                            <a:ext cx="509270" cy="2190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CC" w14:textId="77777777" w:rsidR="00635AA1" w:rsidRPr="00D36480" w:rsidRDefault="00635AA1" w:rsidP="00BF627C">
                              <w:pPr>
                                <w:rPr>
                                  <w:sz w:val="18"/>
                                </w:rPr>
                              </w:pPr>
                              <w:r>
                                <w:rPr>
                                  <w:sz w:val="18"/>
                                </w:rPr>
                                <w:t>Start</w:t>
                              </w:r>
                            </w:p>
                          </w:txbxContent>
                        </wps:txbx>
                        <wps:bodyPr rot="0" vert="horz" wrap="square" lIns="85149" tIns="42574" rIns="85149" bIns="42574" anchor="t" anchorCtr="0" upright="1">
                          <a:noAutofit/>
                        </wps:bodyPr>
                      </wps:wsp>
                      <wps:wsp>
                        <wps:cNvPr id="94" name="AutoShape 501"/>
                        <wps:cNvCnPr>
                          <a:cxnSpLocks noChangeShapeType="1"/>
                        </wps:cNvCnPr>
                        <wps:spPr bwMode="auto">
                          <a:xfrm>
                            <a:off x="2050415" y="2310130"/>
                            <a:ext cx="1270"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95" name="Text Box 502"/>
                        <wps:cNvSpPr txBox="1">
                          <a:spLocks noChangeArrowheads="1"/>
                        </wps:cNvSpPr>
                        <wps:spPr bwMode="auto">
                          <a:xfrm>
                            <a:off x="243840" y="1139190"/>
                            <a:ext cx="33782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CD" w14:textId="77777777" w:rsidR="00635AA1" w:rsidRPr="00D36480" w:rsidRDefault="00635AA1" w:rsidP="00BF627C">
                              <w:pPr>
                                <w:rPr>
                                  <w:sz w:val="18"/>
                                </w:rPr>
                              </w:pPr>
                              <w:r>
                                <w:rPr>
                                  <w:sz w:val="18"/>
                                </w:rPr>
                                <w:t xml:space="preserve">RA </w:t>
                              </w:r>
                            </w:p>
                          </w:txbxContent>
                        </wps:txbx>
                        <wps:bodyPr rot="0" vert="horz" wrap="square" lIns="85149" tIns="42574" rIns="85149" bIns="42574" anchor="t" anchorCtr="0" upright="1">
                          <a:noAutofit/>
                        </wps:bodyPr>
                      </wps:wsp>
                      <wps:wsp>
                        <wps:cNvPr id="96" name="AutoShape 503"/>
                        <wps:cNvCnPr>
                          <a:cxnSpLocks noChangeShapeType="1"/>
                          <a:stCxn id="101" idx="3"/>
                        </wps:cNvCnPr>
                        <wps:spPr bwMode="auto">
                          <a:xfrm>
                            <a:off x="619760" y="1653540"/>
                            <a:ext cx="5026660" cy="13335"/>
                          </a:xfrm>
                          <a:prstGeom prst="straightConnector1">
                            <a:avLst/>
                          </a:prstGeom>
                          <a:noFill/>
                          <a:ln w="38100">
                            <a:solidFill>
                              <a:srgbClr val="9BBB59"/>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97" name="AutoShape 504"/>
                        <wps:cNvCnPr>
                          <a:cxnSpLocks noChangeShapeType="1"/>
                          <a:stCxn id="100" idx="3"/>
                        </wps:cNvCnPr>
                        <wps:spPr bwMode="auto">
                          <a:xfrm>
                            <a:off x="621665" y="167005"/>
                            <a:ext cx="5024755" cy="635"/>
                          </a:xfrm>
                          <a:prstGeom prst="straightConnector1">
                            <a:avLst/>
                          </a:prstGeom>
                          <a:noFill/>
                          <a:ln w="38100">
                            <a:solidFill>
                              <a:srgbClr val="8064A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98" name="AutoShape 505"/>
                        <wps:cNvCnPr>
                          <a:cxnSpLocks noChangeShapeType="1"/>
                        </wps:cNvCnPr>
                        <wps:spPr bwMode="auto">
                          <a:xfrm>
                            <a:off x="4385310" y="948690"/>
                            <a:ext cx="635" cy="281940"/>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99" name="AutoShape 506"/>
                        <wps:cNvCnPr>
                          <a:cxnSpLocks noChangeShapeType="1"/>
                        </wps:cNvCnPr>
                        <wps:spPr bwMode="auto">
                          <a:xfrm>
                            <a:off x="2049780" y="1303020"/>
                            <a:ext cx="6350" cy="848360"/>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00" name="Text Box 507"/>
                        <wps:cNvSpPr txBox="1">
                          <a:spLocks noChangeArrowheads="1"/>
                        </wps:cNvSpPr>
                        <wps:spPr bwMode="auto">
                          <a:xfrm>
                            <a:off x="142875" y="57785"/>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CE" w14:textId="77777777" w:rsidR="00635AA1" w:rsidRPr="00D36480" w:rsidRDefault="00635AA1" w:rsidP="00BF627C">
                              <w:pPr>
                                <w:rPr>
                                  <w:sz w:val="18"/>
                                </w:rPr>
                              </w:pPr>
                              <w:r>
                                <w:rPr>
                                  <w:sz w:val="18"/>
                                </w:rPr>
                                <w:t xml:space="preserve">Pmax </w:t>
                              </w:r>
                            </w:p>
                          </w:txbxContent>
                        </wps:txbx>
                        <wps:bodyPr rot="0" vert="horz" wrap="square" lIns="85149" tIns="42574" rIns="85149" bIns="42574" anchor="t" anchorCtr="0" upright="1">
                          <a:noAutofit/>
                        </wps:bodyPr>
                      </wps:wsp>
                      <wps:wsp>
                        <wps:cNvPr id="101" name="Text Box 508"/>
                        <wps:cNvSpPr txBox="1">
                          <a:spLocks noChangeArrowheads="1"/>
                        </wps:cNvSpPr>
                        <wps:spPr bwMode="auto">
                          <a:xfrm>
                            <a:off x="140970" y="1544320"/>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CF" w14:textId="77777777" w:rsidR="00635AA1" w:rsidRPr="00D36480" w:rsidRDefault="00635AA1" w:rsidP="00BF627C">
                              <w:pPr>
                                <w:rPr>
                                  <w:sz w:val="18"/>
                                </w:rPr>
                              </w:pPr>
                              <w:r>
                                <w:rPr>
                                  <w:sz w:val="18"/>
                                </w:rPr>
                                <w:t>Pmin</w:t>
                              </w:r>
                            </w:p>
                          </w:txbxContent>
                        </wps:txbx>
                        <wps:bodyPr rot="0" vert="horz" wrap="square" lIns="85149" tIns="42574" rIns="85149" bIns="42574" anchor="t" anchorCtr="0" upright="1">
                          <a:noAutofit/>
                        </wps:bodyPr>
                      </wps:wsp>
                      <wps:wsp>
                        <wps:cNvPr id="102" name="AutoShape 509"/>
                        <wps:cNvCnPr>
                          <a:cxnSpLocks noChangeShapeType="1"/>
                        </wps:cNvCnPr>
                        <wps:spPr bwMode="auto">
                          <a:xfrm>
                            <a:off x="4385310" y="1303020"/>
                            <a:ext cx="6985" cy="848360"/>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03" name="Text Box 510"/>
                        <wps:cNvSpPr txBox="1">
                          <a:spLocks noChangeArrowheads="1"/>
                        </wps:cNvSpPr>
                        <wps:spPr bwMode="auto">
                          <a:xfrm>
                            <a:off x="0" y="768350"/>
                            <a:ext cx="34290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C620D0" w14:textId="77777777" w:rsidR="00635AA1" w:rsidRPr="00D36480" w:rsidRDefault="00635AA1" w:rsidP="00BF627C">
                              <w:pPr>
                                <w:jc w:val="center"/>
                                <w:rPr>
                                  <w:sz w:val="18"/>
                                </w:rPr>
                              </w:pPr>
                              <w:r>
                                <w:rPr>
                                  <w:szCs w:val="22"/>
                                </w:rPr>
                                <w:t>MW</w:t>
                              </w:r>
                            </w:p>
                          </w:txbxContent>
                        </wps:txbx>
                        <wps:bodyPr rot="0" vert="vert270" wrap="square" lIns="85149" tIns="42574" rIns="85149" bIns="42574" anchor="t" anchorCtr="0" upright="1">
                          <a:noAutofit/>
                        </wps:bodyPr>
                      </wps:wsp>
                      <wps:wsp>
                        <wps:cNvPr id="104" name="Text Box 511"/>
                        <wps:cNvSpPr txBox="1">
                          <a:spLocks noChangeArrowheads="1"/>
                        </wps:cNvSpPr>
                        <wps:spPr bwMode="auto">
                          <a:xfrm>
                            <a:off x="845820" y="800100"/>
                            <a:ext cx="1099185" cy="3263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D1" w14:textId="77777777" w:rsidR="00635AA1" w:rsidRDefault="00635AA1" w:rsidP="00BF627C">
                              <w:pPr>
                                <w:spacing w:after="0"/>
                                <w:jc w:val="right"/>
                                <w:rPr>
                                  <w:sz w:val="18"/>
                                </w:rPr>
                              </w:pPr>
                              <w:r>
                                <w:rPr>
                                  <w:sz w:val="18"/>
                                </w:rPr>
                                <w:t>Month A</w:t>
                              </w:r>
                            </w:p>
                            <w:p w14:paraId="20C620D2" w14:textId="77777777" w:rsidR="00635AA1" w:rsidRPr="00D36480" w:rsidRDefault="00635AA1" w:rsidP="00BF627C">
                              <w:pPr>
                                <w:spacing w:after="0"/>
                                <w:jc w:val="right"/>
                                <w:rPr>
                                  <w:sz w:val="18"/>
                                </w:rPr>
                              </w:pPr>
                              <w:r>
                                <w:rPr>
                                  <w:sz w:val="18"/>
                                </w:rPr>
                                <w:t>Incremental CPM</w:t>
                              </w:r>
                            </w:p>
                          </w:txbxContent>
                        </wps:txbx>
                        <wps:bodyPr rot="0" vert="horz" wrap="square" lIns="85149" tIns="42574" rIns="85149" bIns="42574" anchor="t" anchorCtr="0" upright="1">
                          <a:noAutofit/>
                        </wps:bodyPr>
                      </wps:wsp>
                      <wps:wsp>
                        <wps:cNvPr id="105" name="AutoShape 512"/>
                        <wps:cNvCnPr>
                          <a:cxnSpLocks noChangeShapeType="1"/>
                        </wps:cNvCnPr>
                        <wps:spPr bwMode="auto">
                          <a:xfrm>
                            <a:off x="2049780" y="948690"/>
                            <a:ext cx="635" cy="281940"/>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06" name="Rectangle 513"/>
                        <wps:cNvSpPr>
                          <a:spLocks noChangeArrowheads="1"/>
                        </wps:cNvSpPr>
                        <wps:spPr bwMode="auto">
                          <a:xfrm>
                            <a:off x="2037715" y="662305"/>
                            <a:ext cx="440055" cy="254000"/>
                          </a:xfrm>
                          <a:prstGeom prst="rect">
                            <a:avLst/>
                          </a:prstGeom>
                          <a:solidFill>
                            <a:srgbClr val="FABF8F"/>
                          </a:solidFill>
                          <a:ln w="9525">
                            <a:solidFill>
                              <a:srgbClr val="FABF8F"/>
                            </a:solidFill>
                            <a:miter lim="800000"/>
                            <a:headEnd/>
                            <a:tailEnd/>
                          </a:ln>
                        </wps:spPr>
                        <wps:bodyPr rot="0" vert="horz" wrap="square" lIns="91440" tIns="45720" rIns="91440" bIns="45720" anchor="t" anchorCtr="0" upright="1">
                          <a:noAutofit/>
                        </wps:bodyPr>
                      </wps:wsp>
                      <wps:wsp>
                        <wps:cNvPr id="107" name="Rectangle 514"/>
                        <wps:cNvSpPr>
                          <a:spLocks noChangeArrowheads="1"/>
                        </wps:cNvSpPr>
                        <wps:spPr bwMode="auto">
                          <a:xfrm>
                            <a:off x="2477770" y="662305"/>
                            <a:ext cx="1920240" cy="251460"/>
                          </a:xfrm>
                          <a:prstGeom prst="rect">
                            <a:avLst/>
                          </a:prstGeom>
                          <a:solidFill>
                            <a:srgbClr val="E36C0A"/>
                          </a:solidFill>
                          <a:ln w="9525">
                            <a:solidFill>
                              <a:srgbClr val="E36C0A"/>
                            </a:solidFill>
                            <a:miter lim="800000"/>
                            <a:headEnd/>
                            <a:tailEnd/>
                          </a:ln>
                        </wps:spPr>
                        <wps:bodyPr rot="0" vert="horz" wrap="square" lIns="91440" tIns="45720" rIns="91440" bIns="45720" anchor="t" anchorCtr="0" upright="1">
                          <a:noAutofit/>
                        </wps:bodyPr>
                      </wps:wsp>
                      <wps:wsp>
                        <wps:cNvPr id="108" name="AutoShape 515"/>
                        <wps:cNvCnPr>
                          <a:cxnSpLocks noChangeShapeType="1"/>
                        </wps:cNvCnPr>
                        <wps:spPr bwMode="auto">
                          <a:xfrm flipH="1">
                            <a:off x="2951480" y="167640"/>
                            <a:ext cx="1270" cy="2390775"/>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09" name="AutoShape 516"/>
                        <wps:cNvCnPr>
                          <a:cxnSpLocks noChangeShapeType="1"/>
                        </wps:cNvCnPr>
                        <wps:spPr bwMode="auto">
                          <a:xfrm>
                            <a:off x="2477770" y="662305"/>
                            <a:ext cx="635" cy="1489075"/>
                          </a:xfrm>
                          <a:prstGeom prst="straightConnector1">
                            <a:avLst/>
                          </a:prstGeom>
                          <a:noFill/>
                          <a:ln w="12700">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10" name="Text Box 517"/>
                        <wps:cNvSpPr txBox="1">
                          <a:spLocks noChangeArrowheads="1"/>
                        </wps:cNvSpPr>
                        <wps:spPr bwMode="auto">
                          <a:xfrm>
                            <a:off x="2244725" y="2392680"/>
                            <a:ext cx="631825" cy="2190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D3" w14:textId="77777777" w:rsidR="00635AA1" w:rsidRPr="00D36480" w:rsidRDefault="00635AA1" w:rsidP="00BF627C">
                              <w:pPr>
                                <w:rPr>
                                  <w:sz w:val="18"/>
                                </w:rPr>
                              </w:pPr>
                              <w:r>
                                <w:rPr>
                                  <w:sz w:val="18"/>
                                </w:rPr>
                                <w:t>2</w:t>
                              </w:r>
                              <w:r w:rsidRPr="00342EE7">
                                <w:rPr>
                                  <w:sz w:val="18"/>
                                  <w:vertAlign w:val="superscript"/>
                                </w:rPr>
                                <w:t>nd</w:t>
                              </w:r>
                              <w:r>
                                <w:rPr>
                                  <w:sz w:val="18"/>
                                </w:rPr>
                                <w:t xml:space="preserve"> CPM</w:t>
                              </w:r>
                            </w:p>
                          </w:txbxContent>
                        </wps:txbx>
                        <wps:bodyPr rot="0" vert="horz" wrap="square" lIns="85149" tIns="42574" rIns="85149" bIns="42574" anchor="t" anchorCtr="0" upright="1">
                          <a:noAutofit/>
                        </wps:bodyPr>
                      </wps:wsp>
                      <wps:wsp>
                        <wps:cNvPr id="111" name="AutoShape 518"/>
                        <wps:cNvCnPr>
                          <a:cxnSpLocks noChangeShapeType="1"/>
                        </wps:cNvCnPr>
                        <wps:spPr bwMode="auto">
                          <a:xfrm>
                            <a:off x="2487930" y="2310130"/>
                            <a:ext cx="1270"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112" name="Text Box 519"/>
                        <wps:cNvSpPr txBox="1">
                          <a:spLocks noChangeArrowheads="1"/>
                        </wps:cNvSpPr>
                        <wps:spPr bwMode="auto">
                          <a:xfrm>
                            <a:off x="1972945" y="3341370"/>
                            <a:ext cx="471805" cy="254635"/>
                          </a:xfrm>
                          <a:prstGeom prst="rect">
                            <a:avLst/>
                          </a:prstGeom>
                          <a:solidFill>
                            <a:srgbClr val="FABF8F"/>
                          </a:solidFill>
                          <a:ln w="38100">
                            <a:solidFill>
                              <a:srgbClr val="F2F2F2"/>
                            </a:solidFill>
                            <a:miter lim="800000"/>
                            <a:headEnd/>
                            <a:tailEnd/>
                          </a:ln>
                          <a:effectLst>
                            <a:outerShdw dist="28398" dir="3806097" algn="ctr" rotWithShape="0">
                              <a:srgbClr val="3F3151">
                                <a:alpha val="50000"/>
                              </a:srgbClr>
                            </a:outerShdw>
                          </a:effectLst>
                        </wps:spPr>
                        <wps:txbx>
                          <w:txbxContent>
                            <w:p w14:paraId="20C620D4" w14:textId="77777777" w:rsidR="00635AA1" w:rsidRPr="00F649BE" w:rsidRDefault="00635AA1" w:rsidP="00BF627C">
                              <w:pPr>
                                <w:jc w:val="center"/>
                              </w:pPr>
                              <w:r>
                                <w:rPr>
                                  <w:sz w:val="18"/>
                                </w:rPr>
                                <w:t>2</w:t>
                              </w:r>
                              <w:r w:rsidRPr="00C81138">
                                <w:rPr>
                                  <w:sz w:val="18"/>
                                  <w:vertAlign w:val="superscript"/>
                                </w:rPr>
                                <w:t>nd</w:t>
                              </w:r>
                              <w:r>
                                <w:rPr>
                                  <w:sz w:val="18"/>
                                </w:rPr>
                                <w:t xml:space="preserve"> R</w:t>
                              </w:r>
                            </w:p>
                          </w:txbxContent>
                        </wps:txbx>
                        <wps:bodyPr rot="0" vert="horz" wrap="square" lIns="85149" tIns="42574" rIns="85149" bIns="42574" anchor="t" anchorCtr="0" upright="1">
                          <a:noAutofit/>
                        </wps:bodyPr>
                      </wps:wsp>
                      <wps:wsp>
                        <wps:cNvPr id="113" name="Text Box 520"/>
                        <wps:cNvSpPr txBox="1">
                          <a:spLocks noChangeArrowheads="1"/>
                        </wps:cNvSpPr>
                        <wps:spPr bwMode="auto">
                          <a:xfrm>
                            <a:off x="2527300" y="3341370"/>
                            <a:ext cx="1870710" cy="254635"/>
                          </a:xfrm>
                          <a:prstGeom prst="rect">
                            <a:avLst/>
                          </a:prstGeom>
                          <a:solidFill>
                            <a:srgbClr val="E36C0A"/>
                          </a:solidFill>
                          <a:ln w="38100">
                            <a:solidFill>
                              <a:srgbClr val="F2F2F2"/>
                            </a:solidFill>
                            <a:miter lim="800000"/>
                            <a:headEnd/>
                            <a:tailEnd/>
                          </a:ln>
                          <a:effectLst>
                            <a:outerShdw dist="28398" dir="3806097" algn="ctr" rotWithShape="0">
                              <a:srgbClr val="3F3151">
                                <a:alpha val="50000"/>
                              </a:srgbClr>
                            </a:outerShdw>
                          </a:effectLst>
                        </wps:spPr>
                        <wps:txbx>
                          <w:txbxContent>
                            <w:p w14:paraId="20C620D5" w14:textId="77777777" w:rsidR="00635AA1" w:rsidRPr="00D36480" w:rsidRDefault="00635AA1" w:rsidP="00BF627C">
                              <w:pPr>
                                <w:jc w:val="center"/>
                                <w:rPr>
                                  <w:sz w:val="18"/>
                                </w:rPr>
                              </w:pPr>
                              <w:r>
                                <w:rPr>
                                  <w:sz w:val="18"/>
                                </w:rPr>
                                <w:t>Second CPM</w:t>
                              </w:r>
                            </w:p>
                            <w:p w14:paraId="20C620D6" w14:textId="77777777" w:rsidR="00635AA1" w:rsidRPr="00F649BE" w:rsidRDefault="00635AA1" w:rsidP="00BF627C"/>
                          </w:txbxContent>
                        </wps:txbx>
                        <wps:bodyPr rot="0" vert="horz" wrap="square" lIns="85149" tIns="42574" rIns="85149" bIns="42574" anchor="t" anchorCtr="0" upright="1">
                          <a:noAutofit/>
                        </wps:bodyPr>
                      </wps:wsp>
                      <wps:wsp>
                        <wps:cNvPr id="114" name="Text Box 521"/>
                        <wps:cNvSpPr txBox="1">
                          <a:spLocks noChangeArrowheads="1"/>
                        </wps:cNvSpPr>
                        <wps:spPr bwMode="auto">
                          <a:xfrm>
                            <a:off x="492760" y="629920"/>
                            <a:ext cx="1544955" cy="21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D7" w14:textId="77777777" w:rsidR="00635AA1" w:rsidRPr="00D36480" w:rsidRDefault="00635AA1" w:rsidP="00BF627C">
                              <w:pPr>
                                <w:spacing w:after="0"/>
                                <w:jc w:val="right"/>
                                <w:rPr>
                                  <w:sz w:val="18"/>
                                </w:rPr>
                              </w:pPr>
                              <w:r>
                                <w:rPr>
                                  <w:sz w:val="18"/>
                                </w:rPr>
                                <w:t>Second Incremental CPM</w:t>
                              </w:r>
                            </w:p>
                          </w:txbxContent>
                        </wps:txbx>
                        <wps:bodyPr rot="0" vert="horz" wrap="square" lIns="85149" tIns="42574" rIns="85149" bIns="42574" anchor="t" anchorCtr="0" upright="1">
                          <a:noAutofit/>
                        </wps:bodyPr>
                      </wps:wsp>
                      <wps:wsp>
                        <wps:cNvPr id="115" name="AutoShape 522"/>
                        <wps:cNvCnPr>
                          <a:cxnSpLocks noChangeShapeType="1"/>
                        </wps:cNvCnPr>
                        <wps:spPr bwMode="auto">
                          <a:xfrm>
                            <a:off x="626745" y="43815"/>
                            <a:ext cx="635" cy="2272665"/>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116" name="Text Box 523"/>
                        <wps:cNvSpPr txBox="1">
                          <a:spLocks noChangeArrowheads="1"/>
                        </wps:cNvSpPr>
                        <wps:spPr bwMode="auto">
                          <a:xfrm>
                            <a:off x="845820" y="414020"/>
                            <a:ext cx="1544955" cy="21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D8" w14:textId="77777777" w:rsidR="00635AA1" w:rsidRPr="00D36480" w:rsidRDefault="00635AA1" w:rsidP="00BF627C">
                              <w:pPr>
                                <w:spacing w:after="0"/>
                                <w:jc w:val="right"/>
                                <w:rPr>
                                  <w:sz w:val="18"/>
                                </w:rPr>
                              </w:pPr>
                              <w:r>
                                <w:rPr>
                                  <w:sz w:val="18"/>
                                </w:rPr>
                                <w:t>Second CPM Retroactive</w:t>
                              </w:r>
                            </w:p>
                          </w:txbxContent>
                        </wps:txbx>
                        <wps:bodyPr rot="0" vert="horz" wrap="square" lIns="85149" tIns="42574" rIns="85149" bIns="42574" anchor="t" anchorCtr="0" upright="1">
                          <a:noAutofit/>
                        </wps:bodyPr>
                      </wps:wsp>
                      <wps:wsp>
                        <wps:cNvPr id="117" name="Text Box 524"/>
                        <wps:cNvSpPr txBox="1">
                          <a:spLocks noChangeArrowheads="1"/>
                        </wps:cNvSpPr>
                        <wps:spPr bwMode="auto">
                          <a:xfrm>
                            <a:off x="3321050" y="414020"/>
                            <a:ext cx="866775" cy="21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D9" w14:textId="77777777" w:rsidR="00635AA1" w:rsidRPr="00D36480" w:rsidRDefault="00635AA1" w:rsidP="00BF627C">
                              <w:pPr>
                                <w:spacing w:after="0"/>
                                <w:jc w:val="right"/>
                                <w:rPr>
                                  <w:sz w:val="18"/>
                                </w:rPr>
                              </w:pPr>
                              <w:r>
                                <w:rPr>
                                  <w:sz w:val="18"/>
                                </w:rPr>
                                <w:t>Second CPM</w:t>
                              </w:r>
                            </w:p>
                          </w:txbxContent>
                        </wps:txbx>
                        <wps:bodyPr rot="0" vert="horz" wrap="square" lIns="85149" tIns="42574" rIns="85149" bIns="42574" anchor="t" anchorCtr="0" upright="1">
                          <a:noAutofit/>
                        </wps:bodyPr>
                      </wps:wsp>
                    </wpc:wpc>
                  </a:graphicData>
                </a:graphic>
              </wp:inline>
            </w:drawing>
          </mc:Choice>
          <mc:Fallback>
            <w:pict>
              <v:group w14:anchorId="20C6203D" id="Canvas 118" o:spid="_x0000_s1168" editas="canvas" style="width:454.5pt;height:286.05pt;mso-position-horizontal-relative:char;mso-position-vertical-relative:line" coordsize="57721,363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h7vZoQkAAExVAAAOAAAAZHJzL2Uyb0RvYy54bWzsXGtv4kgW/b7S/gfL37dxPfxCTY8SMuyu&#10;NLM7mvRqPztggjXGZmwnkPn1c6rKLowxQx7gNGnTUhqwKT/q3HvPPfeWP/+wWcbGY5jlUZqMTPLJ&#10;Mo0wmaazKLkfmf/7OvmHZxp5ESSzIE6TcGQ+hbn5w5e//+3zejUMabpI41mYGRgkyYfr1chcFMVq&#10;OBjk00W4DPJP6SpMsHGeZsugwMfsfjDLgjVGX8YDalnOYJ1ms1WWTsM8x7c3aqP5RY4/n4fT4r/z&#10;eR4WRjwycW6F/JvJv3fi7+DL52B4nwWrRTQtTyN4xVksgyjBQfVQN0ERGA9ZtDfUMppmaZ7Oi0/T&#10;dDlI5/NoGsprwNUQq3E14yB5DHJ5MVPcneoE8e6E497di/NO0kkUx7gbA4w+FN+J/9eYnxBfrleY&#10;nXyl5yl/2/FvF8EqlJeVD6f/efwlM6LZyPS4aSTBEiD5Gm4K4zrdGNwnYobE4bHf7Qp7FhtsANLk&#10;3c5XP6XT33IjSceLILkPr7IsXS/CYIYTlL/E1eifqnFyMcjd+ud0hgMFD0UqB9rMs6W4DZgQQ4zu&#10;u9Tntmk8jUxmWa7v2wop4sSm2IFyalsOdphiD2pzh8kdBsGwGmmV5cU/w3RpiDcjMwMS5ZGCx5/y&#10;QtznYFjtIg6cp3E0E1MgP2T3d+M4Mx4DoHZsiZc4PH6ys1ucGGucn0ew+a/HmFDxr22MZVTA/uJo&#10;ifuvDxQMxT38MZnhoMGwCKJYvccJxIn4KpSWhQsRH9IHDHG7mK2NWSQulXrMh9XPIpgZ8yzH8l3T&#10;COJ7+IdpkZlGlhb/j4qFBIEwQXnq9StmE0ZsNcFBvFoE6j7Y9dugdpe3RB9efqqdmZx7Md1q4ovN&#10;3UbizPEqTN2lsyegASckHQLcGN4s0uwP01jDJYzM/PeHIAtNI/53AkR5NuE+fIj8AAC4AGxW33JX&#10;3xIkUww1MgtcvHw7LpTfeVhl0f0CR1KXmKRXQOE8kqAQcFVnhaspra4r8wOa98xPYqZmQ92YH4W9&#10;+QzuWhiX4zDil45am5/jUsvDDuc3vwle35f5+S53LUc5q3OYn9+bX1v0c1rMj1W3qtPoZ7suJSr4&#10;tVsfczmtBb9teDp58OPXV+Ox0xa4Pmrwo5btOe7ZrM+VnnQbZvrgp7gnKIoKfiIYS2oC8slr5jdO&#10;BJEIhtNNcttgnXL3r08rEMod0ql+Iu71s0gnZz6nZdBjxCIIgJJ/VUHPppYrTE0GvaOEMy+yQNCM&#10;cZok4J5pVhKqdvqp6b9geIJVIuTax1il5IutzDRLH0ry+JdEssHQFPERRLdj5gO2uj/5ktCX1Of8&#10;k099kEvBaEB5CGVE+Ned2ccXzKmc7rln/1k5xUFi9MzZr6UR1Zxv2fq7YQEEfx8LMgJ1hwWLuW4Z&#10;gH3uOXvsl3HP+5agMIav4DdtUfqSoYDb3gIFt9OY4Pg2o4qKwStYTjMmUGo7xMYOIhH6FrzCYcJ2&#10;0VAgFRRq0pSWETol58wHCKA2ydyYW8RWjA7OtJSmfIv6+E6lxsTjvIrQJyfnIjWeTNrMXqlEmlSU&#10;ulEj3GtBxtUiXy/I1PRQn1agq3NSnT0DdeenJeCkxHEULQEr2SelwudIqBHGGBijiOQHRdA3clLf&#10;hiuUauFBsfSjUFKfVXOvHQ70z1roue1OC/csyAEVBHzqgKXuMFPb8unW4fiWezYp/GQOR8uavcOp&#10;OxxdgNk6HNvSzrkThwP5w+KV+NTmcIjGWu9xdJn0RVVFKVfAj5b5TFl9Q4WrZLs1j6PtpFOKQznz&#10;wFpkKkwQgJr5D2OuJ4QSKf4T17O+fYejhdze4dQdjta86w5H36uXORwUR4vxJpFyHoiKiTco1MrB&#10;JPHUowncP0uQc1AGLrkPgfpiKya9Zdq2BXlc7CCAKL3RWenPc0QZ//r62pYUsVksFsXmmyBfqGJq&#10;/pTfpIWK4xedmLXotgggNaL0Ao68iyDM69sRRMGeVa5GHIi3DU0PAOLut5S9o1rPr1r7BD4ofFqU&#10;X1vNUmdqH4KdDaIjw12b2qczLOoR/1gy/8YM6zku5oOKfS26Lzp8XudIXhlvqMV9sBlFfCDyWCA5&#10;O5kWoFBGG497DJHnnNm2INriaKIPJktmr068P6bnED1X+3y5Lg53mKFz6iHpFnwZpXuvEWS467lC&#10;yr4gtqzjd8+Wa2xZktpGh5ZtvY8KTTi6+gAqQXxtzlnTU10g6KTZiKjfg24HdC0qNBS/TgNjnSKR&#10;1sDow+tJD9cHRnSpbFEsCIL4hObtjtpIidUiXYPe4kxKSt1dYFQOynW8sjKxTd0Zp37VSmNjs+q2&#10;OFy5ONa+rUtdVYe0/uJY7UtTzFa3I1qSpeD5/fUjE6TxewyL1NXo7oDkcVsqjgh36JIX3G+HlxPL&#10;90nlgRh1mFIsXw+nnTb/vN4bf7ISiKaqrbj7XpvgCZL/vaYPm9R18BcISifIA3tFQOHzPQKZVqd/&#10;RQMllhfFoWGTujotHJCsRzcaQk+1DInWGsEcB/0/zdSOQ1IsiQ8WIZ2xD3tydT3xDrR6iHbRZ5Tm&#10;Dw/xmjVI0rRyvbjnhU7MJ6ItplrJY2MxSbWSp9xSruRRWy5tJQ+xtCpeR67Oqsti3lmRy128FP9q&#10;Qy7xKbRvbJeqBFpfj4lZxwjY4Yj5I3PG1lUple3spjqdnwHdw0P00K0t1j1BFZpAz2iJvzo310W8&#10;kzfiG/M4Wv0LcoYUOst1oDtd2Y7rNCuA22YECs7nHut8eaM63yuyapF3ewMDSHgbdHR+dT7oCEda&#10;AeaI39PFHDT7H++UOgleXtswt6vbz1A6VknPJZeLiaizNSVUolOhMjB2tMiVcu6Wvd3wHvt9dVj3&#10;6ontSrg/jpbXh8iTJZVajH4hH/vYK6sJVIuWoKZvVkeeCWWgak1131jXoSAK9WDf59QF9O50rJ3n&#10;WjBOGCj6jpLFXSLa6Upafs7HWhxOBz/qyt4zP9bC1ZDqnW+9gAXFZs/8VLmy83oEtamLx8nIsilr&#10;Mz/iuZYrOIpKi89pf4dz2t7+xBKWFz9WRi2L2Jbe+pX1qhWXtJRx6PuUcTgWqpQNvQ6eMdNsWhCd&#10;DL7WU4ktKoRCdz64nun9Gbenb2Tv9HecflsZh3ZbxnGo45bPEEMDA9a07DAtrQRQ6qKNXG49jLS3&#10;KgHf0dMcCNF1m+1KFtos23ST49fqxhwtUx/B4Wgb6h3OjsPRJZca6JoVl25AxxiWa4pGYXQrtKHO&#10;cxyhVJe60kVEOW29lwI6lCflEzsleygfLyqeCVr/LFuztg9B/fInAAAA//8DAFBLAwQUAAYACAAA&#10;ACEATXWzKN0AAAAFAQAADwAAAGRycy9kb3ducmV2LnhtbEyPzU7DMBCE70i8g7VI3KjTiqYkxKkQ&#10;P5ciFVFAXLfxkoTG6yh22/D2LFzgMtJoVjPfFsvRdepAQ2g9G5hOElDElbct1wZeXx4urkCFiGyx&#10;80wGvijAsjw9KTC3/sjPdNjEWkkJhxwNNDH2udahashhmPieWLIPPziMYoda2wGPUu46PUuSVDts&#10;WRYa7Om2oWq32TsDj3dv6/Ry97nC9/X9IuueUpzTypjzs/HmGlSkMf4dww++oEMpTFu/ZxtUZ0Ae&#10;ib8qWZZkYrcG5ovZFHRZ6P/05TcAAAD//wMAUEsBAi0AFAAGAAgAAAAhALaDOJL+AAAA4QEAABMA&#10;AAAAAAAAAAAAAAAAAAAAAFtDb250ZW50X1R5cGVzXS54bWxQSwECLQAUAAYACAAAACEAOP0h/9YA&#10;AACUAQAACwAAAAAAAAAAAAAAAAAvAQAAX3JlbHMvLnJlbHNQSwECLQAUAAYACAAAACEA+4e72aEJ&#10;AABMVQAADgAAAAAAAAAAAAAAAAAuAgAAZHJzL2Uyb0RvYy54bWxQSwECLQAUAAYACAAAACEATXWz&#10;KN0AAAAFAQAADwAAAAAAAAAAAAAAAAD7CwAAZHJzL2Rvd25yZXYueG1sUEsFBgAAAAAEAAQA8wAA&#10;AAUNAAAAAA==&#10;">
                <v:shape id="_x0000_s1169" type="#_x0000_t75" style="position:absolute;width:57721;height:36328;visibility:visible;mso-wrap-style:square">
                  <v:fill o:detectmouseclick="t"/>
                  <v:path o:connecttype="none"/>
                </v:shape>
                <v:shape id="Text Box 491" o:spid="_x0000_s1170" type="#_x0000_t202" style="position:absolute;left:19729;top:30079;width:2425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8TlrwAAAANsAAAAPAAAAZHJzL2Rvd25yZXYueG1sRI9PawIx&#10;FMTvBb9DeIKXUrOVUpbVKCIUPPqPnh+bZ3Y1eVmT6G6/fSMUehxm5jfMYjU4Kx4UYutZwfu0AEFc&#10;e92yUXA6fr2VIGJC1mg9k4IfirBajl4WWGnf854eh2REhnCsUEGTUldJGeuGHMap74izd/bBYcoy&#10;GKkD9hnurJwVxad02HJeaLCjTUP19XB3Cqz7DqawEbXe9cPFrOlW7l6VmoyH9RxEoiH9h//aW62g&#10;/IDnl/wD5PIXAAD//wMAUEsBAi0AFAAGAAgAAAAhANvh9svuAAAAhQEAABMAAAAAAAAAAAAAAAAA&#10;AAAAAFtDb250ZW50X1R5cGVzXS54bWxQSwECLQAUAAYACAAAACEAWvQsW78AAAAVAQAACwAAAAAA&#10;AAAAAAAAAAAfAQAAX3JlbHMvLnJlbHNQSwECLQAUAAYACAAAACEAB/E5a8AAAADbAAAADwAAAAAA&#10;AAAAAAAAAAAHAgAAZHJzL2Rvd25yZXYueG1sUEsFBgAAAAADAAMAtwAAAPQCAAAAAA==&#10;" fillcolor="#c00000" strokecolor="#f2f2f2" strokeweight="3pt">
                  <v:shadow on="t" color="#3f3151" opacity=".5" offset="1pt"/>
                  <v:textbox inset="2.36525mm,1.1826mm,2.36525mm,1.1826mm">
                    <w:txbxContent>
                      <w:p w14:paraId="20C620C7" w14:textId="77777777" w:rsidR="00635AA1" w:rsidRPr="00D36480" w:rsidRDefault="00635AA1" w:rsidP="00BF627C">
                        <w:pPr>
                          <w:jc w:val="center"/>
                          <w:rPr>
                            <w:sz w:val="18"/>
                          </w:rPr>
                        </w:pPr>
                        <w:r>
                          <w:rPr>
                            <w:sz w:val="18"/>
                          </w:rPr>
                          <w:t>First CPM</w:t>
                        </w:r>
                      </w:p>
                      <w:p w14:paraId="20C620C8" w14:textId="77777777" w:rsidR="00635AA1" w:rsidRPr="00F649BE" w:rsidRDefault="00635AA1" w:rsidP="00BF627C"/>
                    </w:txbxContent>
                  </v:textbox>
                </v:shape>
                <v:shape id="Text Box 492" o:spid="_x0000_s1171" type="#_x0000_t202" style="position:absolute;left:29959;top:26631;width:2672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KjdbwQAAANsAAAAPAAAAZHJzL2Rvd25yZXYueG1sRI9Pi8Iw&#10;FMTvC36H8IS9rWkXFKnGIoK46GX9d380z7TYvJQm1a6ffiMIHoeZ+Q0zz3tbixu1vnKsIB0lIIgL&#10;pys2Ck7H9dcUhA/IGmvHpOCPPOSLwcccM+3uvKfbIRgRIewzVFCG0GRS+qIki37kGuLoXVxrMUTZ&#10;GqlbvEe4reV3kkykxYrjQokNrUoqrofOKgjm98zW6LSp+05vTo9JZ3ZbpT6H/XIGIlAf3uFX+0cr&#10;mI7h+SX+ALn4BwAA//8DAFBLAQItABQABgAIAAAAIQDb4fbL7gAAAIUBAAATAAAAAAAAAAAAAAAA&#10;AAAAAABbQ29udGVudF9UeXBlc10ueG1sUEsBAi0AFAAGAAgAAAAhAFr0LFu/AAAAFQEAAAsAAAAA&#10;AAAAAAAAAAAAHwEAAF9yZWxzLy5yZWxzUEsBAi0AFAAGAAgAAAAhAIkqN1vBAAAA2wAAAA8AAAAA&#10;AAAAAAAAAAAABwIAAGRycy9kb3ducmV2LnhtbFBLBQYAAAAAAwADALcAAAD1AgAAAAA=&#10;" fillcolor="yellow" strokecolor="#f2f2f2" strokeweight="3pt">
                  <v:shadow on="t" color="#974706" opacity=".5" offset="1pt"/>
                  <v:textbox inset="2.36525mm,1.1826mm,2.36525mm,1.1826mm">
                    <w:txbxContent>
                      <w:p w14:paraId="20C620C9" w14:textId="77777777" w:rsidR="00635AA1" w:rsidRPr="00D36480" w:rsidRDefault="00635AA1" w:rsidP="00BF627C">
                        <w:pPr>
                          <w:jc w:val="center"/>
                          <w:rPr>
                            <w:sz w:val="18"/>
                          </w:rPr>
                        </w:pPr>
                        <w:r>
                          <w:rPr>
                            <w:sz w:val="18"/>
                          </w:rPr>
                          <w:t>Month B RA Capacity</w:t>
                        </w:r>
                      </w:p>
                    </w:txbxContent>
                  </v:textbox>
                </v:shape>
                <v:shape id="Text Box 493" o:spid="_x0000_s1172" type="#_x0000_t202" style="position:absolute;left:5772;top:26631;width:23742;height:25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4iuyxAAAANsAAAAPAAAAZHJzL2Rvd25yZXYueG1sRI9PawIx&#10;FMTvgt8hPKE3TVQqy9Yoomhrb/6htLfH5rm7uHlZNlFXP31TKHgcZuY3zHTe2kpcqfGlYw3DgQJB&#10;nDlTcq7heFj3ExA+IBusHJOGO3mYz7qdKabG3XhH133IRYSwT1FDEUKdSumzgiz6gauJo3dyjcUQ&#10;ZZNL0+Atwm0lR0pNpMWS40KBNS0Lys77i9Vwef9enNTXQ203Y87L++rnU7lXrV967eINRKA2PMP/&#10;7Q+jIZnA35f4A+TsFwAA//8DAFBLAQItABQABgAIAAAAIQDb4fbL7gAAAIUBAAATAAAAAAAAAAAA&#10;AAAAAAAAAABbQ29udGVudF9UeXBlc10ueG1sUEsBAi0AFAAGAAgAAAAhAFr0LFu/AAAAFQEAAAsA&#10;AAAAAAAAAAAAAAAAHwEAAF9yZWxzLy5yZWxzUEsBAi0AFAAGAAgAAAAhAG/iK7LEAAAA2wAAAA8A&#10;AAAAAAAAAAAAAAAABwIAAGRycy9kb3ducmV2LnhtbFBLBQYAAAAAAwADALcAAAD4AgAAAAA=&#10;" fillcolor="#4bacc6" strokecolor="#f2f2f2" strokeweight="3pt">
                  <v:shadow on="t" color="#205867" opacity=".5" offset="1pt"/>
                  <v:textbox inset="2.36525mm,1.1826mm,2.36525mm,1.1826mm">
                    <w:txbxContent>
                      <w:p w14:paraId="20C620CA" w14:textId="77777777" w:rsidR="00635AA1" w:rsidRPr="00D36480" w:rsidRDefault="00635AA1" w:rsidP="00BF627C">
                        <w:pPr>
                          <w:jc w:val="center"/>
                          <w:rPr>
                            <w:sz w:val="18"/>
                          </w:rPr>
                        </w:pPr>
                        <w:r>
                          <w:rPr>
                            <w:sz w:val="18"/>
                          </w:rPr>
                          <w:t>Month A RA Capacity</w:t>
                        </w:r>
                      </w:p>
                    </w:txbxContent>
                  </v:textbox>
                </v:shape>
                <v:shape id="AutoShape 494" o:spid="_x0000_s1173" type="#_x0000_t32" style="position:absolute;left:4394;top:23101;width:52070;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yYJOwgAAANsAAAAPAAAAZHJzL2Rvd25yZXYueG1sRI9Bi8Iw&#10;FITvC/6H8ARv21SFVWqjqCB42cOqF2+P5tmUNi+1ibX77zcLgsdhZr5h8s1gG9FT5yvHCqZJCoK4&#10;cLriUsHlfPhcgvABWWPjmBT8kofNevSRY6bdk3+oP4VSRAj7DBWYENpMSl8YsugT1xJH7+Y6iyHK&#10;rpS6w2eE20bO0vRLWqw4LhhsaW+oqE8Pq8C22t6/ndHXupo3Ozretru0V2oyHrYrEIGG8A6/2ket&#10;YLmA/y/xB8j1HwAAAP//AwBQSwECLQAUAAYACAAAACEA2+H2y+4AAACFAQAAEwAAAAAAAAAAAAAA&#10;AAAAAAAAW0NvbnRlbnRfVHlwZXNdLnhtbFBLAQItABQABgAIAAAAIQBa9CxbvwAAABUBAAALAAAA&#10;AAAAAAAAAAAAAB8BAABfcmVscy8ucmVsc1BLAQItABQABgAIAAAAIQAWyYJOwgAAANsAAAAPAAAA&#10;AAAAAAAAAAAAAAcCAABkcnMvZG93bnJldi54bWxQSwUGAAAAAAMAAwC3AAAA9gIAAAAA&#10;" strokeweight="1.5pt"/>
                <v:shape id="AutoShape 495" o:spid="_x0000_s1174" type="#_x0000_t32" style="position:absolute;left:29514;top:12312;width:26537;height: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opIcvgAAANsAAAAPAAAAZHJzL2Rvd25yZXYueG1sRE/LisIw&#10;FN0L8w/hDrgRTetiLNUow4jg1scHXJtrU2xuYpNpO39vFsIsD+e92Y22FT11oXGsIF9kIIgrpxuu&#10;FVwvh3kBIkRkja1jUvBHAXbbj8kGS+0GPlF/jrVIIRxKVGBi9KWUoTJkMSycJ07c3XUWY4JdLXWH&#10;Qwq3rVxm2Ze02HBqMOjpx1D1OP9aBezr2eF4M898mRcXv9+vaOhvSk0/x+81iEhj/Be/3UetoEhj&#10;05f0A+T2BQAA//8DAFBLAQItABQABgAIAAAAIQDb4fbL7gAAAIUBAAATAAAAAAAAAAAAAAAAAAAA&#10;AABbQ29udGVudF9UeXBlc10ueG1sUEsBAi0AFAAGAAgAAAAhAFr0LFu/AAAAFQEAAAsAAAAAAAAA&#10;AAAAAAAAHwEAAF9yZWxzLy5yZWxzUEsBAi0AFAAGAAgAAAAhAAyikhy+AAAA2wAAAA8AAAAAAAAA&#10;AAAAAAAABwIAAGRycy9kb3ducmV2LnhtbFBLBQYAAAAAAwADALcAAADyAgAAAAA=&#10;" strokecolor="yellow" strokeweight="3pt">
                  <v:shadow color="#622423" opacity=".5" offset="1pt"/>
                </v:shape>
                <v:shape id="AutoShape 496" o:spid="_x0000_s1175" type="#_x0000_t32" style="position:absolute;left:20377;top:9486;width:23488;height: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oFvxxQAAANsAAAAPAAAAZHJzL2Rvd25yZXYueG1sRI9BawIx&#10;FITvQv9DeAVvmq3VoqtRqiL04MGq6PWxee5uu3nZJlHXf98IgsdhZr5hJrPGVOJCzpeWFbx1ExDE&#10;mdUl5wr2u1VnCMIHZI2VZVJwIw+z6Utrgqm2V/6myzbkIkLYp6igCKFOpfRZQQZ919bE0TtZZzBE&#10;6XKpHV4j3FSylyQf0mDJcaHAmhYFZb/bs1GQDM7HQ9/Wp837z86N1n+LZZjflGq/Np9jEIGa8Aw/&#10;2l9awXAE9y/xB8jpPwAAAP//AwBQSwECLQAUAAYACAAAACEA2+H2y+4AAACFAQAAEwAAAAAAAAAA&#10;AAAAAAAAAAAAW0NvbnRlbnRfVHlwZXNdLnhtbFBLAQItABQABgAIAAAAIQBa9CxbvwAAABUBAAAL&#10;AAAAAAAAAAAAAAAAAB8BAABfcmVscy8ucmVsc1BLAQItABQABgAIAAAAIQC9oFvxxQAAANsAAAAP&#10;AAAAAAAAAAAAAAAAAAcCAABkcnMvZG93bnJldi54bWxQSwUGAAAAAAMAAwC3AAAA+QIAAAAA&#10;" strokecolor="#c0504d" strokeweight="3pt">
                  <v:shadow color="#622423" opacity=".5" offset="1pt"/>
                </v:shape>
                <v:shape id="AutoShape 497" o:spid="_x0000_s1176" type="#_x0000_t32" style="position:absolute;left:6953;top:12306;width:22561;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6DxZvgAAANsAAAAPAAAAZHJzL2Rvd25yZXYueG1sRE/LisIw&#10;FN0P+A/hCu7GVBc+qlFEFLoRxgeIu0tzbYvNTU2i1r+fLASXh/OeL1tTiyc5X1lWMOgnIIhzqysu&#10;FJyO298JCB+QNdaWScGbPCwXnZ85ptq+eE/PQyhEDGGfooIyhCaV0uclGfR92xBH7mqdwRChK6R2&#10;+IrhppbDJBlJgxXHhhIbWpeU3w4Po8DrO23O58kFs91G2r+74yYbK9XrtqsZiEBt+Io/7kwrmMb1&#10;8Uv8AXLxDwAA//8DAFBLAQItABQABgAIAAAAIQDb4fbL7gAAAIUBAAATAAAAAAAAAAAAAAAAAAAA&#10;AABbQ29udGVudF9UeXBlc10ueG1sUEsBAi0AFAAGAAgAAAAhAFr0LFu/AAAAFQEAAAsAAAAAAAAA&#10;AAAAAAAAHwEAAF9yZWxzLy5yZWxzUEsBAi0AFAAGAAgAAAAhAAfoPFm+AAAA2wAAAA8AAAAAAAAA&#10;AAAAAAAABwIAAGRycy9kb3ducmV2LnhtbFBLBQYAAAAAAwADALcAAADyAgAAAAA=&#10;" strokecolor="#4bacc6" strokeweight="3pt">
                  <v:shadow color="#622423" opacity=".5" offset="1pt"/>
                </v:shape>
                <v:shape id="Text Box 498" o:spid="_x0000_s1177" type="#_x0000_t202" style="position:absolute;left:39630;top:24015;width:9030;height:21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effvxgAAANsAAAAPAAAAZHJzL2Rvd25yZXYueG1sRI9Pa8JA&#10;EMXvQr/DMoXedGMP1kY3QaSKlNbiH8TjkB2T0OxsurvV9Nt3BcHj4837vXnTvDONOJPztWUFw0EC&#10;griwuuZSwX636I9B+ICssbFMCv7IQ5499KaYanvhDZ23oRQRwj5FBVUIbSqlLyoy6Ae2JY7eyTqD&#10;IUpXSu3wEuGmkc9JMpIGa44NFbY0r6j43v6a+IZZvO8/lptD4t6+1sfVz+f8ZR2UenrsZhMQgbpw&#10;P76lV1rB6xCuWyIAZPYPAAD//wMAUEsBAi0AFAAGAAgAAAAhANvh9svuAAAAhQEAABMAAAAAAAAA&#10;AAAAAAAAAAAAAFtDb250ZW50X1R5cGVzXS54bWxQSwECLQAUAAYACAAAACEAWvQsW78AAAAVAQAA&#10;CwAAAAAAAAAAAAAAAAAfAQAAX3JlbHMvLnJlbHNQSwECLQAUAAYACAAAACEAuHn378YAAADbAAAA&#10;DwAAAAAAAAAAAAAAAAAHAgAAZHJzL2Rvd25yZXYueG1sUEsFBgAAAAADAAMAtwAAAPoCAAAAAA==&#10;" stroked="f">
                  <v:textbox inset="2.36525mm,1.1826mm,2.36525mm,1.1826mm">
                    <w:txbxContent>
                      <w:p w14:paraId="20C620CB" w14:textId="77777777" w:rsidR="00635AA1" w:rsidRPr="00D36480" w:rsidRDefault="00635AA1" w:rsidP="00BF627C">
                        <w:pPr>
                          <w:rPr>
                            <w:sz w:val="18"/>
                          </w:rPr>
                        </w:pPr>
                        <w:r>
                          <w:rPr>
                            <w:sz w:val="18"/>
                          </w:rPr>
                          <w:t>Start+30 Days</w:t>
                        </w:r>
                      </w:p>
                    </w:txbxContent>
                  </v:textbox>
                </v:shape>
                <v:shape id="AutoShape 499" o:spid="_x0000_s1178" type="#_x0000_t32" style="position:absolute;left:43916;top:23101;width:6;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RLILxAAAANsAAAAPAAAAZHJzL2Rvd25yZXYueG1sRI9BawIx&#10;FITvgv8hPMGL1KyC0m6NshUELXjQtvfXzXMT3LxsN1G3/74pCB6HmfmGWaw6V4srtcF6VjAZZyCI&#10;S68tVwo+PzZPzyBCRNZYeyYFvxRgtez3Fphrf+MDXY+xEgnCIUcFJsYmlzKUhhyGsW+Ik3fyrcOY&#10;ZFtJ3eItwV0tp1k2lw4tpwWDDa0NlefjxSnY7yZvxbexu/fDj93PNkV9qUZfSg0HXfEKIlIXH+F7&#10;e6sVvEzh/0v6AXL5BwAA//8DAFBLAQItABQABgAIAAAAIQDb4fbL7gAAAIUBAAATAAAAAAAAAAAA&#10;AAAAAAAAAABbQ29udGVudF9UeXBlc10ueG1sUEsBAi0AFAAGAAgAAAAhAFr0LFu/AAAAFQEAAAsA&#10;AAAAAAAAAAAAAAAAHwEAAF9yZWxzLy5yZWxzUEsBAi0AFAAGAAgAAAAhAFlEsgvEAAAA2wAAAA8A&#10;AAAAAAAAAAAAAAAABwIAAGRycy9kb3ducmV2LnhtbFBLBQYAAAAAAwADALcAAAD4AgAAAAA=&#10;"/>
                <v:shape id="Text Box 500" o:spid="_x0000_s1179" type="#_x0000_t202" style="position:absolute;left:18072;top:23926;width:5092;height:21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58wDxgAAANsAAAAPAAAAZHJzL2Rvd25yZXYueG1sRI9RawIx&#10;EITfBf9DWME3zdmCtadRilQRaS1npfi4XNa7o5fNNYl6/femUPBxmJ1vdmaL1tTiQs5XlhWMhgkI&#10;4tzqigsFh8/VYALCB2SNtWVS8EseFvNuZ4aptlfO6LIPhYgQ9ikqKENoUil9XpJBP7QNcfRO1hkM&#10;UbpCaofXCDe1fEiSsTRYcWwosaFlSfn3/mziG2a1Pbyts6/EvX7sjpuf9+XTLijV77UvUxCB2nA/&#10;/k9vtILnR/jbEgEg5zcAAAD//wMAUEsBAi0AFAAGAAgAAAAhANvh9svuAAAAhQEAABMAAAAAAAAA&#10;AAAAAAAAAAAAAFtDb250ZW50X1R5cGVzXS54bWxQSwECLQAUAAYACAAAACEAWvQsW78AAAAVAQAA&#10;CwAAAAAAAAAAAAAAAAAfAQAAX3JlbHMvLnJlbHNQSwECLQAUAAYACAAAACEAJ+fMA8YAAADbAAAA&#10;DwAAAAAAAAAAAAAAAAAHAgAAZHJzL2Rvd25yZXYueG1sUEsFBgAAAAADAAMAtwAAAPoCAAAAAA==&#10;" stroked="f">
                  <v:textbox inset="2.36525mm,1.1826mm,2.36525mm,1.1826mm">
                    <w:txbxContent>
                      <w:p w14:paraId="20C620CC" w14:textId="77777777" w:rsidR="00635AA1" w:rsidRPr="00D36480" w:rsidRDefault="00635AA1" w:rsidP="00BF627C">
                        <w:pPr>
                          <w:rPr>
                            <w:sz w:val="18"/>
                          </w:rPr>
                        </w:pPr>
                        <w:r>
                          <w:rPr>
                            <w:sz w:val="18"/>
                          </w:rPr>
                          <w:t>Start</w:t>
                        </w:r>
                      </w:p>
                    </w:txbxContent>
                  </v:textbox>
                </v:shape>
                <v:shape id="AutoShape 501" o:spid="_x0000_s1180" type="#_x0000_t32" style="position:absolute;left:20504;top:23101;width:12;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4Y/kxQAAANsAAAAPAAAAZHJzL2Rvd25yZXYueG1sRI9BawIx&#10;FITvBf9DeIKXUrNKlXY1ylYQVPCgbe/PzesmdPOy3UTd/vumIHgcZuYbZr7sXC0u1AbrWcFomIEg&#10;Lr22XCn4eF8/vYAIEVlj7ZkU/FKA5aL3MMdc+ysf6HKMlUgQDjkqMDE2uZShNOQwDH1DnLwv3zqM&#10;SbaV1C1eE9zVcpxlU+nQclow2NDKUPl9PDsF++3orTgZu90dfux+si7qc/X4qdSg3xUzEJG6eA/f&#10;2hut4PUZ/r+kHyAXfwAAAP//AwBQSwECLQAUAAYACAAAACEA2+H2y+4AAACFAQAAEwAAAAAAAAAA&#10;AAAAAAAAAAAAW0NvbnRlbnRfVHlwZXNdLnhtbFBLAQItABQABgAIAAAAIQBa9CxbvwAAABUBAAAL&#10;AAAAAAAAAAAAAAAAAB8BAABfcmVscy8ucmVsc1BLAQItABQABgAIAAAAIQC54Y/kxQAAANsAAAAP&#10;AAAAAAAAAAAAAAAAAAcCAABkcnMvZG93bnJldi54bWxQSwUGAAAAAAMAAwC3AAAA+QIAAAAA&#10;"/>
                <v:shape id="Text Box 502" o:spid="_x0000_s1181" type="#_x0000_t202" style="position:absolute;left:2438;top:11391;width:337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QvHsxgAAANsAAAAPAAAAZHJzL2Rvd25yZXYueG1sRI9RawIx&#10;EITfBf9DWME3zVmotadRilQRaS1npfi4XNa7o5fNNYl6/femUPBxmJ1vdmaL1tTiQs5XlhWMhgkI&#10;4tzqigsFh8/VYALCB2SNtWVS8EseFvNuZ4aptlfO6LIPhYgQ9ikqKENoUil9XpJBP7QNcfRO1hkM&#10;UbpCaofXCDe1fEiSsTRYcWwosaFlSfn3/mziG2a1Pbyts6/EvX7sjpuf9+XTLijV77UvUxCB2nA/&#10;/k9vtILnR/jbEgEg5zcAAAD//wMAUEsBAi0AFAAGAAgAAAAhANvh9svuAAAAhQEAABMAAAAAAAAA&#10;AAAAAAAAAAAAAFtDb250ZW50X1R5cGVzXS54bWxQSwECLQAUAAYACAAAACEAWvQsW78AAAAVAQAA&#10;CwAAAAAAAAAAAAAAAAAfAQAAX3JlbHMvLnJlbHNQSwECLQAUAAYACAAAACEAx0Lx7MYAAADbAAAA&#10;DwAAAAAAAAAAAAAAAAAHAgAAZHJzL2Rvd25yZXYueG1sUEsFBgAAAAADAAMAtwAAAPoCAAAAAA==&#10;" stroked="f">
                  <v:textbox inset="2.36525mm,1.1826mm,2.36525mm,1.1826mm">
                    <w:txbxContent>
                      <w:p w14:paraId="20C620CD" w14:textId="77777777" w:rsidR="00635AA1" w:rsidRPr="00D36480" w:rsidRDefault="00635AA1" w:rsidP="00BF627C">
                        <w:pPr>
                          <w:rPr>
                            <w:sz w:val="18"/>
                          </w:rPr>
                        </w:pPr>
                        <w:r>
                          <w:rPr>
                            <w:sz w:val="18"/>
                          </w:rPr>
                          <w:t xml:space="preserve">RA </w:t>
                        </w:r>
                      </w:p>
                    </w:txbxContent>
                  </v:textbox>
                </v:shape>
                <v:shape id="AutoShape 503" o:spid="_x0000_s1182" type="#_x0000_t32" style="position:absolute;left:6197;top:16535;width:50267;height:1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idxAxQAAANsAAAAPAAAAZHJzL2Rvd25yZXYueG1sRI9Pa8JA&#10;FMTvhX6H5RW8FN1YJNjoJlSrIPRird4f2Zc/NPs2ZleNfnpXKPQ4zMxvmHnWm0acqXO1ZQXjUQSC&#10;OLe65lLB/mc9nIJwHlljY5kUXMlBlj4/zTHR9sLfdN75UgQIuwQVVN63iZQur8igG9mWOHiF7Qz6&#10;ILtS6g4vAW4a+RZFsTRYc1iosKVlRfnv7mQUNJ9fk7FdFMdjcbuVh+0mnq5eY6UGL/3HDISn3v+H&#10;/9obreA9hseX8ANkegcAAP//AwBQSwECLQAUAAYACAAAACEA2+H2y+4AAACFAQAAEwAAAAAAAAAA&#10;AAAAAAAAAAAAW0NvbnRlbnRfVHlwZXNdLnhtbFBLAQItABQABgAIAAAAIQBa9CxbvwAAABUBAAAL&#10;AAAAAAAAAAAAAAAAAB8BAABfcmVscy8ucmVsc1BLAQItABQABgAIAAAAIQABidxAxQAAANsAAAAP&#10;AAAAAAAAAAAAAAAAAAcCAABkcnMvZG93bnJldi54bWxQSwUGAAAAAAMAAwC3AAAA+QIAAAAA&#10;" strokecolor="#9bbb59" strokeweight="3pt">
                  <v:stroke dashstyle="1 1"/>
                  <v:shadow color="#622423" opacity=".5" offset="1pt"/>
                </v:shape>
                <v:shape id="AutoShape 504" o:spid="_x0000_s1183" type="#_x0000_t32" style="position:absolute;left:6216;top:1670;width:50248;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8oPvwwAAANsAAAAPAAAAZHJzL2Rvd25yZXYueG1sRI/NasMw&#10;EITvhbyD2EBvjdw0NI0TJQRDoadA3KbnxdpYptbKWIr/nj4qFHocZuYbZncYbC06an3lWMHzIgFB&#10;XDhdcang6/P96Q2ED8gaa8ekYCQPh/3sYYepdj2fqctDKSKEfYoKTAhNKqUvDFn0C9cQR+/qWosh&#10;yraUusU+wm0tl0nyKi1WHBcMNpQZKn7ym1WQ+JdwWRm54fMym4ZplX+fslGpx/lw3IIINIT/8F/7&#10;QyvYrOH3S/wBcn8HAAD//wMAUEsBAi0AFAAGAAgAAAAhANvh9svuAAAAhQEAABMAAAAAAAAAAAAA&#10;AAAAAAAAAFtDb250ZW50X1R5cGVzXS54bWxQSwECLQAUAAYACAAAACEAWvQsW78AAAAVAQAACwAA&#10;AAAAAAAAAAAAAAAfAQAAX3JlbHMvLnJlbHNQSwECLQAUAAYACAAAACEAP/KD78MAAADbAAAADwAA&#10;AAAAAAAAAAAAAAAHAgAAZHJzL2Rvd25yZXYueG1sUEsFBgAAAAADAAMAtwAAAPcCAAAAAA==&#10;" strokecolor="#8064a2" strokeweight="3pt">
                  <v:stroke dashstyle="1 1"/>
                  <v:shadow color="#622423" opacity=".5" offset="1pt"/>
                </v:shape>
                <v:shape id="AutoShape 505" o:spid="_x0000_s1184" type="#_x0000_t32" style="position:absolute;left:43853;top:9486;width:6;height:282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NWi3wgAAANsAAAAPAAAAZHJzL2Rvd25yZXYueG1sRE89b8Iw&#10;EN0r8R+sQ+pWHKBFkGIQUFVi6AAB0fUUH0kgPgfbQPj3eKjU8el9T+etqcWNnK8sK+j3EhDEudUV&#10;Fwr2u++3MQgfkDXWlknBgzzMZ52XKaba3nlLtywUIoawT1FBGUKTSunzkgz6nm2II3e0zmCI0BVS&#10;O7zHcFPLQZKMpMGKY0OJDa1Kys/Z1ShIPq6/h3fbHDfD085Nfi6rr7B8KPXabRefIAK14V/8515r&#10;BZM4Nn6JP0DOngAAAP//AwBQSwECLQAUAAYACAAAACEA2+H2y+4AAACFAQAAEwAAAAAAAAAAAAAA&#10;AAAAAAAAW0NvbnRlbnRfVHlwZXNdLnhtbFBLAQItABQABgAIAAAAIQBa9CxbvwAAABUBAAALAAAA&#10;AAAAAAAAAAAAAB8BAABfcmVscy8ucmVsc1BLAQItABQABgAIAAAAIQBXNWi3wgAAANsAAAAPAAAA&#10;AAAAAAAAAAAAAAcCAABkcnMvZG93bnJldi54bWxQSwUGAAAAAAMAAwC3AAAA9gIAAAAA&#10;" strokecolor="#c0504d" strokeweight="3pt">
                  <v:shadow color="#622423" opacity=".5" offset="1pt"/>
                </v:shape>
                <v:shape id="AutoShape 506" o:spid="_x0000_s1185" type="#_x0000_t32" style="position:absolute;left:20497;top:13030;width:64;height:848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moGdwgAAANsAAAAPAAAAZHJzL2Rvd25yZXYueG1sRI9Bi8Iw&#10;FITvC/6H8AQvi6aKiFajiNLFPeoKXp/Ns602L6WJteuvNwvCHoeZ+YZZrFpTioZqV1hWMBxEIIhT&#10;qwvOFBx/kv4UhPPIGkvLpOCXHKyWnY8Fxto+eE/NwWciQNjFqCD3voqldGlOBt3AVsTBu9jaoA+y&#10;zqSu8RHgppSjKJpIgwWHhRwr2uSU3g53o4CT8Tn6un5X2GTX5PRZ8nb/PCnV67brOQhPrf8Pv9s7&#10;rWA2g78v4QfI5QsAAP//AwBQSwECLQAUAAYACAAAACEA2+H2y+4AAACFAQAAEwAAAAAAAAAAAAAA&#10;AAAAAAAAW0NvbnRlbnRfVHlwZXNdLnhtbFBLAQItABQABgAIAAAAIQBa9CxbvwAAABUBAAALAAAA&#10;AAAAAAAAAAAAAB8BAABfcmVscy8ucmVsc1BLAQItABQABgAIAAAAIQBJmoGdwgAAANsAAAAPAAAA&#10;AAAAAAAAAAAAAAcCAABkcnMvZG93bnJldi54bWxQSwUGAAAAAAMAAwC3AAAA9gIAAAAA&#10;" strokeweight="1pt">
                  <v:stroke dashstyle="1 1" endcap="round"/>
                  <v:shadow color="#622423" opacity=".5" offset="1pt"/>
                </v:shape>
                <v:shape id="Text Box 507" o:spid="_x0000_s1186" type="#_x0000_t202" style="position:absolute;left:1428;top:577;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k6GpxgAAANwAAAAPAAAAZHJzL2Rvd25yZXYueG1sRI9BTwIx&#10;EIXvJv6HZky4SasHMCuFGCKEEMSAxHicbMfdjdvp2hZY/r1zMOE2L/O+N28ms9636kQxNYEtPAwN&#10;KOIyuIYrC4ePxf0TqJSRHbaBycKFEsymtzcTLFw4845O+1wpCeFUoIU6567QOpU1eUzD0BHL7jtE&#10;j1lkrLSLeJZw3+pHY0baY8NyocaO5jWVP/ujlxp+sT5slrtPE1/ft1+r37f5eJutHdz1L8+gMvX5&#10;av6nV044I/XlGZlAT/8AAAD//wMAUEsBAi0AFAAGAAgAAAAhANvh9svuAAAAhQEAABMAAAAAAAAA&#10;AAAAAAAAAAAAAFtDb250ZW50X1R5cGVzXS54bWxQSwECLQAUAAYACAAAACEAWvQsW78AAAAVAQAA&#10;CwAAAAAAAAAAAAAAAAAfAQAAX3JlbHMvLnJlbHNQSwECLQAUAAYACAAAACEAx5OhqcYAAADcAAAA&#10;DwAAAAAAAAAAAAAAAAAHAgAAZHJzL2Rvd25yZXYueG1sUEsFBgAAAAADAAMAtwAAAPoCAAAAAA==&#10;" stroked="f">
                  <v:textbox inset="2.36525mm,1.1826mm,2.36525mm,1.1826mm">
                    <w:txbxContent>
                      <w:p w14:paraId="20C620CE" w14:textId="77777777" w:rsidR="00635AA1" w:rsidRPr="00D36480" w:rsidRDefault="00635AA1" w:rsidP="00BF627C">
                        <w:pPr>
                          <w:rPr>
                            <w:sz w:val="18"/>
                          </w:rPr>
                        </w:pPr>
                        <w:r>
                          <w:rPr>
                            <w:sz w:val="18"/>
                          </w:rPr>
                          <w:t xml:space="preserve">Pmax </w:t>
                        </w:r>
                      </w:p>
                    </w:txbxContent>
                  </v:textbox>
                </v:shape>
                <v:shape id="Text Box 508" o:spid="_x0000_s1187" type="#_x0000_t202" style="position:absolute;left:1409;top:15443;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3wQyxgAAANwAAAAPAAAAZHJzL2Rvd25yZXYueG1sRI9PawIx&#10;EMXvBb9DGMFbTfRgy2oUES1SWsU/iMdhM+4ubibbJNXtt28KBW8zvPd782Yya20tbuRD5VjDoK9A&#10;EOfOVFxoOB5Wz68gQkQ2WDsmDT8UYDbtPE0wM+7OO7rtYyFSCIcMNZQxNpmUIS/JYui7hjhpF+ct&#10;xrT6QhqP9xRuazlUaiQtVpwulNjQoqT8uv+2qYZdvR8/3nYn5ZfbzXn99bl42USte912PgYRqY0P&#10;8z+9NolTA/h7Jk0gp78AAAD//wMAUEsBAi0AFAAGAAgAAAAhANvh9svuAAAAhQEAABMAAAAAAAAA&#10;AAAAAAAAAAAAAFtDb250ZW50X1R5cGVzXS54bWxQSwECLQAUAAYACAAAACEAWvQsW78AAAAVAQAA&#10;CwAAAAAAAAAAAAAAAAAfAQAAX3JlbHMvLnJlbHNQSwECLQAUAAYACAAAACEAqN8EMsYAAADcAAAA&#10;DwAAAAAAAAAAAAAAAAAHAgAAZHJzL2Rvd25yZXYueG1sUEsFBgAAAAADAAMAtwAAAPoCAAAAAA==&#10;" stroked="f">
                  <v:textbox inset="2.36525mm,1.1826mm,2.36525mm,1.1826mm">
                    <w:txbxContent>
                      <w:p w14:paraId="20C620CF" w14:textId="77777777" w:rsidR="00635AA1" w:rsidRPr="00D36480" w:rsidRDefault="00635AA1" w:rsidP="00BF627C">
                        <w:pPr>
                          <w:rPr>
                            <w:sz w:val="18"/>
                          </w:rPr>
                        </w:pPr>
                        <w:r>
                          <w:rPr>
                            <w:sz w:val="18"/>
                          </w:rPr>
                          <w:t>Pmin</w:t>
                        </w:r>
                      </w:p>
                    </w:txbxContent>
                  </v:textbox>
                </v:shape>
                <v:shape id="AutoShape 509" o:spid="_x0000_s1188" type="#_x0000_t32" style="position:absolute;left:43853;top:13030;width:69;height:848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alHVwgAAANwAAAAPAAAAZHJzL2Rvd25yZXYueG1sRE9LawIx&#10;EL4X/A9hhF5Ek0qRspoVUbbUo1rwOm7GfbiZLJt03frrm0Kht/n4nrNaD7YRPXW+cqzhZaZAEOfO&#10;VFxo+Dxl0zcQPiAbbByThm/ysE5HTytMjLvzgfpjKEQMYZ+ghjKENpHS5yVZ9DPXEkfu6jqLIcKu&#10;kKbDewy3jZwrtZAWK44NJba0LSm/Hb+sBs5eL+q93rfYF3V2njS8OzzOWj+Ph80SRKAh/Iv/3B8m&#10;zldz+H0mXiDTHwAAAP//AwBQSwECLQAUAAYACAAAACEA2+H2y+4AAACFAQAAEwAAAAAAAAAAAAAA&#10;AAAAAAAAW0NvbnRlbnRfVHlwZXNdLnhtbFBLAQItABQABgAIAAAAIQBa9CxbvwAAABUBAAALAAAA&#10;AAAAAAAAAAAAAB8BAABfcmVscy8ucmVsc1BLAQItABQABgAIAAAAIQBcalHVwgAAANwAAAAPAAAA&#10;AAAAAAAAAAAAAAcCAABkcnMvZG93bnJldi54bWxQSwUGAAAAAAMAAwC3AAAA9gIAAAAA&#10;" strokeweight="1pt">
                  <v:stroke dashstyle="1 1" endcap="round"/>
                  <v:shadow color="#622423" opacity=".5" offset="1pt"/>
                </v:shape>
                <v:shape id="Text Box 510" o:spid="_x0000_s1189" type="#_x0000_t202" style="position:absolute;top:7683;width:3429;height:58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4nH0wgAAANwAAAAPAAAAZHJzL2Rvd25yZXYueG1sRE/JasMw&#10;EL0X8g9iAr01cmooxY0SiiEQemnr5JDcBmtqm1ojIynevr4KBHqbx1tnsxtNK3pyvrGsYL1KQBCX&#10;VjdcKTgd90+vIHxA1thaJgUTedhtFw8bzLQd+Jv6IlQihrDPUEEdQpdJ6cuaDPqV7Ygj92OdwRCh&#10;q6R2OMRw08rnJHmRBhuODTV2lNdU/hZXo2DuzVeeT26Q9CGPlxTP8/XzoNTjcnx/AxFoDP/iu/ug&#10;4/wkhdsz8QK5/QMAAP//AwBQSwECLQAUAAYACAAAACEA2+H2y+4AAACFAQAAEwAAAAAAAAAAAAAA&#10;AAAAAAAAW0NvbnRlbnRfVHlwZXNdLnhtbFBLAQItABQABgAIAAAAIQBa9CxbvwAAABUBAAALAAAA&#10;AAAAAAAAAAAAAB8BAABfcmVscy8ucmVsc1BLAQItABQABgAIAAAAIQDF4nH0wgAAANwAAAAPAAAA&#10;AAAAAAAAAAAAAAcCAABkcnMvZG93bnJldi54bWxQSwUGAAAAAAMAAwC3AAAA9gIAAAAA&#10;" filled="f" stroked="f">
                  <v:textbox style="layout-flow:vertical;mso-layout-flow-alt:bottom-to-top" inset="2.36525mm,1.1826mm,2.36525mm,1.1826mm">
                    <w:txbxContent>
                      <w:p w14:paraId="20C620D0" w14:textId="77777777" w:rsidR="00635AA1" w:rsidRPr="00D36480" w:rsidRDefault="00635AA1" w:rsidP="00BF627C">
                        <w:pPr>
                          <w:jc w:val="center"/>
                          <w:rPr>
                            <w:sz w:val="18"/>
                          </w:rPr>
                        </w:pPr>
                        <w:r>
                          <w:rPr>
                            <w:szCs w:val="22"/>
                          </w:rPr>
                          <w:t>MW</w:t>
                        </w:r>
                      </w:p>
                    </w:txbxContent>
                  </v:textbox>
                </v:shape>
                <v:shape id="Text Box 511" o:spid="_x0000_s1190" type="#_x0000_t202" style="position:absolute;left:8458;top:8001;width:10992;height:32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qKeqxgAAANwAAAAPAAAAZHJzL2Rvd25yZXYueG1sRI/dagIx&#10;EIXvC32HMIXe1UQpVlajiNQi0ir+IF4Om3F36WayJqlu374RCt7NcM535sxo0tpaXMiHyrGGbkeB&#10;IM6dqbjQsN/NXwYgQkQ2WDsmDb8UYDJ+fBhhZtyVN3TZxkKkEA4ZaihjbDIpQ16SxdBxDXHSTs5b&#10;jGn1hTQerync1rKnVF9arDhdKLGhWUn59/bHphp2vtx/fmwOyr+vV8fF+Wv2topaPz+10yGISG28&#10;m//phUmceoXbM2kCOf4DAAD//wMAUEsBAi0AFAAGAAgAAAAhANvh9svuAAAAhQEAABMAAAAAAAAA&#10;AAAAAAAAAAAAAFtDb250ZW50X1R5cGVzXS54bWxQSwECLQAUAAYACAAAACEAWvQsW78AAAAVAQAA&#10;CwAAAAAAAAAAAAAAAAAfAQAAX3JlbHMvLnJlbHNQSwECLQAUAAYACAAAACEAuKinqsYAAADcAAAA&#10;DwAAAAAAAAAAAAAAAAAHAgAAZHJzL2Rvd25yZXYueG1sUEsFBgAAAAADAAMAtwAAAPoCAAAAAA==&#10;" stroked="f">
                  <v:textbox inset="2.36525mm,1.1826mm,2.36525mm,1.1826mm">
                    <w:txbxContent>
                      <w:p w14:paraId="20C620D1" w14:textId="77777777" w:rsidR="00635AA1" w:rsidRDefault="00635AA1" w:rsidP="00BF627C">
                        <w:pPr>
                          <w:spacing w:after="0"/>
                          <w:jc w:val="right"/>
                          <w:rPr>
                            <w:sz w:val="18"/>
                          </w:rPr>
                        </w:pPr>
                        <w:r>
                          <w:rPr>
                            <w:sz w:val="18"/>
                          </w:rPr>
                          <w:t>Month A</w:t>
                        </w:r>
                      </w:p>
                      <w:p w14:paraId="20C620D2" w14:textId="77777777" w:rsidR="00635AA1" w:rsidRPr="00D36480" w:rsidRDefault="00635AA1" w:rsidP="00BF627C">
                        <w:pPr>
                          <w:spacing w:after="0"/>
                          <w:jc w:val="right"/>
                          <w:rPr>
                            <w:sz w:val="18"/>
                          </w:rPr>
                        </w:pPr>
                        <w:r>
                          <w:rPr>
                            <w:sz w:val="18"/>
                          </w:rPr>
                          <w:t>Incremental CPM</w:t>
                        </w:r>
                      </w:p>
                    </w:txbxContent>
                  </v:textbox>
                </v:shape>
                <v:shape id="AutoShape 512" o:spid="_x0000_s1191" type="#_x0000_t32" style="position:absolute;left:20497;top:9486;width:7;height:282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jnqGwwAAANwAAAAPAAAAZHJzL2Rvd25yZXYueG1sRE9LawIx&#10;EL4X/A9hhN5q0lZFt0axFsFDD76w12Ez7m7dTLZJ1PXfm0Kht/n4njOZtbYWF/KhcqzhuadAEOfO&#10;VFxo2O+WTyMQISIbrB2ThhsFmE07DxPMjLvyhi7bWIgUwiFDDWWMTSZlyEuyGHquIU7c0XmLMUFf&#10;SOPxmsJtLV+UGkqLFaeGEhtalJSftmerQQ3OX4e+a47r1++dH3/+LD7i+03rx247fwMRqY3/4j/3&#10;yqT5agC/z6QL5PQOAAD//wMAUEsBAi0AFAAGAAgAAAAhANvh9svuAAAAhQEAABMAAAAAAAAAAAAA&#10;AAAAAAAAAFtDb250ZW50X1R5cGVzXS54bWxQSwECLQAUAAYACAAAACEAWvQsW78AAAAVAQAACwAA&#10;AAAAAAAAAAAAAAAfAQAAX3JlbHMvLnJlbHNQSwECLQAUAAYACAAAACEAmo56hsMAAADcAAAADwAA&#10;AAAAAAAAAAAAAAAHAgAAZHJzL2Rvd25yZXYueG1sUEsFBgAAAAADAAMAtwAAAPcCAAAAAA==&#10;" strokecolor="#c0504d" strokeweight="3pt">
                  <v:shadow color="#622423" opacity=".5" offset="1pt"/>
                </v:shape>
                <v:rect id="Rectangle 513" o:spid="_x0000_s1192" style="position:absolute;left:20377;top:6623;width:4400;height:25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ztulwAAAANwAAAAPAAAAZHJzL2Rvd25yZXYueG1sRE/NisIw&#10;EL4L+w5hFrzImrqCaDUtsuDiTax9gKGZbYvNpCRZW9/eCIK3+fh+Z5ePphM3cr61rGAxT0AQV1a3&#10;XCsoL4evNQgfkDV2lknBnTzk2cdkh6m2A5/pVoRaxBD2KSpoQuhTKX3VkEE/tz1x5P6sMxgidLXU&#10;DocYbjr5nSQrabDl2NBgTz8NVdfi3yhYl5ezG2blcVmXmzDsi275e1ooNf0c91sQgcbwFr/cRx3n&#10;Jyt4PhMvkNkDAAD//wMAUEsBAi0AFAAGAAgAAAAhANvh9svuAAAAhQEAABMAAAAAAAAAAAAAAAAA&#10;AAAAAFtDb250ZW50X1R5cGVzXS54bWxQSwECLQAUAAYACAAAACEAWvQsW78AAAAVAQAACwAAAAAA&#10;AAAAAAAAAAAfAQAAX3JlbHMvLnJlbHNQSwECLQAUAAYACAAAACEATc7bpcAAAADcAAAADwAAAAAA&#10;AAAAAAAAAAAHAgAAZHJzL2Rvd25yZXYueG1sUEsFBgAAAAADAAMAtwAAAPQCAAAAAA==&#10;" fillcolor="#fabf8f" strokecolor="#fabf8f"/>
                <v:rect id="Rectangle 514" o:spid="_x0000_s1193" style="position:absolute;left:24777;top:6623;width:19203;height:25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XRqYwgAAANwAAAAPAAAAZHJzL2Rvd25yZXYueG1sRE9NSwMx&#10;EL0L/ocwQm82UWora9NihYIHe3DrxduwGbPRzWRN0u7235uC0Ns83ucs16PvxJFicoE13E0VCOIm&#10;GMdWw8d+e/sIImVkg11g0nCiBOvV9dUSKxMGfqdjna0oIZwq1NDm3FdSpqYlj2kaeuLCfYXoMRcY&#10;rTQRhxLuO3mv1Fx6dFwaWuzppaXmpz54Df7k3uTOumEzt5tZ/P3+VFQ/aD25GZ+fQGQa80X87341&#10;Zb5awPmZcoFc/QEAAP//AwBQSwECLQAUAAYACAAAACEA2+H2y+4AAACFAQAAEwAAAAAAAAAAAAAA&#10;AAAAAAAAW0NvbnRlbnRfVHlwZXNdLnhtbFBLAQItABQABgAIAAAAIQBa9CxbvwAAABUBAAALAAAA&#10;AAAAAAAAAAAAAB8BAABfcmVscy8ucmVsc1BLAQItABQABgAIAAAAIQD9XRqYwgAAANwAAAAPAAAA&#10;AAAAAAAAAAAAAAcCAABkcnMvZG93bnJldi54bWxQSwUGAAAAAAMAAwC3AAAA9gIAAAAA&#10;" fillcolor="#e36c0a" strokecolor="#e36c0a"/>
                <v:shape id="AutoShape 515" o:spid="_x0000_s1194" type="#_x0000_t32" style="position:absolute;left:29514;top:1676;width:13;height:2390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UggkxwAAANwAAAAPAAAAZHJzL2Rvd25yZXYueG1sRI/NbsJA&#10;DITvSH2HlSv1BhtyAJqyoFIpVQ698CO1vVlZN4nIetPslqRvjw9I3GzNeObzeju6Vl2oD41nA/NZ&#10;Aoq49LbhysDpmE9XoEJEtth6JgP/FGC7eZisMbN+4D1dDrFSEsIhQwN1jF2mdShrchhmviMW7cf3&#10;DqOsfaVtj4OEu1anSbLQDhuWhho7equpPB/+nIF8dN37Ll2cd/P2+PH8vfwtvj7RmKfH8fUFVKQx&#10;3s2368IKfiK08oxMoDdXAAAA//8DAFBLAQItABQABgAIAAAAIQDb4fbL7gAAAIUBAAATAAAAAAAA&#10;AAAAAAAAAAAAAABbQ29udGVudF9UeXBlc10ueG1sUEsBAi0AFAAGAAgAAAAhAFr0LFu/AAAAFQEA&#10;AAsAAAAAAAAAAAAAAAAAHwEAAF9yZWxzLy5yZWxzUEsBAi0AFAAGAAgAAAAhAPlSCCTHAAAA3AAA&#10;AA8AAAAAAAAAAAAAAAAABwIAAGRycy9kb3ducmV2LnhtbFBLBQYAAAAAAwADALcAAAD7AgAAAAA=&#10;" strokeweight="1pt">
                  <v:stroke dashstyle="1 1" endcap="round"/>
                  <v:shadow color="#622423" opacity=".5" offset="1pt"/>
                </v:shape>
                <v:shape id="AutoShape 516" o:spid="_x0000_s1195" type="#_x0000_t32" style="position:absolute;left:24777;top:6623;width:7;height:1489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aiRRwQAAANwAAAAPAAAAZHJzL2Rvd25yZXYueG1sRE9Na8Mw&#10;DL0X9h+MBr21TsMIXVa3hMJGLqMs2+5arCahsRxsL0n//VwY9KbH+9TuMJtejOR8Z1nBZp2AIK6t&#10;7rhR8PX5utqC8AFZY2+ZFFzJw2H/sNhhru3EHzRWoRExhH2OCtoQhlxKX7dk0K/tQBy5s3UGQ4Su&#10;kdrhFMNNL9MkyaTBjmNDiwMdW6ov1a9R4N5/0rfCze6py/CE5Xj8Ls6VUsvHuXgBEWgOd/G/u9Rx&#10;fvIMt2fiBXL/BwAA//8DAFBLAQItABQABgAIAAAAIQDb4fbL7gAAAIUBAAATAAAAAAAAAAAAAAAA&#10;AAAAAABbQ29udGVudF9UeXBlc10ueG1sUEsBAi0AFAAGAAgAAAAhAFr0LFu/AAAAFQEAAAsAAAAA&#10;AAAAAAAAAAAAHwEAAF9yZWxzLy5yZWxzUEsBAi0AFAAGAAgAAAAhAKBqJFHBAAAA3AAAAA8AAAAA&#10;AAAAAAAAAAAABwIAAGRycy9kb3ducmV2LnhtbFBLBQYAAAAAAwADALcAAAD1AgAAAAA=&#10;" strokeweight="1pt">
                  <v:stroke dashstyle="dash"/>
                  <v:shadow color="#622423" opacity=".5" offset="1pt"/>
                </v:shape>
                <v:shape id="Text Box 517" o:spid="_x0000_s1196" type="#_x0000_t202" style="position:absolute;left:22447;top:23926;width:6318;height:21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Sjd0xgAAANwAAAAPAAAAZHJzL2Rvd25yZXYueG1sRI9PawJB&#10;DMXvBb/DEKG3OmsPWlZHKaIipVr8Q+kx7KS7izuZ7cxU129vDoXe8sj7vbxM551r1IVCrD0bGA4y&#10;UMSFtzWXBk7H1dMLqJiQLTaeycCNIsxnvYcp5tZfeU+XQyqVhHDM0UCVUptrHYuKHMaBb4ll9+2D&#10;wyQylNoGvEq4a/Rzlo20w5rlQoUtLSoqzodfJzXc6u30vt5/ZmH5sfva/GwX410y5rHfvU5AJerS&#10;v/mP3ljhhlJfnpEJ9OwOAAD//wMAUEsBAi0AFAAGAAgAAAAhANvh9svuAAAAhQEAABMAAAAAAAAA&#10;AAAAAAAAAAAAAFtDb250ZW50X1R5cGVzXS54bWxQSwECLQAUAAYACAAAACEAWvQsW78AAAAVAQAA&#10;CwAAAAAAAAAAAAAAAAAfAQAAX3JlbHMvLnJlbHNQSwECLQAUAAYACAAAACEAQko3dMYAAADcAAAA&#10;DwAAAAAAAAAAAAAAAAAHAgAAZHJzL2Rvd25yZXYueG1sUEsFBgAAAAADAAMAtwAAAPoCAAAAAA==&#10;" stroked="f">
                  <v:textbox inset="2.36525mm,1.1826mm,2.36525mm,1.1826mm">
                    <w:txbxContent>
                      <w:p w14:paraId="20C620D3" w14:textId="77777777" w:rsidR="00635AA1" w:rsidRPr="00D36480" w:rsidRDefault="00635AA1" w:rsidP="00BF627C">
                        <w:pPr>
                          <w:rPr>
                            <w:sz w:val="18"/>
                          </w:rPr>
                        </w:pPr>
                        <w:r>
                          <w:rPr>
                            <w:sz w:val="18"/>
                          </w:rPr>
                          <w:t>2</w:t>
                        </w:r>
                        <w:r w:rsidRPr="00342EE7">
                          <w:rPr>
                            <w:sz w:val="18"/>
                            <w:vertAlign w:val="superscript"/>
                          </w:rPr>
                          <w:t>nd</w:t>
                        </w:r>
                        <w:r>
                          <w:rPr>
                            <w:sz w:val="18"/>
                          </w:rPr>
                          <w:t xml:space="preserve"> CPM</w:t>
                        </w:r>
                      </w:p>
                    </w:txbxContent>
                  </v:textbox>
                </v:shape>
                <v:shape id="AutoShape 518" o:spid="_x0000_s1197" type="#_x0000_t32" style="position:absolute;left:24879;top:23101;width:13;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bGFwwAAANwAAAAPAAAAZHJzL2Rvd25yZXYueG1sRE/fa8Iw&#10;EH4X/B/CCXuRNe1gMjqjVEGYAx902/utuTXB5lKbqN1/vwwE3+7j+3nz5eBacaE+WM8KiiwHQVx7&#10;bblR8PmxeXwBESKyxtYzKfilAMvFeDTHUvsr7+lyiI1IIRxKVGBi7EopQ23IYch8R5y4H987jAn2&#10;jdQ9XlO4a+VTns+kQ8upwWBHa0P18XB2CnbbYlV9G7t935/s7nlTtedm+qXUw2SoXkFEGuJdfHO/&#10;6TS/KOD/mXSBXPwBAAD//wMAUEsBAi0AFAAGAAgAAAAhANvh9svuAAAAhQEAABMAAAAAAAAAAAAA&#10;AAAAAAAAAFtDb250ZW50X1R5cGVzXS54bWxQSwECLQAUAAYACAAAACEAWvQsW78AAAAVAQAACwAA&#10;AAAAAAAAAAAAAAAfAQAAX3JlbHMvLnJlbHNQSwECLQAUAAYACAAAACEAMP2xhcMAAADcAAAADwAA&#10;AAAAAAAAAAAAAAAHAgAAZHJzL2Rvd25yZXYueG1sUEsFBgAAAAADAAMAtwAAAPcCAAAAAA==&#10;"/>
                <v:shape id="Text Box 519" o:spid="_x0000_s1198" type="#_x0000_t202" style="position:absolute;left:19729;top:33413;width:4718;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WYtKwwAAANwAAAAPAAAAZHJzL2Rvd25yZXYueG1sRI9BawIx&#10;EIXvBf9DGKG3mnURKatRVBDqqZh68TZsxs3qZhI2qa7/vikUepvhvXnfm+V6cJ24Ux9bzwqmkwIE&#10;ce1Ny42C09f+7R1ETMgGO8+k4EkR1qvRyxIr4x98pLtOjcghHCtUYFMKlZSxtuQwTnwgztrF9w5T&#10;XvtGmh4fOdx1siyKuXTYciZYDLSzVN/0t8vc8kryNPsMW603ttR4OD+boNTreNgsQCQa0r/57/rD&#10;5PrTEn6fyRPI1Q8AAAD//wMAUEsBAi0AFAAGAAgAAAAhANvh9svuAAAAhQEAABMAAAAAAAAAAAAA&#10;AAAAAAAAAFtDb250ZW50X1R5cGVzXS54bWxQSwECLQAUAAYACAAAACEAWvQsW78AAAAVAQAACwAA&#10;AAAAAAAAAAAAAAAfAQAAX3JlbHMvLnJlbHNQSwECLQAUAAYACAAAACEAuVmLSsMAAADcAAAADwAA&#10;AAAAAAAAAAAAAAAHAgAAZHJzL2Rvd25yZXYueG1sUEsFBgAAAAADAAMAtwAAAPcCAAAAAA==&#10;" fillcolor="#fabf8f" strokecolor="#f2f2f2" strokeweight="3pt">
                  <v:shadow on="t" color="#3f3151" opacity=".5" offset="1pt"/>
                  <v:textbox inset="2.36525mm,1.1826mm,2.36525mm,1.1826mm">
                    <w:txbxContent>
                      <w:p w14:paraId="20C620D4" w14:textId="77777777" w:rsidR="00635AA1" w:rsidRPr="00F649BE" w:rsidRDefault="00635AA1" w:rsidP="00BF627C">
                        <w:pPr>
                          <w:jc w:val="center"/>
                        </w:pPr>
                        <w:r>
                          <w:rPr>
                            <w:sz w:val="18"/>
                          </w:rPr>
                          <w:t>2</w:t>
                        </w:r>
                        <w:r w:rsidRPr="00C81138">
                          <w:rPr>
                            <w:sz w:val="18"/>
                            <w:vertAlign w:val="superscript"/>
                          </w:rPr>
                          <w:t>nd</w:t>
                        </w:r>
                        <w:r>
                          <w:rPr>
                            <w:sz w:val="18"/>
                          </w:rPr>
                          <w:t xml:space="preserve"> R</w:t>
                        </w:r>
                      </w:p>
                    </w:txbxContent>
                  </v:textbox>
                </v:shape>
                <v:shape id="Text Box 520" o:spid="_x0000_s1199" type="#_x0000_t202" style="position:absolute;left:25273;top:33413;width:18707;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p+iPwAAAANwAAAAPAAAAZHJzL2Rvd25yZXYueG1sRE9Na8JA&#10;EL0X/A/LCL3VjQbFpK4iQqE9NnrQ25Adk9DsTMiumvbXdwXB2zze56w2g2vVlXrfCBuYThJQxKXY&#10;hisDh/3H2xKUD8gWW2Ey8EseNuvRywpzKzf+pmsRKhVD2OdooA6hy7X2ZU0O/UQ64sidpXcYIuwr&#10;bXu8xXDX6lmSLLTDhmNDjR3taip/ioszkP4VX5jZY5acLkFkjqnMGjbmdTxs30EFGsJT/HB/2jh/&#10;msL9mXiBXv8DAAD//wMAUEsBAi0AFAAGAAgAAAAhANvh9svuAAAAhQEAABMAAAAAAAAAAAAAAAAA&#10;AAAAAFtDb250ZW50X1R5cGVzXS54bWxQSwECLQAUAAYACAAAACEAWvQsW78AAAAVAQAACwAAAAAA&#10;AAAAAAAAAAAfAQAAX3JlbHMvLnJlbHNQSwECLQAUAAYACAAAACEAO6foj8AAAADcAAAADwAAAAAA&#10;AAAAAAAAAAAHAgAAZHJzL2Rvd25yZXYueG1sUEsFBgAAAAADAAMAtwAAAPQCAAAAAA==&#10;" fillcolor="#e36c0a" strokecolor="#f2f2f2" strokeweight="3pt">
                  <v:shadow on="t" color="#3f3151" opacity=".5" offset="1pt"/>
                  <v:textbox inset="2.36525mm,1.1826mm,2.36525mm,1.1826mm">
                    <w:txbxContent>
                      <w:p w14:paraId="20C620D5" w14:textId="77777777" w:rsidR="00635AA1" w:rsidRPr="00D36480" w:rsidRDefault="00635AA1" w:rsidP="00BF627C">
                        <w:pPr>
                          <w:jc w:val="center"/>
                          <w:rPr>
                            <w:sz w:val="18"/>
                          </w:rPr>
                        </w:pPr>
                        <w:r>
                          <w:rPr>
                            <w:sz w:val="18"/>
                          </w:rPr>
                          <w:t>Second CPM</w:t>
                        </w:r>
                      </w:p>
                      <w:p w14:paraId="20C620D6" w14:textId="77777777" w:rsidR="00635AA1" w:rsidRPr="00F649BE" w:rsidRDefault="00635AA1" w:rsidP="00BF627C"/>
                    </w:txbxContent>
                  </v:textbox>
                </v:shape>
                <v:shape id="Text Box 521" o:spid="_x0000_s1200" type="#_x0000_t202" style="position:absolute;left:4927;top:6299;width:15450;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cTF3xgAAANwAAAAPAAAAZHJzL2Rvd25yZXYueG1sRI/dagIx&#10;EIXvC75DGMG7mlWKla1RimgR8QetiJfDZrq7uJmsSdT17U2h0LsZzvnOnBlNGlOJGzlfWlbQ6yYg&#10;iDOrS84VHL7nr0MQPiBrrCyTggd5mIxbLyNMtb3zjm77kIsYwj5FBUUIdSqlzwoy6Lu2Jo7aj3UG&#10;Q1xdLrXDeww3lewnyUAaLDleKLCmaUHZeX81sYaZLw+rr90xcbPt5rS4rKfvm6BUp918foAI1IR/&#10;8x+90JHrvcHvM3ECOX4CAAD//wMAUEsBAi0AFAAGAAgAAAAhANvh9svuAAAAhQEAABMAAAAAAAAA&#10;AAAAAAAAAAAAAFtDb250ZW50X1R5cGVzXS54bWxQSwECLQAUAAYACAAAACEAWvQsW78AAAAVAQAA&#10;CwAAAAAAAAAAAAAAAAAfAQAAX3JlbHMvLnJlbHNQSwECLQAUAAYACAAAACEAPXExd8YAAADcAAAA&#10;DwAAAAAAAAAAAAAAAAAHAgAAZHJzL2Rvd25yZXYueG1sUEsFBgAAAAADAAMAtwAAAPoCAAAAAA==&#10;" stroked="f">
                  <v:textbox inset="2.36525mm,1.1826mm,2.36525mm,1.1826mm">
                    <w:txbxContent>
                      <w:p w14:paraId="20C620D7" w14:textId="77777777" w:rsidR="00635AA1" w:rsidRPr="00D36480" w:rsidRDefault="00635AA1" w:rsidP="00BF627C">
                        <w:pPr>
                          <w:spacing w:after="0"/>
                          <w:jc w:val="right"/>
                          <w:rPr>
                            <w:sz w:val="18"/>
                          </w:rPr>
                        </w:pPr>
                        <w:r>
                          <w:rPr>
                            <w:sz w:val="18"/>
                          </w:rPr>
                          <w:t>Second Incremental CPM</w:t>
                        </w:r>
                      </w:p>
                    </w:txbxContent>
                  </v:textbox>
                </v:shape>
                <v:shape id="AutoShape 522" o:spid="_x0000_s1201" type="#_x0000_t32" style="position:absolute;left:6267;top:438;width:6;height:2272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LHgwAAAANwAAAAPAAAAZHJzL2Rvd25yZXYueG1sRE9Ni8Iw&#10;EL0L/ocwgjdNXVmRaiq6IHjxsOrF29CMTWkzqU2s3X+/EQRv83ifs970thYdtb50rGA2TUAQ506X&#10;XCi4nPeTJQgfkDXWjknBH3nYZMPBGlPtnvxL3SkUIoawT1GBCaFJpfS5IYt+6hriyN1cazFE2BZS&#10;t/iM4baWX0mykBZLjg0GG/oxlFenh1VgG23vR2f0tSrn9Y4Ot+0u6ZQaj/rtCkSgPnzEb/dBx/mz&#10;b3g9Ey+Q2T8AAAD//wMAUEsBAi0AFAAGAAgAAAAhANvh9svuAAAAhQEAABMAAAAAAAAAAAAAAAAA&#10;AAAAAFtDb250ZW50X1R5cGVzXS54bWxQSwECLQAUAAYACAAAACEAWvQsW78AAAAVAQAACwAAAAAA&#10;AAAAAAAAAAAfAQAAX3JlbHMvLnJlbHNQSwECLQAUAAYACAAAACEApvix4MAAAADcAAAADwAAAAAA&#10;AAAAAAAAAAAHAgAAZHJzL2Rvd25yZXYueG1sUEsFBgAAAAADAAMAtwAAAPQCAAAAAA==&#10;" strokeweight="1.5pt"/>
                <v:shape id="Text Box 523" o:spid="_x0000_s1202" type="#_x0000_t202" style="position:absolute;left:8458;top:4140;width:15449;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7wqbxgAAANwAAAAPAAAAZHJzL2Rvd25yZXYueG1sRI9PawIx&#10;EMXvhX6HMIXealYPWlajiNQi4h9WRTwOm3F36WayJlHXb98UCt5meO/35s1o0ppa3Mj5yrKCbicB&#10;QZxbXXGh4LCff3yC8AFZY22ZFDzIw2T8+jLCVNs7Z3TbhULEEPYpKihDaFIpfV6SQd+xDXHUztYZ&#10;DHF1hdQO7zHc1LKXJH1psOJ4ocSGZiXlP7uriTXMfHlYfWfHxH1tN6fFZT0bbIJS72/tdAgiUBue&#10;5n96oSPX7cPfM3ECOf4FAAD//wMAUEsBAi0AFAAGAAgAAAAhANvh9svuAAAAhQEAABMAAAAAAAAA&#10;AAAAAAAAAAAAAFtDb250ZW50X1R5cGVzXS54bWxQSwECLQAUAAYACAAAACEAWvQsW78AAAAVAQAA&#10;CwAAAAAAAAAAAAAAAAAfAQAAX3JlbHMvLnJlbHNQSwECLQAUAAYACAAAACEAou8Km8YAAADcAAAA&#10;DwAAAAAAAAAAAAAAAAAHAgAAZHJzL2Rvd25yZXYueG1sUEsFBgAAAAADAAMAtwAAAPoCAAAAAA==&#10;" stroked="f">
                  <v:textbox inset="2.36525mm,1.1826mm,2.36525mm,1.1826mm">
                    <w:txbxContent>
                      <w:p w14:paraId="20C620D8" w14:textId="77777777" w:rsidR="00635AA1" w:rsidRPr="00D36480" w:rsidRDefault="00635AA1" w:rsidP="00BF627C">
                        <w:pPr>
                          <w:spacing w:after="0"/>
                          <w:jc w:val="right"/>
                          <w:rPr>
                            <w:sz w:val="18"/>
                          </w:rPr>
                        </w:pPr>
                        <w:r>
                          <w:rPr>
                            <w:sz w:val="18"/>
                          </w:rPr>
                          <w:t>Second CPM Retroactive</w:t>
                        </w:r>
                      </w:p>
                    </w:txbxContent>
                  </v:textbox>
                </v:shape>
                <v:shape id="Text Box 524" o:spid="_x0000_s1203" type="#_x0000_t202" style="position:absolute;left:33210;top:4140;width:8668;height:215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o68AxQAAANwAAAAPAAAAZHJzL2Rvd25yZXYueG1sRI9BawIx&#10;EIXvgv8hjOBNs3rQsjVKERURq2hFPA6b6e7iZrImUbf/vikUvM3w3vfmzWTWmEo8yPnSsoJBPwFB&#10;nFldcq7g9LXsvYHwAVljZZkU/JCH2bTdmmCq7ZMP9DiGXMQQ9ikqKEKoUyl9VpBB37c1cdS+rTMY&#10;4upyqR0+Y7ip5DBJRtJgyfFCgTXNC8qux7uJNcxyc9quDufELfa7y/r2OR/vglLdTvPxDiJQE17m&#10;f3qtIzcYw98zcQI5/QUAAP//AwBQSwECLQAUAAYACAAAACEA2+H2y+4AAACFAQAAEwAAAAAAAAAA&#10;AAAAAAAAAAAAW0NvbnRlbnRfVHlwZXNdLnhtbFBLAQItABQABgAIAAAAIQBa9CxbvwAAABUBAAAL&#10;AAAAAAAAAAAAAAAAAB8BAABfcmVscy8ucmVsc1BLAQItABQABgAIAAAAIQDNo68AxQAAANwAAAAP&#10;AAAAAAAAAAAAAAAAAAcCAABkcnMvZG93bnJldi54bWxQSwUGAAAAAAMAAwC3AAAA+QIAAAAA&#10;" stroked="f">
                  <v:textbox inset="2.36525mm,1.1826mm,2.36525mm,1.1826mm">
                    <w:txbxContent>
                      <w:p w14:paraId="20C620D9" w14:textId="77777777" w:rsidR="00635AA1" w:rsidRPr="00D36480" w:rsidRDefault="00635AA1" w:rsidP="00BF627C">
                        <w:pPr>
                          <w:spacing w:after="0"/>
                          <w:jc w:val="right"/>
                          <w:rPr>
                            <w:sz w:val="18"/>
                          </w:rPr>
                        </w:pPr>
                        <w:r>
                          <w:rPr>
                            <w:sz w:val="18"/>
                          </w:rPr>
                          <w:t>Second CPM</w:t>
                        </w:r>
                      </w:p>
                    </w:txbxContent>
                  </v:textbox>
                </v:shape>
                <w10:anchorlock/>
              </v:group>
            </w:pict>
          </mc:Fallback>
        </mc:AlternateContent>
      </w:r>
    </w:p>
    <w:p w14:paraId="20C61DE3" w14:textId="77777777" w:rsidR="00BF627C" w:rsidRPr="00CC6567" w:rsidRDefault="00BF627C" w:rsidP="00BF627C">
      <w:pPr>
        <w:tabs>
          <w:tab w:val="left" w:pos="1440"/>
        </w:tabs>
        <w:spacing w:after="60" w:line="300" w:lineRule="auto"/>
        <w:rPr>
          <w:szCs w:val="22"/>
        </w:rPr>
      </w:pPr>
    </w:p>
    <w:p w14:paraId="20C61DE4" w14:textId="77777777" w:rsidR="00BF627C" w:rsidRPr="00CC6567" w:rsidRDefault="00BF627C" w:rsidP="00BF627C">
      <w:pPr>
        <w:tabs>
          <w:tab w:val="left" w:pos="1440"/>
        </w:tabs>
        <w:spacing w:after="60" w:line="300" w:lineRule="auto"/>
        <w:rPr>
          <w:szCs w:val="22"/>
        </w:rPr>
      </w:pPr>
      <w:r w:rsidRPr="00CC6567">
        <w:rPr>
          <w:szCs w:val="22"/>
        </w:rPr>
        <w:t xml:space="preserve">Example of Second CPM occurring in the first month </w:t>
      </w:r>
    </w:p>
    <w:p w14:paraId="20C61DE5" w14:textId="77777777" w:rsidR="00BF627C" w:rsidRPr="00CC6567" w:rsidRDefault="00BF627C" w:rsidP="00BF627C">
      <w:pPr>
        <w:tabs>
          <w:tab w:val="left" w:pos="1440"/>
        </w:tabs>
        <w:spacing w:after="60" w:line="300" w:lineRule="auto"/>
        <w:rPr>
          <w:szCs w:val="22"/>
        </w:rPr>
      </w:pPr>
      <w:r w:rsidRPr="00CC6567">
        <w:rPr>
          <w:szCs w:val="22"/>
        </w:rPr>
        <w:t>Pmax: Limit of CPM</w:t>
      </w:r>
    </w:p>
    <w:p w14:paraId="20C61DE6" w14:textId="77777777" w:rsidR="00BF627C" w:rsidRPr="00CC6567" w:rsidRDefault="00BF627C" w:rsidP="00BF627C">
      <w:pPr>
        <w:tabs>
          <w:tab w:val="left" w:pos="1440"/>
        </w:tabs>
        <w:spacing w:after="60" w:line="300" w:lineRule="auto"/>
        <w:rPr>
          <w:szCs w:val="22"/>
        </w:rPr>
      </w:pPr>
      <w:r w:rsidRPr="00CC6567">
        <w:rPr>
          <w:szCs w:val="22"/>
        </w:rPr>
        <w:t>NQC: Not used in CPM</w:t>
      </w:r>
    </w:p>
    <w:p w14:paraId="20C61DE7" w14:textId="77777777" w:rsidR="00BF627C" w:rsidRPr="00CC6567" w:rsidRDefault="00BF627C" w:rsidP="00BF627C">
      <w:pPr>
        <w:tabs>
          <w:tab w:val="left" w:pos="1440"/>
        </w:tabs>
        <w:spacing w:after="60" w:line="300" w:lineRule="auto"/>
        <w:rPr>
          <w:szCs w:val="22"/>
        </w:rPr>
      </w:pPr>
      <w:r w:rsidRPr="00CC6567">
        <w:rPr>
          <w:szCs w:val="22"/>
        </w:rPr>
        <w:t>Pmin: RA is above Pmin</w:t>
      </w:r>
    </w:p>
    <w:p w14:paraId="20C61DE8" w14:textId="77777777" w:rsidR="00BF627C" w:rsidRPr="00CC6567" w:rsidRDefault="00BF627C" w:rsidP="00BF627C">
      <w:pPr>
        <w:tabs>
          <w:tab w:val="left" w:pos="1440"/>
        </w:tabs>
        <w:spacing w:after="60" w:line="300" w:lineRule="auto"/>
        <w:rPr>
          <w:szCs w:val="22"/>
        </w:rPr>
      </w:pPr>
    </w:p>
    <w:p w14:paraId="20C61DE9" w14:textId="77777777" w:rsidR="00BF627C" w:rsidRPr="00CC6567" w:rsidRDefault="00BF627C" w:rsidP="00BF627C">
      <w:pPr>
        <w:tabs>
          <w:tab w:val="left" w:pos="1440"/>
        </w:tabs>
        <w:spacing w:after="60" w:line="300" w:lineRule="auto"/>
        <w:rPr>
          <w:szCs w:val="22"/>
        </w:rPr>
      </w:pPr>
      <w:r w:rsidRPr="00CC6567">
        <w:rPr>
          <w:szCs w:val="22"/>
        </w:rPr>
        <w:t xml:space="preserve">Month A: </w:t>
      </w:r>
    </w:p>
    <w:p w14:paraId="20C61DEA" w14:textId="77777777" w:rsidR="00BF627C" w:rsidRPr="00CC6567" w:rsidRDefault="00BF627C" w:rsidP="00BF627C">
      <w:pPr>
        <w:tabs>
          <w:tab w:val="left" w:pos="1440"/>
        </w:tabs>
        <w:spacing w:after="60" w:line="300" w:lineRule="auto"/>
        <w:rPr>
          <w:szCs w:val="22"/>
        </w:rPr>
      </w:pPr>
      <w:r w:rsidRPr="00CC6567">
        <w:rPr>
          <w:szCs w:val="22"/>
        </w:rPr>
        <w:t>First CPM all the same rules apply</w:t>
      </w:r>
    </w:p>
    <w:p w14:paraId="20C61DEB" w14:textId="77777777" w:rsidR="00BF627C" w:rsidRPr="00CC6567" w:rsidRDefault="00BF627C" w:rsidP="00BF627C">
      <w:pPr>
        <w:tabs>
          <w:tab w:val="left" w:pos="1440"/>
        </w:tabs>
        <w:spacing w:after="60" w:line="300" w:lineRule="auto"/>
        <w:rPr>
          <w:szCs w:val="22"/>
        </w:rPr>
      </w:pPr>
    </w:p>
    <w:p w14:paraId="20C61DEC" w14:textId="77777777" w:rsidR="00BF627C" w:rsidRPr="00CC6567" w:rsidRDefault="00BF627C" w:rsidP="00BF627C">
      <w:pPr>
        <w:tabs>
          <w:tab w:val="left" w:pos="1440"/>
        </w:tabs>
        <w:spacing w:after="60" w:line="300" w:lineRule="auto"/>
        <w:rPr>
          <w:szCs w:val="22"/>
        </w:rPr>
      </w:pPr>
      <w:r w:rsidRPr="00CC6567">
        <w:rPr>
          <w:szCs w:val="22"/>
        </w:rPr>
        <w:t xml:space="preserve">Second CPM Month A Incremental CPM: Second CPM Dispatch Level – </w:t>
      </w:r>
      <w:r w:rsidRPr="00CC6567">
        <w:rPr>
          <w:szCs w:val="22"/>
        </w:rPr>
        <w:sym w:font="Symbol" w:char="F0E5"/>
      </w:r>
      <w:r w:rsidRPr="00CC6567">
        <w:rPr>
          <w:szCs w:val="22"/>
        </w:rPr>
        <w:t xml:space="preserve"> (Any Existing CPM, Month A RA, or other Contracts)</w:t>
      </w:r>
    </w:p>
    <w:p w14:paraId="20C61DED" w14:textId="77777777" w:rsidR="00BF627C" w:rsidRPr="00CC6567" w:rsidRDefault="00BF627C" w:rsidP="00BF627C">
      <w:pPr>
        <w:tabs>
          <w:tab w:val="left" w:pos="1440"/>
        </w:tabs>
        <w:spacing w:after="60" w:line="300" w:lineRule="auto"/>
        <w:rPr>
          <w:szCs w:val="22"/>
        </w:rPr>
      </w:pPr>
      <w:r w:rsidRPr="00CC6567">
        <w:rPr>
          <w:szCs w:val="22"/>
        </w:rPr>
        <w:t>Second CPM Month A Retroactive Days: Date Second CPM was called – First CPM Start Date</w:t>
      </w:r>
    </w:p>
    <w:p w14:paraId="20C61DEE" w14:textId="77777777" w:rsidR="00BF627C" w:rsidRPr="00CC6567" w:rsidRDefault="00BF627C" w:rsidP="00BF627C">
      <w:pPr>
        <w:tabs>
          <w:tab w:val="left" w:pos="1440"/>
        </w:tabs>
        <w:spacing w:after="60" w:line="300" w:lineRule="auto"/>
        <w:rPr>
          <w:szCs w:val="22"/>
        </w:rPr>
      </w:pPr>
      <w:r w:rsidRPr="00CC6567">
        <w:rPr>
          <w:szCs w:val="22"/>
        </w:rPr>
        <w:lastRenderedPageBreak/>
        <w:t>Second CPM Month A Days: End of first CPM Date – Date Second CPM was called</w:t>
      </w:r>
    </w:p>
    <w:p w14:paraId="20C61DEF" w14:textId="77777777" w:rsidR="00BF627C" w:rsidRPr="00CC6567" w:rsidRDefault="00BF627C" w:rsidP="00BF627C">
      <w:pPr>
        <w:tabs>
          <w:tab w:val="left" w:pos="1440"/>
        </w:tabs>
        <w:spacing w:after="60" w:line="300" w:lineRule="auto"/>
        <w:rPr>
          <w:szCs w:val="22"/>
        </w:rPr>
      </w:pPr>
    </w:p>
    <w:p w14:paraId="20C61DF0" w14:textId="77777777" w:rsidR="00BF627C" w:rsidRPr="00CC6567" w:rsidRDefault="00BF627C" w:rsidP="00BF627C">
      <w:pPr>
        <w:tabs>
          <w:tab w:val="left" w:pos="1440"/>
        </w:tabs>
        <w:spacing w:after="60" w:line="300" w:lineRule="auto"/>
        <w:rPr>
          <w:szCs w:val="22"/>
        </w:rPr>
      </w:pPr>
      <w:r w:rsidRPr="00CC6567">
        <w:rPr>
          <w:szCs w:val="22"/>
        </w:rPr>
        <w:t xml:space="preserve">Month B: </w:t>
      </w:r>
    </w:p>
    <w:p w14:paraId="20C61DF1" w14:textId="77777777" w:rsidR="00BF627C" w:rsidRPr="00CC6567" w:rsidRDefault="00BF627C" w:rsidP="00BF627C">
      <w:pPr>
        <w:tabs>
          <w:tab w:val="left" w:pos="1440"/>
        </w:tabs>
        <w:spacing w:after="60" w:line="300" w:lineRule="auto"/>
        <w:rPr>
          <w:szCs w:val="22"/>
        </w:rPr>
      </w:pPr>
      <w:r w:rsidRPr="00CC6567">
        <w:rPr>
          <w:szCs w:val="22"/>
        </w:rPr>
        <w:t>First CPM all the same rules apply, all three cases above establish Month B CPM Level</w:t>
      </w:r>
    </w:p>
    <w:p w14:paraId="20C61DF2" w14:textId="77777777" w:rsidR="00BF627C" w:rsidRPr="00CC6567" w:rsidRDefault="00BF627C" w:rsidP="00BF627C">
      <w:pPr>
        <w:tabs>
          <w:tab w:val="left" w:pos="1440"/>
        </w:tabs>
        <w:spacing w:after="60" w:line="300" w:lineRule="auto"/>
        <w:rPr>
          <w:szCs w:val="22"/>
        </w:rPr>
      </w:pPr>
    </w:p>
    <w:p w14:paraId="20C61DF3" w14:textId="77777777" w:rsidR="00BF627C" w:rsidRPr="00CC6567" w:rsidRDefault="00BF627C" w:rsidP="00BF627C">
      <w:pPr>
        <w:tabs>
          <w:tab w:val="left" w:pos="1440"/>
        </w:tabs>
        <w:spacing w:after="60" w:line="300" w:lineRule="auto"/>
        <w:rPr>
          <w:szCs w:val="22"/>
        </w:rPr>
      </w:pPr>
      <w:r w:rsidRPr="00CC6567">
        <w:rPr>
          <w:szCs w:val="22"/>
        </w:rPr>
        <w:t xml:space="preserve">Second CPM Month B Incremental CPM: To determine the Second CPM Dispatch Level follow the same rules as the first CPM Dispatch level – </w:t>
      </w:r>
      <w:r w:rsidRPr="00CC6567">
        <w:rPr>
          <w:szCs w:val="22"/>
        </w:rPr>
        <w:sym w:font="Symbol" w:char="F0E5"/>
      </w:r>
      <w:r w:rsidRPr="00CC6567">
        <w:rPr>
          <w:szCs w:val="22"/>
        </w:rPr>
        <w:t xml:space="preserve"> (Any Existing CPM, Month A RA, or other Contracts)</w:t>
      </w:r>
    </w:p>
    <w:p w14:paraId="20C61DF4" w14:textId="77777777" w:rsidR="00BF627C" w:rsidRPr="00CC6567" w:rsidRDefault="00BF627C" w:rsidP="00BF627C">
      <w:pPr>
        <w:tabs>
          <w:tab w:val="left" w:pos="1440"/>
        </w:tabs>
        <w:spacing w:after="60" w:line="300" w:lineRule="auto"/>
        <w:rPr>
          <w:szCs w:val="22"/>
        </w:rPr>
      </w:pPr>
      <w:r w:rsidRPr="00CC6567">
        <w:rPr>
          <w:szCs w:val="22"/>
        </w:rPr>
        <w:t xml:space="preserve">Second CPM Month B Days: End of First CPM Date – First of Month B </w:t>
      </w:r>
    </w:p>
    <w:p w14:paraId="20C61DF5" w14:textId="77777777" w:rsidR="00BF627C" w:rsidRPr="00CC6567" w:rsidRDefault="00BF627C" w:rsidP="00BF627C">
      <w:pPr>
        <w:tabs>
          <w:tab w:val="left" w:pos="1440"/>
        </w:tabs>
        <w:spacing w:after="60" w:line="300" w:lineRule="auto"/>
        <w:rPr>
          <w:szCs w:val="22"/>
        </w:rPr>
      </w:pPr>
    </w:p>
    <w:p w14:paraId="20C61DF6" w14:textId="77777777" w:rsidR="00BF627C" w:rsidRPr="00CC6567" w:rsidRDefault="00BF627C" w:rsidP="00BF627C">
      <w:pPr>
        <w:tabs>
          <w:tab w:val="left" w:pos="1440"/>
        </w:tabs>
        <w:spacing w:after="60" w:line="300" w:lineRule="auto"/>
        <w:rPr>
          <w:szCs w:val="22"/>
        </w:rPr>
      </w:pPr>
      <w:r w:rsidRPr="00CC6567">
        <w:rPr>
          <w:szCs w:val="22"/>
        </w:rPr>
        <w:br w:type="page"/>
      </w:r>
    </w:p>
    <w:p w14:paraId="20C61DF7" w14:textId="77777777" w:rsidR="00BF627C" w:rsidRPr="00CC6567" w:rsidRDefault="00BF627C" w:rsidP="00BF627C">
      <w:pPr>
        <w:tabs>
          <w:tab w:val="left" w:pos="1440"/>
        </w:tabs>
        <w:spacing w:after="60" w:line="300" w:lineRule="auto"/>
        <w:rPr>
          <w:b/>
          <w:szCs w:val="22"/>
        </w:rPr>
      </w:pPr>
      <w:r w:rsidRPr="00CC6567">
        <w:rPr>
          <w:b/>
          <w:szCs w:val="22"/>
        </w:rPr>
        <w:lastRenderedPageBreak/>
        <w:t xml:space="preserve">Tariff Section </w:t>
      </w:r>
      <w:r w:rsidR="005C4229">
        <w:rPr>
          <w:b/>
          <w:szCs w:val="22"/>
        </w:rPr>
        <w:t>43A</w:t>
      </w:r>
      <w:r w:rsidRPr="00CC6567">
        <w:rPr>
          <w:b/>
          <w:szCs w:val="22"/>
        </w:rPr>
        <w:t xml:space="preserve">.2.5.2.3 Subsequent Exceptional Dispatch </w:t>
      </w:r>
    </w:p>
    <w:p w14:paraId="20C61DF8" w14:textId="77777777" w:rsidR="00BF627C" w:rsidRDefault="00BF627C" w:rsidP="00BF627C">
      <w:pPr>
        <w:tabs>
          <w:tab w:val="left" w:pos="1440"/>
        </w:tabs>
        <w:spacing w:after="60" w:line="300" w:lineRule="auto"/>
        <w:rPr>
          <w:b/>
          <w:szCs w:val="22"/>
        </w:rPr>
      </w:pPr>
    </w:p>
    <w:p w14:paraId="20C61DF9" w14:textId="77777777" w:rsidR="00BF627C" w:rsidRPr="00CC6567" w:rsidRDefault="00BF627C" w:rsidP="00BF627C">
      <w:pPr>
        <w:pStyle w:val="Heading6"/>
        <w:numPr>
          <w:ilvl w:val="0"/>
          <w:numId w:val="0"/>
        </w:numPr>
        <w:ind w:left="1080"/>
      </w:pPr>
      <w:bookmarkStart w:id="995" w:name="_Toc326763950"/>
      <w:bookmarkStart w:id="996" w:name="_Toc369088180"/>
      <w:bookmarkStart w:id="997" w:name="_Toc397496550"/>
      <w:bookmarkStart w:id="998" w:name="_Toc233778789"/>
      <w:r w:rsidRPr="00CC6567">
        <w:t>Example of Second CPM occurring in the second month</w:t>
      </w:r>
      <w:bookmarkEnd w:id="995"/>
      <w:bookmarkEnd w:id="996"/>
      <w:bookmarkEnd w:id="997"/>
      <w:bookmarkEnd w:id="998"/>
      <w:r w:rsidRPr="00CC6567">
        <w:t xml:space="preserve"> </w:t>
      </w:r>
    </w:p>
    <w:p w14:paraId="20C61DFA" w14:textId="77777777" w:rsidR="00BF627C" w:rsidRPr="00CC6567" w:rsidRDefault="00BF627C" w:rsidP="00BF627C">
      <w:pPr>
        <w:tabs>
          <w:tab w:val="left" w:pos="1440"/>
        </w:tabs>
        <w:spacing w:after="60" w:line="300" w:lineRule="auto"/>
        <w:rPr>
          <w:szCs w:val="22"/>
        </w:rPr>
      </w:pPr>
      <w:r w:rsidRPr="00A1727A">
        <w:rPr>
          <w:noProof/>
          <w:szCs w:val="22"/>
        </w:rPr>
        <mc:AlternateContent>
          <mc:Choice Requires="wpc">
            <w:drawing>
              <wp:inline distT="0" distB="0" distL="0" distR="0" wp14:anchorId="20C6203F" wp14:editId="20C62040">
                <wp:extent cx="5772150" cy="3632835"/>
                <wp:effectExtent l="0" t="0" r="0" b="15240"/>
                <wp:docPr id="83" name="Canvas 83"/>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wps:wsp>
                        <wps:cNvPr id="8" name="Text Box 455"/>
                        <wps:cNvSpPr txBox="1">
                          <a:spLocks noChangeArrowheads="1"/>
                        </wps:cNvSpPr>
                        <wps:spPr bwMode="auto">
                          <a:xfrm>
                            <a:off x="845820" y="914400"/>
                            <a:ext cx="1099185" cy="3263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DA" w14:textId="77777777" w:rsidR="00635AA1" w:rsidRDefault="00635AA1" w:rsidP="00BF627C">
                              <w:pPr>
                                <w:spacing w:after="0"/>
                                <w:jc w:val="right"/>
                                <w:rPr>
                                  <w:sz w:val="18"/>
                                </w:rPr>
                              </w:pPr>
                              <w:r>
                                <w:rPr>
                                  <w:sz w:val="18"/>
                                </w:rPr>
                                <w:t>Month A</w:t>
                              </w:r>
                            </w:p>
                            <w:p w14:paraId="20C620DB" w14:textId="77777777" w:rsidR="00635AA1" w:rsidRPr="00D36480" w:rsidRDefault="00635AA1" w:rsidP="00BF627C">
                              <w:pPr>
                                <w:spacing w:after="0"/>
                                <w:jc w:val="right"/>
                                <w:rPr>
                                  <w:sz w:val="18"/>
                                </w:rPr>
                              </w:pPr>
                              <w:r>
                                <w:rPr>
                                  <w:sz w:val="18"/>
                                </w:rPr>
                                <w:t>Incremental CPM</w:t>
                              </w:r>
                            </w:p>
                          </w:txbxContent>
                        </wps:txbx>
                        <wps:bodyPr rot="0" vert="horz" wrap="square" lIns="85149" tIns="42574" rIns="85149" bIns="42574" anchor="t" anchorCtr="0" upright="1">
                          <a:noAutofit/>
                        </wps:bodyPr>
                      </wps:wsp>
                      <wps:wsp>
                        <wps:cNvPr id="10" name="Text Box 456"/>
                        <wps:cNvSpPr txBox="1">
                          <a:spLocks noChangeArrowheads="1"/>
                        </wps:cNvSpPr>
                        <wps:spPr bwMode="auto">
                          <a:xfrm>
                            <a:off x="1972945" y="3007995"/>
                            <a:ext cx="2425065" cy="254635"/>
                          </a:xfrm>
                          <a:prstGeom prst="rect">
                            <a:avLst/>
                          </a:prstGeom>
                          <a:solidFill>
                            <a:srgbClr val="C00000"/>
                          </a:solidFill>
                          <a:ln w="38100">
                            <a:solidFill>
                              <a:srgbClr val="F2F2F2"/>
                            </a:solidFill>
                            <a:miter lim="800000"/>
                            <a:headEnd/>
                            <a:tailEnd/>
                          </a:ln>
                          <a:effectLst>
                            <a:outerShdw dist="28398" dir="3806097" algn="ctr" rotWithShape="0">
                              <a:srgbClr val="3F3151">
                                <a:alpha val="50000"/>
                              </a:srgbClr>
                            </a:outerShdw>
                          </a:effectLst>
                        </wps:spPr>
                        <wps:txbx>
                          <w:txbxContent>
                            <w:p w14:paraId="20C620DC" w14:textId="77777777" w:rsidR="00635AA1" w:rsidRPr="00D36480" w:rsidRDefault="00635AA1" w:rsidP="00BF627C">
                              <w:pPr>
                                <w:jc w:val="center"/>
                                <w:rPr>
                                  <w:sz w:val="18"/>
                                </w:rPr>
                              </w:pPr>
                              <w:r>
                                <w:rPr>
                                  <w:sz w:val="18"/>
                                </w:rPr>
                                <w:t>First CPM</w:t>
                              </w:r>
                            </w:p>
                            <w:p w14:paraId="20C620DD" w14:textId="77777777" w:rsidR="00635AA1" w:rsidRPr="00F649BE" w:rsidRDefault="00635AA1" w:rsidP="00BF627C"/>
                          </w:txbxContent>
                        </wps:txbx>
                        <wps:bodyPr rot="0" vert="horz" wrap="square" lIns="85149" tIns="42574" rIns="85149" bIns="42574" anchor="t" anchorCtr="0" upright="1">
                          <a:noAutofit/>
                        </wps:bodyPr>
                      </wps:wsp>
                      <wps:wsp>
                        <wps:cNvPr id="12" name="Text Box 457"/>
                        <wps:cNvSpPr txBox="1">
                          <a:spLocks noChangeArrowheads="1"/>
                        </wps:cNvSpPr>
                        <wps:spPr bwMode="auto">
                          <a:xfrm>
                            <a:off x="2995930" y="2663190"/>
                            <a:ext cx="2672080" cy="254635"/>
                          </a:xfrm>
                          <a:prstGeom prst="rect">
                            <a:avLst/>
                          </a:prstGeom>
                          <a:solidFill>
                            <a:srgbClr val="FFFF00"/>
                          </a:solidFill>
                          <a:ln w="38100">
                            <a:solidFill>
                              <a:srgbClr val="F2F2F2"/>
                            </a:solidFill>
                            <a:miter lim="800000"/>
                            <a:headEnd/>
                            <a:tailEnd/>
                          </a:ln>
                          <a:effectLst>
                            <a:outerShdw dist="28398" dir="3806097" algn="ctr" rotWithShape="0">
                              <a:srgbClr val="974706">
                                <a:alpha val="50000"/>
                              </a:srgbClr>
                            </a:outerShdw>
                          </a:effectLst>
                        </wps:spPr>
                        <wps:txbx>
                          <w:txbxContent>
                            <w:p w14:paraId="20C620DE" w14:textId="77777777" w:rsidR="00635AA1" w:rsidRPr="00D36480" w:rsidRDefault="00635AA1" w:rsidP="00BF627C">
                              <w:pPr>
                                <w:jc w:val="center"/>
                                <w:rPr>
                                  <w:sz w:val="18"/>
                                </w:rPr>
                              </w:pPr>
                              <w:r>
                                <w:rPr>
                                  <w:sz w:val="18"/>
                                </w:rPr>
                                <w:t>Month B RA Capacity</w:t>
                              </w:r>
                            </w:p>
                          </w:txbxContent>
                        </wps:txbx>
                        <wps:bodyPr rot="0" vert="horz" wrap="square" lIns="85149" tIns="42574" rIns="85149" bIns="42574" anchor="t" anchorCtr="0" upright="1">
                          <a:noAutofit/>
                        </wps:bodyPr>
                      </wps:wsp>
                      <wps:wsp>
                        <wps:cNvPr id="13" name="Text Box 458"/>
                        <wps:cNvSpPr txBox="1">
                          <a:spLocks noChangeArrowheads="1"/>
                        </wps:cNvSpPr>
                        <wps:spPr bwMode="auto">
                          <a:xfrm>
                            <a:off x="577215" y="2663190"/>
                            <a:ext cx="2374265" cy="254000"/>
                          </a:xfrm>
                          <a:prstGeom prst="rect">
                            <a:avLst/>
                          </a:prstGeom>
                          <a:solidFill>
                            <a:srgbClr val="4BACC6"/>
                          </a:solidFill>
                          <a:ln w="38100">
                            <a:solidFill>
                              <a:srgbClr val="F2F2F2"/>
                            </a:solidFill>
                            <a:miter lim="800000"/>
                            <a:headEnd/>
                            <a:tailEnd/>
                          </a:ln>
                          <a:effectLst>
                            <a:outerShdw dist="28398" dir="3806097" algn="ctr" rotWithShape="0">
                              <a:srgbClr val="205867">
                                <a:alpha val="50000"/>
                              </a:srgbClr>
                            </a:outerShdw>
                          </a:effectLst>
                        </wps:spPr>
                        <wps:txbx>
                          <w:txbxContent>
                            <w:p w14:paraId="20C620DF" w14:textId="77777777" w:rsidR="00635AA1" w:rsidRPr="00D36480" w:rsidRDefault="00635AA1" w:rsidP="00BF627C">
                              <w:pPr>
                                <w:jc w:val="center"/>
                                <w:rPr>
                                  <w:sz w:val="18"/>
                                </w:rPr>
                              </w:pPr>
                              <w:r>
                                <w:rPr>
                                  <w:sz w:val="18"/>
                                </w:rPr>
                                <w:t>Month A RA Capacity</w:t>
                              </w:r>
                            </w:p>
                          </w:txbxContent>
                        </wps:txbx>
                        <wps:bodyPr rot="0" vert="horz" wrap="square" lIns="85149" tIns="42574" rIns="85149" bIns="42574" anchor="t" anchorCtr="0" upright="1">
                          <a:noAutofit/>
                        </wps:bodyPr>
                      </wps:wsp>
                      <wps:wsp>
                        <wps:cNvPr id="14" name="AutoShape 459"/>
                        <wps:cNvCnPr>
                          <a:cxnSpLocks noChangeShapeType="1"/>
                        </wps:cNvCnPr>
                        <wps:spPr bwMode="auto">
                          <a:xfrm>
                            <a:off x="439420" y="2310130"/>
                            <a:ext cx="5207000" cy="635"/>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15" name="AutoShape 460"/>
                        <wps:cNvCnPr>
                          <a:cxnSpLocks noChangeShapeType="1"/>
                        </wps:cNvCnPr>
                        <wps:spPr bwMode="auto">
                          <a:xfrm>
                            <a:off x="2951480" y="1231265"/>
                            <a:ext cx="2653665" cy="635"/>
                          </a:xfrm>
                          <a:prstGeom prst="straightConnector1">
                            <a:avLst/>
                          </a:prstGeom>
                          <a:noFill/>
                          <a:ln w="38100">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6" name="AutoShape 461"/>
                        <wps:cNvCnPr>
                          <a:cxnSpLocks noChangeShapeType="1"/>
                        </wps:cNvCnPr>
                        <wps:spPr bwMode="auto">
                          <a:xfrm>
                            <a:off x="2037715" y="948690"/>
                            <a:ext cx="2348865" cy="635"/>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7" name="AutoShape 462"/>
                        <wps:cNvCnPr>
                          <a:cxnSpLocks noChangeShapeType="1"/>
                        </wps:cNvCnPr>
                        <wps:spPr bwMode="auto">
                          <a:xfrm>
                            <a:off x="695325" y="1230630"/>
                            <a:ext cx="2256155" cy="635"/>
                          </a:xfrm>
                          <a:prstGeom prst="straightConnector1">
                            <a:avLst/>
                          </a:prstGeom>
                          <a:noFill/>
                          <a:ln w="38100">
                            <a:solidFill>
                              <a:srgbClr val="4BACC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18" name="AutoShape 463"/>
                        <wps:cNvCnPr>
                          <a:cxnSpLocks noChangeShapeType="1"/>
                        </wps:cNvCnPr>
                        <wps:spPr bwMode="auto">
                          <a:xfrm>
                            <a:off x="639445" y="43815"/>
                            <a:ext cx="635" cy="2272665"/>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wps:spPr>
                        <wps:bodyPr/>
                      </wps:wsp>
                      <wps:wsp>
                        <wps:cNvPr id="19" name="Text Box 464"/>
                        <wps:cNvSpPr txBox="1">
                          <a:spLocks noChangeArrowheads="1"/>
                        </wps:cNvSpPr>
                        <wps:spPr bwMode="auto">
                          <a:xfrm>
                            <a:off x="3963035" y="2401570"/>
                            <a:ext cx="902970" cy="2184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E0" w14:textId="77777777" w:rsidR="00635AA1" w:rsidRPr="00D36480" w:rsidRDefault="00635AA1" w:rsidP="00BF627C">
                              <w:pPr>
                                <w:rPr>
                                  <w:sz w:val="18"/>
                                </w:rPr>
                              </w:pPr>
                              <w:r>
                                <w:rPr>
                                  <w:sz w:val="18"/>
                                </w:rPr>
                                <w:t>Start+30 Days</w:t>
                              </w:r>
                            </w:p>
                          </w:txbxContent>
                        </wps:txbx>
                        <wps:bodyPr rot="0" vert="horz" wrap="square" lIns="85149" tIns="42574" rIns="85149" bIns="42574" anchor="t" anchorCtr="0" upright="1">
                          <a:noAutofit/>
                        </wps:bodyPr>
                      </wps:wsp>
                      <wps:wsp>
                        <wps:cNvPr id="20" name="AutoShape 465"/>
                        <wps:cNvCnPr>
                          <a:cxnSpLocks noChangeShapeType="1"/>
                        </wps:cNvCnPr>
                        <wps:spPr bwMode="auto">
                          <a:xfrm>
                            <a:off x="4391660" y="2310130"/>
                            <a:ext cx="635"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21" name="Text Box 466"/>
                        <wps:cNvSpPr txBox="1">
                          <a:spLocks noChangeArrowheads="1"/>
                        </wps:cNvSpPr>
                        <wps:spPr bwMode="auto">
                          <a:xfrm>
                            <a:off x="1807210" y="2392680"/>
                            <a:ext cx="509270" cy="2190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E1" w14:textId="77777777" w:rsidR="00635AA1" w:rsidRPr="00D36480" w:rsidRDefault="00635AA1" w:rsidP="00BF627C">
                              <w:pPr>
                                <w:rPr>
                                  <w:sz w:val="18"/>
                                </w:rPr>
                              </w:pPr>
                              <w:r>
                                <w:rPr>
                                  <w:sz w:val="18"/>
                                </w:rPr>
                                <w:t>Start</w:t>
                              </w:r>
                            </w:p>
                          </w:txbxContent>
                        </wps:txbx>
                        <wps:bodyPr rot="0" vert="horz" wrap="square" lIns="85149" tIns="42574" rIns="85149" bIns="42574" anchor="t" anchorCtr="0" upright="1">
                          <a:noAutofit/>
                        </wps:bodyPr>
                      </wps:wsp>
                      <wps:wsp>
                        <wps:cNvPr id="22" name="AutoShape 467"/>
                        <wps:cNvCnPr>
                          <a:cxnSpLocks noChangeShapeType="1"/>
                        </wps:cNvCnPr>
                        <wps:spPr bwMode="auto">
                          <a:xfrm>
                            <a:off x="2050415" y="2310130"/>
                            <a:ext cx="1270"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23" name="Text Box 468"/>
                        <wps:cNvSpPr txBox="1">
                          <a:spLocks noChangeArrowheads="1"/>
                        </wps:cNvSpPr>
                        <wps:spPr bwMode="auto">
                          <a:xfrm>
                            <a:off x="243840" y="1139190"/>
                            <a:ext cx="33782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E2" w14:textId="77777777" w:rsidR="00635AA1" w:rsidRPr="00D36480" w:rsidRDefault="00635AA1" w:rsidP="00BF627C">
                              <w:pPr>
                                <w:rPr>
                                  <w:sz w:val="18"/>
                                </w:rPr>
                              </w:pPr>
                              <w:r>
                                <w:rPr>
                                  <w:sz w:val="18"/>
                                </w:rPr>
                                <w:t xml:space="preserve">RA </w:t>
                              </w:r>
                            </w:p>
                          </w:txbxContent>
                        </wps:txbx>
                        <wps:bodyPr rot="0" vert="horz" wrap="square" lIns="85149" tIns="42574" rIns="85149" bIns="42574" anchor="t" anchorCtr="0" upright="1">
                          <a:noAutofit/>
                        </wps:bodyPr>
                      </wps:wsp>
                      <wps:wsp>
                        <wps:cNvPr id="24" name="AutoShape 469"/>
                        <wps:cNvCnPr>
                          <a:cxnSpLocks noChangeShapeType="1"/>
                          <a:stCxn id="68" idx="3"/>
                        </wps:cNvCnPr>
                        <wps:spPr bwMode="auto">
                          <a:xfrm>
                            <a:off x="619760" y="1653540"/>
                            <a:ext cx="5026660" cy="13335"/>
                          </a:xfrm>
                          <a:prstGeom prst="straightConnector1">
                            <a:avLst/>
                          </a:prstGeom>
                          <a:noFill/>
                          <a:ln w="38100">
                            <a:solidFill>
                              <a:srgbClr val="9BBB59"/>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25" name="AutoShape 470"/>
                        <wps:cNvCnPr>
                          <a:cxnSpLocks noChangeShapeType="1"/>
                          <a:stCxn id="28" idx="3"/>
                        </wps:cNvCnPr>
                        <wps:spPr bwMode="auto">
                          <a:xfrm>
                            <a:off x="621665" y="167005"/>
                            <a:ext cx="5024755" cy="635"/>
                          </a:xfrm>
                          <a:prstGeom prst="straightConnector1">
                            <a:avLst/>
                          </a:prstGeom>
                          <a:noFill/>
                          <a:ln w="38100">
                            <a:solidFill>
                              <a:srgbClr val="8064A2"/>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26" name="AutoShape 471"/>
                        <wps:cNvCnPr>
                          <a:cxnSpLocks noChangeShapeType="1"/>
                        </wps:cNvCnPr>
                        <wps:spPr bwMode="auto">
                          <a:xfrm>
                            <a:off x="4385310" y="948690"/>
                            <a:ext cx="635" cy="281940"/>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27" name="AutoShape 472"/>
                        <wps:cNvCnPr>
                          <a:cxnSpLocks noChangeShapeType="1"/>
                        </wps:cNvCnPr>
                        <wps:spPr bwMode="auto">
                          <a:xfrm>
                            <a:off x="2049780" y="1303020"/>
                            <a:ext cx="6350" cy="848360"/>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28" name="Text Box 473"/>
                        <wps:cNvSpPr txBox="1">
                          <a:spLocks noChangeArrowheads="1"/>
                        </wps:cNvSpPr>
                        <wps:spPr bwMode="auto">
                          <a:xfrm>
                            <a:off x="142875" y="57785"/>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E3" w14:textId="77777777" w:rsidR="00635AA1" w:rsidRPr="00D36480" w:rsidRDefault="00635AA1" w:rsidP="00BF627C">
                              <w:pPr>
                                <w:rPr>
                                  <w:sz w:val="18"/>
                                </w:rPr>
                              </w:pPr>
                              <w:r>
                                <w:rPr>
                                  <w:sz w:val="18"/>
                                </w:rPr>
                                <w:t xml:space="preserve">Pmax </w:t>
                              </w:r>
                            </w:p>
                          </w:txbxContent>
                        </wps:txbx>
                        <wps:bodyPr rot="0" vert="horz" wrap="square" lIns="85149" tIns="42574" rIns="85149" bIns="42574" anchor="t" anchorCtr="0" upright="1">
                          <a:noAutofit/>
                        </wps:bodyPr>
                      </wps:wsp>
                      <wps:wsp>
                        <wps:cNvPr id="68" name="Text Box 474"/>
                        <wps:cNvSpPr txBox="1">
                          <a:spLocks noChangeArrowheads="1"/>
                        </wps:cNvSpPr>
                        <wps:spPr bwMode="auto">
                          <a:xfrm>
                            <a:off x="140970" y="1544320"/>
                            <a:ext cx="47879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E4" w14:textId="77777777" w:rsidR="00635AA1" w:rsidRPr="00D36480" w:rsidRDefault="00635AA1" w:rsidP="00BF627C">
                              <w:pPr>
                                <w:rPr>
                                  <w:sz w:val="18"/>
                                </w:rPr>
                              </w:pPr>
                              <w:r>
                                <w:rPr>
                                  <w:sz w:val="18"/>
                                </w:rPr>
                                <w:t>Pmin</w:t>
                              </w:r>
                            </w:p>
                          </w:txbxContent>
                        </wps:txbx>
                        <wps:bodyPr rot="0" vert="horz" wrap="square" lIns="85149" tIns="42574" rIns="85149" bIns="42574" anchor="t" anchorCtr="0" upright="1">
                          <a:noAutofit/>
                        </wps:bodyPr>
                      </wps:wsp>
                      <wps:wsp>
                        <wps:cNvPr id="69" name="Text Box 475"/>
                        <wps:cNvSpPr txBox="1">
                          <a:spLocks noChangeArrowheads="1"/>
                        </wps:cNvSpPr>
                        <wps:spPr bwMode="auto">
                          <a:xfrm>
                            <a:off x="1945005" y="398780"/>
                            <a:ext cx="158877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E5" w14:textId="77777777" w:rsidR="00635AA1" w:rsidRPr="00D36480" w:rsidRDefault="00635AA1" w:rsidP="00BF627C">
                              <w:pPr>
                                <w:rPr>
                                  <w:sz w:val="18"/>
                                </w:rPr>
                              </w:pPr>
                              <w:r>
                                <w:rPr>
                                  <w:sz w:val="18"/>
                                </w:rPr>
                                <w:t>Second CPM Retroactive</w:t>
                              </w:r>
                            </w:p>
                          </w:txbxContent>
                        </wps:txbx>
                        <wps:bodyPr rot="0" vert="horz" wrap="square" lIns="85149" tIns="42574" rIns="85149" bIns="42574" anchor="t" anchorCtr="0" upright="1">
                          <a:noAutofit/>
                        </wps:bodyPr>
                      </wps:wsp>
                      <wps:wsp>
                        <wps:cNvPr id="70" name="AutoShape 476"/>
                        <wps:cNvCnPr>
                          <a:cxnSpLocks noChangeShapeType="1"/>
                        </wps:cNvCnPr>
                        <wps:spPr bwMode="auto">
                          <a:xfrm>
                            <a:off x="4385310" y="1303020"/>
                            <a:ext cx="6985" cy="848360"/>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71" name="Text Box 477"/>
                        <wps:cNvSpPr txBox="1">
                          <a:spLocks noChangeArrowheads="1"/>
                        </wps:cNvSpPr>
                        <wps:spPr bwMode="auto">
                          <a:xfrm>
                            <a:off x="0" y="768350"/>
                            <a:ext cx="34290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0C620E6" w14:textId="77777777" w:rsidR="00635AA1" w:rsidRPr="00D36480" w:rsidRDefault="00635AA1" w:rsidP="00BF627C">
                              <w:pPr>
                                <w:jc w:val="center"/>
                                <w:rPr>
                                  <w:sz w:val="18"/>
                                </w:rPr>
                              </w:pPr>
                              <w:r>
                                <w:rPr>
                                  <w:szCs w:val="22"/>
                                </w:rPr>
                                <w:t>MW</w:t>
                              </w:r>
                            </w:p>
                          </w:txbxContent>
                        </wps:txbx>
                        <wps:bodyPr rot="0" vert="vert270" wrap="square" lIns="85149" tIns="42574" rIns="85149" bIns="42574" anchor="t" anchorCtr="0" upright="1">
                          <a:noAutofit/>
                        </wps:bodyPr>
                      </wps:wsp>
                      <wps:wsp>
                        <wps:cNvPr id="72" name="AutoShape 478"/>
                        <wps:cNvCnPr>
                          <a:cxnSpLocks noChangeShapeType="1"/>
                        </wps:cNvCnPr>
                        <wps:spPr bwMode="auto">
                          <a:xfrm>
                            <a:off x="2049780" y="948690"/>
                            <a:ext cx="635" cy="281940"/>
                          </a:xfrm>
                          <a:prstGeom prst="straightConnector1">
                            <a:avLst/>
                          </a:prstGeom>
                          <a:noFill/>
                          <a:ln w="38100">
                            <a:solidFill>
                              <a:srgbClr val="C0504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73" name="Rectangle 479"/>
                        <wps:cNvSpPr>
                          <a:spLocks noChangeArrowheads="1"/>
                        </wps:cNvSpPr>
                        <wps:spPr bwMode="auto">
                          <a:xfrm>
                            <a:off x="2952750" y="662305"/>
                            <a:ext cx="508000" cy="254000"/>
                          </a:xfrm>
                          <a:prstGeom prst="rect">
                            <a:avLst/>
                          </a:prstGeom>
                          <a:solidFill>
                            <a:srgbClr val="FABF8F"/>
                          </a:solidFill>
                          <a:ln w="9525">
                            <a:solidFill>
                              <a:srgbClr val="FABF8F"/>
                            </a:solidFill>
                            <a:miter lim="800000"/>
                            <a:headEnd/>
                            <a:tailEnd/>
                          </a:ln>
                        </wps:spPr>
                        <wps:bodyPr rot="0" vert="horz" wrap="square" lIns="91440" tIns="45720" rIns="91440" bIns="45720" anchor="t" anchorCtr="0" upright="1">
                          <a:noAutofit/>
                        </wps:bodyPr>
                      </wps:wsp>
                      <wps:wsp>
                        <wps:cNvPr id="74" name="Rectangle 480"/>
                        <wps:cNvSpPr>
                          <a:spLocks noChangeArrowheads="1"/>
                        </wps:cNvSpPr>
                        <wps:spPr bwMode="auto">
                          <a:xfrm>
                            <a:off x="3460750" y="662305"/>
                            <a:ext cx="937260" cy="251460"/>
                          </a:xfrm>
                          <a:prstGeom prst="rect">
                            <a:avLst/>
                          </a:prstGeom>
                          <a:solidFill>
                            <a:srgbClr val="E36C0A"/>
                          </a:solidFill>
                          <a:ln w="9525">
                            <a:solidFill>
                              <a:srgbClr val="E36C0A"/>
                            </a:solidFill>
                            <a:miter lim="800000"/>
                            <a:headEnd/>
                            <a:tailEnd/>
                          </a:ln>
                        </wps:spPr>
                        <wps:bodyPr rot="0" vert="horz" wrap="square" lIns="91440" tIns="45720" rIns="91440" bIns="45720" anchor="t" anchorCtr="0" upright="1">
                          <a:noAutofit/>
                        </wps:bodyPr>
                      </wps:wsp>
                      <wps:wsp>
                        <wps:cNvPr id="75" name="AutoShape 481"/>
                        <wps:cNvCnPr>
                          <a:cxnSpLocks noChangeShapeType="1"/>
                        </wps:cNvCnPr>
                        <wps:spPr bwMode="auto">
                          <a:xfrm flipH="1">
                            <a:off x="2951480" y="167640"/>
                            <a:ext cx="1270" cy="2390775"/>
                          </a:xfrm>
                          <a:prstGeom prst="straightConnector1">
                            <a:avLst/>
                          </a:prstGeom>
                          <a:noFill/>
                          <a:ln w="12700" cap="rnd">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76" name="AutoShape 482"/>
                        <wps:cNvCnPr>
                          <a:cxnSpLocks noChangeShapeType="1"/>
                        </wps:cNvCnPr>
                        <wps:spPr bwMode="auto">
                          <a:xfrm>
                            <a:off x="3449320" y="662305"/>
                            <a:ext cx="635" cy="1489075"/>
                          </a:xfrm>
                          <a:prstGeom prst="straightConnector1">
                            <a:avLst/>
                          </a:prstGeom>
                          <a:noFill/>
                          <a:ln w="12700">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28398" dir="3806097" algn="ctr" rotWithShape="0">
                                    <a:srgbClr val="622423">
                                      <a:alpha val="50000"/>
                                    </a:srgbClr>
                                  </a:outerShdw>
                                </a:effectLst>
                              </a14:hiddenEffects>
                            </a:ext>
                          </a:extLst>
                        </wps:spPr>
                        <wps:bodyPr/>
                      </wps:wsp>
                      <wps:wsp>
                        <wps:cNvPr id="77" name="Text Box 483"/>
                        <wps:cNvSpPr txBox="1">
                          <a:spLocks noChangeArrowheads="1"/>
                        </wps:cNvSpPr>
                        <wps:spPr bwMode="auto">
                          <a:xfrm>
                            <a:off x="2952750" y="3341370"/>
                            <a:ext cx="496570" cy="254635"/>
                          </a:xfrm>
                          <a:prstGeom prst="rect">
                            <a:avLst/>
                          </a:prstGeom>
                          <a:solidFill>
                            <a:srgbClr val="FABF8F"/>
                          </a:solidFill>
                          <a:ln w="38100">
                            <a:solidFill>
                              <a:srgbClr val="F2F2F2"/>
                            </a:solidFill>
                            <a:miter lim="800000"/>
                            <a:headEnd/>
                            <a:tailEnd/>
                          </a:ln>
                          <a:effectLst>
                            <a:outerShdw dist="28398" dir="3806097" algn="ctr" rotWithShape="0">
                              <a:srgbClr val="3F3151">
                                <a:alpha val="50000"/>
                              </a:srgbClr>
                            </a:outerShdw>
                          </a:effectLst>
                        </wps:spPr>
                        <wps:txbx>
                          <w:txbxContent>
                            <w:p w14:paraId="20C620E7" w14:textId="77777777" w:rsidR="00635AA1" w:rsidRPr="00F649BE" w:rsidRDefault="00635AA1" w:rsidP="00BF627C">
                              <w:pPr>
                                <w:jc w:val="center"/>
                              </w:pPr>
                              <w:r>
                                <w:rPr>
                                  <w:sz w:val="18"/>
                                </w:rPr>
                                <w:t>2</w:t>
                              </w:r>
                              <w:r w:rsidRPr="00C81138">
                                <w:rPr>
                                  <w:sz w:val="18"/>
                                  <w:vertAlign w:val="superscript"/>
                                </w:rPr>
                                <w:t>nd</w:t>
                              </w:r>
                              <w:r>
                                <w:rPr>
                                  <w:sz w:val="18"/>
                                </w:rPr>
                                <w:t xml:space="preserve"> R</w:t>
                              </w:r>
                            </w:p>
                          </w:txbxContent>
                        </wps:txbx>
                        <wps:bodyPr rot="0" vert="horz" wrap="square" lIns="85149" tIns="42574" rIns="85149" bIns="42574" anchor="t" anchorCtr="0" upright="1">
                          <a:noAutofit/>
                        </wps:bodyPr>
                      </wps:wsp>
                      <wps:wsp>
                        <wps:cNvPr id="78" name="Text Box 484"/>
                        <wps:cNvSpPr txBox="1">
                          <a:spLocks noChangeArrowheads="1"/>
                        </wps:cNvSpPr>
                        <wps:spPr bwMode="auto">
                          <a:xfrm>
                            <a:off x="3460750" y="3341370"/>
                            <a:ext cx="937260" cy="254635"/>
                          </a:xfrm>
                          <a:prstGeom prst="rect">
                            <a:avLst/>
                          </a:prstGeom>
                          <a:solidFill>
                            <a:srgbClr val="E36C0A"/>
                          </a:solidFill>
                          <a:ln w="38100">
                            <a:solidFill>
                              <a:srgbClr val="F2F2F2"/>
                            </a:solidFill>
                            <a:miter lim="800000"/>
                            <a:headEnd/>
                            <a:tailEnd/>
                          </a:ln>
                          <a:effectLst>
                            <a:outerShdw dist="28398" dir="3806097" algn="ctr" rotWithShape="0">
                              <a:srgbClr val="3F3151">
                                <a:alpha val="50000"/>
                              </a:srgbClr>
                            </a:outerShdw>
                          </a:effectLst>
                        </wps:spPr>
                        <wps:txbx>
                          <w:txbxContent>
                            <w:p w14:paraId="20C620E8" w14:textId="77777777" w:rsidR="00635AA1" w:rsidRPr="00D36480" w:rsidRDefault="00635AA1" w:rsidP="00BF627C">
                              <w:pPr>
                                <w:jc w:val="center"/>
                                <w:rPr>
                                  <w:sz w:val="18"/>
                                </w:rPr>
                              </w:pPr>
                              <w:r>
                                <w:rPr>
                                  <w:sz w:val="18"/>
                                </w:rPr>
                                <w:t>Second CPM</w:t>
                              </w:r>
                            </w:p>
                            <w:p w14:paraId="20C620E9" w14:textId="77777777" w:rsidR="00635AA1" w:rsidRPr="00F649BE" w:rsidRDefault="00635AA1" w:rsidP="00BF627C"/>
                          </w:txbxContent>
                        </wps:txbx>
                        <wps:bodyPr rot="0" vert="horz" wrap="square" lIns="85149" tIns="42574" rIns="85149" bIns="42574" anchor="t" anchorCtr="0" upright="1">
                          <a:noAutofit/>
                        </wps:bodyPr>
                      </wps:wsp>
                      <wps:wsp>
                        <wps:cNvPr id="79" name="Text Box 485"/>
                        <wps:cNvSpPr txBox="1">
                          <a:spLocks noChangeArrowheads="1"/>
                        </wps:cNvSpPr>
                        <wps:spPr bwMode="auto">
                          <a:xfrm>
                            <a:off x="3197225" y="2401570"/>
                            <a:ext cx="631825" cy="2190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EA" w14:textId="77777777" w:rsidR="00635AA1" w:rsidRPr="00D36480" w:rsidRDefault="00635AA1" w:rsidP="00BF627C">
                              <w:pPr>
                                <w:rPr>
                                  <w:sz w:val="18"/>
                                </w:rPr>
                              </w:pPr>
                              <w:r>
                                <w:rPr>
                                  <w:sz w:val="18"/>
                                </w:rPr>
                                <w:t>2</w:t>
                              </w:r>
                              <w:r w:rsidRPr="00342EE7">
                                <w:rPr>
                                  <w:sz w:val="18"/>
                                  <w:vertAlign w:val="superscript"/>
                                </w:rPr>
                                <w:t>nd</w:t>
                              </w:r>
                              <w:r>
                                <w:rPr>
                                  <w:sz w:val="18"/>
                                </w:rPr>
                                <w:t xml:space="preserve"> CPM</w:t>
                              </w:r>
                            </w:p>
                          </w:txbxContent>
                        </wps:txbx>
                        <wps:bodyPr rot="0" vert="horz" wrap="square" lIns="85149" tIns="42574" rIns="85149" bIns="42574" anchor="t" anchorCtr="0" upright="1">
                          <a:noAutofit/>
                        </wps:bodyPr>
                      </wps:wsp>
                      <wps:wsp>
                        <wps:cNvPr id="80" name="AutoShape 486"/>
                        <wps:cNvCnPr>
                          <a:cxnSpLocks noChangeShapeType="1"/>
                        </wps:cNvCnPr>
                        <wps:spPr bwMode="auto">
                          <a:xfrm>
                            <a:off x="3440430" y="2319020"/>
                            <a:ext cx="1270" cy="13335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wps:wsp>
                        <wps:cNvPr id="81" name="Text Box 487"/>
                        <wps:cNvSpPr txBox="1">
                          <a:spLocks noChangeArrowheads="1"/>
                        </wps:cNvSpPr>
                        <wps:spPr bwMode="auto">
                          <a:xfrm>
                            <a:off x="1074420" y="685800"/>
                            <a:ext cx="1848485" cy="1924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EB" w14:textId="77777777" w:rsidR="00635AA1" w:rsidRPr="00D36480" w:rsidRDefault="00635AA1" w:rsidP="00BF627C">
                              <w:pPr>
                                <w:spacing w:after="0"/>
                                <w:jc w:val="right"/>
                                <w:rPr>
                                  <w:sz w:val="18"/>
                                </w:rPr>
                              </w:pPr>
                              <w:r>
                                <w:rPr>
                                  <w:sz w:val="18"/>
                                </w:rPr>
                                <w:t>Second Incremental CPM</w:t>
                              </w:r>
                            </w:p>
                          </w:txbxContent>
                        </wps:txbx>
                        <wps:bodyPr rot="0" vert="horz" wrap="square" lIns="85149" tIns="42574" rIns="85149" bIns="42574" anchor="t" anchorCtr="0" upright="1">
                          <a:noAutofit/>
                        </wps:bodyPr>
                      </wps:wsp>
                      <wps:wsp>
                        <wps:cNvPr id="82" name="Text Box 488"/>
                        <wps:cNvSpPr txBox="1">
                          <a:spLocks noChangeArrowheads="1"/>
                        </wps:cNvSpPr>
                        <wps:spPr bwMode="auto">
                          <a:xfrm>
                            <a:off x="3533775" y="365125"/>
                            <a:ext cx="998220" cy="2178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620EC" w14:textId="77777777" w:rsidR="00635AA1" w:rsidRPr="00D36480" w:rsidRDefault="00635AA1" w:rsidP="00BF627C">
                              <w:pPr>
                                <w:rPr>
                                  <w:sz w:val="18"/>
                                </w:rPr>
                              </w:pPr>
                              <w:r>
                                <w:rPr>
                                  <w:sz w:val="18"/>
                                </w:rPr>
                                <w:t xml:space="preserve">Second CPM </w:t>
                              </w:r>
                            </w:p>
                          </w:txbxContent>
                        </wps:txbx>
                        <wps:bodyPr rot="0" vert="horz" wrap="square" lIns="85149" tIns="42574" rIns="85149" bIns="42574" anchor="t" anchorCtr="0" upright="1">
                          <a:noAutofit/>
                        </wps:bodyPr>
                      </wps:wsp>
                    </wpc:wpc>
                  </a:graphicData>
                </a:graphic>
              </wp:inline>
            </w:drawing>
          </mc:Choice>
          <mc:Fallback>
            <w:pict>
              <v:group w14:anchorId="20C6203F" id="Canvas 83" o:spid="_x0000_s1204" editas="canvas" style="width:454.5pt;height:286.05pt;mso-position-horizontal-relative:char;mso-position-vertical-relative:line" coordsize="57721,363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WITfqgkAADdVAAAOAAAAZHJzL2Uyb0RvYy54bWzsXF1v47gVfS/Q/yDovRORokTRGM8icTZt&#10;gW272EzRZ8WWY6G25EpKnOyv7yEp0bQtr51JrIkzmgFmHEuhPnjuveeee8nPPz0t5s5jUpRpng1d&#10;8slznSQb55M0ux+6//5685fIdcoqzibxPM+SofuclO5PX/78p8+r5SCh+SyfT5LCwSBZOVgth+6s&#10;qpaDi4tyPEsWcfkpXyYZDk7zYhFX+LG4v5gU8QqjL+YX1PPCi1VeTJZFPk7KEt9e64PuFzX+dJqM&#10;q39Np2VSOfOhi3ur1L+F+vdO/nvx5XM8uC/i5Swd17cRf8NdLOI0w0XNUNdxFTsPRboz1CIdF3mZ&#10;T6tP43xxkU+n6ThRz4CnId7W04zi7DEu1cOM8XaaG8SnNxz37l7ed5bfpPM53sYFRh/I7+T/K8xP&#10;gi9XS8xOuTTzVL7u+rezeJmoxyoH438+/lo46WToAilZvABGviZPlXOVPzksCOQEyavjtNslTqye&#10;cABAUy+7XP6Sj/9bOlk+msXZfXJZFPlqlsQT3B+Rv4mHMb+qxynlIHerf+QTXCh+qHI10NO0WMi3&#10;gPlwMHrEgogCLc9DVxDGvBom8rbG8uKeECQKXGeME3wa+kKdcBEPmnGWRVn9NckXjvwwdAvAUF0n&#10;fvylrOR9xYPmFHnZMp+nE/n+1Q/F/d1oXjiPMSB7o/6oR9k6bZ5tTls8kN+oB5bPqJ+2erp70u+W&#10;NS/yLp884xUUuTYFmC4+zPLid9dZwQyGbvm/h7hIXGf+9wyvMQoIE7Ab9QOjAWeuU9hH7uwjcTbG&#10;UEO3ch39cVRpW3tYFun9DFfSE5fll3j101S9CzlH+q7q+wfSOoIcwSTvYC5sXlWnmCOCU8EAKokp&#10;z+NCKOzHgwZ1FG/fC2vU0YCFvjrhFKgbefJPO+qcFe4vIjh8ALn0Bn/bxlikFVz+PF0AXeZC8UDa&#10;7c/ZBNYRD6o4nevPeDyN9EQ5c5iPPJ4/YIjb2WTlTFJpYDTyBdzHJAXa/MgLPcGBwPk9QtK4KoDY&#10;vPpPWs2U35FeX926bWf+jU8Cjc14vpzF2voC+zXo05Xtmsurn6w722t+xo/15md5fEJbzI9/F/Oj&#10;sDfha59Pw9An2qdb5hdy6kU4QTr905qf9Pk/lvkJzrgX6hB5CvMzLr03P9v8/Bbzi76L+QWcU6KD&#10;X7v1+ZxRK/itw9ObUy52dTkaKcAg9mwws3n2MYMf9YIo5KezPuPRe+uzrQ9MWnNPyYUVNUHCIyzz&#10;G2WSx8eD8VN2u5XpqNO/Pi+RxGwkOvpXJKM+KtFhvmB1okN94hEEQMW/Gs4ZUI9LU1NB7yDhLKsi&#10;lix/lGcZMp68qAlVe9JjMk7J8KRhIeQGh1il4outzLTIH2ry+IdEcouhaUQ2mWKHiQd83c7kh+rB&#10;6pT19JNPBXI7yWhAaAimX/rXjdnHF37YON1Tz/5ROcVeYnTk7IPONWlEM+frZPm7YSFsw4Iy6+6w&#10;4Pmc1wFYsCjcYb8+i6L3BIURfAW7lnjdjtJnDQWkrbtuQWXRnUEhFIFPNRWDV/DC7ZhAaRASCHOd&#10;xIRjvMJ+wnbWUDByqEUPQr9TegBlk9WSFMNMbIUHGRF0Nkw5SPsBNaonBy0Cv6JxIN61cddCOIHg&#10;uq1KhkbA7VSV9AXsX86zFD2YRwK+xRCFRwW+0zggEcTy2ie/eV6mlPCbNo//QincZLh9OmKlIzIN&#10;2A09RrcE6k7PSJGOkBAsWKGtLR8xLof4vo9kQYf/PVB7pccRAaKgEor3Vmc+SjZCSTP369JbaDSz&#10;Th0OiTwoQQ0EBA2RoGwkJYEn6NrhCI8fiDvvoPZmcvre4dgOx4j/NsExWlEnDgfKl8ca3bHN4RCD&#10;td7jmKaMF/UwtFMc2iI9hyYwd+pxKKgtWItSQQgC0Hbq6/tcNQOoug/hkffuHY5+Askpe4djO5w2&#10;wTU0zvllDgelgWr0lKnmCgAX/6MxRGVnTc/JC6XYEA0ANfUh0N0CTaTX9cfAQ44lT5A4VM7opOzn&#10;mMRbXF1dacF6W4ORzS3XcTnTZfTyubzOKx3Gzzkll6rIDkXWCdHL1RkbQPRNAETBnXWmRkKo9spN&#10;beCH8fck26BNg122Noh8UPS0yby8W5kXoS4AzVHBrk3mNfkVjYg4lMq/Mr86xsN8TJWXtqm8vFuV&#10;l3pMgMto2gOJx0P+v5FnAQp1sIlY5OvSFNz8aXJtSbPl1WT/YZFNvjnt/qCew0jB6/Sc20rwbWed&#10;sYTRCBm3JMto2UAP7AZmGI84yGctBp4FVTb+t6fKFlWWjHZbgUbnLya7JjpdIg7NnLWfChjzt/3U&#10;GWLOePoeczbmWqoeWtzrHnNoxJYEWro5NBbLOLnh50gQRXwtQp6FozPxogedBTo5ibspnS19d1H1&#10;WJNydGC1UDHRLDbpqRga4tbCFoxSqS3d9W0hX9sNjLZm3V1g1DGRh1FdCFun+j6jomnaC3D4UGn+&#10;UIlko1NPVsTMF0gI/mjVkTCUodXpyLVHSl//8RYeIdtr8Tu2AH56v2OngL0YoBH6HTyKqYT8hp5Z&#10;rGKcJw7jtiotXYqqQ2/1AL/Vakf0gVIuk32wnTBEy9dWVhdg2UvjTrDwRX6Wr2mvFnDInWz01Jf2&#10;Kqyby6ubaE+Lh+wQPqIkv3+Ib1l21totfPTaSbV21KydDLB+qFk7WR+p107qI+e2dlKuBNXUyQKu&#10;ZsoWYT8lcH0Wovy/H7jCR18aDusVWwRnnwq4P/vhyLusR9/At25tPwK4+4fogWttCPAGtWepX+1w&#10;/sgIQS+rA76k2udM5+nyb3LFhrSKeq35Rhd+yMPtut+6A4FinTk/1O7ySlG+F2L1PhLtXQu8rYQT&#10;GTnndMix8OIzJqQIti9amxIO1nYc7o56E7goH/8NTXKbav0E9WIts5xzjZib2s5aq4+M9tJtY4vF&#10;63yfEV+Xqtd5IhOh7Oet4+MpNxTYz8o+6prKE28ooDeHWCshR3PSj72fB2+pW0RGhOjU+mxy2mp9&#10;m+z0lNa3n1r21ifz2Bdv5yGMQNyqa/2ou+lAtdgRR3WJ2EoIu9nBCft3cCxUUyypdd0KdviI5HHd&#10;1XmYKL1C1FALV9pzQ8mcjhZTjczcg86q4Mgelt1szhhoV5zcY83mMXLrmO0i9TqJ69vI37KNHFn7&#10;rscxdtJpvCceZ81eCmEUQDLVyUyzlQLWxuFv7XGIgFN6/33kph7Rexzb45jajZXimVfVKej8AKsT&#10;6n4sPwwIItpGo4IQEZVawRmtXTCVj3PBHBRAtTmnKonUO4nK7T/tn1Wder3f6Zf/AwAA//8DAFBL&#10;AwQUAAYACAAAACEATXWzKN0AAAAFAQAADwAAAGRycy9kb3ducmV2LnhtbEyPzU7DMBCE70i8g7VI&#10;3KjTiqYkxKkQP5ciFVFAXLfxkoTG6yh22/D2LFzgMtJoVjPfFsvRdepAQ2g9G5hOElDElbct1wZe&#10;Xx4urkCFiGyx80wGvijAsjw9KTC3/sjPdNjEWkkJhxwNNDH2udahashhmPieWLIPPziMYoda2wGP&#10;Uu46PUuSVDtsWRYa7Om2oWq32TsDj3dv6/Ry97nC9/X9IuueUpzTypjzs/HmGlSkMf4dww++oEMp&#10;TFu/ZxtUZ0Aeib8qWZZkYrcG5ovZFHRZ6P/05TcAAAD//wMAUEsBAi0AFAAGAAgAAAAhALaDOJL+&#10;AAAA4QEAABMAAAAAAAAAAAAAAAAAAAAAAFtDb250ZW50X1R5cGVzXS54bWxQSwECLQAUAAYACAAA&#10;ACEAOP0h/9YAAACUAQAACwAAAAAAAAAAAAAAAAAvAQAAX3JlbHMvLnJlbHNQSwECLQAUAAYACAAA&#10;ACEAhFiE36oJAAA3VQAADgAAAAAAAAAAAAAAAAAuAgAAZHJzL2Uyb0RvYy54bWxQSwECLQAUAAYA&#10;CAAAACEATXWzKN0AAAAFAQAADwAAAAAAAAAAAAAAAAAEDAAAZHJzL2Rvd25yZXYueG1sUEsFBgAA&#10;AAAEAAQA8wAAAA4NAAAAAA==&#10;">
                <v:shape id="_x0000_s1205" type="#_x0000_t75" style="position:absolute;width:57721;height:36328;visibility:visible;mso-wrap-style:square">
                  <v:fill o:detectmouseclick="t"/>
                  <v:path o:connecttype="none"/>
                </v:shape>
                <v:shape id="Text Box 455" o:spid="_x0000_s1206" type="#_x0000_t202" style="position:absolute;left:8458;top:9144;width:10992;height:326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cy5LwQAAANoAAAAPAAAAZHJzL2Rvd25yZXYueG1sRE9NawIx&#10;EL0L/ocwQm+a1UMrW6MU0SKlWrRSehw2092lm8mapLr9985B8Ph437NF5xp1phBrzwbGowwUceFt&#10;zaWB4+d6OAUVE7LFxjMZ+KcIi3m/N8Pc+gvv6XxIpZIQjjkaqFJqc61jUZHDOPItsXA/PjhMAkOp&#10;bcCLhLtGT7LsUTusWRoqbGlZUfF7+HMyw63fju+v+68srD5235vTdvm0S8Y8DLqXZ1CJunQX39wb&#10;a0C2yhXxg55fAQAA//8DAFBLAQItABQABgAIAAAAIQDb4fbL7gAAAIUBAAATAAAAAAAAAAAAAAAA&#10;AAAAAABbQ29udGVudF9UeXBlc10ueG1sUEsBAi0AFAAGAAgAAAAhAFr0LFu/AAAAFQEAAAsAAAAA&#10;AAAAAAAAAAAAHwEAAF9yZWxzLy5yZWxzUEsBAi0AFAAGAAgAAAAhALpzLkvBAAAA2gAAAA8AAAAA&#10;AAAAAAAAAAAABwIAAGRycy9kb3ducmV2LnhtbFBLBQYAAAAAAwADALcAAAD1AgAAAAA=&#10;" stroked="f">
                  <v:textbox inset="2.36525mm,1.1826mm,2.36525mm,1.1826mm">
                    <w:txbxContent>
                      <w:p w14:paraId="20C620DA" w14:textId="77777777" w:rsidR="00635AA1" w:rsidRDefault="00635AA1" w:rsidP="00BF627C">
                        <w:pPr>
                          <w:spacing w:after="0"/>
                          <w:jc w:val="right"/>
                          <w:rPr>
                            <w:sz w:val="18"/>
                          </w:rPr>
                        </w:pPr>
                        <w:r>
                          <w:rPr>
                            <w:sz w:val="18"/>
                          </w:rPr>
                          <w:t>Month A</w:t>
                        </w:r>
                      </w:p>
                      <w:p w14:paraId="20C620DB" w14:textId="77777777" w:rsidR="00635AA1" w:rsidRPr="00D36480" w:rsidRDefault="00635AA1" w:rsidP="00BF627C">
                        <w:pPr>
                          <w:spacing w:after="0"/>
                          <w:jc w:val="right"/>
                          <w:rPr>
                            <w:sz w:val="18"/>
                          </w:rPr>
                        </w:pPr>
                        <w:r>
                          <w:rPr>
                            <w:sz w:val="18"/>
                          </w:rPr>
                          <w:t>Incremental CPM</w:t>
                        </w:r>
                      </w:p>
                    </w:txbxContent>
                  </v:textbox>
                </v:shape>
                <v:shape id="Text Box 456" o:spid="_x0000_s1207" type="#_x0000_t202" style="position:absolute;left:19729;top:30079;width:2425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wKrvwQAAANsAAAAPAAAAZHJzL2Rvd25yZXYueG1sRI9BawIx&#10;EIXvBf9DGKEXqVk9FNkaRQShR7XiedhMs9smk22Suuu/7xyE3mZ4b977Zr0dg1c3SrmLbGAxr0AR&#10;N9F27AxcPg4vK1C5IFv0kcnAnTJsN5OnNdY2Dnyi27k4JSGcazTQltLXWuempYB5Hnti0T5jClhk&#10;TU7bhIOEB6+XVfWqA3YsDS32tG+p+T7/BgM+XJOrfEZrj8P45Xb0szrOjHmejrs3UIXG8m9+XL9b&#10;wRd6+UUG0Js/AAAA//8DAFBLAQItABQABgAIAAAAIQDb4fbL7gAAAIUBAAATAAAAAAAAAAAAAAAA&#10;AAAAAABbQ29udGVudF9UeXBlc10ueG1sUEsBAi0AFAAGAAgAAAAhAFr0LFu/AAAAFQEAAAsAAAAA&#10;AAAAAAAAAAAAHwEAAF9yZWxzLy5yZWxzUEsBAi0AFAAGAAgAAAAhAJDAqu/BAAAA2wAAAA8AAAAA&#10;AAAAAAAAAAAABwIAAGRycy9kb3ducmV2LnhtbFBLBQYAAAAAAwADALcAAAD1AgAAAAA=&#10;" fillcolor="#c00000" strokecolor="#f2f2f2" strokeweight="3pt">
                  <v:shadow on="t" color="#3f3151" opacity=".5" offset="1pt"/>
                  <v:textbox inset="2.36525mm,1.1826mm,2.36525mm,1.1826mm">
                    <w:txbxContent>
                      <w:p w14:paraId="20C620DC" w14:textId="77777777" w:rsidR="00635AA1" w:rsidRPr="00D36480" w:rsidRDefault="00635AA1" w:rsidP="00BF627C">
                        <w:pPr>
                          <w:jc w:val="center"/>
                          <w:rPr>
                            <w:sz w:val="18"/>
                          </w:rPr>
                        </w:pPr>
                        <w:r>
                          <w:rPr>
                            <w:sz w:val="18"/>
                          </w:rPr>
                          <w:t>First CPM</w:t>
                        </w:r>
                      </w:p>
                      <w:p w14:paraId="20C620DD" w14:textId="77777777" w:rsidR="00635AA1" w:rsidRPr="00F649BE" w:rsidRDefault="00635AA1" w:rsidP="00BF627C"/>
                    </w:txbxContent>
                  </v:textbox>
                </v:shape>
                <v:shape id="Text Box 457" o:spid="_x0000_s1208" type="#_x0000_t202" style="position:absolute;left:29959;top:26631;width:26721;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yTqovgAAANsAAAAPAAAAZHJzL2Rvd25yZXYueG1sRE/LqsIw&#10;EN0L/kMYwZ2muhCpRrlcEEU3Pup+aOam5TaT0qRa/XojCO7mcJ6zXHe2EjdqfOlYwWScgCDOnS7Z&#10;KMgum9EchA/IGivHpOBBHtarfm+JqXZ3PtHtHIyIIexTVFCEUKdS+rwgi37sauLI/bnGYoiwMVI3&#10;eI/htpLTJJlJiyXHhgJr+i0o/z+3VkEwxytboyd11bV6mz1nrTnslRoOup8FiEBd+Io/7p2O86fw&#10;/iUeIFcvAAAA//8DAFBLAQItABQABgAIAAAAIQDb4fbL7gAAAIUBAAATAAAAAAAAAAAAAAAAAAAA&#10;AABbQ29udGVudF9UeXBlc10ueG1sUEsBAi0AFAAGAAgAAAAhAFr0LFu/AAAAFQEAAAsAAAAAAAAA&#10;AAAAAAAAHwEAAF9yZWxzLy5yZWxzUEsBAi0AFAAGAAgAAAAhAO7JOqi+AAAA2wAAAA8AAAAAAAAA&#10;AAAAAAAABwIAAGRycy9kb3ducmV2LnhtbFBLBQYAAAAAAwADALcAAADyAgAAAAA=&#10;" fillcolor="yellow" strokecolor="#f2f2f2" strokeweight="3pt">
                  <v:shadow on="t" color="#974706" opacity=".5" offset="1pt"/>
                  <v:textbox inset="2.36525mm,1.1826mm,2.36525mm,1.1826mm">
                    <w:txbxContent>
                      <w:p w14:paraId="20C620DE" w14:textId="77777777" w:rsidR="00635AA1" w:rsidRPr="00D36480" w:rsidRDefault="00635AA1" w:rsidP="00BF627C">
                        <w:pPr>
                          <w:jc w:val="center"/>
                          <w:rPr>
                            <w:sz w:val="18"/>
                          </w:rPr>
                        </w:pPr>
                        <w:r>
                          <w:rPr>
                            <w:sz w:val="18"/>
                          </w:rPr>
                          <w:t>Month B RA Capacity</w:t>
                        </w:r>
                      </w:p>
                    </w:txbxContent>
                  </v:textbox>
                </v:shape>
                <v:shape id="Text Box 458" o:spid="_x0000_s1209" type="#_x0000_t202" style="position:absolute;left:5772;top:26631;width:23742;height:25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nx2twgAAANsAAAAPAAAAZHJzL2Rvd25yZXYueG1sRE9LawIx&#10;EL4L/ocwgjc3qaKUrVFE8VFv2lLa27AZd5duJssm6uqvbwSht/n4njOdt7YSF2p86VjDS6JAEGfO&#10;lJxr+PxYD15B+IBssHJMGm7kYT7rdqaYGnflA12OIRcxhH2KGooQ6lRKnxVk0SeuJo7cyTUWQ4RN&#10;Lk2D1xhuKzlUaiItlhwbCqxpWVD2ezxbDeft9+Kkvu7qfTPivLytfvbKjbXu99rFG4hAbfgXP907&#10;E+eP4PFLPEDO/gAAAP//AwBQSwECLQAUAAYACAAAACEA2+H2y+4AAACFAQAAEwAAAAAAAAAAAAAA&#10;AAAAAAAAW0NvbnRlbnRfVHlwZXNdLnhtbFBLAQItABQABgAIAAAAIQBa9CxbvwAAABUBAAALAAAA&#10;AAAAAAAAAAAAAB8BAABfcmVscy8ucmVsc1BLAQItABQABgAIAAAAIQCXnx2twgAAANsAAAAPAAAA&#10;AAAAAAAAAAAAAAcCAABkcnMvZG93bnJldi54bWxQSwUGAAAAAAMAAwC3AAAA9gIAAAAA&#10;" fillcolor="#4bacc6" strokecolor="#f2f2f2" strokeweight="3pt">
                  <v:shadow on="t" color="#205867" opacity=".5" offset="1pt"/>
                  <v:textbox inset="2.36525mm,1.1826mm,2.36525mm,1.1826mm">
                    <w:txbxContent>
                      <w:p w14:paraId="20C620DF" w14:textId="77777777" w:rsidR="00635AA1" w:rsidRPr="00D36480" w:rsidRDefault="00635AA1" w:rsidP="00BF627C">
                        <w:pPr>
                          <w:jc w:val="center"/>
                          <w:rPr>
                            <w:sz w:val="18"/>
                          </w:rPr>
                        </w:pPr>
                        <w:r>
                          <w:rPr>
                            <w:sz w:val="18"/>
                          </w:rPr>
                          <w:t>Month A RA Capacity</w:t>
                        </w:r>
                      </w:p>
                    </w:txbxContent>
                  </v:textbox>
                </v:shape>
                <v:shape id="AutoShape 459" o:spid="_x0000_s1210" type="#_x0000_t32" style="position:absolute;left:4394;top:23101;width:52070;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EYm+vwAAANsAAAAPAAAAZHJzL2Rvd25yZXYueG1sRE9Ni8Iw&#10;EL0L/ocwwt5sqiuLVFNRQfDiQdeLt6EZm9JmUptYu/9+IyzsbR7vc9abwTaip85XjhXMkhQEceF0&#10;xaWC6/dhugThA7LGxjEp+CEPm3w8WmOm3YvP1F9CKWII+wwVmBDaTEpfGLLoE9cSR+7uOoshwq6U&#10;usNXDLeNnKfpl7RYcWww2NLeUFFfnlaBbbV9nJzRt7r6bHZ0vG93aa/Ux2TYrkAEGsK/+M991HH+&#10;At6/xANk/gsAAP//AwBQSwECLQAUAAYACAAAACEA2+H2y+4AAACFAQAAEwAAAAAAAAAAAAAAAAAA&#10;AAAAW0NvbnRlbnRfVHlwZXNdLnhtbFBLAQItABQABgAIAAAAIQBa9CxbvwAAABUBAAALAAAAAAAA&#10;AAAAAAAAAB8BAABfcmVscy8ucmVsc1BLAQItABQABgAIAAAAIQAOEYm+vwAAANsAAAAPAAAAAAAA&#10;AAAAAAAAAAcCAABkcnMvZG93bnJldi54bWxQSwUGAAAAAAMAAwC3AAAA8wIAAAAA&#10;" strokeweight="1.5pt"/>
                <v:shape id="AutoShape 460" o:spid="_x0000_s1211" type="#_x0000_t32" style="position:absolute;left:29514;top:12312;width:26537;height: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qagFwAAAANsAAAAPAAAAZHJzL2Rvd25yZXYueG1sRE9LasMw&#10;EN0HcgcxhW5CIjvQJriWQ2kIZJvPASbW1DK1Roql2u7tq0Chu3m875S7yXZioD60jhXkqwwEce10&#10;y42C6+Ww3IIIEVlj55gU/FCAXTWflVhoN/KJhnNsRArhUKACE6MvpAy1IYth5Txx4j5dbzEm2DdS&#10;9zimcNvJdZa9SostpwaDnj4M1V/nb6uAfbM4HG/mnq/z7cXv9xsah5tSz0/T+xuISFP8F/+5jzrN&#10;f4HHL+kAWf0CAAD//wMAUEsBAi0AFAAGAAgAAAAhANvh9svuAAAAhQEAABMAAAAAAAAAAAAAAAAA&#10;AAAAAFtDb250ZW50X1R5cGVzXS54bWxQSwECLQAUAAYACAAAACEAWvQsW78AAAAVAQAACwAAAAAA&#10;AAAAAAAAAAAfAQAAX3JlbHMvLnJlbHNQSwECLQAUAAYACAAAACEACqmoBcAAAADbAAAADwAAAAAA&#10;AAAAAAAAAAAHAgAAZHJzL2Rvd25yZXYueG1sUEsFBgAAAAADAAMAtwAAAPQCAAAAAA==&#10;" strokecolor="yellow" strokeweight="3pt">
                  <v:shadow color="#622423" opacity=".5" offset="1pt"/>
                </v:shape>
                <v:shape id="AutoShape 461" o:spid="_x0000_s1212" type="#_x0000_t32" style="position:absolute;left:20377;top:9486;width:23488;height:7;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NVoEwwAAANsAAAAPAAAAZHJzL2Rvd25yZXYueG1sRE9La8JA&#10;EL4L/Q/LFLzpptpKTbMRHxQ89GC12OuQHZPU7GzcXTX+e7dQ6G0+vudks8404kLO15YVPA0TEMSF&#10;1TWXCr5274NXED4ga2wsk4IbeZjlD70MU22v/EmXbShFDGGfooIqhDaV0hcVGfRD2xJH7mCdwRCh&#10;K6V2eI3hppGjJJlIgzXHhgpbWlZUHLdnoyB5OX/vn2172Ix/dm76cVquwuKmVP+xm7+BCNSFf/Gf&#10;e63j/An8/hIPkPkdAAD//wMAUEsBAi0AFAAGAAgAAAAhANvh9svuAAAAhQEAABMAAAAAAAAAAAAA&#10;AAAAAAAAAFtDb250ZW50X1R5cGVzXS54bWxQSwECLQAUAAYACAAAACEAWvQsW78AAAAVAQAACwAA&#10;AAAAAAAAAAAAAAAfAQAAX3JlbHMvLnJlbHNQSwECLQAUAAYACAAAACEAJDVaBMMAAADbAAAADwAA&#10;AAAAAAAAAAAAAAAHAgAAZHJzL2Rvd25yZXYueG1sUEsFBgAAAAADAAMAtwAAAPcCAAAAAA==&#10;" strokecolor="#c0504d" strokeweight="3pt">
                  <v:shadow color="#622423" opacity=".5" offset="1pt"/>
                </v:shape>
                <v:shape id="AutoShape 462" o:spid="_x0000_s1213" type="#_x0000_t32" style="position:absolute;left:6953;top:12306;width:22561;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0qd3wAAAANsAAAAPAAAAZHJzL2Rvd25yZXYueG1sRE9Na8JA&#10;EL0X/A/LCL01m3qoIXUVKQq5CG0UgrchO02C2dm4u2r677uC4G0e73MWq9H04krOd5YVvCcpCOLa&#10;6o4bBYf99i0D4QOyxt4yKfgjD6vl5GWBubY3/qFrGRoRQ9jnqKANYcil9HVLBn1iB+LI/VpnMETo&#10;Gqkd3mK46eUsTT+kwY5jQ4sDfbVUn8qLUeD1mTZVlR2x2G2k/T47Hoq5Uq/Tcf0JItAYnuKHu9Bx&#10;/hzuv8QD5PIfAAD//wMAUEsBAi0AFAAGAAgAAAAhANvh9svuAAAAhQEAABMAAAAAAAAAAAAAAAAA&#10;AAAAAFtDb250ZW50X1R5cGVzXS54bWxQSwECLQAUAAYACAAAACEAWvQsW78AAAAVAQAACwAAAAAA&#10;AAAAAAAAAAAfAQAAX3JlbHMvLnJlbHNQSwECLQAUAAYACAAAACEA5dKnd8AAAADbAAAADwAAAAAA&#10;AAAAAAAAAAAHAgAAZHJzL2Rvd25yZXYueG1sUEsFBgAAAAADAAMAtwAAAPQCAAAAAA==&#10;" strokecolor="#4bacc6" strokeweight="3pt">
                  <v:shadow color="#622423" opacity=".5" offset="1pt"/>
                </v:shape>
                <v:shape id="AutoShape 463" o:spid="_x0000_s1214" type="#_x0000_t32" style="position:absolute;left:6394;top:438;width:6;height:2272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XIO7wQAAANsAAAAPAAAAZHJzL2Rvd25yZXYueG1sRI9Pi8Iw&#10;EMXvC36HMIK3NVVhWapRVBC8ePDPxdvQjE2xmdQm1vrtncPC3mZ4b977zWLV+1p11MYqsIHJOANF&#10;XARbcWngct59/4KKCdliHZgMvCnCajn4WmBuw4uP1J1SqSSEY44GXEpNrnUsHHmM49AQi3YLrcck&#10;a1tq2+JLwn2tp1n2oz1WLA0OG9o6Ku6npzfgG+sfh+Ds9V7N6g3tb+tN1hkzGvbrOahEffo3/13v&#10;reALrPwiA+jlBwAA//8DAFBLAQItABQABgAIAAAAIQDb4fbL7gAAAIUBAAATAAAAAAAAAAAAAAAA&#10;AAAAAABbQ29udGVudF9UeXBlc10ueG1sUEsBAi0AFAAGAAgAAAAhAFr0LFu/AAAAFQEAAAsAAAAA&#10;AAAAAAAAAAAAHwEAAF9yZWxzLy5yZWxzUEsBAi0AFAAGAAgAAAAhAI9cg7vBAAAA2wAAAA8AAAAA&#10;AAAAAAAAAAAABwIAAGRycy9kb3ducmV2LnhtbFBLBQYAAAAAAwADALcAAAD1AgAAAAA=&#10;" strokeweight="1.5pt"/>
                <v:shape id="Text Box 464" o:spid="_x0000_s1215" type="#_x0000_t202" style="position:absolute;left:39630;top:24015;width:9030;height:21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3PizxQAAANsAAAAPAAAAZHJzL2Rvd25yZXYueG1sRI9PawIx&#10;EMXvgt8hjNCbZuuhtqtRitQi4h+0Ih6Hzbi7dDNZk1TXb2+EgrcZ3vu9eTOaNKYSF3K+tKzgtZeA&#10;IM6sLjlXsP+Zdd9B+ICssbJMCm7kYTJut0aYanvlLV12IRcxhH2KCooQ6lRKnxVk0PdsTRy1k3UG&#10;Q1xdLrXDaww3lewnyZs0WHK8UGBN04Ky392fiTXMbLFffm8PifvarI/z82o6WAelXjrN5xBEoCY8&#10;zf/0XEfuAx6/xAHk+A4AAP//AwBQSwECLQAUAAYACAAAACEA2+H2y+4AAACFAQAAEwAAAAAAAAAA&#10;AAAAAAAAAAAAW0NvbnRlbnRfVHlwZXNdLnhtbFBLAQItABQABgAIAAAAIQBa9CxbvwAAABUBAAAL&#10;AAAAAAAAAAAAAAAAAB8BAABfcmVscy8ucmVsc1BLAQItABQABgAIAAAAIQAr3PizxQAAANsAAAAP&#10;AAAAAAAAAAAAAAAAAAcCAABkcnMvZG93bnJldi54bWxQSwUGAAAAAAMAAwC3AAAA+QIAAAAA&#10;" stroked="f">
                  <v:textbox inset="2.36525mm,1.1826mm,2.36525mm,1.1826mm">
                    <w:txbxContent>
                      <w:p w14:paraId="20C620E0" w14:textId="77777777" w:rsidR="00635AA1" w:rsidRPr="00D36480" w:rsidRDefault="00635AA1" w:rsidP="00BF627C">
                        <w:pPr>
                          <w:rPr>
                            <w:sz w:val="18"/>
                          </w:rPr>
                        </w:pPr>
                        <w:r>
                          <w:rPr>
                            <w:sz w:val="18"/>
                          </w:rPr>
                          <w:t>Start+30 Days</w:t>
                        </w:r>
                      </w:p>
                    </w:txbxContent>
                  </v:textbox>
                </v:shape>
                <v:shape id="AutoShape 465" o:spid="_x0000_s1216" type="#_x0000_t32" style="position:absolute;left:43916;top:23101;width:6;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ZUAAwQAAANsAAAAPAAAAZHJzL2Rvd25yZXYueG1sRE9NawIx&#10;EL0L/ocwQi+iWYVKWY2yFoRa8KDW+7gZN8HNZN1E3f775lDw+Hjfi1XnavGgNljPCibjDARx6bXl&#10;SsHPcTP6ABEissbaMyn4pQCrZb+3wFz7J+/pcYiVSCEcclRgYmxyKUNpyGEY+4Y4cRffOowJtpXU&#10;LT5TuKvlNMtm0qHl1GCwoU9D5fVwdwp228m6OBu7/d7f7O59U9T3anhS6m3QFXMQkbr4Ev+7v7SC&#10;aVqfvqQfIJd/AAAA//8DAFBLAQItABQABgAIAAAAIQDb4fbL7gAAAIUBAAATAAAAAAAAAAAAAAAA&#10;AAAAAABbQ29udGVudF9UeXBlc10ueG1sUEsBAi0AFAAGAAgAAAAhAFr0LFu/AAAAFQEAAAsAAAAA&#10;AAAAAAAAAAAAHwEAAF9yZWxzLy5yZWxzUEsBAi0AFAAGAAgAAAAhAGVlQADBAAAA2wAAAA8AAAAA&#10;AAAAAAAAAAAABwIAAGRycy9kb3ducmV2LnhtbFBLBQYAAAAAAwADALcAAAD1AgAAAAA=&#10;"/>
                <v:shape id="Text Box 466" o:spid="_x0000_s1217" type="#_x0000_t202" style="position:absolute;left:18072;top:23926;width:5092;height:21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xj4IxQAAANsAAAAPAAAAZHJzL2Rvd25yZXYueG1sRI9BawIx&#10;EIXvhf6HMAVvNasHLatRRKqIWGVVxOOwGXeXbiZrEnX775tCwePjzfvevPG0NbW4k/OVZQW9bgKC&#10;OLe64kLB8bB4/wDhA7LG2jIp+CEP08nryxhTbR+c0X0fChEh7FNUUIbQpFL6vCSDvmsb4uhdrDMY&#10;onSF1A4fEW5q2U+SgTRYcWwosaF5Sfn3/mbiG2axPm6W2Slxn7vteXX9mg+3QanOWzsbgQjUhufx&#10;f3qlFfR78LclAkBOfgEAAP//AwBQSwECLQAUAAYACAAAACEA2+H2y+4AAACFAQAAEwAAAAAAAAAA&#10;AAAAAAAAAAAAW0NvbnRlbnRfVHlwZXNdLnhtbFBLAQItABQABgAIAAAAIQBa9CxbvwAAABUBAAAL&#10;AAAAAAAAAAAAAAAAAB8BAABfcmVscy8ucmVsc1BLAQItABQABgAIAAAAIQAbxj4IxQAAANsAAAAP&#10;AAAAAAAAAAAAAAAAAAcCAABkcnMvZG93bnJldi54bWxQSwUGAAAAAAMAAwC3AAAA+QIAAAAA&#10;" stroked="f">
                  <v:textbox inset="2.36525mm,1.1826mm,2.36525mm,1.1826mm">
                    <w:txbxContent>
                      <w:p w14:paraId="20C620E1" w14:textId="77777777" w:rsidR="00635AA1" w:rsidRPr="00D36480" w:rsidRDefault="00635AA1" w:rsidP="00BF627C">
                        <w:pPr>
                          <w:rPr>
                            <w:sz w:val="18"/>
                          </w:rPr>
                        </w:pPr>
                        <w:r>
                          <w:rPr>
                            <w:sz w:val="18"/>
                          </w:rPr>
                          <w:t>Start</w:t>
                        </w:r>
                      </w:p>
                    </w:txbxContent>
                  </v:textbox>
                </v:shape>
                <v:shape id="AutoShape 467" o:spid="_x0000_s1218" type="#_x0000_t32" style="position:absolute;left:20504;top:23101;width:12;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3vsxAAAANsAAAAPAAAAZHJzL2Rvd25yZXYueG1sRI9BawIx&#10;FITvBf9DeIKXUrMuKGVrlLUgVMGDtr2/bl43oZuXdRN1/fdGEHocZuYbZr7sXSPO1AXrWcFknIEg&#10;rry2XCv4+ly/vIIIEVlj45kUXCnAcjF4mmOh/YX3dD7EWiQIhwIVmBjbQspQGXIYxr4lTt6v7xzG&#10;JLta6g4vCe4amWfZTDq0nBYMtvRuqPo7nJyC3WayKn+M3Wz3R7ubrsvmVD9/KzUa9uUbiEh9/A8/&#10;2h9aQZ7D/Uv6AXJxAwAA//8DAFBLAQItABQABgAIAAAAIQDb4fbL7gAAAIUBAAATAAAAAAAAAAAA&#10;AAAAAAAAAABbQ29udGVudF9UeXBlc10ueG1sUEsBAi0AFAAGAAgAAAAhAFr0LFu/AAAAFQEAAAsA&#10;AAAAAAAAAAAAAAAAHwEAAF9yZWxzLy5yZWxzUEsBAi0AFAAGAAgAAAAhAPr7e+zEAAAA2wAAAA8A&#10;AAAAAAAAAAAAAAAABwIAAGRycy9kb3ducmV2LnhtbFBLBQYAAAAAAwADALcAAAD4AgAAAAA=&#10;"/>
                <v:shape id="Text Box 468" o:spid="_x0000_s1219" type="#_x0000_t202" style="position:absolute;left:2438;top:11391;width:337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WAXkxgAAANsAAAAPAAAAZHJzL2Rvd25yZXYueG1sRI9fa8JA&#10;EMTfhX6HYwu+6aUKbYlegkgVKa3FP4iPS25NQnN76d2p6bfvCQUfh9n5zc4070wjLuR8bVnB0zAB&#10;QVxYXXOpYL9bDF5B+ICssbFMCn7JQ5499KaYanvlDV22oRQRwj5FBVUIbSqlLyoy6Ie2JY7eyTqD&#10;IUpXSu3wGuGmkaMkeZYGa44NFbY0r6j43p5NfMMs3vcfy80hcW9f6+Pq53P+sg5K9R+72QREoC7c&#10;j//TK61gNIbblggAmf0BAAD//wMAUEsBAi0AFAAGAAgAAAAhANvh9svuAAAAhQEAABMAAAAAAAAA&#10;AAAAAAAAAAAAAFtDb250ZW50X1R5cGVzXS54bWxQSwECLQAUAAYACAAAACEAWvQsW78AAAAVAQAA&#10;CwAAAAAAAAAAAAAAAAAfAQAAX3JlbHMvLnJlbHNQSwECLQAUAAYACAAAACEAhFgF5MYAAADbAAAA&#10;DwAAAAAAAAAAAAAAAAAHAgAAZHJzL2Rvd25yZXYueG1sUEsFBgAAAAADAAMAtwAAAPoCAAAAAA==&#10;" stroked="f">
                  <v:textbox inset="2.36525mm,1.1826mm,2.36525mm,1.1826mm">
                    <w:txbxContent>
                      <w:p w14:paraId="20C620E2" w14:textId="77777777" w:rsidR="00635AA1" w:rsidRPr="00D36480" w:rsidRDefault="00635AA1" w:rsidP="00BF627C">
                        <w:pPr>
                          <w:rPr>
                            <w:sz w:val="18"/>
                          </w:rPr>
                        </w:pPr>
                        <w:r>
                          <w:rPr>
                            <w:sz w:val="18"/>
                          </w:rPr>
                          <w:t xml:space="preserve">RA </w:t>
                        </w:r>
                      </w:p>
                    </w:txbxContent>
                  </v:textbox>
                </v:shape>
                <v:shape id="AutoShape 469" o:spid="_x0000_s1220" type="#_x0000_t32" style="position:absolute;left:6197;top:16535;width:50267;height:1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qC5LxgAAANsAAAAPAAAAZHJzL2Rvd25yZXYueG1sRI9ba8JA&#10;FITfC/6H5Qh9KXUTCUFSV9FeINAXq/b9kD250OzZJLvV6K93C0Ifh5n5hlmuR9OKEw2usawgnkUg&#10;iAurG64UHA8fzwsQziNrbC2Tggs5WK8mD0vMtD3zF532vhIBwi5DBbX3XSalK2oy6Ga2Iw5eaQeD&#10;PsihknrAc4CbVs6jKJUGGw4LNXb0WlPxs/81Ctq3zyS227Lvy+u1+t7l6eL9KVXqcTpuXkB4Gv1/&#10;+N7OtYJ5An9fwg+QqxsAAAD//wMAUEsBAi0AFAAGAAgAAAAhANvh9svuAAAAhQEAABMAAAAAAAAA&#10;AAAAAAAAAAAAAFtDb250ZW50X1R5cGVzXS54bWxQSwECLQAUAAYACAAAACEAWvQsW78AAAAVAQAA&#10;CwAAAAAAAAAAAAAAAAAfAQAAX3JlbHMvLnJlbHNQSwECLQAUAAYACAAAACEAPaguS8YAAADbAAAA&#10;DwAAAAAAAAAAAAAAAAAHAgAAZHJzL2Rvd25yZXYueG1sUEsFBgAAAAADAAMAtwAAAPoCAAAAAA==&#10;" strokecolor="#9bbb59" strokeweight="3pt">
                  <v:stroke dashstyle="1 1"/>
                  <v:shadow color="#622423" opacity=".5" offset="1pt"/>
                </v:shape>
                <v:shape id="AutoShape 470" o:spid="_x0000_s1221" type="#_x0000_t32" style="position:absolute;left:6216;top:1670;width:50248;height:6;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D03HkwwAAANsAAAAPAAAAZHJzL2Rvd25yZXYueG1sRI9Ba8JA&#10;FITvBf/D8oTe6saopU2zkRIQehKMbc+P7Gs2mH0bsluN/npXEDwOM/MNk69H24kjDb51rGA+S0AQ&#10;10633Cj43m9e3kD4gKyxc0wKzuRhXUyecsy0O/GOjlVoRISwz1CBCaHPpPS1IYt+5nri6P25wWKI&#10;cmikHvAU4baTaZK8SostxwWDPZWG6kP1bxUkfhF+lka+8y4tL+NlWf1uy7NSz9Px8wNEoDE8wvf2&#10;l1aQruD2Jf4AWVwBAAD//wMAUEsBAi0AFAAGAAgAAAAhANvh9svuAAAAhQEAABMAAAAAAAAAAAAA&#10;AAAAAAAAAFtDb250ZW50X1R5cGVzXS54bWxQSwECLQAUAAYACAAAACEAWvQsW78AAAAVAQAACwAA&#10;AAAAAAAAAAAAAAAfAQAAX3JlbHMvLnJlbHNQSwECLQAUAAYACAAAACEAA9Nx5MMAAADbAAAADwAA&#10;AAAAAAAAAAAAAAAHAgAAZHJzL2Rvd25yZXYueG1sUEsFBgAAAAADAAMAtwAAAPcCAAAAAA==&#10;" strokecolor="#8064a2" strokeweight="3pt">
                  <v:stroke dashstyle="1 1"/>
                  <v:shadow color="#622423" opacity=".5" offset="1pt"/>
                </v:shape>
                <v:shape id="AutoShape 471" o:spid="_x0000_s1222" type="#_x0000_t32" style="position:absolute;left:43853;top:9486;width:6;height:282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WZC5xQAAANsAAAAPAAAAZHJzL2Rvd25yZXYueG1sRI9PawIx&#10;FMTvQr9DeIXeNFtrRVejqEXw4KH+Qa+PzXN37eZlm0Rdv70RCj0OM/MbZjxtTCWu5HxpWcF7JwFB&#10;nFldcq5gv1u2ByB8QNZYWSYFd/Iwnby0xphqe+MNXbchFxHCPkUFRQh1KqXPCjLoO7Ymjt7JOoMh&#10;SpdL7fAW4aaS3STpS4Mlx4UCa1oUlP1sL0ZB8nk5Hnq2Pn1/nHduuP5dfIX5Xam312Y2AhGoCf/h&#10;v/ZKK+j24fkl/gA5eQAAAP//AwBQSwECLQAUAAYACAAAACEA2+H2y+4AAACFAQAAEwAAAAAAAAAA&#10;AAAAAAAAAAAAW0NvbnRlbnRfVHlwZXNdLnhtbFBLAQItABQABgAIAAAAIQBa9CxbvwAAABUBAAAL&#10;AAAAAAAAAAAAAAAAAB8BAABfcmVscy8ucmVsc1BLAQItABQABgAIAAAAIQDqWZC5xQAAANsAAAAP&#10;AAAAAAAAAAAAAAAAAAcCAABkcnMvZG93bnJldi54bWxQSwUGAAAAAAMAAwC3AAAA+QIAAAAA&#10;" strokecolor="#c0504d" strokeweight="3pt">
                  <v:shadow color="#622423" opacity=".5" offset="1pt"/>
                </v:shape>
                <v:shape id="AutoShape 472" o:spid="_x0000_s1223" type="#_x0000_t32" style="position:absolute;left:20497;top:13030;width:64;height:848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9nmTxAAAANsAAAAPAAAAZHJzL2Rvd25yZXYueG1sRI9Ba8JA&#10;FITvBf/D8gQvxWwqpUp0FbGktMekQq7P7DOJZt+G7BrT/vpuodDjMDPfMJvdaFoxUO8aywqeohgE&#10;cWl1w5WC42c6X4FwHllja5kUfJGD3XbysMFE2ztnNOS+EgHCLkEFtfddIqUrazLoItsRB+9se4M+&#10;yL6Susd7gJtWLuL4RRpsOCzU2NGhpvKa34wCTp9P8dvlo8OhuqTFY8uv2Xeh1Gw67tcgPI3+P/zX&#10;ftcKFkv4/RJ+gNz+AAAA//8DAFBLAQItABQABgAIAAAAIQDb4fbL7gAAAIUBAAATAAAAAAAAAAAA&#10;AAAAAAAAAABbQ29udGVudF9UeXBlc10ueG1sUEsBAi0AFAAGAAgAAAAhAFr0LFu/AAAAFQEAAAsA&#10;AAAAAAAAAAAAAAAAHwEAAF9yZWxzLy5yZWxzUEsBAi0AFAAGAAgAAAAhAPT2eZPEAAAA2wAAAA8A&#10;AAAAAAAAAAAAAAAABwIAAGRycy9kb3ducmV2LnhtbFBLBQYAAAAAAwADALcAAAD4AgAAAAA=&#10;" strokeweight="1pt">
                  <v:stroke dashstyle="1 1" endcap="round"/>
                  <v:shadow color="#622423" opacity=".5" offset="1pt"/>
                </v:shape>
                <v:shape id="Text Box 473" o:spid="_x0000_s1224" type="#_x0000_t202" style="position:absolute;left:1428;top:577;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JeVxQAAANsAAAAPAAAAZHJzL2Rvd25yZXYueG1sRI/BagJB&#10;DIbvBd9hiNBbndWDlq2jFKkipSpaKT2GnXR3cSeznZnq+vbmUPAY/vxfvkznnWvUmUKsPRsYDjJQ&#10;xIW3NZcGjp/Lp2dQMSFbbDyTgStFmM96D1PMrb/wns6HVCqBcMzRQJVSm2sdi4ocxoFviSX78cFh&#10;kjGU2ga8CNw1epRlY+2wZrlQYUuLiorT4c+Jhlu+Hz9W+68svO223+vfzWKyTcY89rvXF1CJunRf&#10;/m+vrYGRyMovAgA9uwEAAP//AwBQSwECLQAUAAYACAAAACEA2+H2y+4AAACFAQAAEwAAAAAAAAAA&#10;AAAAAAAAAAAAW0NvbnRlbnRfVHlwZXNdLnhtbFBLAQItABQABgAIAAAAIQBa9CxbvwAAABUBAAAL&#10;AAAAAAAAAAAAAAAAAB8BAABfcmVscy8ucmVsc1BLAQItABQABgAIAAAAIQCK/JeVxQAAANsAAAAP&#10;AAAAAAAAAAAAAAAAAAcCAABkcnMvZG93bnJldi54bWxQSwUGAAAAAAMAAwC3AAAA+QIAAAAA&#10;" stroked="f">
                  <v:textbox inset="2.36525mm,1.1826mm,2.36525mm,1.1826mm">
                    <w:txbxContent>
                      <w:p w14:paraId="20C620E3" w14:textId="77777777" w:rsidR="00635AA1" w:rsidRPr="00D36480" w:rsidRDefault="00635AA1" w:rsidP="00BF627C">
                        <w:pPr>
                          <w:rPr>
                            <w:sz w:val="18"/>
                          </w:rPr>
                        </w:pPr>
                        <w:r>
                          <w:rPr>
                            <w:sz w:val="18"/>
                          </w:rPr>
                          <w:t xml:space="preserve">Pmax </w:t>
                        </w:r>
                      </w:p>
                    </w:txbxContent>
                  </v:textbox>
                </v:shape>
                <v:shape id="Text Box 474" o:spid="_x0000_s1225" type="#_x0000_t202" style="position:absolute;left:1409;top:15443;width:4788;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li5VxgAAANsAAAAPAAAAZHJzL2Rvd25yZXYueG1sRI9NawJB&#10;DIbvhf6HIQVvddYetKyOIlKLlFbxg9Jj2Im7izuZ7cyo679vDgWP4c375Mlk1rlGXSjE2rOBQT8D&#10;RVx4W3Np4LBfPr+CignZYuOZDNwowmz6+DDB3Porb+myS6USCMccDVQptbnWsajIYez7lliyow8O&#10;k4yh1DbgVeCu0S9ZNtQOa5YLFba0qKg47c5ONNzy4/D5vv3Owttm/bP6/VqM1smY3lM3H4NK1KX7&#10;8n97ZQ0MRVZ+EQDo6R8AAAD//wMAUEsBAi0AFAAGAAgAAAAhANvh9svuAAAAhQEAABMAAAAAAAAA&#10;AAAAAAAAAAAAAFtDb250ZW50X1R5cGVzXS54bWxQSwECLQAUAAYACAAAACEAWvQsW78AAAAVAQAA&#10;CwAAAAAAAAAAAAAAAAAfAQAAX3JlbHMvLnJlbHNQSwECLQAUAAYACAAAACEAHJYuVcYAAADbAAAA&#10;DwAAAAAAAAAAAAAAAAAHAgAAZHJzL2Rvd25yZXYueG1sUEsFBgAAAAADAAMAtwAAAPoCAAAAAA==&#10;" stroked="f">
                  <v:textbox inset="2.36525mm,1.1826mm,2.36525mm,1.1826mm">
                    <w:txbxContent>
                      <w:p w14:paraId="20C620E4" w14:textId="77777777" w:rsidR="00635AA1" w:rsidRPr="00D36480" w:rsidRDefault="00635AA1" w:rsidP="00BF627C">
                        <w:pPr>
                          <w:rPr>
                            <w:sz w:val="18"/>
                          </w:rPr>
                        </w:pPr>
                        <w:r>
                          <w:rPr>
                            <w:sz w:val="18"/>
                          </w:rPr>
                          <w:t>Pmin</w:t>
                        </w:r>
                      </w:p>
                    </w:txbxContent>
                  </v:textbox>
                </v:shape>
                <v:shape id="Text Box 475" o:spid="_x0000_s1226" type="#_x0000_t202" style="position:absolute;left:19450;top:3987;width:15887;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2ovOxgAAANsAAAAPAAAAZHJzL2Rvd25yZXYueG1sRI9Pa8JA&#10;EMXvQr/DMgVvumkPto1ugkgVKa3FP4jHITsmodnZuLtq+u27QsHj4837vXmTvDONuJDztWUFT8ME&#10;BHFhdc2lgt12PngF4QOyxsYyKfglD3n20Jtgqu2V13TZhFJECPsUFVQhtKmUvqjIoB/aljh6R+sM&#10;hihdKbXDa4SbRj4nyUgarDk2VNjSrKLiZ3M28Q0z/9h9Ltb7xL1/rw7L09fsZRWU6j920zGIQF24&#10;H/+nl1rB6A1uWyIAZPYHAAD//wMAUEsBAi0AFAAGAAgAAAAhANvh9svuAAAAhQEAABMAAAAAAAAA&#10;AAAAAAAAAAAAAFtDb250ZW50X1R5cGVzXS54bWxQSwECLQAUAAYACAAAACEAWvQsW78AAAAVAQAA&#10;CwAAAAAAAAAAAAAAAAAfAQAAX3JlbHMvLnJlbHNQSwECLQAUAAYACAAAACEAc9qLzsYAAADbAAAA&#10;DwAAAAAAAAAAAAAAAAAHAgAAZHJzL2Rvd25yZXYueG1sUEsFBgAAAAADAAMAtwAAAPoCAAAAAA==&#10;" stroked="f">
                  <v:textbox inset="2.36525mm,1.1826mm,2.36525mm,1.1826mm">
                    <w:txbxContent>
                      <w:p w14:paraId="20C620E5" w14:textId="77777777" w:rsidR="00635AA1" w:rsidRPr="00D36480" w:rsidRDefault="00635AA1" w:rsidP="00BF627C">
                        <w:pPr>
                          <w:rPr>
                            <w:sz w:val="18"/>
                          </w:rPr>
                        </w:pPr>
                        <w:r>
                          <w:rPr>
                            <w:sz w:val="18"/>
                          </w:rPr>
                          <w:t>Second CPM Retroactive</w:t>
                        </w:r>
                      </w:p>
                    </w:txbxContent>
                  </v:textbox>
                </v:shape>
                <v:shape id="AutoShape 476" o:spid="_x0000_s1227" type="#_x0000_t32" style="position:absolute;left:43853;top:13030;width:69;height:848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rM76wAAAANsAAAAPAAAAZHJzL2Rvd25yZXYueG1sRE/LisIw&#10;FN0L/kO4ghsZU2XQoWMUUSrO0gd0e6e5ttXmpjSx1vn6yUJweTjvxaozlWipcaVlBZNxBII4s7rk&#10;XMH5lHx8gXAeWWNlmRQ8ycFq2e8tMNb2wQdqjz4XIYRdjAoK7+tYSpcVZNCNbU0cuIttDPoAm1zq&#10;Bh8h3FRyGkUzabDk0FBgTZuCstvxbhRw8vkb7a4/Nbb5NUlHFW8Pf6lSw0G3/gbhqfNv8cu91wrm&#10;YX34En6AXP4DAAD//wMAUEsBAi0AFAAGAAgAAAAhANvh9svuAAAAhQEAABMAAAAAAAAAAAAAAAAA&#10;AAAAAFtDb250ZW50X1R5cGVzXS54bWxQSwECLQAUAAYACAAAACEAWvQsW78AAAAVAQAACwAAAAAA&#10;AAAAAAAAAAAfAQAAX3JlbHMvLnJlbHNQSwECLQAUAAYACAAAACEAaKzO+sAAAADbAAAADwAAAAAA&#10;AAAAAAAAAAAHAgAAZHJzL2Rvd25yZXYueG1sUEsFBgAAAAADAAMAtwAAAPQCAAAAAA==&#10;" strokeweight="1pt">
                  <v:stroke dashstyle="1 1" endcap="round"/>
                  <v:shadow color="#622423" opacity=".5" offset="1pt"/>
                </v:shape>
                <v:shape id="Text Box 477" o:spid="_x0000_s1228" type="#_x0000_t202" style="position:absolute;top:7683;width:3429;height:58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E5k0xAAAANsAAAAPAAAAZHJzL2Rvd25yZXYueG1sRI9Ba8JA&#10;FITvBf/D8oTe6kYLWlJXkYAgvdSaHvT2yL4mwezbsLsm0V/vCgWPw8x8wyzXg2lER87XlhVMJwkI&#10;4sLqmksFv/n27QOED8gaG8uk4Eoe1qvRyxJTbXv+oe4QShEh7FNUUIXQplL6oiKDfmJb4uj9WWcw&#10;ROlKqR32EW4aOUuSuTRYc1yosKWsouJ8uBgFt87ss+zqeklfMj+94/F2+d4p9ToeNp8gAg3hGf5v&#10;77SCxRQeX+IPkKs7AAAA//8DAFBLAQItABQABgAIAAAAIQDb4fbL7gAAAIUBAAATAAAAAAAAAAAA&#10;AAAAAAAAAABbQ29udGVudF9UeXBlc10ueG1sUEsBAi0AFAAGAAgAAAAhAFr0LFu/AAAAFQEAAAsA&#10;AAAAAAAAAAAAAAAAHwEAAF9yZWxzLy5yZWxzUEsBAi0AFAAGAAgAAAAhAPMTmTTEAAAA2wAAAA8A&#10;AAAAAAAAAAAAAAAABwIAAGRycy9kb3ducmV2LnhtbFBLBQYAAAAAAwADALcAAAD4AgAAAAA=&#10;" filled="f" stroked="f">
                  <v:textbox style="layout-flow:vertical;mso-layout-flow-alt:bottom-to-top" inset="2.36525mm,1.1826mm,2.36525mm,1.1826mm">
                    <w:txbxContent>
                      <w:p w14:paraId="20C620E6" w14:textId="77777777" w:rsidR="00635AA1" w:rsidRPr="00D36480" w:rsidRDefault="00635AA1" w:rsidP="00BF627C">
                        <w:pPr>
                          <w:jc w:val="center"/>
                          <w:rPr>
                            <w:sz w:val="18"/>
                          </w:rPr>
                        </w:pPr>
                        <w:r>
                          <w:rPr>
                            <w:szCs w:val="22"/>
                          </w:rPr>
                          <w:t>MW</w:t>
                        </w:r>
                      </w:p>
                    </w:txbxContent>
                  </v:textbox>
                </v:shape>
                <v:shape id="AutoShape 478" o:spid="_x0000_s1229" type="#_x0000_t32" style="position:absolute;left:20497;top:9486;width:7;height:282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0bmnxQAAANsAAAAPAAAAZHJzL2Rvd25yZXYueG1sRI9BawIx&#10;FITvBf9DeEJvNatVW1ejqEXooYdWi14fm+fu6uZlTaKu/74pCB6HmfmGmcwaU4kLOV9aVtDtJCCI&#10;M6tLzhX8blYv7yB8QNZYWSYFN/Iwm7aeJphqe+UfuqxDLiKEfYoKihDqVEqfFWTQd2xNHL29dQZD&#10;lC6X2uE1wk0le0kylAZLjgsF1rQsKDuuz0ZBMjjvtn1b779fDxs3+jotP8LiptRzu5mPQQRqwiN8&#10;b39qBW89+P8Sf4Cc/gEAAP//AwBQSwECLQAUAAYACAAAACEA2+H2y+4AAACFAQAAEwAAAAAAAAAA&#10;AAAAAAAAAAAAW0NvbnRlbnRfVHlwZXNdLnhtbFBLAQItABQABgAIAAAAIQBa9CxbvwAAABUBAAAL&#10;AAAAAAAAAAAAAAAAAB8BAABfcmVscy8ucmVsc1BLAQItABQABgAIAAAAIQCG0bmnxQAAANsAAAAP&#10;AAAAAAAAAAAAAAAAAAcCAABkcnMvZG93bnJldi54bWxQSwUGAAAAAAMAAwC3AAAA+QIAAAAA&#10;" strokecolor="#c0504d" strokeweight="3pt">
                  <v:shadow color="#622423" opacity=".5" offset="1pt"/>
                </v:shape>
                <v:rect id="Rectangle 479" o:spid="_x0000_s1230" style="position:absolute;left:29527;top:6623;width:5080;height:25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k9ndwgAAANsAAAAPAAAAZHJzL2Rvd25yZXYueG1sRI/disIw&#10;FITvF3yHcARvFk214E81iizs4p1Y+wCH5tgWm5OSRFvf3iws7OUwM98wu8NgWvEk5xvLCuazBARx&#10;aXXDlYLi+j1dg/ABWWNrmRS8yMNhP/rYYaZtzxd65qESEcI+QwV1CF0mpS9rMuhntiOO3s06gyFK&#10;V0ntsI9w08pFkiylwYbjQo0dfdVU3vOHUbAurhfXfxantCo2oT/mbfpznis1GQ/HLYhAQ/gP/7VP&#10;WsEqhd8v8QfI/RsAAP//AwBQSwECLQAUAAYACAAAACEA2+H2y+4AAACFAQAAEwAAAAAAAAAAAAAA&#10;AAAAAAAAW0NvbnRlbnRfVHlwZXNdLnhtbFBLAQItABQABgAIAAAAIQBa9CxbvwAAABUBAAALAAAA&#10;AAAAAAAAAAAAAB8BAABfcmVscy8ucmVsc1BLAQItABQABgAIAAAAIQAfk9ndwgAAANsAAAAPAAAA&#10;AAAAAAAAAAAAAAcCAABkcnMvZG93bnJldi54bWxQSwUGAAAAAAMAAwC3AAAA9gIAAAAA&#10;" fillcolor="#fabf8f" strokecolor="#fabf8f"/>
                <v:rect id="Rectangle 480" o:spid="_x0000_s1231" style="position:absolute;left:34607;top:6623;width:9373;height:251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wslxxAAAANsAAAAPAAAAZHJzL2Rvd25yZXYueG1sRI9BSwMx&#10;FITvBf9DeAVvbbZSW1k3W6wgeNBD1168PTbPbHTzsiaxu/33Rih4HGbmG6baTa4XJwrRelawWhYg&#10;iFuvLRsFx7enxR2ImJA19p5JwZki7OqrWYWl9iMf6NQkIzKEY4kKupSGUsrYduQwLv1AnL0PHxym&#10;LIOROuCY4a6XN0WxkQ4t54UOB3rsqP1qfpwCd7Yv8tXYcb8x+3X4/nwvqLlV6no+PdyDSDSl//Cl&#10;/awVbNfw9yX/AFn/AgAA//8DAFBLAQItABQABgAIAAAAIQDb4fbL7gAAAIUBAAATAAAAAAAAAAAA&#10;AAAAAAAAAABbQ29udGVudF9UeXBlc10ueG1sUEsBAi0AFAAGAAgAAAAhAFr0LFu/AAAAFQEAAAsA&#10;AAAAAAAAAAAAAAAAHwEAAF9yZWxzLy5yZWxzUEsBAi0AFAAGAAgAAAAhADXCyXHEAAAA2wAAAA8A&#10;AAAAAAAAAAAAAAAABwIAAGRycy9kb3ducmV2LnhtbFBLBQYAAAAAAwADALcAAAD4AgAAAAA=&#10;" fillcolor="#e36c0a" strokecolor="#e36c0a"/>
                <v:shape id="AutoShape 481" o:spid="_x0000_s1232" type="#_x0000_t32" style="position:absolute;left:29514;top:1676;width:13;height:23908;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ZBgNwwAAANsAAAAPAAAAZHJzL2Rvd25yZXYueG1sRI9Lq8Iw&#10;FIT3gv8hHMGdpgq+qlH0guLCjQ9Qd4fm2Babk94mau+/vxEEl8PMfMPMFrUpxJMql1tW0OtGIIgT&#10;q3NOFZyO684YhPPIGgvLpOCPHCzmzcYMY21fvKfnwaciQNjFqCDzvoyldElGBl3XlsTBu9nKoA+y&#10;SqWu8BXgppD9KBpKgzmHhQxL+skouR8eRsG6NuVm1R/eV73iuJtcR7/byxmVarfq5RSEp9p/w5/2&#10;VisYDeD9JfwAOf8HAAD//wMAUEsBAi0AFAAGAAgAAAAhANvh9svuAAAAhQEAABMAAAAAAAAAAAAA&#10;AAAAAAAAAFtDb250ZW50X1R5cGVzXS54bWxQSwECLQAUAAYACAAAACEAWvQsW78AAAAVAQAACwAA&#10;AAAAAAAAAAAAAAAfAQAAX3JlbHMvLnJlbHNQSwECLQAUAAYACAAAACEALWQYDcMAAADbAAAADwAA&#10;AAAAAAAAAAAAAAAHAgAAZHJzL2Rvd25yZXYueG1sUEsFBgAAAAADAAMAtwAAAPcCAAAAAA==&#10;" strokeweight="1pt">
                  <v:stroke dashstyle="1 1" endcap="round"/>
                  <v:shadow color="#622423" opacity=".5" offset="1pt"/>
                </v:shape>
                <v:shape id="AutoShape 482" o:spid="_x0000_s1233" type="#_x0000_t32" style="position:absolute;left:34493;top:6623;width:6;height:1489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rJP9wgAAANsAAAAPAAAAZHJzL2Rvd25yZXYueG1sRI9Ba8JA&#10;FITvQv/D8grezEYpsURXCUKLlyKm7f2ZfSbB7Nuwu43x33cFweMwM98w6+1oOjGQ861lBfMkBUFc&#10;Wd1yreDn+2P2DsIHZI2dZVJwIw/bzctkjbm2Vz7SUIZaRAj7HBU0IfS5lL5qyKBPbE8cvbN1BkOU&#10;rpba4TXCTScXaZpJgy3HhQZ72jVUXco/o8B9nRafhRvdW5vhAffD7rc4l0pNX8diBSLQGJ7hR3uv&#10;FSwzuH+JP0Bu/gEAAP//AwBQSwECLQAUAAYACAAAACEA2+H2y+4AAACFAQAAEwAAAAAAAAAAAAAA&#10;AAAAAAAAW0NvbnRlbnRfVHlwZXNdLnhtbFBLAQItABQABgAIAAAAIQBa9CxbvwAAABUBAAALAAAA&#10;AAAAAAAAAAAAAB8BAABfcmVscy8ucmVsc1BLAQItABQABgAIAAAAIQDfrJP9wgAAANsAAAAPAAAA&#10;AAAAAAAAAAAAAAcCAABkcnMvZG93bnJldi54bWxQSwUGAAAAAAMAAwC3AAAA9gIAAAAA&#10;" strokeweight="1pt">
                  <v:stroke dashstyle="dash"/>
                  <v:shadow color="#622423" opacity=".5" offset="1pt"/>
                </v:shape>
                <v:shape id="Text Box 483" o:spid="_x0000_s1234" type="#_x0000_t202" style="position:absolute;left:29527;top:33413;width:4966;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SSRwwQAAANsAAAAPAAAAZHJzL2Rvd25yZXYueG1sRI/NagIx&#10;FIX3Bd8hXKG7mnEoVaZG0YJgV8Xoxt1lcjuZdnITJqmOb98IgsvD+fk4i9XgOnGmPraeFUwnBQji&#10;2puWGwXHw/ZlDiImZIOdZ1JwpQir5ehpgZXxF97TWadG5BGOFSqwKYVKylhbchgnPhBn79v3DlOW&#10;fSNNj5c87jpZFsWbdNhyJlgM9GGp/tV/LnPLH5LH16+w0XptS42fp2sTlHoeD+t3EImG9Ajf2zuj&#10;YDaD25f8A+TyHwAA//8DAFBLAQItABQABgAIAAAAIQDb4fbL7gAAAIUBAAATAAAAAAAAAAAAAAAA&#10;AAAAAABbQ29udGVudF9UeXBlc10ueG1sUEsBAi0AFAAGAAgAAAAhAFr0LFu/AAAAFQEAAAsAAAAA&#10;AAAAAAAAAAAAHwEAAF9yZWxzLy5yZWxzUEsBAi0AFAAGAAgAAAAhAM5JJHDBAAAA2wAAAA8AAAAA&#10;AAAAAAAAAAAABwIAAGRycy9kb3ducmV2LnhtbFBLBQYAAAAAAwADALcAAAD1AgAAAAA=&#10;" fillcolor="#fabf8f" strokecolor="#f2f2f2" strokeweight="3pt">
                  <v:shadow on="t" color="#3f3151" opacity=".5" offset="1pt"/>
                  <v:textbox inset="2.36525mm,1.1826mm,2.36525mm,1.1826mm">
                    <w:txbxContent>
                      <w:p w14:paraId="20C620E7" w14:textId="77777777" w:rsidR="00635AA1" w:rsidRPr="00F649BE" w:rsidRDefault="00635AA1" w:rsidP="00BF627C">
                        <w:pPr>
                          <w:jc w:val="center"/>
                        </w:pPr>
                        <w:r>
                          <w:rPr>
                            <w:sz w:val="18"/>
                          </w:rPr>
                          <w:t>2</w:t>
                        </w:r>
                        <w:r w:rsidRPr="00C81138">
                          <w:rPr>
                            <w:sz w:val="18"/>
                            <w:vertAlign w:val="superscript"/>
                          </w:rPr>
                          <w:t>nd</w:t>
                        </w:r>
                        <w:r>
                          <w:rPr>
                            <w:sz w:val="18"/>
                          </w:rPr>
                          <w:t xml:space="preserve"> R</w:t>
                        </w:r>
                      </w:p>
                    </w:txbxContent>
                  </v:textbox>
                </v:shape>
                <v:shape id="Text Box 484" o:spid="_x0000_s1235" type="#_x0000_t202" style="position:absolute;left:34607;top:33413;width:9373;height:25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NfsavgAAANsAAAAPAAAAZHJzL2Rvd25yZXYueG1sRE9Ni8Iw&#10;EL0v+B/CCN7WVEVdu0YRQdCj1YN7G5rZttjMlCZq3V+/OQgeH+97ue5cre7U+krYwGiYgCLOxVZc&#10;GDifdp9foHxAtlgLk4EneViveh9LTK08+Ej3LBQqhrBP0UAZQpNq7fOSHPqhNMSR+5XWYYiwLbRt&#10;8RHDXa3HSTLTDiuODSU2tC0pv2Y3Z2Dylx1wYS+L5OcWRKY4kXHFxgz63eYbVKAuvMUv994amMex&#10;8Uv8AXr1DwAA//8DAFBLAQItABQABgAIAAAAIQDb4fbL7gAAAIUBAAATAAAAAAAAAAAAAAAAAAAA&#10;AABbQ29udGVudF9UeXBlc10ueG1sUEsBAi0AFAAGAAgAAAAhAFr0LFu/AAAAFQEAAAsAAAAAAAAA&#10;AAAAAAAAHwEAAF9yZWxzLy5yZWxzUEsBAi0AFAAGAAgAAAAhAMc1+xq+AAAA2wAAAA8AAAAAAAAA&#10;AAAAAAAABwIAAGRycy9kb3ducmV2LnhtbFBLBQYAAAAAAwADALcAAADyAgAAAAA=&#10;" fillcolor="#e36c0a" strokecolor="#f2f2f2" strokeweight="3pt">
                  <v:shadow on="t" color="#3f3151" opacity=".5" offset="1pt"/>
                  <v:textbox inset="2.36525mm,1.1826mm,2.36525mm,1.1826mm">
                    <w:txbxContent>
                      <w:p w14:paraId="20C620E8" w14:textId="77777777" w:rsidR="00635AA1" w:rsidRPr="00D36480" w:rsidRDefault="00635AA1" w:rsidP="00BF627C">
                        <w:pPr>
                          <w:jc w:val="center"/>
                          <w:rPr>
                            <w:sz w:val="18"/>
                          </w:rPr>
                        </w:pPr>
                        <w:r>
                          <w:rPr>
                            <w:sz w:val="18"/>
                          </w:rPr>
                          <w:t>Second CPM</w:t>
                        </w:r>
                      </w:p>
                      <w:p w14:paraId="20C620E9" w14:textId="77777777" w:rsidR="00635AA1" w:rsidRPr="00F649BE" w:rsidRDefault="00635AA1" w:rsidP="00BF627C"/>
                    </w:txbxContent>
                  </v:textbox>
                </v:shape>
                <v:shape id="Text Box 485" o:spid="_x0000_s1236" type="#_x0000_t202" style="position:absolute;left:31972;top:24015;width:6318;height:219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Ax0TxgAAANsAAAAPAAAAZHJzL2Rvd25yZXYueG1sRI9Pa8JA&#10;EMXvQr/DMgVvumkP2kZXkdCISGvxD+JxyI5JaHY27q6afvtuodDj4837vXnTeWcacSPna8sKnoYJ&#10;COLC6ppLBYd9PngB4QOyxsYyKfgmD/PZQ2+KqbZ33tJtF0oRIexTVFCF0KZS+qIig35oW+Lona0z&#10;GKJ0pdQO7xFuGvmcJCNpsObYUGFLWUXF1+5q4hsmXx/el9tj4t4+N6fV5SMbb4JS/cduMQERqAv/&#10;x3/plVYwfoXfLREAcvYDAAD//wMAUEsBAi0AFAAGAAgAAAAhANvh9svuAAAAhQEAABMAAAAAAAAA&#10;AAAAAAAAAAAAAFtDb250ZW50X1R5cGVzXS54bWxQSwECLQAUAAYACAAAACEAWvQsW78AAAAVAQAA&#10;CwAAAAAAAAAAAAAAAAAfAQAAX3JlbHMvLnJlbHNQSwECLQAUAAYACAAAACEA9gMdE8YAAADbAAAA&#10;DwAAAAAAAAAAAAAAAAAHAgAAZHJzL2Rvd25yZXYueG1sUEsFBgAAAAADAAMAtwAAAPoCAAAAAA==&#10;" stroked="f">
                  <v:textbox inset="2.36525mm,1.1826mm,2.36525mm,1.1826mm">
                    <w:txbxContent>
                      <w:p w14:paraId="20C620EA" w14:textId="77777777" w:rsidR="00635AA1" w:rsidRPr="00D36480" w:rsidRDefault="00635AA1" w:rsidP="00BF627C">
                        <w:pPr>
                          <w:rPr>
                            <w:sz w:val="18"/>
                          </w:rPr>
                        </w:pPr>
                        <w:r>
                          <w:rPr>
                            <w:sz w:val="18"/>
                          </w:rPr>
                          <w:t>2</w:t>
                        </w:r>
                        <w:r w:rsidRPr="00342EE7">
                          <w:rPr>
                            <w:sz w:val="18"/>
                            <w:vertAlign w:val="superscript"/>
                          </w:rPr>
                          <w:t>nd</w:t>
                        </w:r>
                        <w:r>
                          <w:rPr>
                            <w:sz w:val="18"/>
                          </w:rPr>
                          <w:t xml:space="preserve"> CPM</w:t>
                        </w:r>
                      </w:p>
                    </w:txbxContent>
                  </v:textbox>
                </v:shape>
                <v:shape id="AutoShape 486" o:spid="_x0000_s1237" type="#_x0000_t32" style="position:absolute;left:34404;top:23190;width:13;height:1333;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Ax86wQAAANsAAAAPAAAAZHJzL2Rvd25yZXYueG1sRE/LagIx&#10;FN0X/IdwhW6KZhRaZDTKWBC04MLX/jq5ToKTm+kk6vTvzULo8nDes0XnanGnNljPCkbDDARx6bXl&#10;SsHxsBpMQISIrLH2TAr+KMBi3nubYa79g3d038dKpBAOOSowMTa5lKE05DAMfUOcuItvHcYE20rq&#10;Fh8p3NVynGVf0qHl1GCwoW9D5XV/cwq2m9GyOBu7+dn92u3nqqhv1cdJqfd+V0xBROriv/jlXmsF&#10;k7Q+fUk/QM6fAAAA//8DAFBLAQItABQABgAIAAAAIQDb4fbL7gAAAIUBAAATAAAAAAAAAAAAAAAA&#10;AAAAAABbQ29udGVudF9UeXBlc10ueG1sUEsBAi0AFAAGAAgAAAAhAFr0LFu/AAAAFQEAAAsAAAAA&#10;AAAAAAAAAAAAHwEAAF9yZWxzLy5yZWxzUEsBAi0AFAAGAAgAAAAhAEMDHzrBAAAA2wAAAA8AAAAA&#10;AAAAAAAAAAAABwIAAGRycy9kb3ducmV2LnhtbFBLBQYAAAAAAwADALcAAAD1AgAAAAA=&#10;"/>
                <v:shape id="Text Box 487" o:spid="_x0000_s1238" type="#_x0000_t202" style="position:absolute;left:10744;top:6858;width:18485;height:19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oGEyxgAAANsAAAAPAAAAZHJzL2Rvd25yZXYueG1sRI9Ba8JA&#10;EIXvQv/DMgVvutFDK6mbUKQWEavEingcstMkNDsbd1dN/323UPD4ePO+N2+e96YVV3K+saxgMk5A&#10;EJdWN1wpOHwuRzMQPiBrbC2Tgh/ykGcPgzmm2t64oOs+VCJC2KeooA6hS6X0ZU0G/dh2xNH7ss5g&#10;iNJVUju8Rbhp5TRJnqTBhmNDjR0taiq/9xcT3zDL9WHzXhwT97bbnlbnj8XzNig1fOxfX0AE6sP9&#10;+D+90gpmE/jbEgEgs18AAAD//wMAUEsBAi0AFAAGAAgAAAAhANvh9svuAAAAhQEAABMAAAAAAAAA&#10;AAAAAAAAAAAAAFtDb250ZW50X1R5cGVzXS54bWxQSwECLQAUAAYACAAAACEAWvQsW78AAAAVAQAA&#10;CwAAAAAAAAAAAAAAAAAfAQAAX3JlbHMvLnJlbHNQSwECLQAUAAYACAAAACEAPaBhMsYAAADbAAAA&#10;DwAAAAAAAAAAAAAAAAAHAgAAZHJzL2Rvd25yZXYueG1sUEsFBgAAAAADAAMAtwAAAPoCAAAAAA==&#10;" stroked="f">
                  <v:textbox inset="2.36525mm,1.1826mm,2.36525mm,1.1826mm">
                    <w:txbxContent>
                      <w:p w14:paraId="20C620EB" w14:textId="77777777" w:rsidR="00635AA1" w:rsidRPr="00D36480" w:rsidRDefault="00635AA1" w:rsidP="00BF627C">
                        <w:pPr>
                          <w:spacing w:after="0"/>
                          <w:jc w:val="right"/>
                          <w:rPr>
                            <w:sz w:val="18"/>
                          </w:rPr>
                        </w:pPr>
                        <w:r>
                          <w:rPr>
                            <w:sz w:val="18"/>
                          </w:rPr>
                          <w:t>Second Incremental CPM</w:t>
                        </w:r>
                      </w:p>
                    </w:txbxContent>
                  </v:textbox>
                </v:shape>
                <v:shape id="Text Box 488" o:spid="_x0000_s1239" type="#_x0000_t202" style="position:absolute;left:35337;top:3651;width:9982;height:217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cv9FxQAAANsAAAAPAAAAZHJzL2Rvd25yZXYueG1sRI9LiwIx&#10;EITvwv6H0AveNLMeXBmNIrKKiA98IB6bSTsz7KQzm0Sd/fcbYcFjUV1fdY0mjanEnZwvLSv46CYg&#10;iDOrS84VnI7zzgCED8gaK8uk4Jc8TMZvrRGm2j54T/dDyEWEsE9RQRFCnUrps4IM+q6tiaN3tc5g&#10;iNLlUjt8RLipZC9J+tJgybGhwJpmBWXfh5uJb5j56rRe7M+J+9ptL8ufzexzG5RqvzfTIYhATXgd&#10;/6eXWsGgB88tEQBy/AcAAP//AwBQSwECLQAUAAYACAAAACEA2+H2y+4AAACFAQAAEwAAAAAAAAAA&#10;AAAAAAAAAAAAW0NvbnRlbnRfVHlwZXNdLnhtbFBLAQItABQABgAIAAAAIQBa9CxbvwAAABUBAAAL&#10;AAAAAAAAAAAAAAAAAB8BAABfcmVscy8ucmVsc1BLAQItABQABgAIAAAAIQDNcv9FxQAAANsAAAAP&#10;AAAAAAAAAAAAAAAAAAcCAABkcnMvZG93bnJldi54bWxQSwUGAAAAAAMAAwC3AAAA+QIAAAAA&#10;" stroked="f">
                  <v:textbox inset="2.36525mm,1.1826mm,2.36525mm,1.1826mm">
                    <w:txbxContent>
                      <w:p w14:paraId="20C620EC" w14:textId="77777777" w:rsidR="00635AA1" w:rsidRPr="00D36480" w:rsidRDefault="00635AA1" w:rsidP="00BF627C">
                        <w:pPr>
                          <w:rPr>
                            <w:sz w:val="18"/>
                          </w:rPr>
                        </w:pPr>
                        <w:r>
                          <w:rPr>
                            <w:sz w:val="18"/>
                          </w:rPr>
                          <w:t xml:space="preserve">Second CPM </w:t>
                        </w:r>
                      </w:p>
                    </w:txbxContent>
                  </v:textbox>
                </v:shape>
                <w10:anchorlock/>
              </v:group>
            </w:pict>
          </mc:Fallback>
        </mc:AlternateContent>
      </w:r>
    </w:p>
    <w:p w14:paraId="20C61DFB" w14:textId="77777777" w:rsidR="00BF627C" w:rsidRPr="00CC6567" w:rsidRDefault="00BF627C" w:rsidP="00BF627C">
      <w:pPr>
        <w:tabs>
          <w:tab w:val="left" w:pos="1440"/>
        </w:tabs>
        <w:spacing w:after="60" w:line="300" w:lineRule="auto"/>
        <w:rPr>
          <w:szCs w:val="22"/>
        </w:rPr>
      </w:pPr>
    </w:p>
    <w:p w14:paraId="20C61DFC" w14:textId="77777777" w:rsidR="00BF627C" w:rsidRPr="00CC6567" w:rsidRDefault="00BF627C" w:rsidP="00BF627C">
      <w:pPr>
        <w:tabs>
          <w:tab w:val="left" w:pos="1440"/>
        </w:tabs>
        <w:spacing w:after="60" w:line="300" w:lineRule="auto"/>
        <w:rPr>
          <w:szCs w:val="22"/>
        </w:rPr>
      </w:pPr>
      <w:r w:rsidRPr="00CC6567">
        <w:rPr>
          <w:szCs w:val="22"/>
        </w:rPr>
        <w:t>Pmax: Limit of CPM</w:t>
      </w:r>
    </w:p>
    <w:p w14:paraId="20C61DFD" w14:textId="77777777" w:rsidR="00BF627C" w:rsidRPr="00CC6567" w:rsidRDefault="00BF627C" w:rsidP="00BF627C">
      <w:pPr>
        <w:tabs>
          <w:tab w:val="left" w:pos="1440"/>
        </w:tabs>
        <w:spacing w:after="60" w:line="300" w:lineRule="auto"/>
        <w:rPr>
          <w:szCs w:val="22"/>
        </w:rPr>
      </w:pPr>
      <w:r w:rsidRPr="00CC6567">
        <w:rPr>
          <w:szCs w:val="22"/>
        </w:rPr>
        <w:t>NQC: Not used in CPM</w:t>
      </w:r>
    </w:p>
    <w:p w14:paraId="20C61DFE" w14:textId="77777777" w:rsidR="00BF627C" w:rsidRPr="00CC6567" w:rsidRDefault="00BF627C" w:rsidP="00BF627C">
      <w:pPr>
        <w:tabs>
          <w:tab w:val="left" w:pos="1440"/>
        </w:tabs>
        <w:spacing w:after="60" w:line="300" w:lineRule="auto"/>
        <w:rPr>
          <w:szCs w:val="22"/>
        </w:rPr>
      </w:pPr>
      <w:r w:rsidRPr="00CC6567">
        <w:rPr>
          <w:szCs w:val="22"/>
        </w:rPr>
        <w:t>Pmin: RA is above Pmin</w:t>
      </w:r>
    </w:p>
    <w:p w14:paraId="20C61DFF" w14:textId="77777777" w:rsidR="00BF627C" w:rsidRPr="00CC6567" w:rsidRDefault="00BF627C" w:rsidP="00BF627C">
      <w:pPr>
        <w:tabs>
          <w:tab w:val="left" w:pos="1440"/>
        </w:tabs>
        <w:spacing w:after="60" w:line="300" w:lineRule="auto"/>
        <w:rPr>
          <w:szCs w:val="22"/>
        </w:rPr>
      </w:pPr>
    </w:p>
    <w:p w14:paraId="20C61E00" w14:textId="77777777" w:rsidR="00BF627C" w:rsidRPr="00CC6567" w:rsidRDefault="00BF627C" w:rsidP="00BF627C">
      <w:pPr>
        <w:tabs>
          <w:tab w:val="left" w:pos="1440"/>
        </w:tabs>
        <w:spacing w:after="60" w:line="300" w:lineRule="auto"/>
        <w:rPr>
          <w:szCs w:val="22"/>
        </w:rPr>
      </w:pPr>
      <w:r w:rsidRPr="00CC6567">
        <w:rPr>
          <w:szCs w:val="22"/>
        </w:rPr>
        <w:t xml:space="preserve">Month A: </w:t>
      </w:r>
    </w:p>
    <w:p w14:paraId="20C61E01" w14:textId="77777777" w:rsidR="00BF627C" w:rsidRPr="00CC6567" w:rsidRDefault="00BF627C" w:rsidP="00BF627C">
      <w:pPr>
        <w:tabs>
          <w:tab w:val="left" w:pos="1440"/>
        </w:tabs>
        <w:spacing w:after="60" w:line="300" w:lineRule="auto"/>
        <w:rPr>
          <w:szCs w:val="22"/>
        </w:rPr>
      </w:pPr>
      <w:r w:rsidRPr="00CC6567">
        <w:rPr>
          <w:szCs w:val="22"/>
        </w:rPr>
        <w:t>First CPM all the same rules apply</w:t>
      </w:r>
    </w:p>
    <w:p w14:paraId="20C61E02" w14:textId="77777777" w:rsidR="00BF627C" w:rsidRPr="00CC6567" w:rsidRDefault="00BF627C" w:rsidP="00BF627C">
      <w:pPr>
        <w:tabs>
          <w:tab w:val="left" w:pos="1440"/>
        </w:tabs>
        <w:spacing w:after="60" w:line="300" w:lineRule="auto"/>
        <w:rPr>
          <w:szCs w:val="22"/>
        </w:rPr>
      </w:pPr>
      <w:r w:rsidRPr="00CC6567">
        <w:rPr>
          <w:szCs w:val="22"/>
        </w:rPr>
        <w:t>No Second CPM</w:t>
      </w:r>
    </w:p>
    <w:p w14:paraId="20C61E03" w14:textId="77777777" w:rsidR="00BF627C" w:rsidRPr="00CC6567" w:rsidRDefault="00BF627C" w:rsidP="00BF627C">
      <w:pPr>
        <w:tabs>
          <w:tab w:val="left" w:pos="1440"/>
        </w:tabs>
        <w:spacing w:after="60" w:line="300" w:lineRule="auto"/>
        <w:rPr>
          <w:szCs w:val="22"/>
        </w:rPr>
      </w:pPr>
    </w:p>
    <w:p w14:paraId="20C61E04" w14:textId="77777777" w:rsidR="00BF627C" w:rsidRPr="00CC6567" w:rsidRDefault="00BF627C" w:rsidP="00BF627C">
      <w:pPr>
        <w:tabs>
          <w:tab w:val="left" w:pos="1440"/>
        </w:tabs>
        <w:spacing w:after="60" w:line="300" w:lineRule="auto"/>
        <w:rPr>
          <w:szCs w:val="22"/>
        </w:rPr>
      </w:pPr>
      <w:r w:rsidRPr="00CC6567">
        <w:rPr>
          <w:szCs w:val="22"/>
        </w:rPr>
        <w:t xml:space="preserve">Month B: </w:t>
      </w:r>
    </w:p>
    <w:p w14:paraId="20C61E05" w14:textId="77777777" w:rsidR="00BF627C" w:rsidRPr="00CC6567" w:rsidRDefault="00BF627C" w:rsidP="00BF627C">
      <w:pPr>
        <w:tabs>
          <w:tab w:val="left" w:pos="1440"/>
        </w:tabs>
        <w:spacing w:after="60" w:line="300" w:lineRule="auto"/>
        <w:rPr>
          <w:szCs w:val="22"/>
        </w:rPr>
      </w:pPr>
      <w:r w:rsidRPr="00CC6567">
        <w:rPr>
          <w:szCs w:val="22"/>
        </w:rPr>
        <w:t>First CPM all the same rules apply, all three cases above establish Month B CPM Level</w:t>
      </w:r>
    </w:p>
    <w:p w14:paraId="20C61E06" w14:textId="77777777" w:rsidR="00BF627C" w:rsidRPr="00CC6567" w:rsidRDefault="00BF627C" w:rsidP="00BF627C">
      <w:pPr>
        <w:tabs>
          <w:tab w:val="left" w:pos="1440"/>
        </w:tabs>
        <w:spacing w:after="60" w:line="300" w:lineRule="auto"/>
        <w:rPr>
          <w:szCs w:val="22"/>
        </w:rPr>
      </w:pPr>
    </w:p>
    <w:p w14:paraId="20C61E07" w14:textId="77777777" w:rsidR="00BF627C" w:rsidRPr="00CC6567" w:rsidRDefault="00BF627C" w:rsidP="00BF627C">
      <w:pPr>
        <w:tabs>
          <w:tab w:val="left" w:pos="1440"/>
        </w:tabs>
        <w:spacing w:after="60" w:line="300" w:lineRule="auto"/>
        <w:rPr>
          <w:szCs w:val="22"/>
        </w:rPr>
      </w:pPr>
      <w:r w:rsidRPr="00CC6567">
        <w:rPr>
          <w:szCs w:val="22"/>
        </w:rPr>
        <w:t xml:space="preserve">Second CPM Month B Incremental CPM: Second CPM Dispatch Level – </w:t>
      </w:r>
      <w:r w:rsidRPr="00CC6567">
        <w:rPr>
          <w:szCs w:val="22"/>
        </w:rPr>
        <w:sym w:font="Symbol" w:char="F0E5"/>
      </w:r>
      <w:r w:rsidRPr="00CC6567">
        <w:rPr>
          <w:szCs w:val="22"/>
        </w:rPr>
        <w:t xml:space="preserve"> (Any Existing CPM, Month A RA, or other Contracts)</w:t>
      </w:r>
    </w:p>
    <w:p w14:paraId="20C61E08" w14:textId="77777777" w:rsidR="00BF627C" w:rsidRPr="00CC6567" w:rsidRDefault="00BF627C" w:rsidP="00BF627C">
      <w:pPr>
        <w:tabs>
          <w:tab w:val="left" w:pos="1440"/>
        </w:tabs>
        <w:spacing w:after="60" w:line="300" w:lineRule="auto"/>
        <w:rPr>
          <w:szCs w:val="22"/>
        </w:rPr>
      </w:pPr>
      <w:r w:rsidRPr="00CC6567">
        <w:rPr>
          <w:szCs w:val="22"/>
        </w:rPr>
        <w:t>Second CPM Month B Retroactive Days: Date Second CPM dispatch – First of work day of month B</w:t>
      </w:r>
    </w:p>
    <w:p w14:paraId="20C61E09" w14:textId="77777777" w:rsidR="00BF627C" w:rsidRPr="00CC6567" w:rsidRDefault="00BF627C" w:rsidP="00BF627C">
      <w:pPr>
        <w:tabs>
          <w:tab w:val="left" w:pos="1440"/>
        </w:tabs>
        <w:spacing w:after="60" w:line="300" w:lineRule="auto"/>
        <w:rPr>
          <w:szCs w:val="22"/>
        </w:rPr>
      </w:pPr>
      <w:r w:rsidRPr="00CC6567">
        <w:rPr>
          <w:szCs w:val="22"/>
        </w:rPr>
        <w:lastRenderedPageBreak/>
        <w:t>Second CPM Month B Days: End of first CPM Date – Date Second CPM dispatch</w:t>
      </w:r>
    </w:p>
    <w:p w14:paraId="20C61E0A" w14:textId="77777777" w:rsidR="00BF627C" w:rsidRPr="0052654B" w:rsidRDefault="00BF627C" w:rsidP="00BF627C">
      <w:pPr>
        <w:tabs>
          <w:tab w:val="left" w:pos="1440"/>
        </w:tabs>
        <w:spacing w:after="60" w:line="300" w:lineRule="auto"/>
        <w:rPr>
          <w:sz w:val="26"/>
          <w:szCs w:val="26"/>
        </w:rPr>
      </w:pPr>
    </w:p>
    <w:p w14:paraId="20C61E0B" w14:textId="77777777" w:rsidR="00BF627C" w:rsidRPr="0061059A" w:rsidRDefault="00BF627C" w:rsidP="00BF627C">
      <w:bookmarkStart w:id="999" w:name="_Toc295831195"/>
      <w:bookmarkStart w:id="1000" w:name="_Toc326763951"/>
      <w:r w:rsidRPr="0061059A">
        <w:t>Selection of Eligible Capacity under the CPM Generally</w:t>
      </w:r>
      <w:bookmarkEnd w:id="999"/>
      <w:bookmarkEnd w:id="1000"/>
    </w:p>
    <w:p w14:paraId="20C61E0C"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 </w:t>
      </w:r>
      <w:r w:rsidR="005C4229">
        <w:rPr>
          <w:rFonts w:cs="Arial"/>
        </w:rPr>
        <w:t>43A</w:t>
      </w:r>
      <w:r w:rsidRPr="003C3F6F">
        <w:rPr>
          <w:rFonts w:cs="Arial"/>
        </w:rPr>
        <w:t>.3</w:t>
      </w:r>
    </w:p>
    <w:p w14:paraId="20C61E0D" w14:textId="77777777" w:rsidR="00BF627C" w:rsidRPr="00EC498F" w:rsidRDefault="00BF627C" w:rsidP="00BF627C">
      <w:pPr>
        <w:tabs>
          <w:tab w:val="left" w:pos="1440"/>
        </w:tabs>
        <w:spacing w:after="60" w:line="300" w:lineRule="auto"/>
        <w:rPr>
          <w:rFonts w:cs="Arial"/>
          <w:b/>
          <w:szCs w:val="22"/>
        </w:rPr>
      </w:pPr>
      <w:r w:rsidRPr="00EC498F">
        <w:rPr>
          <w:rFonts w:cs="Arial"/>
          <w:szCs w:val="22"/>
        </w:rPr>
        <w:t xml:space="preserve">In accordance with Good Utility Practice, the </w:t>
      </w:r>
      <w:r>
        <w:rPr>
          <w:rFonts w:cs="Arial"/>
          <w:szCs w:val="22"/>
        </w:rPr>
        <w:t>ISO</w:t>
      </w:r>
      <w:r w:rsidRPr="00EC498F">
        <w:rPr>
          <w:rFonts w:cs="Arial"/>
          <w:szCs w:val="22"/>
        </w:rPr>
        <w:t xml:space="preserve"> shall make designations of Eligible Capacity as</w:t>
      </w:r>
      <w:r>
        <w:rPr>
          <w:rFonts w:cs="Arial"/>
          <w:szCs w:val="22"/>
        </w:rPr>
        <w:t xml:space="preserve"> CPM </w:t>
      </w:r>
      <w:r w:rsidRPr="00EC498F">
        <w:rPr>
          <w:rFonts w:cs="Arial"/>
          <w:szCs w:val="22"/>
        </w:rPr>
        <w:t xml:space="preserve">Capacity under </w:t>
      </w:r>
      <w:r>
        <w:rPr>
          <w:rFonts w:cs="Arial"/>
          <w:szCs w:val="22"/>
        </w:rPr>
        <w:t>ISO</w:t>
      </w:r>
      <w:r w:rsidRPr="00EC498F">
        <w:rPr>
          <w:rFonts w:cs="Arial"/>
          <w:szCs w:val="22"/>
        </w:rPr>
        <w:t xml:space="preserve"> Tariff Section </w:t>
      </w:r>
      <w:r w:rsidR="005C4229">
        <w:rPr>
          <w:rFonts w:cs="Arial"/>
          <w:szCs w:val="22"/>
        </w:rPr>
        <w:t>43A</w:t>
      </w:r>
      <w:r w:rsidRPr="00EC498F">
        <w:rPr>
          <w:rFonts w:cs="Arial"/>
          <w:szCs w:val="22"/>
        </w:rPr>
        <w:t>.1 based on the following criteria:</w:t>
      </w:r>
    </w:p>
    <w:p w14:paraId="20C61E0E" w14:textId="77777777" w:rsidR="00BF627C" w:rsidRPr="00EC498F" w:rsidRDefault="00BF627C" w:rsidP="00BF627C">
      <w:pPr>
        <w:tabs>
          <w:tab w:val="left" w:pos="1440"/>
        </w:tabs>
        <w:spacing w:after="60" w:line="300" w:lineRule="auto"/>
        <w:ind w:left="2160" w:hanging="720"/>
        <w:rPr>
          <w:rFonts w:cs="Arial"/>
          <w:szCs w:val="22"/>
        </w:rPr>
      </w:pPr>
      <w:r w:rsidRPr="00EC498F">
        <w:rPr>
          <w:rFonts w:cs="Arial"/>
          <w:szCs w:val="22"/>
        </w:rPr>
        <w:t>(1)</w:t>
      </w:r>
      <w:r w:rsidRPr="00EC498F">
        <w:rPr>
          <w:rFonts w:cs="Arial"/>
          <w:szCs w:val="22"/>
        </w:rPr>
        <w:tab/>
        <w:t xml:space="preserve">The effectiveness of the Eligible Capacity at meeting the designation criteria specified in Section </w:t>
      </w:r>
      <w:r w:rsidR="005C4229">
        <w:rPr>
          <w:rFonts w:cs="Arial"/>
          <w:szCs w:val="22"/>
        </w:rPr>
        <w:t>43A</w:t>
      </w:r>
      <w:r w:rsidRPr="00EC498F">
        <w:rPr>
          <w:rFonts w:cs="Arial"/>
          <w:szCs w:val="22"/>
        </w:rPr>
        <w:t>.</w:t>
      </w:r>
      <w:r>
        <w:rPr>
          <w:rFonts w:cs="Arial"/>
          <w:szCs w:val="22"/>
        </w:rPr>
        <w:t>2</w:t>
      </w:r>
      <w:r w:rsidRPr="00EC498F">
        <w:rPr>
          <w:rFonts w:cs="Arial"/>
          <w:szCs w:val="22"/>
        </w:rPr>
        <w:t>;</w:t>
      </w:r>
    </w:p>
    <w:p w14:paraId="20C61E0F" w14:textId="77777777" w:rsidR="00BF627C" w:rsidRPr="00EC498F" w:rsidRDefault="00BF627C" w:rsidP="00BF627C">
      <w:pPr>
        <w:tabs>
          <w:tab w:val="left" w:pos="1440"/>
        </w:tabs>
        <w:spacing w:after="60" w:line="300" w:lineRule="auto"/>
        <w:ind w:left="2160" w:hanging="720"/>
        <w:rPr>
          <w:rFonts w:cs="Arial"/>
          <w:b/>
          <w:szCs w:val="22"/>
        </w:rPr>
      </w:pPr>
      <w:r w:rsidRPr="00EC498F">
        <w:rPr>
          <w:rFonts w:cs="Arial"/>
          <w:szCs w:val="22"/>
        </w:rPr>
        <w:t>(2)</w:t>
      </w:r>
      <w:r w:rsidRPr="00EC498F">
        <w:rPr>
          <w:rFonts w:cs="Arial"/>
          <w:szCs w:val="22"/>
        </w:rPr>
        <w:tab/>
        <w:t>The capacity costs associated with the Eligible Capacity;</w:t>
      </w:r>
    </w:p>
    <w:p w14:paraId="20C61E10" w14:textId="77777777" w:rsidR="00BF627C" w:rsidRPr="00EC498F" w:rsidRDefault="00BF627C" w:rsidP="00BF627C">
      <w:pPr>
        <w:tabs>
          <w:tab w:val="left" w:pos="1440"/>
        </w:tabs>
        <w:spacing w:after="60" w:line="300" w:lineRule="auto"/>
        <w:ind w:left="2160" w:hanging="720"/>
        <w:rPr>
          <w:rFonts w:cs="Arial"/>
          <w:szCs w:val="22"/>
        </w:rPr>
      </w:pPr>
      <w:r>
        <w:rPr>
          <w:rFonts w:cs="Arial"/>
          <w:szCs w:val="22"/>
        </w:rPr>
        <w:t>(3)</w:t>
      </w:r>
      <w:r>
        <w:rPr>
          <w:rFonts w:cs="Arial"/>
          <w:szCs w:val="22"/>
        </w:rPr>
        <w:tab/>
        <w:t>T</w:t>
      </w:r>
      <w:r w:rsidRPr="00EC498F">
        <w:rPr>
          <w:rFonts w:cs="Arial"/>
          <w:szCs w:val="22"/>
        </w:rPr>
        <w:t>he quantity of a resource’s available Eligible Capacity, based on a resource’s PMin, relative to the remaining amount of capacity needed; and</w:t>
      </w:r>
    </w:p>
    <w:p w14:paraId="20C61E11" w14:textId="77777777" w:rsidR="00BF627C" w:rsidRDefault="00BF627C" w:rsidP="00BF627C">
      <w:pPr>
        <w:tabs>
          <w:tab w:val="left" w:pos="1440"/>
        </w:tabs>
        <w:spacing w:after="60" w:line="300" w:lineRule="auto"/>
        <w:ind w:left="2160" w:hanging="720"/>
        <w:rPr>
          <w:rFonts w:cs="Arial"/>
          <w:szCs w:val="22"/>
        </w:rPr>
      </w:pPr>
      <w:r w:rsidRPr="00EC498F">
        <w:rPr>
          <w:rFonts w:cs="Arial"/>
          <w:szCs w:val="22"/>
        </w:rPr>
        <w:t>(4)</w:t>
      </w:r>
      <w:r w:rsidRPr="00EC498F">
        <w:rPr>
          <w:rFonts w:cs="Arial"/>
          <w:szCs w:val="22"/>
        </w:rPr>
        <w:tab/>
      </w:r>
      <w:r>
        <w:rPr>
          <w:rFonts w:cs="Arial"/>
          <w:szCs w:val="22"/>
        </w:rPr>
        <w:t>The operating characteristics of the resource, such as dispatch ability, Ramp Rate, and load following capability;</w:t>
      </w:r>
    </w:p>
    <w:p w14:paraId="20C61E12" w14:textId="77777777" w:rsidR="00BF627C" w:rsidRDefault="00BF627C" w:rsidP="00BF627C">
      <w:pPr>
        <w:tabs>
          <w:tab w:val="left" w:pos="1440"/>
        </w:tabs>
        <w:spacing w:after="60" w:line="300" w:lineRule="auto"/>
        <w:ind w:left="2160" w:hanging="720"/>
        <w:rPr>
          <w:rFonts w:cs="Arial"/>
          <w:szCs w:val="22"/>
        </w:rPr>
      </w:pPr>
      <w:r>
        <w:rPr>
          <w:rFonts w:cs="Arial"/>
          <w:szCs w:val="22"/>
        </w:rPr>
        <w:t>(5)</w:t>
      </w:r>
      <w:r>
        <w:rPr>
          <w:rFonts w:cs="Arial"/>
          <w:szCs w:val="22"/>
        </w:rPr>
        <w:tab/>
        <w:t>Whether the resource is subject to restrictions as a Use-Limited Resource; and</w:t>
      </w:r>
    </w:p>
    <w:p w14:paraId="20C61E13" w14:textId="77777777" w:rsidR="00BF627C" w:rsidRPr="00EC498F" w:rsidRDefault="00BF627C" w:rsidP="00BF627C">
      <w:pPr>
        <w:tabs>
          <w:tab w:val="left" w:pos="1440"/>
        </w:tabs>
        <w:spacing w:after="60" w:line="300" w:lineRule="auto"/>
        <w:ind w:left="2160" w:hanging="720"/>
        <w:rPr>
          <w:rFonts w:cs="Arial"/>
          <w:szCs w:val="22"/>
        </w:rPr>
      </w:pPr>
      <w:r>
        <w:rPr>
          <w:rFonts w:cs="Arial"/>
          <w:szCs w:val="22"/>
        </w:rPr>
        <w:t>(6)</w:t>
      </w:r>
      <w:r>
        <w:rPr>
          <w:rFonts w:cs="Arial"/>
          <w:szCs w:val="22"/>
        </w:rPr>
        <w:tab/>
      </w:r>
      <w:r w:rsidRPr="00EC498F">
        <w:rPr>
          <w:rFonts w:cs="Arial"/>
          <w:szCs w:val="22"/>
        </w:rPr>
        <w:t xml:space="preserve">For designations under Section </w:t>
      </w:r>
      <w:r w:rsidR="005C4229">
        <w:rPr>
          <w:rFonts w:cs="Arial"/>
          <w:szCs w:val="22"/>
        </w:rPr>
        <w:t>43A</w:t>
      </w:r>
      <w:r>
        <w:rPr>
          <w:rFonts w:cs="Arial"/>
          <w:szCs w:val="22"/>
        </w:rPr>
        <w:t>.2</w:t>
      </w:r>
      <w:r w:rsidRPr="00EC498F">
        <w:rPr>
          <w:rFonts w:cs="Arial"/>
          <w:szCs w:val="22"/>
        </w:rPr>
        <w:t xml:space="preserve">.3, the effectiveness of the Eligible Capacity in meeting local and/or zonal constraints or other </w:t>
      </w:r>
      <w:r>
        <w:rPr>
          <w:rFonts w:cs="Arial"/>
          <w:szCs w:val="22"/>
        </w:rPr>
        <w:t>ISO</w:t>
      </w:r>
      <w:r w:rsidRPr="00EC498F">
        <w:rPr>
          <w:rFonts w:cs="Arial"/>
          <w:szCs w:val="22"/>
        </w:rPr>
        <w:t xml:space="preserve"> system needs.</w:t>
      </w:r>
    </w:p>
    <w:p w14:paraId="20C61E14" w14:textId="77777777" w:rsidR="00BF627C" w:rsidRPr="00EC498F" w:rsidRDefault="00BF627C" w:rsidP="00BF627C">
      <w:pPr>
        <w:spacing w:after="60" w:line="300" w:lineRule="auto"/>
        <w:rPr>
          <w:rFonts w:cs="Arial"/>
          <w:bCs/>
          <w:szCs w:val="22"/>
        </w:rPr>
      </w:pPr>
      <w:r w:rsidRPr="00EC498F">
        <w:rPr>
          <w:rFonts w:cs="Arial"/>
          <w:szCs w:val="22"/>
        </w:rPr>
        <w:t xml:space="preserve">In making this determination, the </w:t>
      </w:r>
      <w:r>
        <w:rPr>
          <w:rFonts w:cs="Arial"/>
          <w:szCs w:val="22"/>
        </w:rPr>
        <w:t>ISO</w:t>
      </w:r>
      <w:r w:rsidRPr="00EC498F">
        <w:rPr>
          <w:rFonts w:cs="Arial"/>
          <w:szCs w:val="22"/>
        </w:rPr>
        <w:t xml:space="preserve"> will attempt to designate lower cost resources that have specified a capacity price before designating resources that have not specified a capacity price, taking into account factors (1), (3)</w:t>
      </w:r>
      <w:r>
        <w:rPr>
          <w:rFonts w:cs="Arial"/>
          <w:szCs w:val="22"/>
        </w:rPr>
        <w:t>, (4), (5),</w:t>
      </w:r>
      <w:r w:rsidRPr="00EC498F">
        <w:rPr>
          <w:rFonts w:cs="Arial"/>
          <w:szCs w:val="22"/>
        </w:rPr>
        <w:t xml:space="preserve"> and (</w:t>
      </w:r>
      <w:r>
        <w:rPr>
          <w:rFonts w:cs="Arial"/>
          <w:szCs w:val="22"/>
        </w:rPr>
        <w:t>6</w:t>
      </w:r>
      <w:r w:rsidRPr="00EC498F">
        <w:rPr>
          <w:rFonts w:cs="Arial"/>
          <w:szCs w:val="22"/>
        </w:rPr>
        <w:t>) of this Section concerning the relative effectiveness of the resource and the resource’s PMin</w:t>
      </w:r>
      <w:r>
        <w:rPr>
          <w:rFonts w:cs="Arial"/>
          <w:szCs w:val="22"/>
        </w:rPr>
        <w:t xml:space="preserve">.  </w:t>
      </w:r>
      <w:r w:rsidRPr="00EC498F">
        <w:rPr>
          <w:rFonts w:cs="Arial"/>
          <w:szCs w:val="22"/>
        </w:rPr>
        <w:t xml:space="preserve">If after applying these criteria, two or more resources that are eligible for designation equally satisfy these criteria, the </w:t>
      </w:r>
      <w:r>
        <w:rPr>
          <w:rFonts w:cs="Arial"/>
          <w:szCs w:val="22"/>
        </w:rPr>
        <w:t>ISO</w:t>
      </w:r>
      <w:r w:rsidRPr="00EC498F">
        <w:rPr>
          <w:rFonts w:cs="Arial"/>
          <w:szCs w:val="22"/>
        </w:rPr>
        <w:t xml:space="preserve"> shall utilize </w:t>
      </w:r>
      <w:r w:rsidRPr="00EC498F">
        <w:rPr>
          <w:rFonts w:cs="Arial"/>
          <w:bCs/>
          <w:szCs w:val="22"/>
        </w:rPr>
        <w:t>a random selection method to determine the designation between those resources.</w:t>
      </w:r>
    </w:p>
    <w:p w14:paraId="20C61E15" w14:textId="77777777" w:rsidR="00BF627C" w:rsidRPr="00EC498F" w:rsidRDefault="00BF627C" w:rsidP="00BF627C">
      <w:pPr>
        <w:tabs>
          <w:tab w:val="left" w:pos="1440"/>
        </w:tabs>
        <w:spacing w:after="60" w:line="300" w:lineRule="auto"/>
        <w:rPr>
          <w:rFonts w:cs="Arial"/>
          <w:szCs w:val="22"/>
        </w:rPr>
      </w:pPr>
      <w:r w:rsidRPr="00EC498F">
        <w:rPr>
          <w:rFonts w:cs="Arial"/>
          <w:szCs w:val="22"/>
        </w:rPr>
        <w:t xml:space="preserve">The </w:t>
      </w:r>
      <w:r>
        <w:rPr>
          <w:rFonts w:cs="Arial"/>
          <w:szCs w:val="22"/>
        </w:rPr>
        <w:t>ISO</w:t>
      </w:r>
      <w:r w:rsidRPr="00EC498F">
        <w:rPr>
          <w:rFonts w:cs="Arial"/>
          <w:szCs w:val="22"/>
        </w:rPr>
        <w:t xml:space="preserve"> does not have to designate the full capability of a resource; however, the </w:t>
      </w:r>
      <w:r>
        <w:rPr>
          <w:rFonts w:cs="Arial"/>
          <w:szCs w:val="22"/>
        </w:rPr>
        <w:t>ISO</w:t>
      </w:r>
      <w:r w:rsidRPr="00EC498F">
        <w:rPr>
          <w:rFonts w:cs="Arial"/>
          <w:szCs w:val="22"/>
        </w:rPr>
        <w:t xml:space="preserve"> may designate an amount of</w:t>
      </w:r>
      <w:r>
        <w:rPr>
          <w:rFonts w:cs="Arial"/>
          <w:szCs w:val="22"/>
        </w:rPr>
        <w:t xml:space="preserve"> CPM </w:t>
      </w:r>
      <w:r w:rsidRPr="00EC498F">
        <w:rPr>
          <w:rFonts w:cs="Arial"/>
          <w:szCs w:val="22"/>
        </w:rPr>
        <w:t>Capacity from a resource that exceeds the amount of capacity identified</w:t>
      </w:r>
      <w:r>
        <w:rPr>
          <w:rFonts w:cs="Arial"/>
          <w:szCs w:val="22"/>
        </w:rPr>
        <w:t xml:space="preserve"> </w:t>
      </w:r>
      <w:r w:rsidRPr="00EC498F">
        <w:rPr>
          <w:rFonts w:cs="Arial"/>
          <w:szCs w:val="22"/>
        </w:rPr>
        <w:t xml:space="preserve">to ensure compliance with the Reliability Criteria set forth in </w:t>
      </w:r>
      <w:r>
        <w:rPr>
          <w:rFonts w:cs="Arial"/>
          <w:szCs w:val="22"/>
        </w:rPr>
        <w:t>ISO</w:t>
      </w:r>
      <w:r w:rsidRPr="00EC498F">
        <w:rPr>
          <w:rFonts w:cs="Arial"/>
          <w:szCs w:val="22"/>
        </w:rPr>
        <w:t xml:space="preserve"> Tariff Section 40.3 due to the PMin or other operational requirements/limits of a resource that has available capacity to provide</w:t>
      </w:r>
      <w:r>
        <w:rPr>
          <w:rFonts w:cs="Arial"/>
          <w:szCs w:val="22"/>
        </w:rPr>
        <w:t xml:space="preserve"> CPM </w:t>
      </w:r>
      <w:r w:rsidRPr="00EC498F">
        <w:rPr>
          <w:rFonts w:cs="Arial"/>
          <w:szCs w:val="22"/>
        </w:rPr>
        <w:t>service</w:t>
      </w:r>
      <w:r>
        <w:rPr>
          <w:rFonts w:cs="Arial"/>
          <w:szCs w:val="22"/>
        </w:rPr>
        <w:t xml:space="preserve">.  </w:t>
      </w:r>
      <w:r w:rsidRPr="00EC498F">
        <w:rPr>
          <w:rFonts w:cs="Arial"/>
          <w:szCs w:val="22"/>
        </w:rPr>
        <w:t xml:space="preserve">The </w:t>
      </w:r>
      <w:r>
        <w:rPr>
          <w:rFonts w:cs="Arial"/>
          <w:szCs w:val="22"/>
        </w:rPr>
        <w:t>ISO</w:t>
      </w:r>
      <w:r w:rsidRPr="00EC498F">
        <w:rPr>
          <w:rFonts w:cs="Arial"/>
          <w:szCs w:val="22"/>
        </w:rPr>
        <w:t xml:space="preserve"> will not designate the capacity of a resource for an amount of capacity that is less than the resource’s PMin.</w:t>
      </w:r>
    </w:p>
    <w:p w14:paraId="20C61E16" w14:textId="77777777" w:rsidR="00BF627C" w:rsidRDefault="00BF627C" w:rsidP="00BF627C">
      <w:pPr>
        <w:tabs>
          <w:tab w:val="left" w:pos="1440"/>
        </w:tabs>
        <w:spacing w:after="60" w:line="480" w:lineRule="auto"/>
        <w:rPr>
          <w:rFonts w:cs="Arial"/>
          <w:sz w:val="20"/>
        </w:rPr>
      </w:pPr>
    </w:p>
    <w:p w14:paraId="20C61E17" w14:textId="77777777" w:rsidR="00BF627C" w:rsidRDefault="00BF627C" w:rsidP="00BF627C">
      <w:pPr>
        <w:tabs>
          <w:tab w:val="left" w:pos="1440"/>
        </w:tabs>
        <w:spacing w:after="60" w:line="300" w:lineRule="auto"/>
        <w:rPr>
          <w:rStyle w:val="DeltaViewInsertion"/>
          <w:color w:val="auto"/>
          <w:szCs w:val="22"/>
          <w:u w:val="none"/>
        </w:rPr>
      </w:pPr>
    </w:p>
    <w:p w14:paraId="20C61E18" w14:textId="77777777" w:rsidR="00BF627C" w:rsidRDefault="00BF627C" w:rsidP="00BF627C">
      <w:pPr>
        <w:pStyle w:val="ListParagraph"/>
        <w:tabs>
          <w:tab w:val="left" w:pos="1440"/>
        </w:tabs>
        <w:spacing w:after="60" w:line="300" w:lineRule="auto"/>
        <w:ind w:left="1440"/>
        <w:rPr>
          <w:szCs w:val="22"/>
        </w:rPr>
      </w:pPr>
    </w:p>
    <w:p w14:paraId="20C61E19" w14:textId="77777777" w:rsidR="00BF627C" w:rsidRPr="0061059A" w:rsidRDefault="00BF627C" w:rsidP="00BF627C">
      <w:bookmarkStart w:id="1001" w:name="_Toc295831196"/>
      <w:bookmarkStart w:id="1002" w:name="_Toc326763952"/>
      <w:r w:rsidRPr="0061059A">
        <w:t>Quantity of Capacity included in an Exceptional Dispatch CPM Designation</w:t>
      </w:r>
      <w:bookmarkEnd w:id="1001"/>
      <w:bookmarkEnd w:id="1002"/>
    </w:p>
    <w:p w14:paraId="20C61E1A" w14:textId="77777777" w:rsidR="00BF627C" w:rsidRPr="00C5725D" w:rsidRDefault="00BF627C" w:rsidP="00BF627C">
      <w:pPr>
        <w:tabs>
          <w:tab w:val="left" w:pos="1440"/>
        </w:tabs>
        <w:spacing w:after="60" w:line="300" w:lineRule="auto"/>
        <w:rPr>
          <w:szCs w:val="22"/>
        </w:rPr>
      </w:pPr>
    </w:p>
    <w:p w14:paraId="20C61E1B" w14:textId="77777777" w:rsidR="00BF627C" w:rsidRPr="00C5725D" w:rsidRDefault="00BF627C" w:rsidP="00BF627C">
      <w:pPr>
        <w:tabs>
          <w:tab w:val="left" w:pos="1440"/>
        </w:tabs>
        <w:spacing w:after="60" w:line="300" w:lineRule="auto"/>
        <w:rPr>
          <w:szCs w:val="22"/>
        </w:rPr>
      </w:pPr>
      <w:r>
        <w:rPr>
          <w:szCs w:val="22"/>
        </w:rPr>
        <w:lastRenderedPageBreak/>
        <w:t>ISO</w:t>
      </w:r>
      <w:r w:rsidRPr="00C5725D">
        <w:rPr>
          <w:szCs w:val="22"/>
        </w:rPr>
        <w:t xml:space="preserve"> Tariff Sections </w:t>
      </w:r>
      <w:r w:rsidR="005C4229">
        <w:rPr>
          <w:szCs w:val="22"/>
        </w:rPr>
        <w:t>43A</w:t>
      </w:r>
      <w:r w:rsidRPr="00C5725D">
        <w:rPr>
          <w:szCs w:val="22"/>
        </w:rPr>
        <w:t xml:space="preserve">.2.5.2.2, </w:t>
      </w:r>
      <w:r w:rsidR="005C4229">
        <w:rPr>
          <w:szCs w:val="22"/>
        </w:rPr>
        <w:t>43A</w:t>
      </w:r>
      <w:r w:rsidRPr="00C5725D">
        <w:rPr>
          <w:szCs w:val="22"/>
        </w:rPr>
        <w:t xml:space="preserve">.2.5.2.3, and </w:t>
      </w:r>
      <w:r w:rsidR="005C4229">
        <w:rPr>
          <w:szCs w:val="22"/>
        </w:rPr>
        <w:t>43A</w:t>
      </w:r>
      <w:r w:rsidRPr="00C5725D">
        <w:rPr>
          <w:szCs w:val="22"/>
        </w:rPr>
        <w:t>.2.5.2.4</w:t>
      </w:r>
    </w:p>
    <w:p w14:paraId="20C61E1C" w14:textId="77777777" w:rsidR="00BF627C" w:rsidRDefault="00BF627C" w:rsidP="00BF627C">
      <w:pPr>
        <w:tabs>
          <w:tab w:val="left" w:pos="1440"/>
        </w:tabs>
        <w:spacing w:after="60" w:line="300" w:lineRule="auto"/>
        <w:rPr>
          <w:b/>
          <w:szCs w:val="22"/>
        </w:rPr>
      </w:pPr>
    </w:p>
    <w:p w14:paraId="20C61E1D" w14:textId="77777777" w:rsidR="00BF627C" w:rsidRDefault="00BF627C" w:rsidP="00BF627C">
      <w:pPr>
        <w:tabs>
          <w:tab w:val="left" w:pos="1440"/>
        </w:tabs>
        <w:spacing w:after="60" w:line="300" w:lineRule="auto"/>
        <w:rPr>
          <w:szCs w:val="22"/>
        </w:rPr>
      </w:pPr>
      <w:r w:rsidRPr="00A5441C">
        <w:rPr>
          <w:szCs w:val="22"/>
        </w:rPr>
        <w:t>Exceptional Dispatch of Partial RA, Partial CPM Unit, or Market Committed Resource</w:t>
      </w:r>
      <w:r>
        <w:rPr>
          <w:szCs w:val="22"/>
        </w:rPr>
        <w:t>:</w:t>
      </w:r>
    </w:p>
    <w:p w14:paraId="20C61E1E" w14:textId="77777777" w:rsidR="00BF627C" w:rsidRPr="00244264" w:rsidRDefault="00BF627C" w:rsidP="00BF627C">
      <w:pPr>
        <w:tabs>
          <w:tab w:val="left" w:pos="1440"/>
        </w:tabs>
        <w:spacing w:after="60" w:line="300" w:lineRule="auto"/>
        <w:rPr>
          <w:szCs w:val="22"/>
        </w:rPr>
      </w:pPr>
      <w:r w:rsidRPr="00A5441C">
        <w:rPr>
          <w:szCs w:val="22"/>
        </w:rPr>
        <w:t xml:space="preserve">If a resource is a Partial Resource Adequacy Resource, has an </w:t>
      </w:r>
      <w:r w:rsidRPr="00244264">
        <w:rPr>
          <w:szCs w:val="22"/>
        </w:rPr>
        <w:t>CPM</w:t>
      </w:r>
      <w:r w:rsidRPr="00A5441C">
        <w:rPr>
          <w:szCs w:val="22"/>
        </w:rPr>
        <w:t xml:space="preserve"> designation of less than its </w:t>
      </w:r>
      <w:r w:rsidRPr="00244264">
        <w:rPr>
          <w:szCs w:val="22"/>
        </w:rPr>
        <w:t xml:space="preserve">entire capacity, has a Self Schedule or has a market based commitment, or has already received an </w:t>
      </w:r>
      <w:r w:rsidRPr="00A5441C">
        <w:rPr>
          <w:szCs w:val="22"/>
        </w:rPr>
        <w:t xml:space="preserve">Exceptional Dispatch CPM designation under Section </w:t>
      </w:r>
      <w:r w:rsidR="005C4229">
        <w:rPr>
          <w:szCs w:val="22"/>
        </w:rPr>
        <w:t>43A</w:t>
      </w:r>
      <w:r w:rsidRPr="00A5441C">
        <w:rPr>
          <w:szCs w:val="22"/>
        </w:rPr>
        <w:t>.</w:t>
      </w:r>
      <w:r w:rsidRPr="00244264">
        <w:rPr>
          <w:szCs w:val="22"/>
        </w:rPr>
        <w:t>2</w:t>
      </w:r>
      <w:r w:rsidRPr="00A5441C">
        <w:rPr>
          <w:szCs w:val="22"/>
        </w:rPr>
        <w:t xml:space="preserve">.5, the </w:t>
      </w:r>
      <w:r>
        <w:rPr>
          <w:szCs w:val="22"/>
        </w:rPr>
        <w:t>ISO</w:t>
      </w:r>
      <w:r w:rsidRPr="00A5441C">
        <w:rPr>
          <w:szCs w:val="22"/>
        </w:rPr>
        <w:t xml:space="preserve"> shall designate as CPM </w:t>
      </w:r>
      <w:r w:rsidRPr="00244264">
        <w:rPr>
          <w:szCs w:val="22"/>
        </w:rPr>
        <w:t>Capacity the amount by which the Exceptional Dispatch exceeded the greater of –</w:t>
      </w:r>
    </w:p>
    <w:p w14:paraId="20C61E1F" w14:textId="77777777" w:rsidR="00BF627C" w:rsidRPr="00244264" w:rsidRDefault="00BF627C" w:rsidP="00BF627C">
      <w:pPr>
        <w:tabs>
          <w:tab w:val="left" w:pos="1440"/>
        </w:tabs>
        <w:spacing w:after="60" w:line="300" w:lineRule="auto"/>
        <w:rPr>
          <w:szCs w:val="22"/>
        </w:rPr>
      </w:pPr>
      <w:r>
        <w:rPr>
          <w:szCs w:val="22"/>
        </w:rPr>
        <w:t xml:space="preserve">(1)  </w:t>
      </w:r>
      <w:r w:rsidRPr="00244264">
        <w:rPr>
          <w:szCs w:val="22"/>
        </w:rPr>
        <w:t xml:space="preserve">The capacity that the resources must make available to the </w:t>
      </w:r>
      <w:r>
        <w:rPr>
          <w:szCs w:val="22"/>
        </w:rPr>
        <w:t>ISO</w:t>
      </w:r>
      <w:r w:rsidRPr="00244264">
        <w:rPr>
          <w:szCs w:val="22"/>
        </w:rPr>
        <w:t xml:space="preserve"> as the result </w:t>
      </w:r>
      <w:r w:rsidRPr="00A5441C">
        <w:rPr>
          <w:szCs w:val="22"/>
        </w:rPr>
        <w:t xml:space="preserve">of an RA Capacity or </w:t>
      </w:r>
      <w:r w:rsidRPr="00244264">
        <w:rPr>
          <w:szCs w:val="22"/>
        </w:rPr>
        <w:t>CPM</w:t>
      </w:r>
      <w:r w:rsidRPr="00A5441C">
        <w:rPr>
          <w:szCs w:val="22"/>
        </w:rPr>
        <w:t xml:space="preserve"> Capacity obligation; if any; and</w:t>
      </w:r>
    </w:p>
    <w:p w14:paraId="20C61E20" w14:textId="77777777" w:rsidR="00BF627C" w:rsidRDefault="00BF627C" w:rsidP="00BF627C">
      <w:pPr>
        <w:tabs>
          <w:tab w:val="left" w:pos="1440"/>
        </w:tabs>
        <w:spacing w:after="60" w:line="300" w:lineRule="auto"/>
        <w:rPr>
          <w:szCs w:val="22"/>
        </w:rPr>
      </w:pPr>
      <w:r>
        <w:rPr>
          <w:szCs w:val="22"/>
        </w:rPr>
        <w:t xml:space="preserve">(2)  </w:t>
      </w:r>
      <w:r w:rsidRPr="00244264">
        <w:rPr>
          <w:szCs w:val="22"/>
        </w:rPr>
        <w:t>The sum of any Self-Schedule and any market-based commitment or dispatch of the resource.</w:t>
      </w:r>
    </w:p>
    <w:p w14:paraId="20C61E21" w14:textId="77777777" w:rsidR="00BF627C" w:rsidRPr="00244264" w:rsidRDefault="00BF627C" w:rsidP="00BF627C">
      <w:pPr>
        <w:tabs>
          <w:tab w:val="left" w:pos="1440"/>
        </w:tabs>
        <w:spacing w:after="60" w:line="300" w:lineRule="auto"/>
        <w:rPr>
          <w:szCs w:val="22"/>
        </w:rPr>
      </w:pPr>
    </w:p>
    <w:p w14:paraId="20C61E22" w14:textId="77777777" w:rsidR="00BF627C" w:rsidRDefault="00BF627C" w:rsidP="00BF627C">
      <w:pPr>
        <w:tabs>
          <w:tab w:val="left" w:pos="1440"/>
        </w:tabs>
        <w:spacing w:after="60" w:line="300" w:lineRule="auto"/>
        <w:rPr>
          <w:szCs w:val="22"/>
        </w:rPr>
      </w:pPr>
      <w:r w:rsidRPr="00A5441C">
        <w:rPr>
          <w:szCs w:val="22"/>
        </w:rPr>
        <w:t>Subsequent Exceptional Dispatch</w:t>
      </w:r>
      <w:r>
        <w:rPr>
          <w:szCs w:val="22"/>
        </w:rPr>
        <w:t>:</w:t>
      </w:r>
    </w:p>
    <w:p w14:paraId="20C61E23" w14:textId="1C492D01" w:rsidR="00BF627C" w:rsidRDefault="00BF627C" w:rsidP="00BF627C">
      <w:pPr>
        <w:tabs>
          <w:tab w:val="left" w:pos="1440"/>
        </w:tabs>
        <w:spacing w:after="60" w:line="300" w:lineRule="auto"/>
        <w:rPr>
          <w:szCs w:val="22"/>
        </w:rPr>
      </w:pPr>
      <w:r w:rsidRPr="00A5441C">
        <w:rPr>
          <w:szCs w:val="22"/>
        </w:rPr>
        <w:t xml:space="preserve">If the </w:t>
      </w:r>
      <w:r>
        <w:rPr>
          <w:szCs w:val="22"/>
        </w:rPr>
        <w:t>ISO</w:t>
      </w:r>
      <w:r w:rsidRPr="00A5441C">
        <w:rPr>
          <w:szCs w:val="22"/>
        </w:rPr>
        <w:t xml:space="preserve">, during the term of a resource’s Exceptional Dispatch </w:t>
      </w:r>
      <w:r w:rsidRPr="00244264">
        <w:rPr>
          <w:szCs w:val="22"/>
        </w:rPr>
        <w:t>CPM</w:t>
      </w:r>
      <w:r w:rsidRPr="00A5441C">
        <w:rPr>
          <w:szCs w:val="22"/>
        </w:rPr>
        <w:t xml:space="preserve"> designation, issues an Exceptional Dispatch to the resource that requires Energy in excess of the sum of the resource’s </w:t>
      </w:r>
      <w:r w:rsidRPr="00244264">
        <w:rPr>
          <w:szCs w:val="22"/>
        </w:rPr>
        <w:t>CPM</w:t>
      </w:r>
      <w:r w:rsidRPr="00A5441C">
        <w:rPr>
          <w:szCs w:val="22"/>
        </w:rPr>
        <w:t xml:space="preserve"> Capacity and RA Capacity, the </w:t>
      </w:r>
      <w:r>
        <w:rPr>
          <w:szCs w:val="22"/>
        </w:rPr>
        <w:t>ISO</w:t>
      </w:r>
      <w:r w:rsidRPr="00A5441C">
        <w:rPr>
          <w:szCs w:val="22"/>
        </w:rPr>
        <w:t xml:space="preserve"> will increase the capacity designated as Exceptional Dispatch </w:t>
      </w:r>
      <w:r w:rsidRPr="00244264">
        <w:rPr>
          <w:szCs w:val="22"/>
        </w:rPr>
        <w:t>CPM</w:t>
      </w:r>
      <w:r w:rsidRPr="00A5441C">
        <w:rPr>
          <w:szCs w:val="22"/>
        </w:rPr>
        <w:t xml:space="preserve"> Capacity by the amount equal to the difference between the Exceptional Dispatch and the sum of the resource’s </w:t>
      </w:r>
      <w:r w:rsidRPr="00244264">
        <w:rPr>
          <w:szCs w:val="22"/>
        </w:rPr>
        <w:t>CPM</w:t>
      </w:r>
      <w:r w:rsidRPr="00A5441C">
        <w:rPr>
          <w:szCs w:val="22"/>
        </w:rPr>
        <w:t xml:space="preserve"> Capacity or RA Capacity.  The increase will be effective for the remainder of the term of the Exceptional Dispatch </w:t>
      </w:r>
      <w:r w:rsidRPr="00244264">
        <w:rPr>
          <w:szCs w:val="22"/>
        </w:rPr>
        <w:t>CPM</w:t>
      </w:r>
      <w:r w:rsidRPr="00A5441C">
        <w:rPr>
          <w:szCs w:val="22"/>
        </w:rPr>
        <w:t xml:space="preserve"> Designation and retroactively to the beginning of the 30</w:t>
      </w:r>
      <w:r w:rsidRPr="00244264">
        <w:rPr>
          <w:szCs w:val="22"/>
        </w:rPr>
        <w:t>-</w:t>
      </w:r>
      <w:r w:rsidRPr="00A5441C">
        <w:rPr>
          <w:szCs w:val="22"/>
        </w:rPr>
        <w:t xml:space="preserve">day term or the first day of the month in which the increase occurs, whichever is later.  Any incremental Exceptional Dispatch issued within any 30-day </w:t>
      </w:r>
      <w:r w:rsidRPr="00244264">
        <w:rPr>
          <w:szCs w:val="22"/>
        </w:rPr>
        <w:t>CPM</w:t>
      </w:r>
      <w:r w:rsidRPr="00A5441C">
        <w:rPr>
          <w:szCs w:val="22"/>
        </w:rPr>
        <w:t xml:space="preserve"> term does not result in a </w:t>
      </w:r>
      <w:r w:rsidRPr="00244264">
        <w:rPr>
          <w:szCs w:val="22"/>
        </w:rPr>
        <w:t>new 30-day term.</w:t>
      </w:r>
    </w:p>
    <w:p w14:paraId="26A0CCB9" w14:textId="04DF9EA4" w:rsidR="00C3411E" w:rsidRDefault="00C3411E" w:rsidP="00C3411E">
      <w:pPr>
        <w:tabs>
          <w:tab w:val="left" w:pos="1440"/>
        </w:tabs>
        <w:spacing w:after="60" w:line="300" w:lineRule="auto"/>
        <w:rPr>
          <w:szCs w:val="22"/>
        </w:rPr>
      </w:pPr>
    </w:p>
    <w:p w14:paraId="01DA986C" w14:textId="77777777" w:rsidR="00C3411E" w:rsidRDefault="00C3411E" w:rsidP="00C3411E">
      <w:pPr>
        <w:tabs>
          <w:tab w:val="left" w:pos="1440"/>
        </w:tabs>
        <w:spacing w:after="60" w:line="300" w:lineRule="auto"/>
        <w:rPr>
          <w:szCs w:val="22"/>
        </w:rPr>
      </w:pPr>
      <w:r>
        <w:rPr>
          <w:szCs w:val="22"/>
        </w:rPr>
        <w:t>Change in Status as Committed RA Capacity or RMR Capacity:</w:t>
      </w:r>
    </w:p>
    <w:p w14:paraId="3A161817" w14:textId="77777777" w:rsidR="00C3411E" w:rsidRDefault="00C3411E" w:rsidP="00C3411E">
      <w:pPr>
        <w:tabs>
          <w:tab w:val="left" w:pos="1440"/>
        </w:tabs>
        <w:spacing w:after="60" w:line="300" w:lineRule="auto"/>
      </w:pPr>
      <w:r>
        <w:rPr>
          <w:szCs w:val="22"/>
        </w:rPr>
        <w:t>O</w:t>
      </w:r>
      <w:r>
        <w:t>ther Pre-existing and Effective Capacity Obligations:</w:t>
      </w:r>
    </w:p>
    <w:p w14:paraId="7CA6EE50" w14:textId="77777777" w:rsidR="00C3411E" w:rsidRDefault="00C3411E" w:rsidP="00C3411E">
      <w:pPr>
        <w:tabs>
          <w:tab w:val="left" w:pos="1440"/>
        </w:tabs>
        <w:spacing w:after="60" w:line="300" w:lineRule="auto"/>
      </w:pPr>
      <w:r>
        <w:t>A resource’s capacity may already be Committed RA Capacity or RMR Capacity at the time a resource’s Exceptional Dispatch CPM designation becomes effective. If the amount of that pre-existing and effective obligation to serve as Committed RA Capacity or RMR Capacity is reduced during the term of the resource’s Exceptional Dispatch CPM designation other than because of an Outage for which the resource secures RA Substitute Capacity, then the CAISO will increase the CPM designation by the amount, if any, necessary to ensure that the post-reduction Committed RA Capacity and/or RMR Capacity is not less than PMin. The CAISO does not increase the CPM designation quantity pursuant to this Section 43A.2.5.2.4.1 due to a pre-existing capacity obligation other than an obligation to be Committed RA Capacity or RMR Capacity.</w:t>
      </w:r>
    </w:p>
    <w:p w14:paraId="2B11809B" w14:textId="77777777" w:rsidR="00C3411E" w:rsidRDefault="00C3411E" w:rsidP="00C3411E">
      <w:pPr>
        <w:tabs>
          <w:tab w:val="left" w:pos="1440"/>
        </w:tabs>
        <w:spacing w:after="60" w:line="300" w:lineRule="auto"/>
      </w:pPr>
    </w:p>
    <w:p w14:paraId="597F726E" w14:textId="77777777" w:rsidR="00C3411E" w:rsidRDefault="00C3411E" w:rsidP="00C3411E">
      <w:pPr>
        <w:tabs>
          <w:tab w:val="left" w:pos="1440"/>
        </w:tabs>
        <w:spacing w:after="60" w:line="300" w:lineRule="auto"/>
      </w:pPr>
      <w:r>
        <w:t>Other Pre-existing but not yet Effective Capacity Obligations:</w:t>
      </w:r>
    </w:p>
    <w:p w14:paraId="0955C1AD" w14:textId="77777777" w:rsidR="00C3411E" w:rsidRDefault="00C3411E" w:rsidP="00C3411E">
      <w:pPr>
        <w:tabs>
          <w:tab w:val="left" w:pos="1440"/>
        </w:tabs>
        <w:spacing w:after="60" w:line="300" w:lineRule="auto"/>
      </w:pPr>
      <w:r>
        <w:lastRenderedPageBreak/>
        <w:t>During the term of a resource’s Exceptional Dispatch CPM designation, a resource may have a pre-existing but not yet effective obligation to be Committed RA Capacity or RMR Capacity. Upon that pre-existing obligation to be Committed RA Capacity or RMR Capacity becoming effective, the CAISO reduces the Exceptional Dispatch CPM designation by the amount of pre-existing obligation from the effective date through the earlier of the: (a) expiration of the Exceptional Dispatch CPM designation term; or (b) expiration of the term of the pre-existing obligation to be Committed RA Capacity or RMR Capacity. The CAISO does not reduce the Exceptional Dispatch CPM designation quantity pursuant to this Section 43A.2.5.2.4.2 because of either a: (i) pre-existing obligation to be Committed RA Capacity or RMR Capacity that already is in effect at the start of the Exceptional Dispatch CPM designation term; or (ii) pre-existing but not yet effective capacity obligation other than an obligation to be Committed RA Capacity or RMR Capacity.</w:t>
      </w:r>
    </w:p>
    <w:p w14:paraId="39F3C9E9" w14:textId="77777777" w:rsidR="00C3411E" w:rsidRDefault="00C3411E" w:rsidP="00C3411E">
      <w:pPr>
        <w:tabs>
          <w:tab w:val="left" w:pos="1440"/>
        </w:tabs>
        <w:spacing w:after="60" w:line="300" w:lineRule="auto"/>
        <w:rPr>
          <w:szCs w:val="22"/>
        </w:rPr>
      </w:pPr>
    </w:p>
    <w:p w14:paraId="5895D519" w14:textId="77777777" w:rsidR="00C3411E" w:rsidRDefault="00C3411E" w:rsidP="00C3411E">
      <w:pPr>
        <w:tabs>
          <w:tab w:val="left" w:pos="1440"/>
        </w:tabs>
        <w:spacing w:after="60" w:line="300" w:lineRule="auto"/>
        <w:rPr>
          <w:szCs w:val="22"/>
        </w:rPr>
      </w:pPr>
      <w:r>
        <w:rPr>
          <w:szCs w:val="22"/>
        </w:rPr>
        <w:t>New Capacity Obligations:</w:t>
      </w:r>
    </w:p>
    <w:p w14:paraId="3E503862" w14:textId="7A6CB363" w:rsidR="00C3411E" w:rsidRDefault="00C3411E" w:rsidP="00C3411E">
      <w:pPr>
        <w:tabs>
          <w:tab w:val="left" w:pos="1440"/>
        </w:tabs>
        <w:spacing w:after="60" w:line="300" w:lineRule="auto"/>
      </w:pPr>
      <w:r>
        <w:t>During the term of a resource’s Exceptional Dispatch CPM designation, a resource may enter a new obligation to be Committed RA Capacity or RMR Capacity that becomes effective during the term of the Exceptional Dispatch CPM designation. Upon that new capacity obligation becoming effective, the CAISO reduces the Exceptional Dispatch CPM designation by the amount of new capacity obligation from the effective date of the new obligation through the earlier of the: (a) expiration of the Exceptional Dispatch CPM designation term; or (b) expiration of the term of the new obligation to be Committed RA Capacity or RMR Capacity. Provided, however, that during the term of an Exceptional Dispatch CPM designation, a resource may not enter new obligations to be either Substitute RA Capacity or capacity outside the CAISO Balancing Authority Area that become effective during the term of the Exceptional Dispatch CPM designation if the existing obligations to be Committed RA Capacity and RMR Capacity plus the quantity of the new obligations would exceed the resource’s Net Qualifying Capacity.</w:t>
      </w:r>
    </w:p>
    <w:p w14:paraId="372AE662" w14:textId="77777777" w:rsidR="00C3411E" w:rsidRPr="00244264" w:rsidRDefault="00C3411E" w:rsidP="00C3411E">
      <w:pPr>
        <w:tabs>
          <w:tab w:val="left" w:pos="1440"/>
        </w:tabs>
        <w:spacing w:after="60" w:line="300" w:lineRule="auto"/>
        <w:rPr>
          <w:szCs w:val="22"/>
        </w:rPr>
      </w:pPr>
    </w:p>
    <w:p w14:paraId="20C61E26" w14:textId="77777777" w:rsidR="00BF627C" w:rsidRDefault="00BF627C" w:rsidP="00BF627C">
      <w:pPr>
        <w:tabs>
          <w:tab w:val="left" w:pos="1440"/>
        </w:tabs>
        <w:spacing w:after="60" w:line="300" w:lineRule="auto"/>
        <w:rPr>
          <w:rStyle w:val="DeltaViewInsertion"/>
          <w:color w:val="auto"/>
          <w:szCs w:val="22"/>
          <w:u w:val="none"/>
        </w:rPr>
      </w:pPr>
    </w:p>
    <w:p w14:paraId="20C61E27" w14:textId="77777777" w:rsidR="00BF627C" w:rsidRPr="005556C7" w:rsidRDefault="00BF627C" w:rsidP="00FA1BA8">
      <w:pPr>
        <w:pStyle w:val="Heading3"/>
      </w:pPr>
      <w:bookmarkStart w:id="1003" w:name="_Toc326763953"/>
      <w:bookmarkStart w:id="1004" w:name="_Toc369088181"/>
      <w:bookmarkStart w:id="1005" w:name="_Toc397496551"/>
      <w:bookmarkStart w:id="1006" w:name="_Toc233778790"/>
      <w:r w:rsidRPr="005556C7">
        <w:t>Procedure for Exceptional Dispatch CPM Quantity Designation</w:t>
      </w:r>
      <w:bookmarkEnd w:id="1003"/>
      <w:bookmarkEnd w:id="1004"/>
      <w:bookmarkEnd w:id="1005"/>
      <w:bookmarkEnd w:id="1006"/>
    </w:p>
    <w:p w14:paraId="20C61E28" w14:textId="77777777" w:rsidR="00BF627C" w:rsidRPr="00250BD5" w:rsidRDefault="00BF627C" w:rsidP="00BF627C">
      <w:pPr>
        <w:tabs>
          <w:tab w:val="left" w:pos="1440"/>
        </w:tabs>
        <w:spacing w:after="60" w:line="300" w:lineRule="auto"/>
        <w:rPr>
          <w:szCs w:val="22"/>
        </w:rPr>
      </w:pPr>
    </w:p>
    <w:p w14:paraId="20C61E29" w14:textId="77777777" w:rsidR="00BF627C" w:rsidRPr="00250BD5" w:rsidRDefault="00BF627C" w:rsidP="00BF627C">
      <w:pPr>
        <w:tabs>
          <w:tab w:val="left" w:pos="1440"/>
        </w:tabs>
        <w:spacing w:after="60" w:line="300" w:lineRule="auto"/>
        <w:rPr>
          <w:szCs w:val="22"/>
        </w:rPr>
      </w:pPr>
      <w:r w:rsidRPr="00250BD5">
        <w:rPr>
          <w:szCs w:val="22"/>
        </w:rPr>
        <w:t>Overview</w:t>
      </w:r>
    </w:p>
    <w:p w14:paraId="20C61E2A" w14:textId="77777777" w:rsidR="00BF627C" w:rsidRPr="00250BD5" w:rsidRDefault="00BF627C" w:rsidP="00BF627C">
      <w:pPr>
        <w:tabs>
          <w:tab w:val="left" w:pos="1440"/>
        </w:tabs>
        <w:spacing w:after="60" w:line="300" w:lineRule="auto"/>
        <w:rPr>
          <w:szCs w:val="22"/>
        </w:rPr>
      </w:pPr>
      <w:r w:rsidRPr="00250BD5">
        <w:rPr>
          <w:szCs w:val="22"/>
        </w:rPr>
        <w:t xml:space="preserve">Exceptional Dispatch CPM designations occur either in the post day-ahead time frame or in real-time during the trading day.  In the post-day ahead time frame, which </w:t>
      </w:r>
      <w:r>
        <w:rPr>
          <w:szCs w:val="22"/>
        </w:rPr>
        <w:t xml:space="preserve">is a 12 hour period occurring up to 6 hours </w:t>
      </w:r>
      <w:r w:rsidRPr="00250BD5">
        <w:rPr>
          <w:szCs w:val="22"/>
        </w:rPr>
        <w:t xml:space="preserve">in advance of the next trading day, the </w:t>
      </w:r>
      <w:r>
        <w:rPr>
          <w:szCs w:val="22"/>
        </w:rPr>
        <w:t>ISO</w:t>
      </w:r>
      <w:r w:rsidRPr="00250BD5">
        <w:rPr>
          <w:szCs w:val="22"/>
        </w:rPr>
        <w:t xml:space="preserve">’s tools are not always capable of identifying and committing a “final” quantity as there are many variables </w:t>
      </w:r>
      <w:r w:rsidRPr="00250BD5">
        <w:rPr>
          <w:szCs w:val="22"/>
        </w:rPr>
        <w:lastRenderedPageBreak/>
        <w:t xml:space="preserve">the </w:t>
      </w:r>
      <w:r>
        <w:rPr>
          <w:szCs w:val="22"/>
        </w:rPr>
        <w:t>ISO</w:t>
      </w:r>
      <w:r w:rsidRPr="00250BD5">
        <w:rPr>
          <w:szCs w:val="22"/>
        </w:rPr>
        <w:t xml:space="preserve"> relies upon that may change during that time frame.</w:t>
      </w:r>
      <w:r w:rsidRPr="00250BD5">
        <w:rPr>
          <w:szCs w:val="22"/>
          <w:vertAlign w:val="superscript"/>
        </w:rPr>
        <w:footnoteReference w:id="14"/>
      </w:r>
      <w:r w:rsidRPr="00250BD5">
        <w:rPr>
          <w:szCs w:val="22"/>
        </w:rPr>
        <w:t xml:space="preserve"> Real-time Exceptional Dispatch CPM designations will commit or dispatch the resource, depending upon start-up requirements and previous schedules and awards, to an actual megawatt quantity.   This procedure describes the steps the </w:t>
      </w:r>
      <w:r>
        <w:rPr>
          <w:szCs w:val="22"/>
        </w:rPr>
        <w:t>ISO</w:t>
      </w:r>
      <w:r w:rsidRPr="00250BD5">
        <w:rPr>
          <w:szCs w:val="22"/>
        </w:rPr>
        <w:t xml:space="preserve"> will follow to determine quantity for Exceptional Dispatch CPM designations.</w:t>
      </w:r>
    </w:p>
    <w:p w14:paraId="20C61E2B" w14:textId="77777777" w:rsidR="00BF627C" w:rsidRPr="00250BD5" w:rsidRDefault="00BF627C" w:rsidP="00BF627C">
      <w:pPr>
        <w:tabs>
          <w:tab w:val="left" w:pos="1440"/>
        </w:tabs>
        <w:spacing w:after="60" w:line="300" w:lineRule="auto"/>
        <w:rPr>
          <w:szCs w:val="22"/>
        </w:rPr>
      </w:pPr>
    </w:p>
    <w:p w14:paraId="20C61E2C" w14:textId="77777777" w:rsidR="00BF627C" w:rsidRPr="00250BD5" w:rsidRDefault="00BF627C" w:rsidP="00BF627C">
      <w:pPr>
        <w:tabs>
          <w:tab w:val="left" w:pos="1440"/>
        </w:tabs>
        <w:spacing w:after="60" w:line="300" w:lineRule="auto"/>
        <w:rPr>
          <w:szCs w:val="22"/>
        </w:rPr>
      </w:pPr>
      <w:r w:rsidRPr="00250BD5">
        <w:rPr>
          <w:szCs w:val="22"/>
        </w:rPr>
        <w:t>Post-day Ahead Designations</w:t>
      </w:r>
    </w:p>
    <w:p w14:paraId="20C61E2D" w14:textId="77777777" w:rsidR="00BF627C" w:rsidRPr="00250BD5" w:rsidRDefault="00BF627C" w:rsidP="00BF627C">
      <w:pPr>
        <w:tabs>
          <w:tab w:val="left" w:pos="1440"/>
        </w:tabs>
        <w:spacing w:after="60" w:line="300" w:lineRule="auto"/>
        <w:rPr>
          <w:szCs w:val="22"/>
        </w:rPr>
      </w:pPr>
      <w:r w:rsidRPr="00250BD5">
        <w:rPr>
          <w:szCs w:val="22"/>
        </w:rPr>
        <w:t xml:space="preserve">If the </w:t>
      </w:r>
      <w:r>
        <w:rPr>
          <w:szCs w:val="22"/>
        </w:rPr>
        <w:t>ISO</w:t>
      </w:r>
      <w:r w:rsidRPr="00250BD5">
        <w:rPr>
          <w:szCs w:val="22"/>
        </w:rPr>
        <w:t xml:space="preserve"> determines that an Exceptional Dispatch CPM designation is required,</w:t>
      </w:r>
      <w:r w:rsidRPr="00250BD5">
        <w:rPr>
          <w:szCs w:val="22"/>
          <w:vertAlign w:val="superscript"/>
        </w:rPr>
        <w:footnoteReference w:id="15"/>
      </w:r>
      <w:r w:rsidRPr="00250BD5">
        <w:rPr>
          <w:szCs w:val="22"/>
        </w:rPr>
        <w:t xml:space="preserve"> the </w:t>
      </w:r>
      <w:r>
        <w:rPr>
          <w:szCs w:val="22"/>
        </w:rPr>
        <w:t>ISO</w:t>
      </w:r>
      <w:r w:rsidRPr="00250BD5">
        <w:rPr>
          <w:szCs w:val="22"/>
        </w:rPr>
        <w:t xml:space="preserve"> will identify whether the reliability need requires a non-system or system commitment.  A non-system Exceptional Dispatch CPM commitment will be for reliability concerns where resolution depends on a resource(s) in a specific location, including a local reliability area, zone or region.  A system Exceptional Dispatch CPM commitment will be for a reliability need where resolution does not require a resource to be at specific location; for example, the loss of a major transmission path</w:t>
      </w:r>
      <w:r w:rsidRPr="00857DA5">
        <w:rPr>
          <w:szCs w:val="22"/>
        </w:rPr>
        <w:t>,</w:t>
      </w:r>
      <w:r w:rsidRPr="00250BD5">
        <w:rPr>
          <w:szCs w:val="22"/>
        </w:rPr>
        <w:t xml:space="preserve"> or a forced outage at a large generating unit</w:t>
      </w:r>
      <w:r w:rsidRPr="00857DA5">
        <w:rPr>
          <w:szCs w:val="22"/>
        </w:rPr>
        <w:t>,</w:t>
      </w:r>
      <w:r w:rsidRPr="00250BD5">
        <w:rPr>
          <w:szCs w:val="22"/>
        </w:rPr>
        <w:t xml:space="preserve"> that jeopardizes the </w:t>
      </w:r>
      <w:r>
        <w:rPr>
          <w:szCs w:val="22"/>
        </w:rPr>
        <w:t>ISO</w:t>
      </w:r>
      <w:r w:rsidRPr="00250BD5">
        <w:rPr>
          <w:szCs w:val="22"/>
        </w:rPr>
        <w:t>’s ability to meet operating reserve requirements but not local voltage or stability and therefore the resource can be anywhere in the system</w:t>
      </w:r>
      <w:r>
        <w:rPr>
          <w:szCs w:val="22"/>
        </w:rPr>
        <w:t>.</w:t>
      </w:r>
      <w:r w:rsidRPr="00250BD5">
        <w:rPr>
          <w:szCs w:val="22"/>
        </w:rPr>
        <w:t xml:space="preserve">  The selection of the resource will follow the requirements of the </w:t>
      </w:r>
      <w:r>
        <w:rPr>
          <w:szCs w:val="22"/>
        </w:rPr>
        <w:t>ISO</w:t>
      </w:r>
      <w:r w:rsidRPr="00250BD5">
        <w:rPr>
          <w:szCs w:val="22"/>
        </w:rPr>
        <w:t xml:space="preserve"> Tariff.</w:t>
      </w:r>
      <w:r w:rsidRPr="00250BD5">
        <w:rPr>
          <w:szCs w:val="22"/>
          <w:vertAlign w:val="superscript"/>
        </w:rPr>
        <w:footnoteReference w:id="16"/>
      </w:r>
      <w:r w:rsidRPr="00250BD5">
        <w:rPr>
          <w:szCs w:val="22"/>
        </w:rPr>
        <w:t xml:space="preserve">  For non-system Exceptional Dispatch CPM designations, the operations engineer will provide the shift supervisor with recommendations of the specific resource that is needed for the next day, and the shift supervisor will select the resource for designation.  The </w:t>
      </w:r>
      <w:r>
        <w:rPr>
          <w:szCs w:val="22"/>
        </w:rPr>
        <w:t>ISO</w:t>
      </w:r>
      <w:r w:rsidRPr="00250BD5">
        <w:rPr>
          <w:szCs w:val="22"/>
        </w:rPr>
        <w:t xml:space="preserve"> will dispatch the selected resource at its P-Min or other output level not to exceed the amount of capacity needed to address the reliability need.  All capacity required to meet the reliability need will receive a CPM designation, whether or not energy is dispatched from that capacity, as determined based on the </w:t>
      </w:r>
      <w:r>
        <w:rPr>
          <w:szCs w:val="22"/>
        </w:rPr>
        <w:t>ISO</w:t>
      </w:r>
      <w:r w:rsidRPr="00250BD5">
        <w:rPr>
          <w:szCs w:val="22"/>
        </w:rPr>
        <w:t xml:space="preserve">’s best engineering or operational assessment available at that time.  </w:t>
      </w:r>
    </w:p>
    <w:p w14:paraId="20C61E2E" w14:textId="77777777" w:rsidR="00BF627C" w:rsidRPr="00250BD5" w:rsidRDefault="00BF627C" w:rsidP="00BF627C">
      <w:pPr>
        <w:tabs>
          <w:tab w:val="left" w:pos="1440"/>
        </w:tabs>
        <w:spacing w:after="60" w:line="300" w:lineRule="auto"/>
        <w:rPr>
          <w:szCs w:val="22"/>
        </w:rPr>
      </w:pPr>
      <w:r w:rsidRPr="00250BD5">
        <w:rPr>
          <w:szCs w:val="22"/>
        </w:rPr>
        <w:t xml:space="preserve">Following an Exceptional Dispatch CPM commitment made after the day-ahead market results are published (and in concert with established practices), the </w:t>
      </w:r>
      <w:r>
        <w:rPr>
          <w:szCs w:val="22"/>
        </w:rPr>
        <w:t>ISO</w:t>
      </w:r>
      <w:r w:rsidRPr="00250BD5">
        <w:rPr>
          <w:szCs w:val="22"/>
        </w:rPr>
        <w:t xml:space="preserve"> will perform a day-ahead reliability assessment that analyzes the power flow capabilities of the solution, the capacity margin required at peak, and any adverse operating conditions that cannot be modeled (fires, storms, possible fuel curtailments, or similar contingencies) and validates that commitment requirements for operating procedures are met.  This power flow analysis will be based on an N-1 contingency analysis to ensure the system can operate reliably with one element out of service. </w:t>
      </w:r>
    </w:p>
    <w:p w14:paraId="20C61E2F" w14:textId="77777777" w:rsidR="00BF627C" w:rsidRPr="00250BD5" w:rsidRDefault="00BF627C" w:rsidP="00BF627C">
      <w:pPr>
        <w:tabs>
          <w:tab w:val="left" w:pos="1440"/>
        </w:tabs>
        <w:spacing w:after="60" w:line="300" w:lineRule="auto"/>
        <w:rPr>
          <w:szCs w:val="22"/>
        </w:rPr>
      </w:pPr>
      <w:r w:rsidRPr="00250BD5">
        <w:rPr>
          <w:szCs w:val="22"/>
        </w:rPr>
        <w:t>The day-ahead reliability assessment study process to calculate a capacity value for CPM dispatches will include development of a power flow model that simulates peak hour day-</w:t>
      </w:r>
      <w:r w:rsidRPr="00250BD5">
        <w:rPr>
          <w:szCs w:val="22"/>
        </w:rPr>
        <w:lastRenderedPageBreak/>
        <w:t xml:space="preserve">ahead system conditions.  The model will represent outages and generation bid awards for the peak hour during the next day.  The day-ahead model building process utilizes results from Residual Unit Commitment (RUC) which considers the </w:t>
      </w:r>
      <w:r>
        <w:rPr>
          <w:szCs w:val="22"/>
        </w:rPr>
        <w:t>ISO</w:t>
      </w:r>
      <w:r w:rsidRPr="00250BD5">
        <w:rPr>
          <w:szCs w:val="22"/>
        </w:rPr>
        <w:t xml:space="preserve"> forecast of </w:t>
      </w:r>
      <w:r>
        <w:rPr>
          <w:szCs w:val="22"/>
        </w:rPr>
        <w:t>ISO</w:t>
      </w:r>
      <w:r w:rsidRPr="00250BD5">
        <w:rPr>
          <w:szCs w:val="22"/>
        </w:rPr>
        <w:t xml:space="preserve"> demand and awards with no virtual bids.  All single contingencies are simulated in the PG&amp;E, SCE, and SDG&amp;E areas and mitigation is developed for any observed constraint.</w:t>
      </w:r>
      <w:r>
        <w:rPr>
          <w:rStyle w:val="FootnoteReference"/>
          <w:szCs w:val="22"/>
        </w:rPr>
        <w:footnoteReference w:id="17"/>
      </w:r>
      <w:r w:rsidRPr="00250BD5">
        <w:rPr>
          <w:szCs w:val="22"/>
        </w:rPr>
        <w:t xml:space="preserve">  As part of the day-ahead reliability assessment, the </w:t>
      </w:r>
      <w:r>
        <w:rPr>
          <w:szCs w:val="22"/>
        </w:rPr>
        <w:t>ISO</w:t>
      </w:r>
      <w:r w:rsidRPr="00250BD5">
        <w:rPr>
          <w:szCs w:val="22"/>
        </w:rPr>
        <w:t xml:space="preserve"> will also perform a system capacity margin analysis.  This analysis will be completed for the peak hour, and evaluate the day-ahead schedules and awards and compare them to actual performance and data for the current trading day.  System Operations will then calculate the current day’s peak-hour load versus the next day’s peak-hour load, interchange, unit contingent imports, dynamic imports, operating reserve, and risk to the </w:t>
      </w:r>
      <w:r>
        <w:rPr>
          <w:szCs w:val="22"/>
        </w:rPr>
        <w:t>ISO</w:t>
      </w:r>
      <w:r w:rsidRPr="00250BD5">
        <w:rPr>
          <w:szCs w:val="22"/>
        </w:rPr>
        <w:t xml:space="preserve"> forecast of </w:t>
      </w:r>
      <w:r>
        <w:rPr>
          <w:szCs w:val="22"/>
        </w:rPr>
        <w:t>ISO</w:t>
      </w:r>
      <w:r w:rsidRPr="00250BD5">
        <w:rPr>
          <w:szCs w:val="22"/>
        </w:rPr>
        <w:t xml:space="preserve"> demand and internal generation capacity.  This system capacity analysis defines the forecasted system capacity difference between the two days.  This difference, along with the previous day’s system capacity margin</w:t>
      </w:r>
      <w:r w:rsidRPr="00250BD5">
        <w:rPr>
          <w:szCs w:val="22"/>
          <w:vertAlign w:val="superscript"/>
        </w:rPr>
        <w:footnoteReference w:id="18"/>
      </w:r>
      <w:r w:rsidRPr="00250BD5">
        <w:rPr>
          <w:szCs w:val="22"/>
          <w:vertAlign w:val="superscript"/>
        </w:rPr>
        <w:t xml:space="preserve"> </w:t>
      </w:r>
      <w:r w:rsidRPr="00250BD5">
        <w:rPr>
          <w:szCs w:val="22"/>
        </w:rPr>
        <w:t xml:space="preserve">and consideration of the resources coming on line or going off line on outage, provides important information about the potential accuracy of the forecasted system capacity margin.  </w:t>
      </w:r>
    </w:p>
    <w:p w14:paraId="20C61E30" w14:textId="77777777" w:rsidR="00BF627C" w:rsidRPr="00250BD5" w:rsidRDefault="00BF627C" w:rsidP="00BF627C">
      <w:pPr>
        <w:tabs>
          <w:tab w:val="left" w:pos="1440"/>
        </w:tabs>
        <w:spacing w:after="60" w:line="300" w:lineRule="auto"/>
        <w:rPr>
          <w:szCs w:val="22"/>
        </w:rPr>
      </w:pPr>
      <w:r w:rsidRPr="00250BD5">
        <w:rPr>
          <w:szCs w:val="22"/>
        </w:rPr>
        <w:t xml:space="preserve">The </w:t>
      </w:r>
      <w:r>
        <w:rPr>
          <w:szCs w:val="22"/>
        </w:rPr>
        <w:t>ISO</w:t>
      </w:r>
      <w:r w:rsidRPr="00250BD5">
        <w:rPr>
          <w:szCs w:val="22"/>
        </w:rPr>
        <w:t xml:space="preserve"> will complete an additional current day reliability assessment between midnight and 0600 of the trading day if there is updated information that could change the assumptions from those used in the day-ahead reliability assessment, examples include but are not limited to following:  changes in load forecast, forced generation or transmission outages; transmission de-rates due to forced outages in external systems; topology changes due to real time switching (system reconfiguration); and localized fuel supply limitations.  The </w:t>
      </w:r>
      <w:r>
        <w:rPr>
          <w:szCs w:val="22"/>
        </w:rPr>
        <w:t>ISO</w:t>
      </w:r>
      <w:r w:rsidRPr="00250BD5">
        <w:rPr>
          <w:szCs w:val="22"/>
        </w:rPr>
        <w:t xml:space="preserve"> will update its commitment</w:t>
      </w:r>
      <w:r>
        <w:rPr>
          <w:szCs w:val="22"/>
        </w:rPr>
        <w:t xml:space="preserve"> </w:t>
      </w:r>
      <w:r w:rsidRPr="00250BD5">
        <w:rPr>
          <w:szCs w:val="22"/>
        </w:rPr>
        <w:t xml:space="preserve">if required, as a result of the current day reliability assessment.  The </w:t>
      </w:r>
      <w:r>
        <w:rPr>
          <w:szCs w:val="22"/>
        </w:rPr>
        <w:t>ISO</w:t>
      </w:r>
      <w:r w:rsidRPr="00250BD5">
        <w:rPr>
          <w:szCs w:val="22"/>
        </w:rPr>
        <w:t xml:space="preserve"> may increase the capacity initially designated in an Exceptional Dispatch CPM or commit an additional resource through Exceptional Dispatch CPM</w:t>
      </w:r>
      <w:r>
        <w:rPr>
          <w:szCs w:val="22"/>
        </w:rPr>
        <w:t xml:space="preserve"> (e.g., such a designation will occur if Eligible Capacity is required to meet reliability requirements)</w:t>
      </w:r>
      <w:r w:rsidRPr="00250BD5">
        <w:rPr>
          <w:szCs w:val="22"/>
        </w:rPr>
        <w:t xml:space="preserve">.  This increase or new commitment is typically made by 0800 of the trading day.  The </w:t>
      </w:r>
      <w:r>
        <w:rPr>
          <w:szCs w:val="22"/>
        </w:rPr>
        <w:t>ISO</w:t>
      </w:r>
      <w:r w:rsidRPr="00250BD5">
        <w:rPr>
          <w:szCs w:val="22"/>
        </w:rPr>
        <w:t xml:space="preserve"> may not decrease the CPM quantity previously designated as a result of this updated analysis.  </w:t>
      </w:r>
    </w:p>
    <w:p w14:paraId="20C61E31" w14:textId="77777777" w:rsidR="00BF627C" w:rsidRPr="00250BD5" w:rsidRDefault="00BF627C" w:rsidP="00BF627C">
      <w:pPr>
        <w:tabs>
          <w:tab w:val="left" w:pos="1440"/>
        </w:tabs>
        <w:spacing w:after="60" w:line="300" w:lineRule="auto"/>
        <w:rPr>
          <w:szCs w:val="22"/>
        </w:rPr>
      </w:pPr>
      <w:r w:rsidRPr="00250BD5">
        <w:rPr>
          <w:szCs w:val="22"/>
        </w:rPr>
        <w:t xml:space="preserve">If the post-day ahead reliability assessment shows that no additional </w:t>
      </w:r>
      <w:r>
        <w:rPr>
          <w:szCs w:val="22"/>
        </w:rPr>
        <w:t xml:space="preserve">capacity is required to meet reliability requirements, then no incremental </w:t>
      </w:r>
      <w:r w:rsidRPr="00250BD5">
        <w:rPr>
          <w:szCs w:val="22"/>
        </w:rPr>
        <w:t xml:space="preserve">Exceptional Dispatch CPM capacity is needed, </w:t>
      </w:r>
      <w:r>
        <w:rPr>
          <w:szCs w:val="22"/>
        </w:rPr>
        <w:t xml:space="preserve">and </w:t>
      </w:r>
      <w:r w:rsidRPr="00250BD5">
        <w:rPr>
          <w:szCs w:val="22"/>
        </w:rPr>
        <w:t xml:space="preserve">the resource will be compensated based on the initial amount of capacity designated.  If the post-day ahead reliability assessment shows that additional capacity is required to mitigate the reliability issue, the </w:t>
      </w:r>
      <w:r>
        <w:rPr>
          <w:szCs w:val="22"/>
        </w:rPr>
        <w:t>ISO</w:t>
      </w:r>
      <w:r w:rsidRPr="00250BD5">
        <w:rPr>
          <w:szCs w:val="22"/>
        </w:rPr>
        <w:t xml:space="preserve"> will notify the resource’s scheduling coordinator by 0800 of the trading day following the initial Exceptional Dispatch CPM </w:t>
      </w:r>
      <w:r w:rsidRPr="00250BD5">
        <w:rPr>
          <w:szCs w:val="22"/>
        </w:rPr>
        <w:lastRenderedPageBreak/>
        <w:t xml:space="preserve">designation that incremental Exceptional Dispatch CPM capacity is needed.  In this situation, the </w:t>
      </w:r>
      <w:r>
        <w:rPr>
          <w:szCs w:val="22"/>
        </w:rPr>
        <w:t>ISO</w:t>
      </w:r>
      <w:r w:rsidRPr="00250BD5">
        <w:rPr>
          <w:szCs w:val="22"/>
        </w:rPr>
        <w:t xml:space="preserve"> will treat the initial and incremental designation of Exceptional Dispatch CPM capacity as a single designation and will compensate the resource based on the sum of the initial amount of capacity dispatched and the incremental Exceptional Dispatch CPM capacity quantity.  </w:t>
      </w:r>
      <w:r w:rsidRPr="001A75CC">
        <w:rPr>
          <w:bCs/>
          <w:szCs w:val="22"/>
        </w:rPr>
        <w:t>Once the ISO determines that issuing a CPM designation is necessary to address a reliability need, the quantity of the CPM designation will be the full amount of capacity relied upon to address the reliability need</w:t>
      </w:r>
      <w:r>
        <w:rPr>
          <w:bCs/>
          <w:szCs w:val="22"/>
        </w:rPr>
        <w:t>.</w:t>
      </w:r>
    </w:p>
    <w:p w14:paraId="20C61E32" w14:textId="77777777" w:rsidR="00BF627C" w:rsidRPr="00250BD5" w:rsidRDefault="00BF627C" w:rsidP="00BF627C">
      <w:pPr>
        <w:tabs>
          <w:tab w:val="left" w:pos="1440"/>
        </w:tabs>
        <w:spacing w:after="60" w:line="300" w:lineRule="auto"/>
        <w:rPr>
          <w:szCs w:val="22"/>
        </w:rPr>
      </w:pPr>
      <w:r w:rsidRPr="00250BD5">
        <w:rPr>
          <w:szCs w:val="22"/>
        </w:rPr>
        <w:t xml:space="preserve">On subsequent days, if the </w:t>
      </w:r>
      <w:r>
        <w:rPr>
          <w:szCs w:val="22"/>
        </w:rPr>
        <w:t>ISO</w:t>
      </w:r>
      <w:r w:rsidRPr="00250BD5">
        <w:rPr>
          <w:szCs w:val="22"/>
        </w:rPr>
        <w:t xml:space="preserve"> determines that additional Exceptional Dispatch CPM capacity is required, the </w:t>
      </w:r>
      <w:r>
        <w:rPr>
          <w:szCs w:val="22"/>
        </w:rPr>
        <w:t>ISO</w:t>
      </w:r>
      <w:r w:rsidRPr="00250BD5">
        <w:rPr>
          <w:szCs w:val="22"/>
        </w:rPr>
        <w:t xml:space="preserve"> treats the designation as a subsequent Exceptional Dispatch under </w:t>
      </w:r>
      <w:r>
        <w:rPr>
          <w:szCs w:val="22"/>
        </w:rPr>
        <w:t>ISO</w:t>
      </w:r>
      <w:r w:rsidRPr="00250BD5">
        <w:rPr>
          <w:szCs w:val="22"/>
        </w:rPr>
        <w:t xml:space="preserve"> Tariff Section </w:t>
      </w:r>
      <w:r w:rsidR="005C4229">
        <w:rPr>
          <w:szCs w:val="22"/>
        </w:rPr>
        <w:t>43A</w:t>
      </w:r>
      <w:r w:rsidRPr="00250BD5">
        <w:rPr>
          <w:szCs w:val="22"/>
        </w:rPr>
        <w:t xml:space="preserve">.2.5.2.3. </w:t>
      </w:r>
      <w:r>
        <w:rPr>
          <w:szCs w:val="22"/>
        </w:rPr>
        <w:t xml:space="preserve"> If additional Eligible Capacity is required for a Non-System Reliability need, then the term of the designation shall be in accordance with ISO Tariff Section </w:t>
      </w:r>
      <w:r w:rsidR="005C4229">
        <w:rPr>
          <w:szCs w:val="22"/>
        </w:rPr>
        <w:t>43A</w:t>
      </w:r>
      <w:r>
        <w:rPr>
          <w:szCs w:val="22"/>
        </w:rPr>
        <w:t>.3.6.</w:t>
      </w:r>
      <w:r w:rsidRPr="00250BD5">
        <w:rPr>
          <w:szCs w:val="22"/>
        </w:rPr>
        <w:t xml:space="preserve"> The </w:t>
      </w:r>
      <w:r>
        <w:rPr>
          <w:szCs w:val="22"/>
        </w:rPr>
        <w:t>ISO</w:t>
      </w:r>
      <w:r w:rsidRPr="00250BD5">
        <w:rPr>
          <w:szCs w:val="22"/>
        </w:rPr>
        <w:t xml:space="preserve"> will notify the scheduling coordinator for the resource of the subsequent designation.  </w:t>
      </w:r>
    </w:p>
    <w:p w14:paraId="20C61E33" w14:textId="77777777" w:rsidR="00BF627C" w:rsidRDefault="00BF627C" w:rsidP="00BF627C">
      <w:pPr>
        <w:tabs>
          <w:tab w:val="left" w:pos="1440"/>
        </w:tabs>
        <w:spacing w:after="60" w:line="300" w:lineRule="auto"/>
        <w:rPr>
          <w:bCs/>
          <w:szCs w:val="22"/>
        </w:rPr>
      </w:pPr>
      <w:r>
        <w:rPr>
          <w:bCs/>
          <w:szCs w:val="22"/>
        </w:rPr>
        <w:t xml:space="preserve">Under Section </w:t>
      </w:r>
      <w:r w:rsidR="005C4229">
        <w:rPr>
          <w:bCs/>
          <w:szCs w:val="22"/>
        </w:rPr>
        <w:t>43A</w:t>
      </w:r>
      <w:r>
        <w:rPr>
          <w:bCs/>
          <w:szCs w:val="22"/>
        </w:rPr>
        <w:t>.2.5 a resource tha</w:t>
      </w:r>
      <w:r w:rsidRPr="002D65D3">
        <w:rPr>
          <w:bCs/>
          <w:szCs w:val="22"/>
        </w:rPr>
        <w:t>t</w:t>
      </w:r>
      <w:r>
        <w:rPr>
          <w:bCs/>
          <w:szCs w:val="22"/>
        </w:rPr>
        <w:t xml:space="preserve"> has elected to receive supplemental revenues is not eligible to receive an Exceptional Dispatch CPM designation</w:t>
      </w:r>
    </w:p>
    <w:p w14:paraId="20C61E34" w14:textId="77777777" w:rsidR="00BF627C" w:rsidRPr="00250BD5" w:rsidRDefault="00BF627C" w:rsidP="00BF627C">
      <w:pPr>
        <w:tabs>
          <w:tab w:val="left" w:pos="1440"/>
        </w:tabs>
        <w:spacing w:after="60" w:line="300" w:lineRule="auto"/>
        <w:rPr>
          <w:szCs w:val="22"/>
        </w:rPr>
      </w:pPr>
    </w:p>
    <w:p w14:paraId="20C61E35" w14:textId="77777777" w:rsidR="00BF627C" w:rsidRPr="00250BD5" w:rsidRDefault="00BF627C" w:rsidP="00BF627C">
      <w:pPr>
        <w:tabs>
          <w:tab w:val="left" w:pos="1440"/>
        </w:tabs>
        <w:spacing w:after="60" w:line="300" w:lineRule="auto"/>
        <w:rPr>
          <w:szCs w:val="22"/>
        </w:rPr>
      </w:pPr>
      <w:r w:rsidRPr="00250BD5">
        <w:rPr>
          <w:szCs w:val="22"/>
        </w:rPr>
        <w:t>Real-time</w:t>
      </w:r>
    </w:p>
    <w:p w14:paraId="20C61E36" w14:textId="77777777" w:rsidR="00BF627C" w:rsidRPr="00250BD5" w:rsidRDefault="00BF627C" w:rsidP="00BF627C">
      <w:pPr>
        <w:tabs>
          <w:tab w:val="left" w:pos="1440"/>
        </w:tabs>
        <w:spacing w:after="60" w:line="300" w:lineRule="auto"/>
        <w:rPr>
          <w:szCs w:val="22"/>
        </w:rPr>
      </w:pPr>
      <w:r w:rsidRPr="00250BD5">
        <w:rPr>
          <w:szCs w:val="22"/>
        </w:rPr>
        <w:t xml:space="preserve">In real-time, the </w:t>
      </w:r>
      <w:r>
        <w:rPr>
          <w:szCs w:val="22"/>
        </w:rPr>
        <w:t>ISO</w:t>
      </w:r>
      <w:r w:rsidRPr="00250BD5">
        <w:rPr>
          <w:szCs w:val="22"/>
        </w:rPr>
        <w:t xml:space="preserve"> may issue an Exceptional Dispatch CPM when the </w:t>
      </w:r>
      <w:r>
        <w:rPr>
          <w:szCs w:val="22"/>
        </w:rPr>
        <w:t>ISO</w:t>
      </w:r>
      <w:r w:rsidRPr="00250BD5">
        <w:rPr>
          <w:szCs w:val="22"/>
        </w:rPr>
        <w:t xml:space="preserve"> must take immediate action to respond to an imminent or threatened system emergency.  </w:t>
      </w:r>
    </w:p>
    <w:p w14:paraId="20C61E37" w14:textId="77777777" w:rsidR="00BF627C" w:rsidRDefault="00BF627C" w:rsidP="00BF627C">
      <w:pPr>
        <w:tabs>
          <w:tab w:val="left" w:pos="1440"/>
        </w:tabs>
        <w:spacing w:after="60" w:line="300" w:lineRule="auto"/>
        <w:rPr>
          <w:bCs/>
          <w:szCs w:val="22"/>
        </w:rPr>
      </w:pPr>
      <w:r w:rsidRPr="00250BD5">
        <w:rPr>
          <w:szCs w:val="22"/>
        </w:rPr>
        <w:t xml:space="preserve">If the </w:t>
      </w:r>
      <w:r>
        <w:rPr>
          <w:szCs w:val="22"/>
        </w:rPr>
        <w:t>ISO</w:t>
      </w:r>
      <w:r w:rsidRPr="00250BD5">
        <w:rPr>
          <w:szCs w:val="22"/>
        </w:rPr>
        <w:t xml:space="preserve"> issues an Exceptional Dispatch to a resource for capacity that is not already Resource Adequacy capacity, substituted Resource Adequacy capacity or CPM capacity in real-time to mitigate a System/non-System event, this dispatch is based on commitment tools, Operating Procedure(s), operator judgment, or/and engineering studies.  </w:t>
      </w:r>
      <w:r w:rsidRPr="004958D4">
        <w:rPr>
          <w:bCs/>
          <w:szCs w:val="22"/>
        </w:rPr>
        <w:t>Accordingly, the dispatch will be for the actual amount of capacity required and such amount will be the designated CPM quantity, unless the commitment tools, Operating Procedur</w:t>
      </w:r>
      <w:r>
        <w:rPr>
          <w:bCs/>
          <w:szCs w:val="22"/>
        </w:rPr>
        <w:t xml:space="preserve">e(s), operator judgment and/or </w:t>
      </w:r>
      <w:r w:rsidRPr="004958D4">
        <w:rPr>
          <w:bCs/>
          <w:szCs w:val="22"/>
        </w:rPr>
        <w:t>engineering studies indicate that additional capacity over and above the capacity which had been dispatched is required to meet the reliability need, in which case the additional dispatch level will become the new CPM</w:t>
      </w:r>
      <w:r>
        <w:rPr>
          <w:bCs/>
          <w:szCs w:val="22"/>
        </w:rPr>
        <w:t>.</w:t>
      </w:r>
    </w:p>
    <w:p w14:paraId="20C61E38" w14:textId="77777777" w:rsidR="00BF627C" w:rsidRDefault="00BF627C" w:rsidP="00BF627C">
      <w:pPr>
        <w:tabs>
          <w:tab w:val="left" w:pos="1440"/>
        </w:tabs>
        <w:spacing w:after="60" w:line="300" w:lineRule="auto"/>
        <w:rPr>
          <w:bCs/>
          <w:szCs w:val="22"/>
        </w:rPr>
      </w:pPr>
      <w:r>
        <w:rPr>
          <w:bCs/>
          <w:szCs w:val="22"/>
        </w:rPr>
        <w:t xml:space="preserve">Under Section </w:t>
      </w:r>
      <w:r w:rsidR="005C4229">
        <w:rPr>
          <w:bCs/>
          <w:szCs w:val="22"/>
        </w:rPr>
        <w:t>43A</w:t>
      </w:r>
      <w:r>
        <w:rPr>
          <w:bCs/>
          <w:szCs w:val="22"/>
        </w:rPr>
        <w:t>.2.5 a resource that has elected to receive supplemental revenues is not eligible to receive an Exceptional Dispatch CPM designation.</w:t>
      </w:r>
    </w:p>
    <w:p w14:paraId="20C61E39" w14:textId="77777777" w:rsidR="00BF627C" w:rsidRDefault="00BF627C" w:rsidP="00BF627C">
      <w:pPr>
        <w:tabs>
          <w:tab w:val="left" w:pos="1440"/>
        </w:tabs>
        <w:spacing w:after="60" w:line="300" w:lineRule="auto"/>
        <w:rPr>
          <w:szCs w:val="22"/>
        </w:rPr>
      </w:pPr>
    </w:p>
    <w:p w14:paraId="20C61E3A" w14:textId="77777777" w:rsidR="00BF627C" w:rsidRPr="00250BD5" w:rsidRDefault="00BF627C" w:rsidP="00BF627C">
      <w:pPr>
        <w:tabs>
          <w:tab w:val="left" w:pos="1440"/>
        </w:tabs>
        <w:spacing w:after="60" w:line="300" w:lineRule="auto"/>
        <w:rPr>
          <w:szCs w:val="22"/>
        </w:rPr>
      </w:pPr>
      <w:r w:rsidRPr="00250BD5">
        <w:rPr>
          <w:szCs w:val="22"/>
        </w:rPr>
        <w:t>Other Provisions</w:t>
      </w:r>
    </w:p>
    <w:p w14:paraId="20C61E3B" w14:textId="77777777" w:rsidR="00BF627C" w:rsidRPr="00250BD5" w:rsidRDefault="00BF627C" w:rsidP="00BF627C">
      <w:pPr>
        <w:tabs>
          <w:tab w:val="left" w:pos="1440"/>
        </w:tabs>
        <w:spacing w:after="60" w:line="300" w:lineRule="auto"/>
        <w:rPr>
          <w:szCs w:val="22"/>
        </w:rPr>
      </w:pPr>
      <w:r w:rsidRPr="00250BD5">
        <w:rPr>
          <w:szCs w:val="22"/>
        </w:rPr>
        <w:t xml:space="preserve">The Exceptional Dispatch CPM </w:t>
      </w:r>
      <w:r>
        <w:rPr>
          <w:szCs w:val="22"/>
        </w:rPr>
        <w:t>designation</w:t>
      </w:r>
      <w:r w:rsidRPr="00250BD5">
        <w:rPr>
          <w:szCs w:val="22"/>
        </w:rPr>
        <w:t xml:space="preserve"> for non-system needs will be for 60-days and 30-days for system needs.  Following an Exceptional Dispatch CPM designation, the </w:t>
      </w:r>
      <w:r>
        <w:rPr>
          <w:szCs w:val="22"/>
        </w:rPr>
        <w:t>ISO</w:t>
      </w:r>
      <w:r w:rsidRPr="00250BD5">
        <w:rPr>
          <w:szCs w:val="22"/>
        </w:rPr>
        <w:t xml:space="preserve"> will publish the CPM reports consistent with the </w:t>
      </w:r>
      <w:r>
        <w:rPr>
          <w:szCs w:val="22"/>
        </w:rPr>
        <w:t>ISO</w:t>
      </w:r>
      <w:r w:rsidRPr="00250BD5">
        <w:rPr>
          <w:szCs w:val="22"/>
        </w:rPr>
        <w:t xml:space="preserve"> Tariff.</w:t>
      </w:r>
    </w:p>
    <w:p w14:paraId="20C61E3C" w14:textId="77777777" w:rsidR="00BF627C" w:rsidRPr="00250BD5" w:rsidRDefault="00BF627C" w:rsidP="00BF627C">
      <w:pPr>
        <w:tabs>
          <w:tab w:val="left" w:pos="1440"/>
        </w:tabs>
        <w:spacing w:after="60" w:line="300" w:lineRule="auto"/>
        <w:rPr>
          <w:szCs w:val="22"/>
        </w:rPr>
      </w:pPr>
    </w:p>
    <w:p w14:paraId="20C61E3D" w14:textId="77777777" w:rsidR="00BF627C" w:rsidRPr="005556C7" w:rsidRDefault="00BF627C" w:rsidP="00FA1BA8">
      <w:pPr>
        <w:pStyle w:val="Heading3"/>
      </w:pPr>
      <w:bookmarkStart w:id="1007" w:name="_Toc326763954"/>
      <w:bookmarkStart w:id="1008" w:name="_Toc369088182"/>
      <w:bookmarkStart w:id="1009" w:name="_Toc397496552"/>
      <w:bookmarkStart w:id="1010" w:name="_Toc233778791"/>
      <w:r w:rsidRPr="005556C7">
        <w:lastRenderedPageBreak/>
        <w:t>Procedure for Exceptional Dispatch CPM Quantity Designation for Reactive Power Support</w:t>
      </w:r>
      <w:bookmarkEnd w:id="1007"/>
      <w:bookmarkEnd w:id="1008"/>
      <w:bookmarkEnd w:id="1009"/>
      <w:bookmarkEnd w:id="1010"/>
    </w:p>
    <w:p w14:paraId="20C61E3E" w14:textId="77777777" w:rsidR="00BF627C" w:rsidRPr="00250BD5" w:rsidRDefault="00BF627C" w:rsidP="00BF627C">
      <w:pPr>
        <w:tabs>
          <w:tab w:val="left" w:pos="1440"/>
        </w:tabs>
        <w:spacing w:after="60" w:line="300" w:lineRule="auto"/>
        <w:rPr>
          <w:szCs w:val="22"/>
        </w:rPr>
      </w:pPr>
    </w:p>
    <w:p w14:paraId="20C61E3F" w14:textId="77777777" w:rsidR="00BF627C" w:rsidRPr="00250BD5" w:rsidRDefault="00BF627C" w:rsidP="00BF627C">
      <w:pPr>
        <w:tabs>
          <w:tab w:val="left" w:pos="1440"/>
        </w:tabs>
        <w:spacing w:after="60" w:line="300" w:lineRule="auto"/>
        <w:rPr>
          <w:szCs w:val="22"/>
        </w:rPr>
      </w:pPr>
      <w:r w:rsidRPr="00250BD5">
        <w:rPr>
          <w:szCs w:val="22"/>
        </w:rPr>
        <w:t>Overview</w:t>
      </w:r>
    </w:p>
    <w:p w14:paraId="20C61E40" w14:textId="77777777" w:rsidR="00BF627C" w:rsidRPr="00250BD5" w:rsidRDefault="00BF627C" w:rsidP="00BF627C">
      <w:pPr>
        <w:tabs>
          <w:tab w:val="left" w:pos="1440"/>
        </w:tabs>
        <w:spacing w:after="60" w:line="300" w:lineRule="auto"/>
        <w:rPr>
          <w:szCs w:val="22"/>
        </w:rPr>
      </w:pPr>
      <w:r w:rsidRPr="00250BD5">
        <w:rPr>
          <w:szCs w:val="22"/>
        </w:rPr>
        <w:t>Reactive power support is the reactive power required pre- and post-contingency to support the MW transfer needed to maintain transmission voltage in a local area.  A voltage concern giving rise to the need for reactive power support could occur either in the post-day ahead timeframe or in real time.  In the post-day ahead time frame, which</w:t>
      </w:r>
      <w:r w:rsidRPr="00146879">
        <w:rPr>
          <w:szCs w:val="22"/>
        </w:rPr>
        <w:t xml:space="preserve"> </w:t>
      </w:r>
      <w:r w:rsidRPr="00C36742">
        <w:rPr>
          <w:szCs w:val="22"/>
        </w:rPr>
        <w:t>is a 12 hour period occurring up to 6 hours in advance of the next trading day, th</w:t>
      </w:r>
      <w:r w:rsidRPr="00250BD5">
        <w:rPr>
          <w:szCs w:val="22"/>
        </w:rPr>
        <w:t xml:space="preserve">e </w:t>
      </w:r>
      <w:r>
        <w:rPr>
          <w:szCs w:val="22"/>
        </w:rPr>
        <w:t>ISO</w:t>
      </w:r>
      <w:r w:rsidRPr="00250BD5">
        <w:rPr>
          <w:szCs w:val="22"/>
        </w:rPr>
        <w:t xml:space="preserve">’s tools are not always capable of identifying and committing a “final” quantity as there are many variables the </w:t>
      </w:r>
      <w:r>
        <w:rPr>
          <w:szCs w:val="22"/>
        </w:rPr>
        <w:t>ISO</w:t>
      </w:r>
      <w:r w:rsidRPr="00250BD5">
        <w:rPr>
          <w:szCs w:val="22"/>
        </w:rPr>
        <w:t xml:space="preserve"> relies upon that may change during that time frame.</w:t>
      </w:r>
      <w:r w:rsidRPr="00250BD5">
        <w:rPr>
          <w:szCs w:val="22"/>
          <w:vertAlign w:val="superscript"/>
        </w:rPr>
        <w:footnoteReference w:id="19"/>
      </w:r>
      <w:r w:rsidRPr="00250BD5">
        <w:rPr>
          <w:szCs w:val="22"/>
        </w:rPr>
        <w:t xml:space="preserve">  Real-time Exceptional Dispatch CPM designations will commit or dispatch the resource, depending upon start-up requirements and previous schedules and awards, to an actual megawatt quantity.  This procedure describes the steps the </w:t>
      </w:r>
      <w:r>
        <w:rPr>
          <w:szCs w:val="22"/>
        </w:rPr>
        <w:t>ISO</w:t>
      </w:r>
      <w:r w:rsidRPr="00250BD5">
        <w:rPr>
          <w:szCs w:val="22"/>
        </w:rPr>
        <w:t xml:space="preserve"> will follow to determine quantity for Exceptional Dispatch CPM designations to address a reliability need requiring reactive power support.</w:t>
      </w:r>
    </w:p>
    <w:p w14:paraId="20C61E41" w14:textId="77777777" w:rsidR="00BF627C" w:rsidRPr="00250BD5" w:rsidRDefault="00BF627C" w:rsidP="00BF627C">
      <w:pPr>
        <w:tabs>
          <w:tab w:val="left" w:pos="1440"/>
        </w:tabs>
        <w:spacing w:after="60" w:line="300" w:lineRule="auto"/>
        <w:rPr>
          <w:szCs w:val="22"/>
        </w:rPr>
      </w:pPr>
    </w:p>
    <w:p w14:paraId="20C61E42" w14:textId="77777777" w:rsidR="00BF627C" w:rsidRPr="00250BD5" w:rsidRDefault="00BF627C" w:rsidP="00BF627C">
      <w:pPr>
        <w:tabs>
          <w:tab w:val="left" w:pos="1440"/>
        </w:tabs>
        <w:spacing w:after="60" w:line="300" w:lineRule="auto"/>
        <w:rPr>
          <w:szCs w:val="22"/>
        </w:rPr>
      </w:pPr>
      <w:r w:rsidRPr="00250BD5">
        <w:rPr>
          <w:szCs w:val="22"/>
        </w:rPr>
        <w:t>Post-Day Ahead Designations</w:t>
      </w:r>
    </w:p>
    <w:p w14:paraId="20C61E43" w14:textId="77777777" w:rsidR="00BF627C" w:rsidRPr="00250BD5" w:rsidRDefault="00BF627C" w:rsidP="00BF627C">
      <w:pPr>
        <w:tabs>
          <w:tab w:val="left" w:pos="1440"/>
        </w:tabs>
        <w:spacing w:after="60" w:line="300" w:lineRule="auto"/>
        <w:rPr>
          <w:szCs w:val="22"/>
        </w:rPr>
      </w:pPr>
      <w:r w:rsidRPr="00250BD5">
        <w:rPr>
          <w:szCs w:val="22"/>
        </w:rPr>
        <w:t xml:space="preserve">In the event the </w:t>
      </w:r>
      <w:r>
        <w:rPr>
          <w:szCs w:val="22"/>
        </w:rPr>
        <w:t>ISO</w:t>
      </w:r>
      <w:r w:rsidRPr="00250BD5">
        <w:rPr>
          <w:szCs w:val="22"/>
        </w:rPr>
        <w:t xml:space="preserve"> issues an Exceptional Dispatch CPM for reactive power, the designation will be for an Exceptional Dispatch CPM Non-System Reliability Need, as defined in the </w:t>
      </w:r>
      <w:r>
        <w:rPr>
          <w:szCs w:val="22"/>
        </w:rPr>
        <w:t>ISO</w:t>
      </w:r>
      <w:r w:rsidRPr="00250BD5">
        <w:rPr>
          <w:szCs w:val="22"/>
        </w:rPr>
        <w:t xml:space="preserve"> Tariff.  In order to address a voltage concern underlying the need for reactive power support, the resource deployed must be at a specific location.  This designation would </w:t>
      </w:r>
      <w:r>
        <w:rPr>
          <w:szCs w:val="22"/>
        </w:rPr>
        <w:t>not</w:t>
      </w:r>
      <w:r w:rsidRPr="00250BD5">
        <w:rPr>
          <w:szCs w:val="22"/>
        </w:rPr>
        <w:t xml:space="preserve"> occur to units that have been awarded a schedule in the IFM or a RUC</w:t>
      </w:r>
      <w:r>
        <w:rPr>
          <w:szCs w:val="22"/>
        </w:rPr>
        <w:t>, unless Eligible Capacity in excess of the available Resource Adequacy Capacity for that unit is required to provide reactive power support.</w:t>
      </w:r>
      <w:r w:rsidRPr="00250BD5">
        <w:rPr>
          <w:szCs w:val="22"/>
        </w:rPr>
        <w:t xml:space="preserve"> The selection of the resource will follow the requirements of the </w:t>
      </w:r>
      <w:r>
        <w:rPr>
          <w:szCs w:val="22"/>
        </w:rPr>
        <w:t>ISO</w:t>
      </w:r>
      <w:r w:rsidRPr="00250BD5">
        <w:rPr>
          <w:szCs w:val="22"/>
        </w:rPr>
        <w:t xml:space="preserve"> Tariff.  Based on information provided by the real time operations engineer, the Shift Supervisor will determine which resource will be committed considering operating characteristics including </w:t>
      </w:r>
      <w:r>
        <w:rPr>
          <w:szCs w:val="22"/>
        </w:rPr>
        <w:t xml:space="preserve">effectiveness of the resource to meet the reactive power need, </w:t>
      </w:r>
      <w:r w:rsidRPr="00250BD5">
        <w:rPr>
          <w:szCs w:val="22"/>
        </w:rPr>
        <w:t xml:space="preserve">start-up time, start-up and minimum load cost. </w:t>
      </w:r>
    </w:p>
    <w:p w14:paraId="20C61E44" w14:textId="77777777" w:rsidR="00BF627C" w:rsidRPr="00250BD5" w:rsidRDefault="00BF627C" w:rsidP="00BF627C">
      <w:pPr>
        <w:tabs>
          <w:tab w:val="left" w:pos="1440"/>
        </w:tabs>
        <w:spacing w:after="60" w:line="300" w:lineRule="auto"/>
        <w:rPr>
          <w:szCs w:val="22"/>
        </w:rPr>
      </w:pPr>
      <w:r w:rsidRPr="00250BD5">
        <w:rPr>
          <w:szCs w:val="22"/>
        </w:rPr>
        <w:t xml:space="preserve">Following identification of the voltage concern, the </w:t>
      </w:r>
      <w:r>
        <w:rPr>
          <w:szCs w:val="22"/>
        </w:rPr>
        <w:t>ISO</w:t>
      </w:r>
      <w:r w:rsidRPr="00250BD5">
        <w:rPr>
          <w:szCs w:val="22"/>
        </w:rPr>
        <w:t xml:space="preserve"> will conduct an analysis and identify the MW amount and location of the unit commitments </w:t>
      </w:r>
      <w:r>
        <w:rPr>
          <w:szCs w:val="22"/>
        </w:rPr>
        <w:t xml:space="preserve">and any additional capacity </w:t>
      </w:r>
      <w:r w:rsidRPr="00250BD5">
        <w:rPr>
          <w:szCs w:val="22"/>
        </w:rPr>
        <w:t xml:space="preserve">needed to ensure that Reactive Power Support in the local area is reliable and adequate.  The </w:t>
      </w:r>
      <w:r>
        <w:rPr>
          <w:szCs w:val="22"/>
        </w:rPr>
        <w:t>ISO</w:t>
      </w:r>
      <w:r w:rsidRPr="00250BD5">
        <w:rPr>
          <w:szCs w:val="22"/>
        </w:rPr>
        <w:t xml:space="preserve"> will then issue an Exceptional Dispatch CPM for reactive power for the identified MW amount.</w:t>
      </w:r>
    </w:p>
    <w:p w14:paraId="20C61E45" w14:textId="77777777" w:rsidR="00BF627C" w:rsidRPr="00250BD5" w:rsidRDefault="00BF627C" w:rsidP="00BF627C">
      <w:pPr>
        <w:tabs>
          <w:tab w:val="left" w:pos="1440"/>
        </w:tabs>
        <w:spacing w:after="60" w:line="300" w:lineRule="auto"/>
        <w:rPr>
          <w:szCs w:val="22"/>
        </w:rPr>
      </w:pPr>
      <w:r w:rsidRPr="00250BD5">
        <w:rPr>
          <w:szCs w:val="22"/>
        </w:rPr>
        <w:t xml:space="preserve">The analysis includes simulation of expected system conditions in the time frame of interest using a power flow model and/or other appropriate in-house tools. All credible </w:t>
      </w:r>
      <w:r w:rsidRPr="00250BD5">
        <w:rPr>
          <w:szCs w:val="22"/>
        </w:rPr>
        <w:lastRenderedPageBreak/>
        <w:t>contingencies are studied and system performance is monitored for any potential voltage concern</w:t>
      </w:r>
      <w:r w:rsidRPr="00C36742">
        <w:rPr>
          <w:szCs w:val="22"/>
        </w:rPr>
        <w:t>s.</w:t>
      </w:r>
      <w:r w:rsidRPr="00C36742">
        <w:rPr>
          <w:szCs w:val="22"/>
          <w:vertAlign w:val="superscript"/>
        </w:rPr>
        <w:footnoteReference w:id="20"/>
      </w:r>
      <w:r w:rsidRPr="00250BD5">
        <w:rPr>
          <w:szCs w:val="22"/>
        </w:rPr>
        <w:t xml:space="preserve"> Mitigation options are developed to alleviate the identified voltage concerns.  The results of these studies provide the operations engineer with enough information about the system after a contingency has occurred to determine the amount of reactive power that is needed if there is a voltage problem or the amount of real power needed if there is also a thermal overload problem.</w:t>
      </w:r>
      <w:r>
        <w:rPr>
          <w:szCs w:val="22"/>
        </w:rPr>
        <w:t xml:space="preserve">  </w:t>
      </w:r>
    </w:p>
    <w:p w14:paraId="20C61E46" w14:textId="77777777" w:rsidR="00BF627C" w:rsidRPr="00250BD5" w:rsidRDefault="00BF627C" w:rsidP="00BF627C">
      <w:pPr>
        <w:tabs>
          <w:tab w:val="left" w:pos="1440"/>
        </w:tabs>
        <w:spacing w:after="60" w:line="300" w:lineRule="auto"/>
        <w:rPr>
          <w:szCs w:val="22"/>
        </w:rPr>
      </w:pPr>
      <w:r w:rsidRPr="00250BD5">
        <w:rPr>
          <w:szCs w:val="22"/>
        </w:rPr>
        <w:t xml:space="preserve">On subsequent days, if the </w:t>
      </w:r>
      <w:r>
        <w:rPr>
          <w:szCs w:val="22"/>
        </w:rPr>
        <w:t>ISO</w:t>
      </w:r>
      <w:r w:rsidRPr="00250BD5">
        <w:rPr>
          <w:szCs w:val="22"/>
        </w:rPr>
        <w:t xml:space="preserve"> determines that additional Exceptional Dispatch CPM capacity is required for reactive power support, the </w:t>
      </w:r>
      <w:r>
        <w:rPr>
          <w:szCs w:val="22"/>
        </w:rPr>
        <w:t>ISO</w:t>
      </w:r>
      <w:r w:rsidRPr="00250BD5">
        <w:rPr>
          <w:szCs w:val="22"/>
        </w:rPr>
        <w:t xml:space="preserve"> treats the dispatch as a subsequent Exceptional Dispatch under </w:t>
      </w:r>
      <w:r>
        <w:rPr>
          <w:szCs w:val="22"/>
        </w:rPr>
        <w:t>ISO</w:t>
      </w:r>
      <w:r w:rsidRPr="00250BD5">
        <w:rPr>
          <w:szCs w:val="22"/>
        </w:rPr>
        <w:t xml:space="preserve"> Tariff Section </w:t>
      </w:r>
      <w:r w:rsidR="005C4229">
        <w:rPr>
          <w:szCs w:val="22"/>
        </w:rPr>
        <w:t>43A</w:t>
      </w:r>
      <w:r w:rsidRPr="00250BD5">
        <w:rPr>
          <w:szCs w:val="22"/>
        </w:rPr>
        <w:t xml:space="preserve">.2.5.2.3.  The </w:t>
      </w:r>
      <w:r>
        <w:rPr>
          <w:szCs w:val="22"/>
        </w:rPr>
        <w:t>ISO</w:t>
      </w:r>
      <w:r w:rsidRPr="00250BD5">
        <w:rPr>
          <w:szCs w:val="22"/>
        </w:rPr>
        <w:t xml:space="preserve"> will notify the scheduling coordinator for the resource of the subsequent dispatch.  </w:t>
      </w:r>
    </w:p>
    <w:p w14:paraId="20C61E47" w14:textId="77777777" w:rsidR="00BF627C" w:rsidRPr="00250BD5" w:rsidRDefault="00BF627C" w:rsidP="00BF627C">
      <w:pPr>
        <w:tabs>
          <w:tab w:val="left" w:pos="1440"/>
        </w:tabs>
        <w:spacing w:after="60" w:line="300" w:lineRule="auto"/>
        <w:rPr>
          <w:szCs w:val="22"/>
        </w:rPr>
      </w:pPr>
      <w:r w:rsidRPr="00250BD5">
        <w:rPr>
          <w:szCs w:val="22"/>
        </w:rPr>
        <w:t>Real-time</w:t>
      </w:r>
    </w:p>
    <w:p w14:paraId="20C61E48" w14:textId="77777777" w:rsidR="00BF627C" w:rsidRPr="00250BD5" w:rsidRDefault="00BF627C" w:rsidP="00BF627C">
      <w:pPr>
        <w:tabs>
          <w:tab w:val="left" w:pos="1440"/>
        </w:tabs>
        <w:spacing w:after="60" w:line="300" w:lineRule="auto"/>
        <w:rPr>
          <w:szCs w:val="22"/>
        </w:rPr>
      </w:pPr>
      <w:r w:rsidRPr="00250BD5">
        <w:rPr>
          <w:szCs w:val="22"/>
        </w:rPr>
        <w:t xml:space="preserve">In real-time, the </w:t>
      </w:r>
      <w:r>
        <w:rPr>
          <w:szCs w:val="22"/>
        </w:rPr>
        <w:t>ISO</w:t>
      </w:r>
      <w:r w:rsidRPr="00250BD5">
        <w:rPr>
          <w:szCs w:val="22"/>
        </w:rPr>
        <w:t xml:space="preserve"> may issue an Exceptional Dispatch CPM when the </w:t>
      </w:r>
      <w:r>
        <w:rPr>
          <w:szCs w:val="22"/>
        </w:rPr>
        <w:t>ISO</w:t>
      </w:r>
      <w:r w:rsidRPr="00250BD5">
        <w:rPr>
          <w:szCs w:val="22"/>
        </w:rPr>
        <w:t xml:space="preserve"> must take immediate action to respond to an imminent or threatened system emergency.  </w:t>
      </w:r>
    </w:p>
    <w:p w14:paraId="20C61E49" w14:textId="77777777" w:rsidR="00BF627C" w:rsidRPr="00250BD5" w:rsidRDefault="00BF627C" w:rsidP="00BF627C">
      <w:pPr>
        <w:tabs>
          <w:tab w:val="left" w:pos="1440"/>
        </w:tabs>
        <w:spacing w:after="60" w:line="300" w:lineRule="auto"/>
        <w:rPr>
          <w:szCs w:val="22"/>
        </w:rPr>
      </w:pPr>
      <w:r w:rsidRPr="00250BD5">
        <w:rPr>
          <w:szCs w:val="22"/>
        </w:rPr>
        <w:t xml:space="preserve">If the </w:t>
      </w:r>
      <w:r>
        <w:rPr>
          <w:szCs w:val="22"/>
        </w:rPr>
        <w:t>ISO</w:t>
      </w:r>
      <w:r w:rsidRPr="00250BD5">
        <w:rPr>
          <w:szCs w:val="22"/>
        </w:rPr>
        <w:t xml:space="preserve"> issues an Exceptional Dispatch to a resource for capacity that is not already Resource Adequacy capacity, substituted Resource Adequacy capacity or CPM capacity in real-time to obtain needed reactive power support, this dispatch is based on commitment tools, Operating Procedure or/and engineering studies.  Accordingly, the dispatch will be for the actual amount of </w:t>
      </w:r>
      <w:r>
        <w:rPr>
          <w:szCs w:val="22"/>
        </w:rPr>
        <w:t>capacity</w:t>
      </w:r>
      <w:r w:rsidRPr="00250BD5">
        <w:rPr>
          <w:szCs w:val="22"/>
        </w:rPr>
        <w:t xml:space="preserve"> required and such amount will be the designated CPM quantity.  </w:t>
      </w:r>
    </w:p>
    <w:p w14:paraId="20C61E4A" w14:textId="77777777" w:rsidR="00BF627C" w:rsidRPr="00250BD5" w:rsidRDefault="00BF627C" w:rsidP="00BF627C">
      <w:pPr>
        <w:tabs>
          <w:tab w:val="left" w:pos="1440"/>
        </w:tabs>
        <w:spacing w:after="60" w:line="300" w:lineRule="auto"/>
        <w:rPr>
          <w:szCs w:val="22"/>
        </w:rPr>
      </w:pPr>
      <w:r w:rsidRPr="00250BD5">
        <w:rPr>
          <w:szCs w:val="22"/>
        </w:rPr>
        <w:t>Other Provisions</w:t>
      </w:r>
    </w:p>
    <w:p w14:paraId="20C61E4B" w14:textId="77777777" w:rsidR="00BF627C" w:rsidRPr="00250BD5" w:rsidRDefault="00BF627C" w:rsidP="00BF627C">
      <w:pPr>
        <w:tabs>
          <w:tab w:val="left" w:pos="1440"/>
        </w:tabs>
        <w:spacing w:after="60" w:line="300" w:lineRule="auto"/>
        <w:rPr>
          <w:szCs w:val="22"/>
        </w:rPr>
      </w:pPr>
      <w:r w:rsidRPr="00250BD5">
        <w:rPr>
          <w:szCs w:val="22"/>
        </w:rPr>
        <w:t xml:space="preserve">The Exceptional Dispatch CPM designation for reactive power support to address an Exceptional Dispatch CPM Non-System Reliability Need, as defined in the Tariff, will be for 60-days.  Following an Exceptional Dispatch CPM designation for reactive power support, the </w:t>
      </w:r>
      <w:r>
        <w:rPr>
          <w:szCs w:val="22"/>
        </w:rPr>
        <w:t>ISO</w:t>
      </w:r>
      <w:r w:rsidRPr="00250BD5">
        <w:rPr>
          <w:szCs w:val="22"/>
        </w:rPr>
        <w:t xml:space="preserve"> will publish the CPM reports consistent with the </w:t>
      </w:r>
      <w:r>
        <w:rPr>
          <w:szCs w:val="22"/>
        </w:rPr>
        <w:t>ISO</w:t>
      </w:r>
      <w:r w:rsidRPr="00250BD5">
        <w:rPr>
          <w:szCs w:val="22"/>
        </w:rPr>
        <w:t xml:space="preserve"> Tariff.</w:t>
      </w:r>
    </w:p>
    <w:p w14:paraId="20C61E4C" w14:textId="77777777" w:rsidR="00BF627C" w:rsidRDefault="00BF627C" w:rsidP="00BF627C">
      <w:pPr>
        <w:tabs>
          <w:tab w:val="left" w:pos="1440"/>
        </w:tabs>
        <w:spacing w:after="60" w:line="300" w:lineRule="auto"/>
        <w:rPr>
          <w:rStyle w:val="DeltaViewInsertion"/>
          <w:color w:val="auto"/>
          <w:szCs w:val="22"/>
          <w:u w:val="none"/>
        </w:rPr>
      </w:pPr>
    </w:p>
    <w:p w14:paraId="20C61E4D" w14:textId="77777777" w:rsidR="00BF627C" w:rsidRPr="0061059A" w:rsidRDefault="00BF627C" w:rsidP="00BF627C">
      <w:bookmarkStart w:id="1011" w:name="_Toc295831197"/>
      <w:bookmarkStart w:id="1012" w:name="_Toc326763955"/>
      <w:r w:rsidRPr="0061059A">
        <w:t>Selection of Eligible Capacity or Exceptional Dispatch CPM Designations</w:t>
      </w:r>
      <w:bookmarkEnd w:id="1011"/>
      <w:bookmarkEnd w:id="1012"/>
      <w:r w:rsidRPr="0061059A">
        <w:t xml:space="preserve"> </w:t>
      </w:r>
    </w:p>
    <w:p w14:paraId="20C61E4E" w14:textId="77777777" w:rsidR="00BF627C" w:rsidRDefault="00BF627C" w:rsidP="00BF627C">
      <w:pPr>
        <w:pStyle w:val="ParaText"/>
        <w:spacing w:before="60" w:after="120"/>
        <w:rPr>
          <w:rFonts w:cs="Arial"/>
        </w:rPr>
      </w:pPr>
      <w:r>
        <w:rPr>
          <w:rFonts w:cs="Arial"/>
        </w:rPr>
        <w:t>ISO</w:t>
      </w:r>
      <w:r w:rsidRPr="003C3F6F">
        <w:rPr>
          <w:rFonts w:cs="Arial"/>
        </w:rPr>
        <w:t xml:space="preserve"> Tariff Section 34.9.</w:t>
      </w:r>
    </w:p>
    <w:p w14:paraId="20C61E4F" w14:textId="77777777" w:rsidR="00BF627C" w:rsidRPr="00DC151B" w:rsidRDefault="00BF627C" w:rsidP="00BF627C">
      <w:pPr>
        <w:pStyle w:val="ParaText"/>
        <w:spacing w:before="60" w:after="120"/>
        <w:rPr>
          <w:rFonts w:cs="Arial"/>
        </w:rPr>
      </w:pPr>
      <w:r>
        <w:rPr>
          <w:rFonts w:cs="Arial"/>
        </w:rPr>
        <w:t xml:space="preserve">In accordance with good utility practice </w:t>
      </w:r>
      <w:r w:rsidRPr="00DC151B">
        <w:rPr>
          <w:rFonts w:cs="Arial"/>
        </w:rPr>
        <w:t xml:space="preserve">the </w:t>
      </w:r>
      <w:r>
        <w:rPr>
          <w:rFonts w:cs="Arial"/>
        </w:rPr>
        <w:t>ISO</w:t>
      </w:r>
      <w:r w:rsidRPr="00DC151B">
        <w:rPr>
          <w:rFonts w:cs="Arial"/>
        </w:rPr>
        <w:t xml:space="preserve"> shall make designations of Eligible Capacity for an Exceptional Dispatch CPM based on the following additional criteria:  </w:t>
      </w:r>
    </w:p>
    <w:p w14:paraId="20C61E50" w14:textId="77777777" w:rsidR="00BF627C" w:rsidRDefault="00BF627C" w:rsidP="00E15230">
      <w:pPr>
        <w:pStyle w:val="ParaText"/>
        <w:numPr>
          <w:ilvl w:val="0"/>
          <w:numId w:val="13"/>
        </w:numPr>
        <w:spacing w:before="60" w:after="120"/>
        <w:rPr>
          <w:rFonts w:cs="Arial"/>
        </w:rPr>
      </w:pPr>
      <w:r w:rsidRPr="00DC151B">
        <w:rPr>
          <w:rFonts w:cs="Arial"/>
        </w:rPr>
        <w:t xml:space="preserve">the effectiveness of the Eligible Capacity at meeting the designation criteria specified in Section </w:t>
      </w:r>
      <w:r w:rsidR="005C4229">
        <w:rPr>
          <w:rFonts w:cs="Arial"/>
        </w:rPr>
        <w:t>43A</w:t>
      </w:r>
      <w:r w:rsidRPr="00DC151B">
        <w:rPr>
          <w:rFonts w:cs="Arial"/>
        </w:rPr>
        <w:t>.2;</w:t>
      </w:r>
    </w:p>
    <w:p w14:paraId="20C61E51" w14:textId="77777777" w:rsidR="00BF627C" w:rsidRDefault="00BF627C" w:rsidP="00E15230">
      <w:pPr>
        <w:pStyle w:val="ParaText"/>
        <w:numPr>
          <w:ilvl w:val="0"/>
          <w:numId w:val="13"/>
        </w:numPr>
        <w:spacing w:before="60" w:after="120"/>
        <w:rPr>
          <w:rFonts w:cs="Arial"/>
        </w:rPr>
      </w:pPr>
      <w:r w:rsidRPr="00DC151B">
        <w:rPr>
          <w:rFonts w:cs="Arial"/>
        </w:rPr>
        <w:t>the capacity costs associated with the Eligible Capacity;</w:t>
      </w:r>
    </w:p>
    <w:p w14:paraId="20C61E52" w14:textId="77777777" w:rsidR="00BF627C" w:rsidRDefault="00BF627C" w:rsidP="00E15230">
      <w:pPr>
        <w:pStyle w:val="ParaText"/>
        <w:numPr>
          <w:ilvl w:val="0"/>
          <w:numId w:val="13"/>
        </w:numPr>
        <w:spacing w:before="60" w:after="120"/>
        <w:rPr>
          <w:rFonts w:cs="Arial"/>
        </w:rPr>
      </w:pPr>
      <w:r w:rsidRPr="00DC151B">
        <w:rPr>
          <w:rFonts w:cs="Arial"/>
        </w:rPr>
        <w:lastRenderedPageBreak/>
        <w:t xml:space="preserve">the quantity of a resource’s available Eligible Capacity, based on a resource’s PMin, relative to the remaining amount of capacity needed; </w:t>
      </w:r>
    </w:p>
    <w:p w14:paraId="20C61E53" w14:textId="77777777" w:rsidR="00BF627C" w:rsidRDefault="00BF627C" w:rsidP="00E15230">
      <w:pPr>
        <w:pStyle w:val="ParaText"/>
        <w:numPr>
          <w:ilvl w:val="0"/>
          <w:numId w:val="13"/>
        </w:numPr>
        <w:spacing w:before="60" w:after="120"/>
        <w:rPr>
          <w:rFonts w:cs="Arial"/>
        </w:rPr>
      </w:pPr>
      <w:r w:rsidRPr="00DC151B">
        <w:rPr>
          <w:rFonts w:cs="Arial"/>
        </w:rPr>
        <w:t xml:space="preserve">the operating characteristics of the resource, such as dispatch ability, Ramp Rate, and load-following capability; and   </w:t>
      </w:r>
    </w:p>
    <w:p w14:paraId="20C61E54" w14:textId="77777777" w:rsidR="00BF627C" w:rsidRDefault="00BF627C" w:rsidP="00E15230">
      <w:pPr>
        <w:pStyle w:val="ParaText"/>
        <w:numPr>
          <w:ilvl w:val="0"/>
          <w:numId w:val="13"/>
        </w:numPr>
        <w:spacing w:before="60" w:after="120"/>
        <w:rPr>
          <w:rFonts w:cs="Arial"/>
        </w:rPr>
      </w:pPr>
      <w:r w:rsidRPr="00DC151B">
        <w:rPr>
          <w:rFonts w:cs="Arial"/>
        </w:rPr>
        <w:t>Whether the resource is subject to restrictions as a Use-Limited Resource.</w:t>
      </w:r>
    </w:p>
    <w:p w14:paraId="20C61E55" w14:textId="77777777" w:rsidR="00BF627C" w:rsidRPr="00DC151B" w:rsidRDefault="00BF627C" w:rsidP="00BF627C">
      <w:pPr>
        <w:pStyle w:val="ParaText"/>
        <w:spacing w:before="60" w:after="120"/>
        <w:rPr>
          <w:rFonts w:cs="Arial"/>
        </w:rPr>
      </w:pPr>
      <w:r w:rsidRPr="00DC151B">
        <w:rPr>
          <w:rFonts w:cs="Arial"/>
        </w:rPr>
        <w:t xml:space="preserve">The goal of the </w:t>
      </w:r>
      <w:r>
        <w:rPr>
          <w:rFonts w:cs="Arial"/>
        </w:rPr>
        <w:t>ISO</w:t>
      </w:r>
      <w:r w:rsidRPr="00DC151B">
        <w:rPr>
          <w:rFonts w:cs="Arial"/>
        </w:rPr>
        <w:t xml:space="preserve"> will be to issue Exceptional Dispatches on a least cost basis. Imbalance Energy delivered or consumed pursuant to the various types of Exceptional Dispatch is settled according to the provisions in Section 11.5.6.</w:t>
      </w:r>
    </w:p>
    <w:p w14:paraId="20C61E56" w14:textId="77777777" w:rsidR="00BF627C" w:rsidRPr="003C3F6F" w:rsidRDefault="00BF627C" w:rsidP="00BF627C">
      <w:pPr>
        <w:pStyle w:val="ParaText"/>
        <w:spacing w:before="60" w:after="120"/>
        <w:rPr>
          <w:rFonts w:cs="Arial"/>
        </w:rPr>
      </w:pPr>
    </w:p>
    <w:p w14:paraId="20C61E57" w14:textId="77777777" w:rsidR="00BF627C" w:rsidRPr="00A2575F" w:rsidRDefault="00BF627C" w:rsidP="00BF627C">
      <w:pPr>
        <w:tabs>
          <w:tab w:val="left" w:pos="1440"/>
        </w:tabs>
        <w:spacing w:after="60" w:line="300" w:lineRule="auto"/>
        <w:rPr>
          <w:rFonts w:cs="Arial"/>
          <w:szCs w:val="22"/>
        </w:rPr>
      </w:pPr>
      <w:r>
        <w:t>ISO</w:t>
      </w:r>
      <w:r w:rsidRPr="00A2575F">
        <w:t xml:space="preserve"> operators shall consider the effectiveness of the resource along with Start-Up Costs and Minimum Load costs when issuing Exceptional Dispatches to commit a resource to operate at Minimum Load</w:t>
      </w:r>
      <w:r>
        <w:t xml:space="preserve">.  </w:t>
      </w:r>
      <w:r w:rsidRPr="00A2575F">
        <w:t xml:space="preserve">When issuing Exceptional Dispatches for Energy, the </w:t>
      </w:r>
      <w:r>
        <w:t>ISO</w:t>
      </w:r>
      <w:r w:rsidRPr="00A2575F">
        <w:t xml:space="preserve"> shall also consider Energy Bids if available</w:t>
      </w:r>
      <w:r>
        <w:t xml:space="preserve">.  </w:t>
      </w:r>
      <w:r w:rsidRPr="00A2575F">
        <w:t xml:space="preserve">The goal of the </w:t>
      </w:r>
      <w:r>
        <w:t>ISO</w:t>
      </w:r>
      <w:r w:rsidRPr="00A2575F">
        <w:t xml:space="preserve"> will be to issue Exceptional Dispatches on a least cost basis</w:t>
      </w:r>
      <w:r>
        <w:t>.  ISO</w:t>
      </w:r>
      <w:r w:rsidRPr="00A2575F">
        <w:t xml:space="preserve"> Operators shall also consider the factors set forth in Section </w:t>
      </w:r>
      <w:r w:rsidR="00290AD7">
        <w:t>5.4.</w:t>
      </w:r>
      <w:r w:rsidRPr="00A2575F">
        <w:t xml:space="preserve"> </w:t>
      </w:r>
    </w:p>
    <w:p w14:paraId="20C61E58" w14:textId="77777777" w:rsidR="00BF627C" w:rsidRDefault="00BF627C" w:rsidP="00BF627C"/>
    <w:p w14:paraId="20C61E59" w14:textId="77777777" w:rsidR="00BF627C" w:rsidRDefault="00BF627C" w:rsidP="00EF1431">
      <w:pPr>
        <w:pStyle w:val="Heading3"/>
      </w:pPr>
      <w:bookmarkStart w:id="1013" w:name="_Toc295831201"/>
      <w:bookmarkStart w:id="1014" w:name="_Toc326763957"/>
      <w:bookmarkStart w:id="1015" w:name="_Toc369088184"/>
      <w:bookmarkStart w:id="1016" w:name="_Toc397496554"/>
      <w:bookmarkStart w:id="1017" w:name="_Toc233778792"/>
      <w:r w:rsidRPr="0061059A">
        <w:t>Obligations of a Resource Designated under the CPM.</w:t>
      </w:r>
      <w:bookmarkEnd w:id="1013"/>
      <w:bookmarkEnd w:id="1014"/>
      <w:bookmarkEnd w:id="1015"/>
      <w:bookmarkEnd w:id="1016"/>
      <w:bookmarkEnd w:id="1017"/>
    </w:p>
    <w:p w14:paraId="20C61E5A" w14:textId="77777777" w:rsidR="00EF1431" w:rsidRPr="00EF1431" w:rsidRDefault="00EF1431" w:rsidP="00EF1431"/>
    <w:p w14:paraId="20C61E5B" w14:textId="77777777" w:rsidR="00BF627C" w:rsidRPr="0061059A" w:rsidRDefault="00BF627C" w:rsidP="00BF627C">
      <w:bookmarkStart w:id="1018" w:name="_Toc295831202"/>
      <w:bookmarkStart w:id="1019" w:name="_Toc326763958"/>
      <w:r w:rsidRPr="0061059A">
        <w:t>Availability Obligations.</w:t>
      </w:r>
      <w:bookmarkEnd w:id="1018"/>
      <w:bookmarkEnd w:id="1019"/>
    </w:p>
    <w:p w14:paraId="20C61E5C"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 </w:t>
      </w:r>
      <w:r w:rsidR="005C4229">
        <w:rPr>
          <w:rFonts w:cs="Arial"/>
        </w:rPr>
        <w:t>43A</w:t>
      </w:r>
      <w:r w:rsidRPr="003C3F6F">
        <w:rPr>
          <w:rFonts w:cs="Arial"/>
        </w:rPr>
        <w:t>.</w:t>
      </w:r>
      <w:r>
        <w:rPr>
          <w:rFonts w:cs="Arial"/>
        </w:rPr>
        <w:t>5</w:t>
      </w:r>
      <w:r w:rsidRPr="003C3F6F">
        <w:rPr>
          <w:rFonts w:cs="Arial"/>
        </w:rPr>
        <w:t>.1</w:t>
      </w:r>
    </w:p>
    <w:p w14:paraId="20C61E5D" w14:textId="77777777" w:rsidR="00BF627C" w:rsidRPr="00EC498F" w:rsidRDefault="00BF627C" w:rsidP="00BF627C">
      <w:pPr>
        <w:tabs>
          <w:tab w:val="left" w:pos="1440"/>
        </w:tabs>
        <w:spacing w:after="60" w:line="300" w:lineRule="auto"/>
        <w:rPr>
          <w:rFonts w:cs="Arial"/>
          <w:szCs w:val="22"/>
        </w:rPr>
      </w:pPr>
      <w:r w:rsidRPr="00EC498F">
        <w:rPr>
          <w:rFonts w:cs="Arial"/>
          <w:szCs w:val="22"/>
        </w:rPr>
        <w:t>Capacity from resources designated under the</w:t>
      </w:r>
      <w:r>
        <w:rPr>
          <w:rFonts w:cs="Arial"/>
          <w:szCs w:val="22"/>
        </w:rPr>
        <w:t xml:space="preserve"> CPM </w:t>
      </w:r>
      <w:r w:rsidRPr="00EC498F">
        <w:rPr>
          <w:rFonts w:cs="Arial"/>
          <w:szCs w:val="22"/>
        </w:rPr>
        <w:t xml:space="preserve">shall be subject to all of the availability, dispatch, testing, reporting, verification and any other applicable requirements imposed under </w:t>
      </w:r>
      <w:r>
        <w:rPr>
          <w:rFonts w:cs="Arial"/>
          <w:szCs w:val="22"/>
        </w:rPr>
        <w:t>ISO</w:t>
      </w:r>
      <w:r w:rsidRPr="00EC498F">
        <w:rPr>
          <w:rFonts w:cs="Arial"/>
          <w:szCs w:val="22"/>
        </w:rPr>
        <w:t xml:space="preserve"> Tariff Sections 40.6 </w:t>
      </w:r>
      <w:r w:rsidRPr="00EC498F">
        <w:rPr>
          <w:rFonts w:cs="Arial"/>
          <w:i/>
          <w:szCs w:val="22"/>
        </w:rPr>
        <w:t>et seq</w:t>
      </w:r>
      <w:r>
        <w:rPr>
          <w:rFonts w:cs="Arial"/>
          <w:i/>
          <w:szCs w:val="22"/>
        </w:rPr>
        <w:t xml:space="preserve">.  </w:t>
      </w:r>
      <w:r w:rsidRPr="00EC498F">
        <w:rPr>
          <w:rFonts w:cs="Arial"/>
          <w:szCs w:val="22"/>
        </w:rPr>
        <w:t>on Resource Adequacy Resources identified in Resource Adequacy Plans</w:t>
      </w:r>
      <w:r>
        <w:rPr>
          <w:rFonts w:cs="Arial"/>
          <w:szCs w:val="22"/>
        </w:rPr>
        <w:t xml:space="preserve">.  </w:t>
      </w:r>
      <w:r w:rsidRPr="00EC498F">
        <w:rPr>
          <w:rFonts w:cs="Arial"/>
          <w:szCs w:val="22"/>
        </w:rPr>
        <w:t>For example,</w:t>
      </w:r>
      <w:r>
        <w:rPr>
          <w:rFonts w:cs="Arial"/>
          <w:szCs w:val="22"/>
        </w:rPr>
        <w:t xml:space="preserve"> CPM </w:t>
      </w:r>
      <w:r w:rsidRPr="00EC498F">
        <w:rPr>
          <w:rFonts w:cs="Arial"/>
          <w:szCs w:val="22"/>
        </w:rPr>
        <w:t>Capacity designated under the</w:t>
      </w:r>
      <w:r>
        <w:rPr>
          <w:rFonts w:cs="Arial"/>
          <w:szCs w:val="22"/>
        </w:rPr>
        <w:t xml:space="preserve"> CPM </w:t>
      </w:r>
      <w:r w:rsidRPr="00EC498F">
        <w:rPr>
          <w:rFonts w:cs="Arial"/>
          <w:szCs w:val="22"/>
        </w:rPr>
        <w:t>must meet all applicable Day-Ahead and Real-Time availability requirements</w:t>
      </w:r>
      <w:r>
        <w:rPr>
          <w:rFonts w:cs="Arial"/>
          <w:szCs w:val="22"/>
        </w:rPr>
        <w:t xml:space="preserve">.  </w:t>
      </w:r>
      <w:r w:rsidRPr="00EC498F">
        <w:rPr>
          <w:rFonts w:cs="Arial"/>
          <w:szCs w:val="22"/>
        </w:rPr>
        <w:t xml:space="preserve"> Also in accordance with those requirements, Generating Units designated under the</w:t>
      </w:r>
      <w:r>
        <w:rPr>
          <w:rFonts w:cs="Arial"/>
          <w:szCs w:val="22"/>
        </w:rPr>
        <w:t xml:space="preserve"> CPM </w:t>
      </w:r>
      <w:r w:rsidRPr="00EC498F">
        <w:rPr>
          <w:rFonts w:cs="Arial"/>
          <w:szCs w:val="22"/>
        </w:rPr>
        <w:t xml:space="preserve">that meet the definition of Short Start Units shall have the obligation to meet the additional availability requirements of </w:t>
      </w:r>
      <w:r>
        <w:rPr>
          <w:rFonts w:cs="Arial"/>
          <w:szCs w:val="22"/>
        </w:rPr>
        <w:t>ISO</w:t>
      </w:r>
      <w:r w:rsidRPr="00EC498F">
        <w:rPr>
          <w:rFonts w:cs="Arial"/>
          <w:szCs w:val="22"/>
        </w:rPr>
        <w:t xml:space="preserve"> Tariff Section </w:t>
      </w:r>
      <w:r w:rsidR="00E30191">
        <w:rPr>
          <w:rFonts w:cs="Arial"/>
          <w:szCs w:val="22"/>
        </w:rPr>
        <w:t>40.6.2.</w:t>
      </w:r>
    </w:p>
    <w:p w14:paraId="20C61E5E" w14:textId="77777777" w:rsidR="00BF627C" w:rsidRPr="00EC498F" w:rsidRDefault="00BF627C" w:rsidP="00BF627C">
      <w:pPr>
        <w:spacing w:after="60" w:line="300" w:lineRule="auto"/>
        <w:rPr>
          <w:rFonts w:cs="Arial"/>
          <w:szCs w:val="22"/>
        </w:rPr>
      </w:pPr>
      <w:r w:rsidRPr="005835C6">
        <w:t>Except for Use Limited resources if</w:t>
      </w:r>
      <w:r w:rsidRPr="00EC498F">
        <w:rPr>
          <w:rFonts w:cs="Arial"/>
          <w:szCs w:val="22"/>
        </w:rPr>
        <w:t xml:space="preserve"> the </w:t>
      </w:r>
      <w:r>
        <w:rPr>
          <w:rFonts w:cs="Arial"/>
          <w:szCs w:val="22"/>
        </w:rPr>
        <w:t>ISO</w:t>
      </w:r>
      <w:r w:rsidRPr="00EC498F">
        <w:rPr>
          <w:rFonts w:cs="Arial"/>
          <w:szCs w:val="22"/>
        </w:rPr>
        <w:t xml:space="preserve"> has not received an Economic Bid or a Self-Schedule for</w:t>
      </w:r>
      <w:r>
        <w:rPr>
          <w:rFonts w:cs="Arial"/>
          <w:szCs w:val="22"/>
        </w:rPr>
        <w:t xml:space="preserve"> CPM </w:t>
      </w:r>
      <w:r w:rsidRPr="00EC498F">
        <w:rPr>
          <w:rFonts w:cs="Arial"/>
          <w:szCs w:val="22"/>
        </w:rPr>
        <w:t xml:space="preserve">Capacity, the </w:t>
      </w:r>
      <w:r>
        <w:rPr>
          <w:rFonts w:cs="Arial"/>
          <w:szCs w:val="22"/>
        </w:rPr>
        <w:t>ISO</w:t>
      </w:r>
      <w:r w:rsidRPr="00EC498F">
        <w:rPr>
          <w:rFonts w:cs="Arial"/>
          <w:szCs w:val="22"/>
        </w:rPr>
        <w:t xml:space="preserve"> shall utilize a </w:t>
      </w:r>
      <w:r w:rsidRPr="00ED5330">
        <w:rPr>
          <w:rFonts w:cs="Arial"/>
          <w:i/>
          <w:szCs w:val="22"/>
        </w:rPr>
        <w:t>Generated</w:t>
      </w:r>
      <w:r w:rsidRPr="00EC498F">
        <w:rPr>
          <w:rFonts w:cs="Arial"/>
          <w:szCs w:val="22"/>
        </w:rPr>
        <w:t xml:space="preserve"> Bid in accordance with the procedures specified in </w:t>
      </w:r>
      <w:r>
        <w:rPr>
          <w:rFonts w:cs="Arial"/>
          <w:szCs w:val="22"/>
        </w:rPr>
        <w:t>ISO</w:t>
      </w:r>
      <w:r w:rsidRPr="00EC498F">
        <w:rPr>
          <w:rFonts w:cs="Arial"/>
          <w:szCs w:val="22"/>
        </w:rPr>
        <w:t xml:space="preserve"> Tariff Section 40.6.8.</w:t>
      </w:r>
    </w:p>
    <w:p w14:paraId="20C61E5F" w14:textId="77777777" w:rsidR="00BF627C" w:rsidRDefault="00BF627C" w:rsidP="00BF627C">
      <w:pPr>
        <w:tabs>
          <w:tab w:val="left" w:pos="1440"/>
        </w:tabs>
        <w:spacing w:after="60" w:line="300" w:lineRule="auto"/>
        <w:rPr>
          <w:rFonts w:cs="Arial"/>
          <w:szCs w:val="22"/>
        </w:rPr>
      </w:pPr>
      <w:r w:rsidRPr="00EC498F">
        <w:rPr>
          <w:rFonts w:cs="Arial"/>
          <w:szCs w:val="22"/>
        </w:rPr>
        <w:t>In addition to submitting Energy Bids, resources designated under the</w:t>
      </w:r>
      <w:r>
        <w:rPr>
          <w:rFonts w:cs="Arial"/>
          <w:szCs w:val="22"/>
        </w:rPr>
        <w:t xml:space="preserve"> CPM </w:t>
      </w:r>
      <w:r w:rsidRPr="00EC498F">
        <w:rPr>
          <w:rFonts w:cs="Arial"/>
          <w:szCs w:val="22"/>
        </w:rPr>
        <w:t>must also submit Ancillary Service Bids (or Self-Provided Ancillary Services) for all of their</w:t>
      </w:r>
      <w:r>
        <w:rPr>
          <w:rFonts w:cs="Arial"/>
          <w:szCs w:val="22"/>
        </w:rPr>
        <w:t xml:space="preserve"> CPM </w:t>
      </w:r>
      <w:r w:rsidRPr="00EC498F">
        <w:rPr>
          <w:rFonts w:cs="Arial"/>
          <w:szCs w:val="22"/>
        </w:rPr>
        <w:t>Capacity for each Ancillary Service for which the resource is certified to provide</w:t>
      </w:r>
      <w:r>
        <w:rPr>
          <w:rFonts w:cs="Arial"/>
          <w:szCs w:val="22"/>
        </w:rPr>
        <w:t xml:space="preserve">.  </w:t>
      </w:r>
      <w:r w:rsidRPr="00EC498F">
        <w:rPr>
          <w:rFonts w:cs="Arial"/>
          <w:szCs w:val="22"/>
        </w:rPr>
        <w:t xml:space="preserve">That will allow the </w:t>
      </w:r>
      <w:r>
        <w:rPr>
          <w:rFonts w:cs="Arial"/>
          <w:szCs w:val="22"/>
        </w:rPr>
        <w:t>ISO</w:t>
      </w:r>
      <w:r w:rsidRPr="00EC498F">
        <w:rPr>
          <w:rFonts w:cs="Arial"/>
          <w:szCs w:val="22"/>
        </w:rPr>
        <w:t xml:space="preserve"> to optimize between the Energy Bid and the Ancillary Service Bid</w:t>
      </w:r>
      <w:r>
        <w:rPr>
          <w:rFonts w:cs="Arial"/>
          <w:szCs w:val="22"/>
        </w:rPr>
        <w:t xml:space="preserve">.  </w:t>
      </w:r>
    </w:p>
    <w:p w14:paraId="20C61E60" w14:textId="77777777" w:rsidR="00BF627C" w:rsidRPr="00EC498F" w:rsidRDefault="00BF627C" w:rsidP="00BF627C">
      <w:pPr>
        <w:tabs>
          <w:tab w:val="left" w:pos="1440"/>
        </w:tabs>
        <w:spacing w:after="60" w:line="300" w:lineRule="auto"/>
        <w:rPr>
          <w:rFonts w:cs="Arial"/>
          <w:b/>
          <w:szCs w:val="22"/>
        </w:rPr>
      </w:pPr>
    </w:p>
    <w:p w14:paraId="20C61E61" w14:textId="77777777" w:rsidR="00BF627C" w:rsidRPr="0061059A" w:rsidRDefault="00BF627C" w:rsidP="00BF627C">
      <w:bookmarkStart w:id="1020" w:name="_Toc295831203"/>
      <w:bookmarkStart w:id="1021" w:name="_Toc326763959"/>
      <w:r w:rsidRPr="0061059A">
        <w:t>Obligation to Provide Capacity and Termination</w:t>
      </w:r>
      <w:bookmarkEnd w:id="1020"/>
      <w:bookmarkEnd w:id="1021"/>
    </w:p>
    <w:p w14:paraId="20C61E62" w14:textId="77777777" w:rsidR="00BF627C" w:rsidRPr="003C3F6F" w:rsidRDefault="00BF627C" w:rsidP="00BF627C">
      <w:pPr>
        <w:pStyle w:val="ParaText"/>
        <w:spacing w:before="60" w:after="120"/>
        <w:rPr>
          <w:rFonts w:cs="Arial"/>
        </w:rPr>
      </w:pPr>
      <w:r>
        <w:rPr>
          <w:rFonts w:cs="Arial"/>
        </w:rPr>
        <w:lastRenderedPageBreak/>
        <w:t>ISO</w:t>
      </w:r>
      <w:r w:rsidRPr="003C3F6F">
        <w:rPr>
          <w:rFonts w:cs="Arial"/>
        </w:rPr>
        <w:t xml:space="preserve"> Tariff Section </w:t>
      </w:r>
      <w:r w:rsidR="005C4229">
        <w:rPr>
          <w:rFonts w:cs="Arial"/>
        </w:rPr>
        <w:t>43A</w:t>
      </w:r>
      <w:r w:rsidRPr="003C3F6F">
        <w:rPr>
          <w:rFonts w:cs="Arial"/>
        </w:rPr>
        <w:t>.</w:t>
      </w:r>
      <w:r>
        <w:rPr>
          <w:rFonts w:cs="Arial"/>
        </w:rPr>
        <w:t>5</w:t>
      </w:r>
      <w:r w:rsidRPr="003C3F6F">
        <w:rPr>
          <w:rFonts w:cs="Arial"/>
        </w:rPr>
        <w:t>.2</w:t>
      </w:r>
    </w:p>
    <w:p w14:paraId="20C61E63" w14:textId="67E3FB20" w:rsidR="00BF627C" w:rsidRDefault="00BF627C" w:rsidP="00BF627C">
      <w:pPr>
        <w:tabs>
          <w:tab w:val="left" w:pos="1440"/>
        </w:tabs>
        <w:spacing w:after="60" w:line="300" w:lineRule="auto"/>
        <w:rPr>
          <w:rFonts w:cs="Arial"/>
          <w:szCs w:val="22"/>
        </w:rPr>
      </w:pPr>
      <w:r w:rsidRPr="00EC498F">
        <w:rPr>
          <w:rFonts w:cs="Arial"/>
          <w:szCs w:val="22"/>
        </w:rPr>
        <w:t>The decision to accept a</w:t>
      </w:r>
      <w:r>
        <w:rPr>
          <w:rFonts w:cs="Arial"/>
          <w:szCs w:val="22"/>
        </w:rPr>
        <w:t xml:space="preserve"> CPM </w:t>
      </w:r>
      <w:r w:rsidRPr="00EC498F">
        <w:rPr>
          <w:rFonts w:cs="Arial"/>
          <w:szCs w:val="22"/>
        </w:rPr>
        <w:t>designation shall be voluntary for the Scheduling Coordinator for any resource</w:t>
      </w:r>
      <w:r>
        <w:rPr>
          <w:rFonts w:cs="Arial"/>
          <w:szCs w:val="22"/>
        </w:rPr>
        <w:t xml:space="preserve">.  </w:t>
      </w:r>
      <w:r w:rsidRPr="00EC498F">
        <w:rPr>
          <w:rFonts w:cs="Arial"/>
          <w:szCs w:val="22"/>
        </w:rPr>
        <w:t>If the Scheduling Coordinator for a resource accepts a</w:t>
      </w:r>
      <w:r>
        <w:rPr>
          <w:rFonts w:cs="Arial"/>
          <w:szCs w:val="22"/>
        </w:rPr>
        <w:t xml:space="preserve"> CPM </w:t>
      </w:r>
      <w:r w:rsidRPr="00EC498F">
        <w:rPr>
          <w:rFonts w:cs="Arial"/>
          <w:szCs w:val="22"/>
        </w:rPr>
        <w:t>designation, it shall be obligated to perform for the full quantity and full period of the designation with respect to the amount of</w:t>
      </w:r>
      <w:r>
        <w:rPr>
          <w:rFonts w:cs="Arial"/>
          <w:szCs w:val="22"/>
        </w:rPr>
        <w:t xml:space="preserve"> CPM </w:t>
      </w:r>
      <w:r w:rsidRPr="00EC498F">
        <w:rPr>
          <w:rFonts w:cs="Arial"/>
          <w:szCs w:val="22"/>
        </w:rPr>
        <w:t>Capacity for which it has accepted a</w:t>
      </w:r>
      <w:r>
        <w:rPr>
          <w:rFonts w:cs="Arial"/>
          <w:szCs w:val="22"/>
        </w:rPr>
        <w:t xml:space="preserve"> CPM </w:t>
      </w:r>
      <w:r w:rsidRPr="00EC498F">
        <w:rPr>
          <w:rFonts w:cs="Arial"/>
          <w:szCs w:val="22"/>
        </w:rPr>
        <w:t>designation</w:t>
      </w:r>
      <w:r>
        <w:rPr>
          <w:rFonts w:cs="Arial"/>
          <w:szCs w:val="22"/>
        </w:rPr>
        <w:t xml:space="preserve">. </w:t>
      </w:r>
      <w:r w:rsidR="00C3411E">
        <w:rPr>
          <w:rFonts w:cs="Arial"/>
          <w:szCs w:val="22"/>
        </w:rPr>
        <w:t>If the Scheduling Coordinator for a resource accepts a Flexible Capacity CPM designation, the resource shall be obligated to perform for the full quantity and full period of the designation, subject to the must-offer obligation in Section 40.10.6 that applies to Flexible Capacity Category of the resource that was designated. Except as permitted under Section 43A.2.4.1 or Section 43A.2.5.2.4, a resource that accepts a CPM designation may not enter into any other new capacity obligations, whether those obligations are within or outside the CAISO Balancing Authority Area, that conflict with the resource’s ability to meet its obligations to perform for the full quantity and full period of the designation.</w:t>
      </w:r>
      <w:r>
        <w:rPr>
          <w:rFonts w:cs="Arial"/>
          <w:szCs w:val="22"/>
        </w:rPr>
        <w:t xml:space="preserve"> </w:t>
      </w:r>
      <w:r w:rsidRPr="00EC498F">
        <w:rPr>
          <w:rFonts w:cs="Arial"/>
          <w:szCs w:val="22"/>
        </w:rPr>
        <w:t>If a Participating Generator’s or Participating Load's Eligible Capacity is designated under the</w:t>
      </w:r>
      <w:r>
        <w:rPr>
          <w:rFonts w:cs="Arial"/>
          <w:szCs w:val="22"/>
        </w:rPr>
        <w:t xml:space="preserve"> CPM </w:t>
      </w:r>
      <w:r w:rsidRPr="00EC498F">
        <w:rPr>
          <w:rFonts w:cs="Arial"/>
          <w:szCs w:val="22"/>
        </w:rPr>
        <w:t xml:space="preserve">after the Participating Generator or Participating Load has filed notice to terminate its Participating Generator Agreement or Participating Load Agreement or withdraw the Eligible Capacity from its Participating Generator Agreement or Participating Load Agreement, and the Scheduling Coordinator for the resource agrees to provide service under the </w:t>
      </w:r>
      <w:r>
        <w:rPr>
          <w:rFonts w:cs="Arial"/>
          <w:szCs w:val="22"/>
        </w:rPr>
        <w:t>CPM</w:t>
      </w:r>
      <w:r w:rsidRPr="00EC498F">
        <w:rPr>
          <w:rFonts w:cs="Arial"/>
          <w:szCs w:val="22"/>
        </w:rPr>
        <w:t xml:space="preserve">, then the Scheduling Coordinator shall enter into a new Participating Generator Agreement or Participating Load Agreement, as applicable, with the </w:t>
      </w:r>
      <w:r>
        <w:rPr>
          <w:rFonts w:cs="Arial"/>
          <w:szCs w:val="22"/>
        </w:rPr>
        <w:t>ISO</w:t>
      </w:r>
      <w:r w:rsidRPr="00EC498F">
        <w:rPr>
          <w:rFonts w:cs="Arial"/>
          <w:szCs w:val="22"/>
        </w:rPr>
        <w:t>.</w:t>
      </w:r>
    </w:p>
    <w:p w14:paraId="20C61E64" w14:textId="77777777" w:rsidR="00EF1431" w:rsidRDefault="00EF1431" w:rsidP="00BF627C">
      <w:pPr>
        <w:tabs>
          <w:tab w:val="left" w:pos="1440"/>
        </w:tabs>
        <w:spacing w:after="60" w:line="300" w:lineRule="auto"/>
        <w:rPr>
          <w:rFonts w:cs="Arial"/>
          <w:szCs w:val="22"/>
        </w:rPr>
      </w:pPr>
    </w:p>
    <w:p w14:paraId="20C61E65" w14:textId="77777777" w:rsidR="00BF627C" w:rsidRDefault="00BF627C" w:rsidP="00EF1431">
      <w:pPr>
        <w:pStyle w:val="Heading3"/>
      </w:pPr>
      <w:bookmarkStart w:id="1022" w:name="_Toc295831205"/>
      <w:bookmarkStart w:id="1023" w:name="_Toc326763961"/>
      <w:bookmarkStart w:id="1024" w:name="_Toc369088185"/>
      <w:bookmarkStart w:id="1025" w:name="_Toc397496555"/>
      <w:bookmarkStart w:id="1026" w:name="_Toc233778793"/>
      <w:r w:rsidRPr="0061059A">
        <w:t xml:space="preserve">Reports for CPM Designation Pursuant to Tariff Sections </w:t>
      </w:r>
      <w:r w:rsidR="005C4229">
        <w:t>43A</w:t>
      </w:r>
      <w:r w:rsidRPr="0061059A">
        <w:t xml:space="preserve">.2.1, </w:t>
      </w:r>
      <w:r w:rsidR="005C4229">
        <w:t>43A</w:t>
      </w:r>
      <w:r w:rsidRPr="0061059A">
        <w:t xml:space="preserve">.2.2, </w:t>
      </w:r>
      <w:r w:rsidR="005C4229">
        <w:t>43A</w:t>
      </w:r>
      <w:r w:rsidRPr="0061059A">
        <w:t xml:space="preserve">.2.3 and </w:t>
      </w:r>
      <w:r w:rsidR="005C4229">
        <w:t>43A</w:t>
      </w:r>
      <w:r w:rsidRPr="0061059A">
        <w:t>.2.4</w:t>
      </w:r>
      <w:bookmarkEnd w:id="1022"/>
      <w:bookmarkEnd w:id="1023"/>
      <w:bookmarkEnd w:id="1024"/>
      <w:bookmarkEnd w:id="1025"/>
      <w:bookmarkEnd w:id="1026"/>
    </w:p>
    <w:p w14:paraId="20C61E66" w14:textId="77777777" w:rsidR="00EF1431" w:rsidRPr="00EF1431" w:rsidRDefault="00EF1431" w:rsidP="00EF1431"/>
    <w:p w14:paraId="20C61E67"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Section </w:t>
      </w:r>
      <w:r w:rsidR="005C4229">
        <w:rPr>
          <w:rFonts w:cs="Arial"/>
        </w:rPr>
        <w:t>43A</w:t>
      </w:r>
      <w:r w:rsidRPr="003C3F6F">
        <w:rPr>
          <w:rFonts w:cs="Arial"/>
        </w:rPr>
        <w:t>.</w:t>
      </w:r>
      <w:r>
        <w:rPr>
          <w:rFonts w:cs="Arial"/>
        </w:rPr>
        <w:t>6</w:t>
      </w:r>
    </w:p>
    <w:p w14:paraId="20C61E68" w14:textId="77777777" w:rsidR="00BF627C" w:rsidRDefault="00BF627C" w:rsidP="00BF627C">
      <w:pPr>
        <w:spacing w:after="60" w:line="300" w:lineRule="auto"/>
        <w:rPr>
          <w:rFonts w:cs="Arial"/>
          <w:szCs w:val="22"/>
        </w:rPr>
      </w:pPr>
      <w:r w:rsidRPr="00EC498F">
        <w:rPr>
          <w:rFonts w:cs="Arial"/>
          <w:szCs w:val="22"/>
        </w:rPr>
        <w:t xml:space="preserve">The </w:t>
      </w:r>
      <w:r>
        <w:rPr>
          <w:rFonts w:cs="Arial"/>
          <w:szCs w:val="22"/>
        </w:rPr>
        <w:t>ISO</w:t>
      </w:r>
      <w:r w:rsidRPr="00EC498F">
        <w:rPr>
          <w:rFonts w:cs="Arial"/>
          <w:szCs w:val="22"/>
        </w:rPr>
        <w:t xml:space="preserve"> will publish several reports and notices in connection with the </w:t>
      </w:r>
      <w:r>
        <w:rPr>
          <w:rFonts w:cs="Arial"/>
          <w:szCs w:val="22"/>
        </w:rPr>
        <w:t xml:space="preserve">CPM.  </w:t>
      </w:r>
      <w:r w:rsidRPr="00EC498F">
        <w:rPr>
          <w:rFonts w:cs="Arial"/>
          <w:szCs w:val="22"/>
        </w:rPr>
        <w:t>These reports and notices are set forth below.</w:t>
      </w:r>
    </w:p>
    <w:p w14:paraId="20C61E69" w14:textId="77777777" w:rsidR="00BF627C" w:rsidRPr="00EC498F" w:rsidRDefault="00BF627C" w:rsidP="00BF627C">
      <w:pPr>
        <w:spacing w:after="60" w:line="300" w:lineRule="auto"/>
        <w:rPr>
          <w:rFonts w:cs="Arial"/>
          <w:szCs w:val="22"/>
        </w:rPr>
      </w:pPr>
    </w:p>
    <w:p w14:paraId="20C61E6A" w14:textId="77777777" w:rsidR="00BF627C" w:rsidRPr="0061059A" w:rsidRDefault="00BF627C" w:rsidP="00BF627C">
      <w:bookmarkStart w:id="1027" w:name="_Toc295831206"/>
      <w:bookmarkStart w:id="1028" w:name="_Toc326763962"/>
      <w:r w:rsidRPr="0061059A">
        <w:t>CPM Designation Market Notice</w:t>
      </w:r>
      <w:bookmarkEnd w:id="1027"/>
      <w:bookmarkEnd w:id="1028"/>
    </w:p>
    <w:p w14:paraId="20C61E6B"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 </w:t>
      </w:r>
      <w:r w:rsidR="005C4229">
        <w:rPr>
          <w:rFonts w:cs="Arial"/>
        </w:rPr>
        <w:t>43A</w:t>
      </w:r>
      <w:r w:rsidRPr="003C3F6F">
        <w:rPr>
          <w:rFonts w:cs="Arial"/>
        </w:rPr>
        <w:t>.</w:t>
      </w:r>
      <w:r>
        <w:rPr>
          <w:rFonts w:cs="Arial"/>
        </w:rPr>
        <w:t>6</w:t>
      </w:r>
      <w:r w:rsidRPr="003C3F6F">
        <w:rPr>
          <w:rFonts w:cs="Arial"/>
        </w:rPr>
        <w:t>.1</w:t>
      </w:r>
    </w:p>
    <w:p w14:paraId="20C61E6C" w14:textId="552FCB1C" w:rsidR="00BF627C" w:rsidRDefault="00BF627C" w:rsidP="00BF627C">
      <w:pPr>
        <w:spacing w:after="60" w:line="300" w:lineRule="auto"/>
        <w:rPr>
          <w:rFonts w:cs="Arial"/>
          <w:szCs w:val="22"/>
        </w:rPr>
      </w:pPr>
      <w:r w:rsidRPr="00EC498F">
        <w:rPr>
          <w:rFonts w:cs="Arial"/>
          <w:szCs w:val="22"/>
        </w:rPr>
        <w:t xml:space="preserve">The </w:t>
      </w:r>
      <w:r>
        <w:rPr>
          <w:rFonts w:cs="Arial"/>
          <w:szCs w:val="22"/>
        </w:rPr>
        <w:t>ISO</w:t>
      </w:r>
      <w:r w:rsidRPr="00EC498F">
        <w:rPr>
          <w:rFonts w:cs="Arial"/>
          <w:szCs w:val="22"/>
        </w:rPr>
        <w:t xml:space="preserve"> will issue a Market Notice within </w:t>
      </w:r>
      <w:r w:rsidR="00C3411E">
        <w:rPr>
          <w:rFonts w:cs="Arial"/>
          <w:szCs w:val="22"/>
        </w:rPr>
        <w:t>five</w:t>
      </w:r>
      <w:r w:rsidRPr="00EC498F">
        <w:rPr>
          <w:rFonts w:cs="Arial"/>
          <w:szCs w:val="22"/>
        </w:rPr>
        <w:t xml:space="preserve"> (</w:t>
      </w:r>
      <w:r w:rsidR="00C3411E">
        <w:rPr>
          <w:rFonts w:cs="Arial"/>
          <w:szCs w:val="22"/>
        </w:rPr>
        <w:t>5</w:t>
      </w:r>
      <w:r w:rsidRPr="00EC498F">
        <w:rPr>
          <w:rFonts w:cs="Arial"/>
          <w:szCs w:val="22"/>
        </w:rPr>
        <w:t>) Business Days of a</w:t>
      </w:r>
      <w:r>
        <w:rPr>
          <w:rFonts w:cs="Arial"/>
          <w:szCs w:val="22"/>
        </w:rPr>
        <w:t xml:space="preserve"> CPM </w:t>
      </w:r>
      <w:r w:rsidRPr="00EC498F">
        <w:rPr>
          <w:rFonts w:cs="Arial"/>
          <w:szCs w:val="22"/>
        </w:rPr>
        <w:t>designation</w:t>
      </w:r>
      <w:r>
        <w:rPr>
          <w:rFonts w:cs="Arial"/>
          <w:szCs w:val="22"/>
        </w:rPr>
        <w:t xml:space="preserve">.  </w:t>
      </w:r>
      <w:r w:rsidRPr="00EC498F">
        <w:rPr>
          <w:rFonts w:cs="Arial"/>
          <w:szCs w:val="22"/>
        </w:rPr>
        <w:t>The Market Notice will include a preliminary description of what caused the</w:t>
      </w:r>
      <w:r>
        <w:rPr>
          <w:rFonts w:cs="Arial"/>
          <w:szCs w:val="22"/>
        </w:rPr>
        <w:t xml:space="preserve"> CPM </w:t>
      </w:r>
      <w:r w:rsidRPr="00EC498F">
        <w:rPr>
          <w:rFonts w:cs="Arial"/>
          <w:szCs w:val="22"/>
        </w:rPr>
        <w:t>designation, the name of the resource(s) procured, the preliminary expected duration of the</w:t>
      </w:r>
      <w:r>
        <w:rPr>
          <w:rFonts w:cs="Arial"/>
          <w:szCs w:val="22"/>
        </w:rPr>
        <w:t xml:space="preserve"> CPM </w:t>
      </w:r>
      <w:r w:rsidRPr="00EC498F">
        <w:rPr>
          <w:rFonts w:cs="Arial"/>
          <w:szCs w:val="22"/>
        </w:rPr>
        <w:t xml:space="preserve">designation, </w:t>
      </w:r>
      <w:r w:rsidR="00C3411E">
        <w:rPr>
          <w:rFonts w:cs="Arial"/>
          <w:szCs w:val="22"/>
        </w:rPr>
        <w:t xml:space="preserve">and </w:t>
      </w:r>
      <w:r w:rsidRPr="00EC498F">
        <w:rPr>
          <w:rFonts w:cs="Arial"/>
          <w:szCs w:val="22"/>
        </w:rPr>
        <w:t>the initial designation period</w:t>
      </w:r>
      <w:r w:rsidR="00C3411E">
        <w:rPr>
          <w:rFonts w:cs="Arial"/>
          <w:szCs w:val="22"/>
        </w:rPr>
        <w:t>.</w:t>
      </w:r>
    </w:p>
    <w:p w14:paraId="20C61E6D" w14:textId="77777777" w:rsidR="00BF627C" w:rsidRPr="00EC498F" w:rsidRDefault="00BF627C" w:rsidP="00BF627C">
      <w:pPr>
        <w:spacing w:after="60" w:line="300" w:lineRule="auto"/>
        <w:rPr>
          <w:rFonts w:cs="Arial"/>
          <w:szCs w:val="22"/>
        </w:rPr>
      </w:pPr>
    </w:p>
    <w:p w14:paraId="20C61E6E" w14:textId="77777777" w:rsidR="00BF627C" w:rsidRPr="0061059A" w:rsidRDefault="00BF627C" w:rsidP="00BF627C">
      <w:bookmarkStart w:id="1029" w:name="_Toc295831207"/>
      <w:bookmarkStart w:id="1030" w:name="_Toc326763963"/>
      <w:r w:rsidRPr="0061059A">
        <w:t>Designation of a Resource under the CPM.</w:t>
      </w:r>
      <w:bookmarkEnd w:id="1029"/>
      <w:bookmarkEnd w:id="1030"/>
    </w:p>
    <w:p w14:paraId="20C61E6F" w14:textId="77777777" w:rsidR="00BF627C" w:rsidRPr="003C3F6F" w:rsidRDefault="00BF627C" w:rsidP="00BF627C">
      <w:pPr>
        <w:pStyle w:val="ParaText"/>
        <w:spacing w:before="60" w:after="120"/>
        <w:rPr>
          <w:rFonts w:cs="Arial"/>
        </w:rPr>
      </w:pPr>
      <w:r>
        <w:rPr>
          <w:rFonts w:cs="Arial"/>
        </w:rPr>
        <w:lastRenderedPageBreak/>
        <w:t>ISO</w:t>
      </w:r>
      <w:r w:rsidRPr="003C3F6F">
        <w:rPr>
          <w:rFonts w:cs="Arial"/>
        </w:rPr>
        <w:t xml:space="preserve"> Tariff Section </w:t>
      </w:r>
      <w:r w:rsidR="005C4229">
        <w:rPr>
          <w:rFonts w:cs="Arial"/>
        </w:rPr>
        <w:t>43A</w:t>
      </w:r>
      <w:r w:rsidRPr="003C3F6F">
        <w:rPr>
          <w:rFonts w:cs="Arial"/>
        </w:rPr>
        <w:t>.</w:t>
      </w:r>
      <w:r>
        <w:rPr>
          <w:rFonts w:cs="Arial"/>
        </w:rPr>
        <w:t>6</w:t>
      </w:r>
      <w:r w:rsidRPr="003C3F6F">
        <w:rPr>
          <w:rFonts w:cs="Arial"/>
        </w:rPr>
        <w:t>.2</w:t>
      </w:r>
    </w:p>
    <w:p w14:paraId="20C61E70" w14:textId="42ABC7FB" w:rsidR="00BF627C" w:rsidRPr="00EC498F" w:rsidRDefault="00BF627C" w:rsidP="00BF627C">
      <w:pPr>
        <w:spacing w:after="60" w:line="300" w:lineRule="auto"/>
        <w:rPr>
          <w:rFonts w:cs="Arial"/>
          <w:bCs/>
          <w:szCs w:val="22"/>
          <w:u w:val="single"/>
        </w:rPr>
      </w:pPr>
      <w:r w:rsidRPr="00EC498F">
        <w:rPr>
          <w:rFonts w:cs="Arial"/>
          <w:szCs w:val="22"/>
        </w:rPr>
        <w:t xml:space="preserve">The </w:t>
      </w:r>
      <w:r>
        <w:rPr>
          <w:rFonts w:cs="Arial"/>
          <w:szCs w:val="22"/>
        </w:rPr>
        <w:t>ISO</w:t>
      </w:r>
      <w:r w:rsidRPr="00EC498F">
        <w:rPr>
          <w:rFonts w:cs="Arial"/>
          <w:szCs w:val="22"/>
        </w:rPr>
        <w:t xml:space="preserve"> shall post a designation report to the </w:t>
      </w:r>
      <w:r>
        <w:rPr>
          <w:rFonts w:cs="Arial"/>
          <w:szCs w:val="22"/>
        </w:rPr>
        <w:t>ISO</w:t>
      </w:r>
      <w:r w:rsidRPr="00EC498F">
        <w:rPr>
          <w:rFonts w:cs="Arial"/>
          <w:szCs w:val="22"/>
        </w:rPr>
        <w:t xml:space="preserve"> Website </w:t>
      </w:r>
      <w:r w:rsidRPr="00EC498F">
        <w:rPr>
          <w:rFonts w:cs="Arial"/>
          <w:bCs/>
          <w:szCs w:val="22"/>
        </w:rPr>
        <w:t>within the earlier of thirty (30) days of procuring a resource under the</w:t>
      </w:r>
      <w:r>
        <w:rPr>
          <w:rFonts w:cs="Arial"/>
          <w:bCs/>
          <w:szCs w:val="22"/>
        </w:rPr>
        <w:t xml:space="preserve"> CPM </w:t>
      </w:r>
      <w:r w:rsidRPr="00EC498F">
        <w:rPr>
          <w:rFonts w:cs="Arial"/>
          <w:bCs/>
          <w:szCs w:val="22"/>
        </w:rPr>
        <w:t>o</w:t>
      </w:r>
      <w:r>
        <w:rPr>
          <w:rFonts w:cs="Arial"/>
          <w:bCs/>
          <w:szCs w:val="22"/>
        </w:rPr>
        <w:t>r</w:t>
      </w:r>
      <w:r w:rsidRPr="00EC498F">
        <w:rPr>
          <w:rFonts w:cs="Arial"/>
          <w:bCs/>
          <w:szCs w:val="22"/>
        </w:rPr>
        <w:t xml:space="preserve"> ten (10) days after the end of the month</w:t>
      </w:r>
      <w:r w:rsidR="00B316E3">
        <w:rPr>
          <w:rFonts w:cs="Arial"/>
          <w:bCs/>
          <w:szCs w:val="22"/>
        </w:rPr>
        <w:t>;</w:t>
      </w:r>
      <w:r w:rsidR="00B316E3" w:rsidRPr="00B316E3">
        <w:t xml:space="preserve"> </w:t>
      </w:r>
      <w:r w:rsidR="00B316E3" w:rsidRPr="00B316E3">
        <w:rPr>
          <w:rFonts w:cs="Arial"/>
          <w:bCs/>
          <w:szCs w:val="22"/>
        </w:rPr>
        <w:t>provided that if the CAISO makes a CPM designation under Sections 43A.2.1.1, 43A.2.1.2, 43A.2.2.2, 43A.2.3, 43A.2.4 or 43A.2.7 that takes effect on the first day of the succeeding month, the CAISO will post the designation report by the earlier of 30 days after the CAISO selects the resource it will be designating or the tenth day of the month in which the designation takes effect.</w:t>
      </w:r>
      <w:r>
        <w:rPr>
          <w:rFonts w:cs="Arial"/>
          <w:bCs/>
          <w:szCs w:val="22"/>
        </w:rPr>
        <w:t xml:space="preserve"> </w:t>
      </w:r>
      <w:r w:rsidRPr="00EC498F">
        <w:rPr>
          <w:rFonts w:cs="Arial"/>
          <w:bCs/>
          <w:szCs w:val="22"/>
        </w:rPr>
        <w:t>The designation report shall include the following information:</w:t>
      </w:r>
    </w:p>
    <w:p w14:paraId="20C61E71" w14:textId="77777777" w:rsidR="00BF627C" w:rsidRPr="00EC498F" w:rsidRDefault="00BF627C" w:rsidP="00BF627C">
      <w:pPr>
        <w:spacing w:after="60" w:line="300" w:lineRule="auto"/>
        <w:ind w:left="2160" w:hanging="720"/>
        <w:rPr>
          <w:rFonts w:cs="Arial"/>
          <w:szCs w:val="22"/>
        </w:rPr>
      </w:pPr>
      <w:r w:rsidRPr="00EC498F">
        <w:rPr>
          <w:rFonts w:cs="Arial"/>
          <w:bCs/>
          <w:szCs w:val="22"/>
        </w:rPr>
        <w:t>(1)</w:t>
      </w:r>
      <w:r w:rsidRPr="00EC498F">
        <w:rPr>
          <w:rFonts w:cs="Arial"/>
          <w:bCs/>
          <w:szCs w:val="22"/>
        </w:rPr>
        <w:tab/>
        <w:t>A d</w:t>
      </w:r>
      <w:r w:rsidRPr="00EC498F">
        <w:rPr>
          <w:rFonts w:cs="Arial"/>
          <w:szCs w:val="22"/>
        </w:rPr>
        <w:t>escription of the reason for the designation (</w:t>
      </w:r>
      <w:r w:rsidRPr="00EC498F">
        <w:rPr>
          <w:rFonts w:cs="Arial"/>
          <w:i/>
          <w:szCs w:val="22"/>
        </w:rPr>
        <w:t xml:space="preserve">e.g., </w:t>
      </w:r>
      <w:r w:rsidRPr="00EC498F">
        <w:rPr>
          <w:rFonts w:cs="Arial"/>
          <w:szCs w:val="22"/>
        </w:rPr>
        <w:t>LSE procurement shortfall, Local Capacity Area Resource effectiveness deficiency, or</w:t>
      </w:r>
      <w:r>
        <w:rPr>
          <w:rFonts w:cs="Arial"/>
          <w:szCs w:val="22"/>
        </w:rPr>
        <w:t xml:space="preserve"> CPM </w:t>
      </w:r>
      <w:r w:rsidRPr="00EC498F">
        <w:rPr>
          <w:rFonts w:cs="Arial"/>
          <w:szCs w:val="22"/>
        </w:rPr>
        <w:t xml:space="preserve">Significant Event), and an explanation of why it was necessary for the </w:t>
      </w:r>
      <w:r>
        <w:rPr>
          <w:rFonts w:cs="Arial"/>
          <w:szCs w:val="22"/>
        </w:rPr>
        <w:t>ISO</w:t>
      </w:r>
      <w:r w:rsidRPr="00EC498F">
        <w:rPr>
          <w:rFonts w:cs="Arial"/>
          <w:szCs w:val="22"/>
        </w:rPr>
        <w:t xml:space="preserve"> to utilize the</w:t>
      </w:r>
      <w:r>
        <w:rPr>
          <w:rFonts w:cs="Arial"/>
          <w:szCs w:val="22"/>
        </w:rPr>
        <w:t xml:space="preserve"> CPM </w:t>
      </w:r>
      <w:r w:rsidRPr="00EC498F">
        <w:rPr>
          <w:rFonts w:cs="Arial"/>
          <w:szCs w:val="22"/>
        </w:rPr>
        <w:t>authority to designate capacity);</w:t>
      </w:r>
    </w:p>
    <w:p w14:paraId="20C61E72" w14:textId="77777777" w:rsidR="00BF627C" w:rsidRPr="00EC498F" w:rsidRDefault="00BF627C" w:rsidP="00BF627C">
      <w:pPr>
        <w:spacing w:after="60" w:line="300" w:lineRule="auto"/>
        <w:ind w:left="2160" w:hanging="720"/>
        <w:rPr>
          <w:rFonts w:cs="Arial"/>
          <w:szCs w:val="22"/>
        </w:rPr>
      </w:pPr>
      <w:r w:rsidRPr="00EC498F">
        <w:rPr>
          <w:rFonts w:cs="Arial"/>
          <w:szCs w:val="22"/>
        </w:rPr>
        <w:t>(2)</w:t>
      </w:r>
      <w:r w:rsidRPr="00EC498F">
        <w:rPr>
          <w:rFonts w:cs="Arial"/>
          <w:szCs w:val="22"/>
        </w:rPr>
        <w:tab/>
        <w:t xml:space="preserve">The </w:t>
      </w:r>
      <w:r>
        <w:rPr>
          <w:rFonts w:cs="Arial"/>
          <w:szCs w:val="22"/>
        </w:rPr>
        <w:t>ISO</w:t>
      </w:r>
      <w:r w:rsidRPr="00EC498F">
        <w:rPr>
          <w:rFonts w:cs="Arial"/>
          <w:szCs w:val="22"/>
        </w:rPr>
        <w:t xml:space="preserve"> will report the following information for all backstop designations:</w:t>
      </w:r>
    </w:p>
    <w:p w14:paraId="20C61E73" w14:textId="77777777" w:rsidR="00BF627C" w:rsidRPr="00EC498F" w:rsidRDefault="00BF627C" w:rsidP="00BF627C">
      <w:pPr>
        <w:spacing w:after="60" w:line="300" w:lineRule="auto"/>
        <w:ind w:firstLine="2160"/>
        <w:rPr>
          <w:rFonts w:cs="Arial"/>
          <w:szCs w:val="22"/>
        </w:rPr>
      </w:pPr>
      <w:r w:rsidRPr="00EC498F">
        <w:rPr>
          <w:rFonts w:cs="Arial"/>
          <w:szCs w:val="22"/>
        </w:rPr>
        <w:t>(a)</w:t>
      </w:r>
      <w:r w:rsidRPr="00EC498F">
        <w:rPr>
          <w:rFonts w:cs="Arial"/>
          <w:szCs w:val="22"/>
        </w:rPr>
        <w:tab/>
        <w:t>the resource name;</w:t>
      </w:r>
    </w:p>
    <w:p w14:paraId="20C61E74" w14:textId="77777777" w:rsidR="00BF627C" w:rsidRPr="00EC498F" w:rsidRDefault="00BF627C" w:rsidP="00BF627C">
      <w:pPr>
        <w:spacing w:after="60" w:line="300" w:lineRule="auto"/>
        <w:ind w:firstLine="2160"/>
        <w:rPr>
          <w:rFonts w:cs="Arial"/>
          <w:szCs w:val="22"/>
        </w:rPr>
      </w:pPr>
      <w:r w:rsidRPr="00EC498F">
        <w:rPr>
          <w:rFonts w:cs="Arial"/>
          <w:szCs w:val="22"/>
        </w:rPr>
        <w:t>(b)</w:t>
      </w:r>
      <w:r w:rsidRPr="00EC498F">
        <w:rPr>
          <w:rFonts w:cs="Arial"/>
          <w:szCs w:val="22"/>
        </w:rPr>
        <w:tab/>
        <w:t>the amount of</w:t>
      </w:r>
      <w:r>
        <w:rPr>
          <w:rFonts w:cs="Arial"/>
          <w:szCs w:val="22"/>
        </w:rPr>
        <w:t xml:space="preserve"> CPM </w:t>
      </w:r>
      <w:r w:rsidRPr="00EC498F">
        <w:rPr>
          <w:rFonts w:cs="Arial"/>
          <w:szCs w:val="22"/>
        </w:rPr>
        <w:t>Capacity designated (MW),</w:t>
      </w:r>
    </w:p>
    <w:p w14:paraId="20C61E76" w14:textId="77300532" w:rsidR="00BF627C" w:rsidRPr="00EC498F" w:rsidRDefault="00BF627C" w:rsidP="00BF627C">
      <w:pPr>
        <w:spacing w:after="60" w:line="300" w:lineRule="auto"/>
        <w:ind w:firstLine="2160"/>
        <w:rPr>
          <w:rFonts w:cs="Arial"/>
          <w:szCs w:val="22"/>
        </w:rPr>
      </w:pPr>
      <w:r w:rsidRPr="00EC498F">
        <w:rPr>
          <w:rFonts w:cs="Arial"/>
          <w:szCs w:val="22"/>
        </w:rPr>
        <w:t>(</w:t>
      </w:r>
      <w:r w:rsidR="00C3411E">
        <w:rPr>
          <w:rFonts w:cs="Arial"/>
          <w:szCs w:val="22"/>
        </w:rPr>
        <w:t>c</w:t>
      </w:r>
      <w:r w:rsidRPr="00EC498F">
        <w:rPr>
          <w:rFonts w:cs="Arial"/>
          <w:szCs w:val="22"/>
        </w:rPr>
        <w:t>)</w:t>
      </w:r>
      <w:r w:rsidRPr="00EC498F">
        <w:rPr>
          <w:rFonts w:cs="Arial"/>
          <w:szCs w:val="22"/>
        </w:rPr>
        <w:tab/>
        <w:t>the date</w:t>
      </w:r>
      <w:r>
        <w:rPr>
          <w:rFonts w:cs="Arial"/>
          <w:szCs w:val="22"/>
        </w:rPr>
        <w:t xml:space="preserve"> CPM </w:t>
      </w:r>
      <w:r w:rsidRPr="00EC498F">
        <w:rPr>
          <w:rFonts w:cs="Arial"/>
          <w:szCs w:val="22"/>
        </w:rPr>
        <w:t>Capacity was designated,</w:t>
      </w:r>
    </w:p>
    <w:p w14:paraId="20C61E77" w14:textId="06753AF9" w:rsidR="00BF627C" w:rsidRPr="00EC498F" w:rsidRDefault="00BF627C" w:rsidP="00BF627C">
      <w:pPr>
        <w:spacing w:after="60" w:line="300" w:lineRule="auto"/>
        <w:ind w:firstLine="2160"/>
        <w:rPr>
          <w:rFonts w:cs="Arial"/>
          <w:szCs w:val="22"/>
        </w:rPr>
      </w:pPr>
      <w:r w:rsidRPr="00EC498F">
        <w:rPr>
          <w:rFonts w:cs="Arial"/>
          <w:szCs w:val="22"/>
        </w:rPr>
        <w:t>(</w:t>
      </w:r>
      <w:r w:rsidR="00C3411E">
        <w:rPr>
          <w:rFonts w:cs="Arial"/>
          <w:szCs w:val="22"/>
        </w:rPr>
        <w:t>d</w:t>
      </w:r>
      <w:r w:rsidRPr="00EC498F">
        <w:rPr>
          <w:rFonts w:cs="Arial"/>
          <w:szCs w:val="22"/>
        </w:rPr>
        <w:t>)</w:t>
      </w:r>
      <w:r w:rsidRPr="00EC498F">
        <w:rPr>
          <w:rFonts w:cs="Arial"/>
          <w:szCs w:val="22"/>
        </w:rPr>
        <w:tab/>
        <w:t>the duration of the designation; and</w:t>
      </w:r>
    </w:p>
    <w:p w14:paraId="20C61E78" w14:textId="52C13D20" w:rsidR="00BF627C" w:rsidRPr="00EC498F" w:rsidRDefault="00BF627C" w:rsidP="00D3355E">
      <w:pPr>
        <w:spacing w:after="60" w:line="300" w:lineRule="auto"/>
        <w:ind w:left="2880" w:hanging="720"/>
        <w:rPr>
          <w:rFonts w:cs="Arial"/>
          <w:szCs w:val="22"/>
        </w:rPr>
      </w:pPr>
      <w:r w:rsidRPr="00EC498F">
        <w:rPr>
          <w:rFonts w:cs="Arial"/>
          <w:szCs w:val="22"/>
        </w:rPr>
        <w:t>(</w:t>
      </w:r>
      <w:r w:rsidR="00C3411E">
        <w:rPr>
          <w:rFonts w:cs="Arial"/>
          <w:szCs w:val="22"/>
        </w:rPr>
        <w:t>e</w:t>
      </w:r>
      <w:r w:rsidRPr="00EC498F">
        <w:rPr>
          <w:rFonts w:cs="Arial"/>
          <w:szCs w:val="22"/>
        </w:rPr>
        <w:t>)</w:t>
      </w:r>
      <w:r w:rsidRPr="00EC498F">
        <w:rPr>
          <w:rFonts w:cs="Arial"/>
          <w:szCs w:val="22"/>
        </w:rPr>
        <w:tab/>
        <w:t xml:space="preserve">the </w:t>
      </w:r>
      <w:r w:rsidR="00C3411E">
        <w:rPr>
          <w:rFonts w:cs="Arial"/>
          <w:szCs w:val="22"/>
        </w:rPr>
        <w:t xml:space="preserve">accepted offer </w:t>
      </w:r>
      <w:r w:rsidRPr="00EC498F">
        <w:rPr>
          <w:rFonts w:cs="Arial"/>
          <w:szCs w:val="22"/>
        </w:rPr>
        <w:t xml:space="preserve">price </w:t>
      </w:r>
      <w:r w:rsidR="00C3411E">
        <w:rPr>
          <w:rFonts w:cs="Arial"/>
          <w:szCs w:val="22"/>
        </w:rPr>
        <w:t>of the resource</w:t>
      </w:r>
    </w:p>
    <w:p w14:paraId="20C61E7F" w14:textId="77777777" w:rsidR="00BF627C" w:rsidRPr="0061059A" w:rsidRDefault="00BF627C" w:rsidP="00BF627C">
      <w:bookmarkStart w:id="1031" w:name="_Toc295831208"/>
      <w:bookmarkStart w:id="1032" w:name="_Toc326763964"/>
      <w:r w:rsidRPr="0061059A">
        <w:t>Non-Market Commitments and Repeated Market Commitments of Non-Resource Adequacy Capacity.</w:t>
      </w:r>
      <w:bookmarkEnd w:id="1031"/>
      <w:bookmarkEnd w:id="1032"/>
    </w:p>
    <w:p w14:paraId="20C61E80"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 </w:t>
      </w:r>
      <w:r w:rsidR="005C4229">
        <w:rPr>
          <w:rFonts w:cs="Arial"/>
        </w:rPr>
        <w:t>43A</w:t>
      </w:r>
      <w:r w:rsidRPr="003C3F6F">
        <w:rPr>
          <w:rFonts w:cs="Arial"/>
        </w:rPr>
        <w:t>.</w:t>
      </w:r>
      <w:r>
        <w:rPr>
          <w:rFonts w:cs="Arial"/>
        </w:rPr>
        <w:t>6</w:t>
      </w:r>
      <w:r w:rsidRPr="003C3F6F">
        <w:rPr>
          <w:rFonts w:cs="Arial"/>
        </w:rPr>
        <w:t>.3</w:t>
      </w:r>
    </w:p>
    <w:p w14:paraId="20C61E81" w14:textId="77777777" w:rsidR="00BF627C" w:rsidRPr="00EC498F" w:rsidRDefault="00BF627C" w:rsidP="00BF627C">
      <w:pPr>
        <w:spacing w:after="60" w:line="300" w:lineRule="auto"/>
        <w:rPr>
          <w:rFonts w:cs="Arial"/>
          <w:szCs w:val="22"/>
        </w:rPr>
      </w:pPr>
      <w:r w:rsidRPr="00EC498F">
        <w:rPr>
          <w:rFonts w:cs="Arial"/>
          <w:szCs w:val="22"/>
        </w:rPr>
        <w:t xml:space="preserve">Within ten (10) calendar days after the end of each month, the </w:t>
      </w:r>
      <w:r>
        <w:rPr>
          <w:rFonts w:cs="Arial"/>
          <w:szCs w:val="22"/>
        </w:rPr>
        <w:t>ISO</w:t>
      </w:r>
      <w:r w:rsidRPr="00EC498F">
        <w:rPr>
          <w:rFonts w:cs="Arial"/>
          <w:szCs w:val="22"/>
        </w:rPr>
        <w:t xml:space="preserve"> will post a report to the </w:t>
      </w:r>
      <w:r>
        <w:rPr>
          <w:rFonts w:cs="Arial"/>
          <w:szCs w:val="22"/>
        </w:rPr>
        <w:t>ISO</w:t>
      </w:r>
      <w:r w:rsidRPr="00EC498F">
        <w:rPr>
          <w:rFonts w:cs="Arial"/>
          <w:szCs w:val="22"/>
        </w:rPr>
        <w:t xml:space="preserve"> Website that identifies for the prior month:</w:t>
      </w:r>
    </w:p>
    <w:p w14:paraId="20C61E82" w14:textId="77777777" w:rsidR="00BF627C" w:rsidRPr="00EC498F" w:rsidRDefault="00BF627C" w:rsidP="00BF627C">
      <w:pPr>
        <w:spacing w:after="60" w:line="300" w:lineRule="auto"/>
        <w:ind w:firstLine="1440"/>
        <w:rPr>
          <w:rFonts w:cs="Arial"/>
          <w:szCs w:val="22"/>
        </w:rPr>
      </w:pPr>
      <w:r w:rsidRPr="00EC498F">
        <w:rPr>
          <w:rFonts w:cs="Arial"/>
          <w:szCs w:val="22"/>
        </w:rPr>
        <w:t>(1)</w:t>
      </w:r>
      <w:r w:rsidRPr="00EC498F">
        <w:rPr>
          <w:rFonts w:cs="Arial"/>
          <w:szCs w:val="22"/>
        </w:rPr>
        <w:tab/>
        <w:t>Any non-market commitments of non-Resource Adequacy Capacity; and</w:t>
      </w:r>
    </w:p>
    <w:p w14:paraId="20C61E83" w14:textId="77777777" w:rsidR="00BF627C" w:rsidRPr="00EC498F" w:rsidRDefault="00BF627C" w:rsidP="00BF627C">
      <w:pPr>
        <w:spacing w:after="60" w:line="300" w:lineRule="auto"/>
        <w:ind w:firstLine="1440"/>
        <w:rPr>
          <w:rFonts w:cs="Arial"/>
          <w:szCs w:val="22"/>
        </w:rPr>
      </w:pPr>
      <w:r w:rsidRPr="00EC498F">
        <w:rPr>
          <w:rFonts w:cs="Arial"/>
          <w:szCs w:val="22"/>
        </w:rPr>
        <w:t>(2)</w:t>
      </w:r>
      <w:r w:rsidRPr="00EC498F">
        <w:rPr>
          <w:rFonts w:cs="Arial"/>
          <w:szCs w:val="22"/>
        </w:rPr>
        <w:tab/>
        <w:t>All market commitments of non-Resource Adequacy Capacity.</w:t>
      </w:r>
    </w:p>
    <w:p w14:paraId="20C61E84" w14:textId="77777777" w:rsidR="00BF627C" w:rsidRPr="00EC498F" w:rsidRDefault="00BF627C" w:rsidP="00BF627C">
      <w:pPr>
        <w:spacing w:after="60" w:line="300" w:lineRule="auto"/>
        <w:rPr>
          <w:rFonts w:cs="Arial"/>
          <w:bCs/>
          <w:szCs w:val="22"/>
        </w:rPr>
      </w:pPr>
      <w:r w:rsidRPr="00EC498F">
        <w:rPr>
          <w:rFonts w:cs="Arial"/>
          <w:bCs/>
          <w:szCs w:val="22"/>
        </w:rPr>
        <w:t xml:space="preserve">The </w:t>
      </w:r>
      <w:r>
        <w:rPr>
          <w:rFonts w:cs="Arial"/>
          <w:bCs/>
          <w:szCs w:val="22"/>
        </w:rPr>
        <w:t>ISO</w:t>
      </w:r>
      <w:r w:rsidRPr="00EC498F">
        <w:rPr>
          <w:rFonts w:cs="Arial"/>
          <w:bCs/>
          <w:szCs w:val="22"/>
        </w:rPr>
        <w:t xml:space="preserve"> will provide a Market Notice of the availability of this report</w:t>
      </w:r>
      <w:r>
        <w:rPr>
          <w:rFonts w:cs="Arial"/>
          <w:bCs/>
          <w:szCs w:val="22"/>
        </w:rPr>
        <w:t xml:space="preserve">.  </w:t>
      </w:r>
      <w:r w:rsidRPr="00EC498F">
        <w:rPr>
          <w:rFonts w:cs="Arial"/>
          <w:bCs/>
          <w:szCs w:val="22"/>
        </w:rPr>
        <w:t>The report will not include commitments of RMR Generation capacity, Resource Adequacy Capacity or designated</w:t>
      </w:r>
      <w:r>
        <w:rPr>
          <w:rFonts w:cs="Arial"/>
          <w:bCs/>
          <w:szCs w:val="22"/>
        </w:rPr>
        <w:t xml:space="preserve"> CPM </w:t>
      </w:r>
      <w:r w:rsidRPr="00EC498F">
        <w:rPr>
          <w:rFonts w:cs="Arial"/>
          <w:bCs/>
          <w:szCs w:val="22"/>
        </w:rPr>
        <w:t>Capacity</w:t>
      </w:r>
      <w:r>
        <w:rPr>
          <w:rFonts w:cs="Arial"/>
          <w:bCs/>
          <w:szCs w:val="22"/>
        </w:rPr>
        <w:t xml:space="preserve">.  </w:t>
      </w:r>
      <w:r w:rsidRPr="00EC498F">
        <w:rPr>
          <w:rFonts w:cs="Arial"/>
          <w:bCs/>
          <w:szCs w:val="22"/>
        </w:rPr>
        <w:t>The report will include the following information:</w:t>
      </w:r>
    </w:p>
    <w:p w14:paraId="20C61E85" w14:textId="77777777" w:rsidR="00BF627C" w:rsidRPr="00EC498F" w:rsidRDefault="00BF627C" w:rsidP="00BF627C">
      <w:pPr>
        <w:spacing w:after="60" w:line="300" w:lineRule="auto"/>
        <w:ind w:firstLine="1440"/>
        <w:rPr>
          <w:rFonts w:cs="Arial"/>
          <w:szCs w:val="22"/>
        </w:rPr>
      </w:pPr>
      <w:r w:rsidRPr="00EC498F">
        <w:rPr>
          <w:rFonts w:cs="Arial"/>
          <w:bCs/>
          <w:szCs w:val="22"/>
        </w:rPr>
        <w:t>(a)</w:t>
      </w:r>
      <w:r w:rsidRPr="00EC498F">
        <w:rPr>
          <w:rFonts w:cs="Arial"/>
          <w:bCs/>
          <w:szCs w:val="22"/>
        </w:rPr>
        <w:tab/>
        <w:t>The name of the r</w:t>
      </w:r>
      <w:r w:rsidRPr="00EC498F">
        <w:rPr>
          <w:rFonts w:cs="Arial"/>
          <w:szCs w:val="22"/>
        </w:rPr>
        <w:t>esource;</w:t>
      </w:r>
    </w:p>
    <w:p w14:paraId="20C61E86" w14:textId="77777777" w:rsidR="00BF627C" w:rsidRPr="00EC498F" w:rsidRDefault="00BF627C" w:rsidP="00BF627C">
      <w:pPr>
        <w:spacing w:after="60" w:line="300" w:lineRule="auto"/>
        <w:ind w:firstLine="1440"/>
        <w:rPr>
          <w:rFonts w:cs="Arial"/>
          <w:szCs w:val="22"/>
        </w:rPr>
      </w:pPr>
      <w:r w:rsidRPr="00EC498F">
        <w:rPr>
          <w:rFonts w:cs="Arial"/>
          <w:szCs w:val="22"/>
        </w:rPr>
        <w:t>(b)</w:t>
      </w:r>
      <w:r w:rsidRPr="00EC498F">
        <w:rPr>
          <w:rFonts w:cs="Arial"/>
          <w:szCs w:val="22"/>
        </w:rPr>
        <w:tab/>
        <w:t>The IOU Service Area and Local Capacity Area (if applicable);</w:t>
      </w:r>
    </w:p>
    <w:p w14:paraId="20C61E87" w14:textId="77777777" w:rsidR="00BF627C" w:rsidRPr="00EC498F" w:rsidRDefault="00BF627C" w:rsidP="00BF627C">
      <w:pPr>
        <w:spacing w:after="60" w:line="300" w:lineRule="auto"/>
        <w:ind w:firstLine="1440"/>
        <w:rPr>
          <w:rFonts w:cs="Arial"/>
          <w:szCs w:val="22"/>
        </w:rPr>
      </w:pPr>
      <w:r w:rsidRPr="00EC498F">
        <w:rPr>
          <w:rFonts w:cs="Arial"/>
          <w:szCs w:val="22"/>
        </w:rPr>
        <w:t>(c)</w:t>
      </w:r>
      <w:r w:rsidRPr="00EC498F">
        <w:rPr>
          <w:rFonts w:cs="Arial"/>
          <w:szCs w:val="22"/>
        </w:rPr>
        <w:tab/>
        <w:t>The maximum capacity committed in response to the event (MW);</w:t>
      </w:r>
    </w:p>
    <w:p w14:paraId="20C61E88" w14:textId="77777777" w:rsidR="00BF627C" w:rsidRPr="00EC498F" w:rsidRDefault="00BF627C" w:rsidP="00BF627C">
      <w:pPr>
        <w:spacing w:after="60" w:line="300" w:lineRule="auto"/>
        <w:ind w:left="2160" w:hanging="720"/>
        <w:rPr>
          <w:rFonts w:cs="Arial"/>
          <w:szCs w:val="22"/>
        </w:rPr>
      </w:pPr>
      <w:r w:rsidRPr="00EC498F">
        <w:rPr>
          <w:rFonts w:cs="Arial"/>
          <w:szCs w:val="22"/>
        </w:rPr>
        <w:t>(d)</w:t>
      </w:r>
      <w:r w:rsidRPr="00EC498F">
        <w:rPr>
          <w:rFonts w:cs="Arial"/>
          <w:szCs w:val="22"/>
        </w:rPr>
        <w:tab/>
        <w:t>How capacity was procured (for example, by RUC or Exceptional Dispatch);</w:t>
      </w:r>
    </w:p>
    <w:p w14:paraId="20C61E89" w14:textId="77777777" w:rsidR="00BF627C" w:rsidRPr="00EC498F" w:rsidRDefault="00BF627C" w:rsidP="00BF627C">
      <w:pPr>
        <w:spacing w:after="60" w:line="300" w:lineRule="auto"/>
        <w:ind w:firstLine="1440"/>
        <w:rPr>
          <w:rFonts w:cs="Arial"/>
          <w:szCs w:val="22"/>
        </w:rPr>
      </w:pPr>
      <w:r w:rsidRPr="00EC498F">
        <w:rPr>
          <w:rFonts w:cs="Arial"/>
          <w:szCs w:val="22"/>
        </w:rPr>
        <w:lastRenderedPageBreak/>
        <w:t>(e)</w:t>
      </w:r>
      <w:r w:rsidRPr="00EC498F">
        <w:rPr>
          <w:rFonts w:cs="Arial"/>
          <w:szCs w:val="22"/>
        </w:rPr>
        <w:tab/>
        <w:t>The reason capacity was committed; and</w:t>
      </w:r>
    </w:p>
    <w:p w14:paraId="20C61E8A" w14:textId="77777777" w:rsidR="00BF627C" w:rsidRPr="00EC498F" w:rsidRDefault="00BF627C" w:rsidP="00BF627C">
      <w:pPr>
        <w:spacing w:after="60" w:line="300" w:lineRule="auto"/>
        <w:ind w:left="2160" w:hanging="720"/>
        <w:rPr>
          <w:rFonts w:cs="Arial"/>
          <w:szCs w:val="22"/>
        </w:rPr>
      </w:pPr>
      <w:r w:rsidRPr="00EC498F">
        <w:rPr>
          <w:rFonts w:cs="Arial"/>
          <w:szCs w:val="22"/>
        </w:rPr>
        <w:t>(f)</w:t>
      </w:r>
      <w:r w:rsidRPr="00EC498F">
        <w:rPr>
          <w:rFonts w:cs="Arial"/>
          <w:szCs w:val="22"/>
        </w:rPr>
        <w:tab/>
        <w:t>Information as to whether or not all Resource Adequacy Resources and previously-designated</w:t>
      </w:r>
      <w:r>
        <w:rPr>
          <w:rFonts w:cs="Arial"/>
          <w:szCs w:val="22"/>
        </w:rPr>
        <w:t xml:space="preserve"> CPM </w:t>
      </w:r>
      <w:r w:rsidRPr="00EC498F">
        <w:rPr>
          <w:rFonts w:cs="Arial"/>
          <w:szCs w:val="22"/>
        </w:rPr>
        <w:t>Capacity were used first and, if not, why they were not.</w:t>
      </w:r>
    </w:p>
    <w:p w14:paraId="20C61E8B" w14:textId="77777777" w:rsidR="00BF627C" w:rsidRPr="00E71BD8" w:rsidRDefault="00BF627C" w:rsidP="00BF627C">
      <w:pPr>
        <w:pStyle w:val="ParaText"/>
        <w:rPr>
          <w:iCs/>
          <w:color w:val="000000"/>
        </w:rPr>
      </w:pPr>
    </w:p>
    <w:p w14:paraId="20C61E8C" w14:textId="77777777" w:rsidR="00BF627C" w:rsidRDefault="00BF627C" w:rsidP="00BF627C"/>
    <w:p w14:paraId="20C61E8D" w14:textId="77777777" w:rsidR="00BF627C" w:rsidRPr="0061059A" w:rsidRDefault="00BF627C" w:rsidP="00BF627C">
      <w:r>
        <w:t>CPM Cost Information Transparency</w:t>
      </w:r>
    </w:p>
    <w:p w14:paraId="20C61E8E" w14:textId="77777777" w:rsidR="00BF627C" w:rsidRPr="00EC498F" w:rsidRDefault="00BF627C" w:rsidP="00BF627C">
      <w:pPr>
        <w:spacing w:after="60" w:line="300" w:lineRule="auto"/>
        <w:rPr>
          <w:rFonts w:cs="Arial"/>
          <w:szCs w:val="22"/>
        </w:rPr>
      </w:pPr>
      <w:r>
        <w:rPr>
          <w:rFonts w:cs="Arial"/>
          <w:szCs w:val="22"/>
        </w:rPr>
        <w:t>The ISO will post cost information associated with capacity procured, in accordance to the ISO’s capacity procurement mechanism, in its monthly capacity procurement mechanism reports, which includes the applicable tariff price for CPM capacity.</w:t>
      </w:r>
    </w:p>
    <w:p w14:paraId="20C61E8F" w14:textId="77777777" w:rsidR="00BF627C" w:rsidRPr="00E71BD8" w:rsidRDefault="00BF627C" w:rsidP="00BF627C">
      <w:pPr>
        <w:pStyle w:val="ParaText"/>
        <w:rPr>
          <w:iCs/>
          <w:color w:val="000000"/>
        </w:rPr>
      </w:pPr>
    </w:p>
    <w:p w14:paraId="20C61E90" w14:textId="77777777" w:rsidR="00BF627C" w:rsidRPr="0061059A" w:rsidRDefault="00BF627C" w:rsidP="00BF627C">
      <w:bookmarkStart w:id="1033" w:name="_Toc295831210"/>
      <w:bookmarkStart w:id="1034" w:name="_Toc326763966"/>
      <w:r w:rsidRPr="0061059A">
        <w:t xml:space="preserve">Reports for CPM Designation Pursuant to Tariff Section </w:t>
      </w:r>
      <w:r w:rsidR="005C4229">
        <w:t>43A</w:t>
      </w:r>
      <w:r w:rsidRPr="0061059A">
        <w:t>.1.5</w:t>
      </w:r>
      <w:bookmarkEnd w:id="1033"/>
      <w:bookmarkEnd w:id="1034"/>
    </w:p>
    <w:p w14:paraId="20C61E91" w14:textId="77777777" w:rsidR="00BF627C" w:rsidRPr="003C3F6F" w:rsidRDefault="00BF627C" w:rsidP="00BF627C">
      <w:pPr>
        <w:pStyle w:val="ParaText"/>
        <w:spacing w:before="60" w:after="120"/>
        <w:rPr>
          <w:rFonts w:cs="Arial"/>
        </w:rPr>
      </w:pPr>
      <w:r>
        <w:rPr>
          <w:rFonts w:cs="Arial"/>
        </w:rPr>
        <w:t>ISO</w:t>
      </w:r>
      <w:r w:rsidRPr="003C3F6F">
        <w:rPr>
          <w:rFonts w:cs="Arial"/>
        </w:rPr>
        <w:t xml:space="preserve"> Tariff Section 34.9.4</w:t>
      </w:r>
    </w:p>
    <w:p w14:paraId="20C61E92" w14:textId="77777777" w:rsidR="00BF627C" w:rsidRDefault="00BF627C" w:rsidP="00BF627C">
      <w:pPr>
        <w:spacing w:after="60" w:line="300" w:lineRule="auto"/>
        <w:rPr>
          <w:rFonts w:cs="Arial"/>
          <w:szCs w:val="22"/>
        </w:rPr>
      </w:pPr>
      <w:r w:rsidRPr="00EC498F">
        <w:rPr>
          <w:rFonts w:cs="Arial"/>
          <w:szCs w:val="22"/>
        </w:rPr>
        <w:t xml:space="preserve">Beginning on May 15, 2009, and on the fifteenth of each subsequent two-month period, the </w:t>
      </w:r>
      <w:r>
        <w:rPr>
          <w:rFonts w:cs="Arial"/>
          <w:szCs w:val="22"/>
        </w:rPr>
        <w:t>ISO</w:t>
      </w:r>
      <w:r w:rsidRPr="00EC498F">
        <w:rPr>
          <w:rFonts w:cs="Arial"/>
          <w:szCs w:val="22"/>
        </w:rPr>
        <w:t xml:space="preserve"> will file with FERC and post on the </w:t>
      </w:r>
      <w:r>
        <w:rPr>
          <w:rFonts w:cs="Arial"/>
          <w:szCs w:val="22"/>
        </w:rPr>
        <w:t>ISO</w:t>
      </w:r>
      <w:r w:rsidRPr="00EC498F">
        <w:rPr>
          <w:rFonts w:cs="Arial"/>
          <w:szCs w:val="22"/>
        </w:rPr>
        <w:t xml:space="preserve"> Website, a report that identifies the frequency, volume, costs, causes and degree of mitigation of Exceptional Dispatches</w:t>
      </w:r>
      <w:r>
        <w:rPr>
          <w:rFonts w:cs="Arial"/>
          <w:szCs w:val="22"/>
        </w:rPr>
        <w:t xml:space="preserve">.  </w:t>
      </w:r>
      <w:r w:rsidRPr="00EC498F">
        <w:rPr>
          <w:rFonts w:cs="Arial"/>
          <w:szCs w:val="22"/>
        </w:rPr>
        <w:t>The first report will cover the first fifteen days of transactions</w:t>
      </w:r>
      <w:r>
        <w:rPr>
          <w:rFonts w:cs="Arial"/>
          <w:szCs w:val="22"/>
        </w:rPr>
        <w:t xml:space="preserve">.  </w:t>
      </w:r>
      <w:r w:rsidRPr="00EC498F">
        <w:rPr>
          <w:rFonts w:cs="Arial"/>
          <w:szCs w:val="22"/>
        </w:rPr>
        <w:t>The subsequent reports will cover sixty days of transactions</w:t>
      </w:r>
      <w:r>
        <w:rPr>
          <w:rFonts w:cs="Arial"/>
          <w:szCs w:val="22"/>
        </w:rPr>
        <w:t xml:space="preserve">.  </w:t>
      </w:r>
    </w:p>
    <w:p w14:paraId="20C61E93" w14:textId="77777777" w:rsidR="00BF627C" w:rsidRPr="00E71BD8" w:rsidRDefault="00BF627C" w:rsidP="00BF627C">
      <w:pPr>
        <w:pStyle w:val="ParaText"/>
        <w:rPr>
          <w:iCs/>
          <w:color w:val="000000"/>
        </w:rPr>
      </w:pPr>
    </w:p>
    <w:p w14:paraId="20C61E94" w14:textId="77777777" w:rsidR="00BF627C" w:rsidRPr="0061059A" w:rsidRDefault="00BF627C" w:rsidP="00BF627C">
      <w:pPr>
        <w:pStyle w:val="Heading3"/>
      </w:pPr>
      <w:bookmarkStart w:id="1035" w:name="_Toc295831211"/>
      <w:bookmarkStart w:id="1036" w:name="_Toc326763967"/>
      <w:bookmarkStart w:id="1037" w:name="_Toc369088186"/>
      <w:bookmarkStart w:id="1038" w:name="_Toc397496556"/>
      <w:bookmarkStart w:id="1039" w:name="_Toc233778794"/>
      <w:r w:rsidRPr="0061059A">
        <w:t>Payments to Resources Designated Under the CPM</w:t>
      </w:r>
      <w:bookmarkEnd w:id="1035"/>
      <w:bookmarkEnd w:id="1036"/>
      <w:bookmarkEnd w:id="1037"/>
      <w:bookmarkEnd w:id="1038"/>
      <w:bookmarkEnd w:id="1039"/>
    </w:p>
    <w:p w14:paraId="20C61E95" w14:textId="77777777" w:rsidR="00BF627C" w:rsidRPr="008B0436" w:rsidRDefault="00031C0A" w:rsidP="00BF627C">
      <w:pPr>
        <w:spacing w:after="60" w:line="300" w:lineRule="auto"/>
        <w:rPr>
          <w:rFonts w:cs="Arial"/>
          <w:szCs w:val="22"/>
        </w:rPr>
      </w:pPr>
      <w:r w:rsidRPr="00031C0A">
        <w:rPr>
          <w:rFonts w:cs="Arial"/>
        </w:rPr>
        <w:t>See BPM – CG CC 7891 Monthly CPM Settlement at https://bpmcm.caiso.com/Pages/SnBBPMDetails.aspx?BPM=Settlements and Billing</w:t>
      </w:r>
    </w:p>
    <w:p w14:paraId="20C61E96" w14:textId="77777777" w:rsidR="00BF627C" w:rsidRPr="00E71BD8" w:rsidRDefault="00BF627C" w:rsidP="00BF627C">
      <w:pPr>
        <w:pStyle w:val="ParaText"/>
        <w:rPr>
          <w:iCs/>
          <w:color w:val="000000"/>
        </w:rPr>
      </w:pPr>
    </w:p>
    <w:p w14:paraId="20C61E97" w14:textId="77777777" w:rsidR="00BF627C" w:rsidRPr="00E71BD8" w:rsidRDefault="00BF627C" w:rsidP="00BF627C">
      <w:pPr>
        <w:pStyle w:val="ParaText"/>
        <w:rPr>
          <w:iCs/>
          <w:color w:val="000000"/>
        </w:rPr>
      </w:pPr>
    </w:p>
    <w:p w14:paraId="20C61E98" w14:textId="77777777" w:rsidR="00BF627C" w:rsidRPr="001070C1" w:rsidRDefault="00BF627C">
      <w:pPr>
        <w:spacing w:after="60" w:line="300" w:lineRule="auto"/>
        <w:ind w:left="2160" w:hanging="720"/>
        <w:jc w:val="left"/>
      </w:pPr>
    </w:p>
    <w:p w14:paraId="20C61E99" w14:textId="77777777" w:rsidR="00093DD5" w:rsidRPr="004534AE" w:rsidRDefault="00BF627C" w:rsidP="004534AE">
      <w:pPr>
        <w:pStyle w:val="Heading2"/>
        <w:jc w:val="left"/>
      </w:pPr>
      <w:bookmarkStart w:id="1040" w:name="_Toc233778795"/>
      <w:r w:rsidRPr="00A64D66">
        <w:t>Scheduling Coordinator Failure to Demonstrate Sufficient Flexible RA Capacity</w:t>
      </w:r>
      <w:bookmarkEnd w:id="1040"/>
    </w:p>
    <w:p w14:paraId="20C61E9A" w14:textId="77777777" w:rsidR="00F00FEB" w:rsidRDefault="00F00FEB">
      <w:pPr>
        <w:rPr>
          <w:i/>
        </w:rPr>
      </w:pPr>
      <w:r w:rsidRPr="004534AE">
        <w:rPr>
          <w:i/>
        </w:rPr>
        <w:t xml:space="preserve">ISO Tariff Section </w:t>
      </w:r>
      <w:r w:rsidR="005C4229">
        <w:rPr>
          <w:i/>
        </w:rPr>
        <w:t>43A</w:t>
      </w:r>
      <w:r w:rsidRPr="004534AE">
        <w:rPr>
          <w:i/>
        </w:rPr>
        <w:t>.3</w:t>
      </w:r>
    </w:p>
    <w:p w14:paraId="20C61E9B" w14:textId="77777777" w:rsidR="00F00FEB" w:rsidRPr="004534AE" w:rsidRDefault="00F00FEB">
      <w:pPr>
        <w:rPr>
          <w:i/>
        </w:rPr>
      </w:pPr>
    </w:p>
    <w:p w14:paraId="20C61E9C" w14:textId="77777777" w:rsidR="00BF627C" w:rsidRPr="004534AE" w:rsidRDefault="00AA6C87" w:rsidP="004534AE">
      <w:pPr>
        <w:pStyle w:val="Heading3"/>
        <w:jc w:val="left"/>
      </w:pPr>
      <w:bookmarkStart w:id="1041" w:name="_Toc233778796"/>
      <w:r w:rsidRPr="00A64D66">
        <w:t>Cumulative Deficiency in Flexible RA Capacity</w:t>
      </w:r>
      <w:bookmarkEnd w:id="1041"/>
    </w:p>
    <w:p w14:paraId="20C61E9D" w14:textId="77777777" w:rsidR="00F00FEB" w:rsidRPr="004534AE" w:rsidRDefault="00F00FEB" w:rsidP="004534AE">
      <w:pPr>
        <w:pStyle w:val="ParaText"/>
        <w:rPr>
          <w:i/>
        </w:rPr>
      </w:pPr>
      <w:r w:rsidRPr="004534AE">
        <w:rPr>
          <w:i/>
        </w:rPr>
        <w:t xml:space="preserve">ISO Tariff Sections 40.10.5.3(c) &amp; </w:t>
      </w:r>
      <w:r w:rsidR="005C4229">
        <w:rPr>
          <w:i/>
        </w:rPr>
        <w:t>43A</w:t>
      </w:r>
      <w:r w:rsidRPr="004534AE">
        <w:rPr>
          <w:i/>
        </w:rPr>
        <w:t>.4.3</w:t>
      </w:r>
    </w:p>
    <w:p w14:paraId="20C61E9E" w14:textId="77777777" w:rsidR="005E376B" w:rsidRPr="004534AE" w:rsidRDefault="00F00FEB" w:rsidP="004534AE">
      <w:pPr>
        <w:pStyle w:val="ParaText"/>
      </w:pPr>
      <w:r w:rsidRPr="004534AE">
        <w:lastRenderedPageBreak/>
        <w:t xml:space="preserve">Where the ISO finds a cumulative deficiency in Flexible RA Capacity as described in Section 4, it may designate a Flexible Capacity CPM.  In the event the CAISO determines that a CPM designation must be issued to resolve a collective deficiency of system RA Capacity under Section </w:t>
      </w:r>
      <w:r w:rsidR="005C4229">
        <w:t>43A</w:t>
      </w:r>
      <w:r w:rsidRPr="004534AE">
        <w:t xml:space="preserve">.2.3 and that Flexible Capacity CPM designation must be issued to resolve a cumulative deficiency of Flexible RA Capacity under Section </w:t>
      </w:r>
      <w:r w:rsidR="005C4229">
        <w:t>43A</w:t>
      </w:r>
      <w:r w:rsidRPr="004534AE">
        <w:t xml:space="preserve">.2.7 for annual or monthly plans covering the same or overlapping time periods, the CAISO will apply the criteria in ISO Tariff Section </w:t>
      </w:r>
      <w:r w:rsidR="005C4229">
        <w:t>43A</w:t>
      </w:r>
      <w:r w:rsidRPr="004534AE">
        <w:t>.4 and endeavor to designate capacity that will be effective in resolving both underlying reliability needs –</w:t>
      </w:r>
    </w:p>
    <w:p w14:paraId="20C61E9F" w14:textId="77777777" w:rsidR="00F00FEB" w:rsidRPr="004534AE" w:rsidRDefault="00F00FEB" w:rsidP="004534AE">
      <w:pPr>
        <w:pStyle w:val="ParaText"/>
      </w:pPr>
      <w:r w:rsidRPr="004534AE">
        <w:t>(1)</w:t>
      </w:r>
      <w:r w:rsidRPr="004534AE">
        <w:tab/>
        <w:t xml:space="preserve">If the MW amount of the simultaneous or overlapping designation is sufficient to resolve both underlying reliability needs, no further designation of CPM Capacity or CPM Flexible Capacity will be issued.  </w:t>
      </w:r>
    </w:p>
    <w:p w14:paraId="20C61EA0" w14:textId="77777777" w:rsidR="00F00FEB" w:rsidRPr="004534AE" w:rsidRDefault="00F00FEB" w:rsidP="004534AE">
      <w:pPr>
        <w:pStyle w:val="ParaText"/>
      </w:pPr>
      <w:r w:rsidRPr="004534AE">
        <w:t xml:space="preserve">(2) </w:t>
      </w:r>
      <w:r w:rsidRPr="004534AE">
        <w:tab/>
        <w:t>If the MW amount of the simultaneous or overlapping designation is not sufficient to resolve both underlying reliability needs, the ISO may designate additional CPM Capacity or CPM Flexible Capacity to cover the remaining deficiency.</w:t>
      </w:r>
    </w:p>
    <w:p w14:paraId="20C61EA1" w14:textId="77777777" w:rsidR="00F00FEB" w:rsidRPr="004534AE" w:rsidRDefault="00F00FEB">
      <w:pPr>
        <w:rPr>
          <w:highlight w:val="yellow"/>
        </w:rPr>
      </w:pPr>
    </w:p>
    <w:p w14:paraId="20C61EA2" w14:textId="77777777" w:rsidR="00140AF9" w:rsidRDefault="00140AF9">
      <w:pPr>
        <w:spacing w:after="0"/>
        <w:jc w:val="left"/>
        <w:rPr>
          <w:rFonts w:cs="Arial"/>
          <w:b/>
          <w:bCs/>
          <w:i/>
          <w:sz w:val="28"/>
          <w:szCs w:val="26"/>
        </w:rPr>
      </w:pPr>
      <w:bookmarkStart w:id="1042" w:name="_CPM_Cost_Allocation"/>
      <w:bookmarkEnd w:id="1042"/>
      <w:r>
        <w:br w:type="page"/>
      </w:r>
    </w:p>
    <w:p w14:paraId="20C61EA3" w14:textId="77777777" w:rsidR="00AA6C87" w:rsidRPr="004534AE" w:rsidRDefault="00AA6C87" w:rsidP="004534AE">
      <w:pPr>
        <w:pStyle w:val="Heading3"/>
        <w:jc w:val="left"/>
      </w:pPr>
      <w:bookmarkStart w:id="1043" w:name="_Toc233778797"/>
      <w:r w:rsidRPr="00A64D66">
        <w:lastRenderedPageBreak/>
        <w:t>CPM Cost Allocation for Flexible RA Capacity Deficiencies</w:t>
      </w:r>
      <w:bookmarkEnd w:id="1043"/>
    </w:p>
    <w:p w14:paraId="20C61EA4" w14:textId="77777777" w:rsidR="002220E6" w:rsidRPr="004E58F9" w:rsidRDefault="002220E6" w:rsidP="004534AE">
      <w:pPr>
        <w:pStyle w:val="ParaText"/>
      </w:pPr>
      <w:r w:rsidRPr="00FD06BF">
        <w:t>If a total flexible needs deficiency is found, the ISO may choose to issue a CPM and allocate the costs of that CPM to all deficient LSEs under the jurisdiction of all deficient Local Regulatory Authorities.  The specific manner in which the cost allocation is calculated depends on the amount of CPM capacity procured, the ratio of the deficiencies of the deficient LRAs compared to each other, the ratio of the deficiencies of the LSEs under the jurisdiction of a deficient LRA compared to each other within that LRA, and in some cases the specific LSE cost allocation methodology communicated to the ISO by the Local Regulatory Authority.</w:t>
      </w:r>
    </w:p>
    <w:p w14:paraId="20C61EA5" w14:textId="77777777" w:rsidR="00AA6C87" w:rsidRPr="004534AE" w:rsidRDefault="00AA6C87" w:rsidP="004534AE">
      <w:pPr>
        <w:pStyle w:val="Heading4"/>
        <w:jc w:val="left"/>
      </w:pPr>
      <w:bookmarkStart w:id="1044" w:name="_Toc233778798"/>
      <w:r w:rsidRPr="00A64D66">
        <w:t xml:space="preserve">Local Regulatory Authority </w:t>
      </w:r>
      <w:r w:rsidR="008173BE">
        <w:t xml:space="preserve">Cost Allocation </w:t>
      </w:r>
      <w:r w:rsidRPr="00A64D66">
        <w:t>Method</w:t>
      </w:r>
      <w:bookmarkEnd w:id="1044"/>
    </w:p>
    <w:p w14:paraId="20C61EA6" w14:textId="77777777" w:rsidR="002220E6" w:rsidRPr="00A15E9A" w:rsidRDefault="002220E6" w:rsidP="004534AE">
      <w:pPr>
        <w:pStyle w:val="ParaText"/>
        <w:rPr>
          <w:i/>
        </w:rPr>
      </w:pPr>
      <w:r w:rsidRPr="00A15E9A">
        <w:rPr>
          <w:i/>
        </w:rPr>
        <w:t xml:space="preserve">ISO Tariff Section </w:t>
      </w:r>
      <w:r w:rsidR="005C4229">
        <w:rPr>
          <w:i/>
        </w:rPr>
        <w:t>43A</w:t>
      </w:r>
      <w:r w:rsidRPr="00A15E9A">
        <w:rPr>
          <w:i/>
        </w:rPr>
        <w:t>.8.8(c)</w:t>
      </w:r>
    </w:p>
    <w:p w14:paraId="20C61EA7" w14:textId="77777777" w:rsidR="002220E6" w:rsidRPr="00FD06BF" w:rsidRDefault="002220E6" w:rsidP="004534AE">
      <w:pPr>
        <w:pStyle w:val="ParaText"/>
      </w:pPr>
      <w:r w:rsidRPr="00FD06BF">
        <w:t xml:space="preserve">A Local Regulatory Authority may choose to identify its own LSE flexible CPM cost allocation methodology applicable to its jurisdiction Load Serving Entities.  The ISO must receive advanced notice of this methodology in order to promptly complete its CPM process.  Any LRA that chooses to identify its own LSE CPM cost allocation methodology must provide this methodology to the ISO no later than </w:t>
      </w:r>
      <w:r>
        <w:t>the last business day in October prior to the compliance year;</w:t>
      </w:r>
      <w:r w:rsidRPr="00FD06BF">
        <w:t xml:space="preserve"> </w:t>
      </w:r>
      <w:r>
        <w:t xml:space="preserve">the ISO will use this CPM cost allocation methodology for the entire compliance year.  </w:t>
      </w:r>
      <w:r w:rsidRPr="00FD06BF">
        <w:t>If the ISO does not receive an LRA cost allocation methodology by this time, the ISO will use its own cost allocation methodology outlined in the ISO Tariff</w:t>
      </w:r>
      <w:r>
        <w:t xml:space="preserve"> for the entire compliance year</w:t>
      </w:r>
      <w:r w:rsidRPr="00FD06BF">
        <w:t>.</w:t>
      </w:r>
    </w:p>
    <w:p w14:paraId="20C61EA8" w14:textId="77777777" w:rsidR="002220E6" w:rsidRPr="004534AE" w:rsidRDefault="002220E6" w:rsidP="004534AE">
      <w:pPr>
        <w:pStyle w:val="ParaText"/>
      </w:pPr>
      <w:r w:rsidRPr="00FD06BF">
        <w:t xml:space="preserve">A Local Regulatory Authority choosing to provide their own </w:t>
      </w:r>
      <w:r>
        <w:t xml:space="preserve">CPM </w:t>
      </w:r>
      <w:r w:rsidRPr="00FD06BF">
        <w:t xml:space="preserve">cost allocation methodology must provide a methodology that results in the total MW deficiency of its jurisdictional entities being allocated.  Where the methodology does not allocate the total MW deficiency of its jurisdictional entities, the ISO will allocate the remaining deficiency pursuant to ISO </w:t>
      </w:r>
      <w:r w:rsidRPr="008173BE">
        <w:t xml:space="preserve">Tariff Section </w:t>
      </w:r>
      <w:r w:rsidR="005C4229">
        <w:t>43A</w:t>
      </w:r>
      <w:r w:rsidRPr="008173BE">
        <w:t>.8.8(b)(2).</w:t>
      </w:r>
    </w:p>
    <w:p w14:paraId="20C61EA9" w14:textId="77777777" w:rsidR="002220E6" w:rsidRPr="008173BE" w:rsidRDefault="002220E6" w:rsidP="004534AE"/>
    <w:p w14:paraId="20C61EAA" w14:textId="77777777" w:rsidR="00AA6C87" w:rsidRPr="004534AE" w:rsidRDefault="00AA6C87" w:rsidP="004534AE">
      <w:pPr>
        <w:pStyle w:val="Heading4"/>
        <w:jc w:val="left"/>
      </w:pPr>
      <w:bookmarkStart w:id="1045" w:name="_Toc233778799"/>
      <w:r w:rsidRPr="00A64D66">
        <w:t xml:space="preserve">ISO </w:t>
      </w:r>
      <w:r w:rsidR="008173BE">
        <w:t xml:space="preserve">Cost Allocation </w:t>
      </w:r>
      <w:r w:rsidRPr="00A64D66">
        <w:t>Method</w:t>
      </w:r>
      <w:bookmarkEnd w:id="1045"/>
    </w:p>
    <w:p w14:paraId="20C61EAB" w14:textId="77777777" w:rsidR="008173BE" w:rsidRPr="00263302" w:rsidRDefault="008173BE" w:rsidP="004534AE">
      <w:pPr>
        <w:pStyle w:val="ParaText"/>
        <w:rPr>
          <w:i/>
        </w:rPr>
      </w:pPr>
      <w:r w:rsidRPr="00263302">
        <w:rPr>
          <w:i/>
        </w:rPr>
        <w:t xml:space="preserve">ISO Tariff Section </w:t>
      </w:r>
      <w:r w:rsidR="005C4229">
        <w:rPr>
          <w:i/>
        </w:rPr>
        <w:t>43A</w:t>
      </w:r>
      <w:r w:rsidRPr="00263302">
        <w:rPr>
          <w:i/>
        </w:rPr>
        <w:t>.8.8(b)(2)</w:t>
      </w:r>
    </w:p>
    <w:p w14:paraId="20C61EAC" w14:textId="77777777" w:rsidR="008173BE" w:rsidRDefault="008173BE" w:rsidP="004534AE">
      <w:pPr>
        <w:pStyle w:val="ParaText"/>
      </w:pPr>
      <w:r w:rsidRPr="00FD06BF">
        <w:t>Where a Local Regulatory Authority has not provided</w:t>
      </w:r>
      <w:r>
        <w:t xml:space="preserve"> its own CPM cost allocation methodology that allocates all of its jurisdictional Load Serving Entity deficiencies, the ISO will allocate the cost of the CPM proportionally to deficient LSEs in deficient LRAs.  Where there are multiple Local Regulatory Authorities that are deficient, the ISO will first find each deficient LRA’s proportion of the total deficiency, then find each deficient LSE’s proportion by comparing it to other deficient LSEs within the deficient LRA; the LSE’s proportion of </w:t>
      </w:r>
      <w:r>
        <w:lastRenderedPageBreak/>
        <w:t>the total CPM cost will be the LRA deficiency proportion multiplied by the LSE’s deficiency proportion.</w:t>
      </w:r>
    </w:p>
    <w:p w14:paraId="20C61EAD" w14:textId="77777777" w:rsidR="008173BE" w:rsidRDefault="008173BE" w:rsidP="008173BE"/>
    <w:p w14:paraId="20C61EAE" w14:textId="77777777" w:rsidR="008173BE" w:rsidRPr="00EC2D00" w:rsidRDefault="008173BE" w:rsidP="008173BE">
      <w:pPr>
        <w:rPr>
          <w:rFonts w:eastAsiaTheme="minorEastAsia"/>
          <w:sz w:val="20"/>
        </w:rPr>
      </w:pPr>
      <m:oMathPara>
        <m:oMath>
          <m:r>
            <w:rPr>
              <w:rFonts w:ascii="Cambria Math" w:hAnsi="Cambria Math"/>
              <w:sz w:val="20"/>
            </w:rPr>
            <m:t xml:space="preserve">LSE Cost Allocation </m:t>
          </m:r>
          <m:d>
            <m:dPr>
              <m:ctrlPr>
                <w:rPr>
                  <w:rFonts w:ascii="Cambria Math" w:hAnsi="Cambria Math"/>
                  <w:i/>
                  <w:sz w:val="20"/>
                </w:rPr>
              </m:ctrlPr>
            </m:dPr>
            <m:e>
              <m:r>
                <w:rPr>
                  <w:rFonts w:ascii="Cambria Math" w:hAnsi="Cambria Math"/>
                  <w:sz w:val="20"/>
                </w:rPr>
                <m:t>%</m:t>
              </m:r>
            </m:e>
          </m:d>
          <m:r>
            <w:rPr>
              <w:rFonts w:ascii="Cambria Math" w:hAnsi="Cambria Math"/>
              <w:sz w:val="20"/>
            </w:rPr>
            <m:t>=</m:t>
          </m:r>
          <m:d>
            <m:dPr>
              <m:ctrlPr>
                <w:rPr>
                  <w:rFonts w:ascii="Cambria Math" w:hAnsi="Cambria Math"/>
                  <w:i/>
                  <w:sz w:val="20"/>
                </w:rPr>
              </m:ctrlPr>
            </m:dPr>
            <m:e>
              <m:f>
                <m:fPr>
                  <m:ctrlPr>
                    <w:rPr>
                      <w:rFonts w:ascii="Cambria Math" w:hAnsi="Cambria Math"/>
                      <w:i/>
                      <w:sz w:val="20"/>
                    </w:rPr>
                  </m:ctrlPr>
                </m:fPr>
                <m:num>
                  <m:r>
                    <w:rPr>
                      <w:rFonts w:ascii="Cambria Math" w:hAnsi="Cambria Math"/>
                      <w:sz w:val="20"/>
                    </w:rPr>
                    <m:t>LS</m:t>
                  </m:r>
                  <m:sSup>
                    <m:sSupPr>
                      <m:ctrlPr>
                        <w:rPr>
                          <w:rFonts w:ascii="Cambria Math" w:hAnsi="Cambria Math"/>
                          <w:i/>
                          <w:sz w:val="20"/>
                        </w:rPr>
                      </m:ctrlPr>
                    </m:sSupPr>
                    <m:e>
                      <m:r>
                        <w:rPr>
                          <w:rFonts w:ascii="Cambria Math" w:hAnsi="Cambria Math"/>
                          <w:sz w:val="20"/>
                        </w:rPr>
                        <m:t>E</m:t>
                      </m:r>
                    </m:e>
                    <m:sup>
                      <m:r>
                        <w:rPr>
                          <w:rFonts w:ascii="Cambria Math" w:hAnsi="Cambria Math"/>
                          <w:sz w:val="20"/>
                        </w:rPr>
                        <m:t>'</m:t>
                      </m:r>
                    </m:sup>
                  </m:sSup>
                  <m:r>
                    <w:rPr>
                      <w:rFonts w:ascii="Cambria Math" w:hAnsi="Cambria Math"/>
                      <w:sz w:val="20"/>
                    </w:rPr>
                    <m:t>s LRA deficiency MW</m:t>
                  </m:r>
                </m:num>
                <m:den>
                  <m:r>
                    <w:rPr>
                      <w:rFonts w:ascii="Cambria Math" w:hAnsi="Cambria Math"/>
                      <w:sz w:val="20"/>
                    </w:rPr>
                    <m:t>Total deficiency MW of all deficient LRAs</m:t>
                  </m:r>
                </m:den>
              </m:f>
            </m:e>
          </m:d>
          <m:r>
            <w:rPr>
              <w:rFonts w:ascii="Cambria Math" w:hAnsi="Cambria Math"/>
              <w:sz w:val="20"/>
            </w:rPr>
            <m:t>×</m:t>
          </m:r>
          <m:d>
            <m:dPr>
              <m:ctrlPr>
                <w:rPr>
                  <w:rFonts w:ascii="Cambria Math" w:hAnsi="Cambria Math"/>
                  <w:i/>
                  <w:sz w:val="20"/>
                </w:rPr>
              </m:ctrlPr>
            </m:dPr>
            <m:e>
              <m:f>
                <m:fPr>
                  <m:ctrlPr>
                    <w:rPr>
                      <w:rFonts w:ascii="Cambria Math" w:hAnsi="Cambria Math"/>
                      <w:i/>
                      <w:sz w:val="20"/>
                    </w:rPr>
                  </m:ctrlPr>
                </m:fPr>
                <m:num>
                  <m:r>
                    <w:rPr>
                      <w:rFonts w:ascii="Cambria Math" w:hAnsi="Cambria Math"/>
                      <w:sz w:val="20"/>
                    </w:rPr>
                    <m:t>LS</m:t>
                  </m:r>
                  <m:sSup>
                    <m:sSupPr>
                      <m:ctrlPr>
                        <w:rPr>
                          <w:rFonts w:ascii="Cambria Math" w:hAnsi="Cambria Math"/>
                          <w:i/>
                          <w:sz w:val="20"/>
                        </w:rPr>
                      </m:ctrlPr>
                    </m:sSupPr>
                    <m:e>
                      <m:r>
                        <w:rPr>
                          <w:rFonts w:ascii="Cambria Math" w:hAnsi="Cambria Math"/>
                          <w:sz w:val="20"/>
                        </w:rPr>
                        <m:t>E</m:t>
                      </m:r>
                    </m:e>
                    <m:sup>
                      <m:r>
                        <w:rPr>
                          <w:rFonts w:ascii="Cambria Math" w:hAnsi="Cambria Math"/>
                          <w:sz w:val="20"/>
                        </w:rPr>
                        <m:t>'</m:t>
                      </m:r>
                    </m:sup>
                  </m:sSup>
                  <m:r>
                    <w:rPr>
                      <w:rFonts w:ascii="Cambria Math" w:hAnsi="Cambria Math"/>
                      <w:sz w:val="20"/>
                    </w:rPr>
                    <m:t>s deficiency MW</m:t>
                  </m:r>
                </m:num>
                <m:den>
                  <m:r>
                    <w:rPr>
                      <w:rFonts w:ascii="Cambria Math" w:hAnsi="Cambria Math"/>
                      <w:sz w:val="20"/>
                    </w:rPr>
                    <m:t>Total deficiency MW of all deficient LSEs under LS</m:t>
                  </m:r>
                  <m:sSup>
                    <m:sSupPr>
                      <m:ctrlPr>
                        <w:rPr>
                          <w:rFonts w:ascii="Cambria Math" w:hAnsi="Cambria Math"/>
                          <w:i/>
                          <w:sz w:val="20"/>
                        </w:rPr>
                      </m:ctrlPr>
                    </m:sSupPr>
                    <m:e>
                      <m:r>
                        <w:rPr>
                          <w:rFonts w:ascii="Cambria Math" w:hAnsi="Cambria Math"/>
                          <w:sz w:val="20"/>
                        </w:rPr>
                        <m:t>E</m:t>
                      </m:r>
                    </m:e>
                    <m:sup>
                      <m:r>
                        <w:rPr>
                          <w:rFonts w:ascii="Cambria Math" w:hAnsi="Cambria Math"/>
                          <w:sz w:val="20"/>
                        </w:rPr>
                        <m:t>'</m:t>
                      </m:r>
                    </m:sup>
                  </m:sSup>
                  <m:r>
                    <w:rPr>
                      <w:rFonts w:ascii="Cambria Math" w:hAnsi="Cambria Math"/>
                      <w:sz w:val="20"/>
                    </w:rPr>
                    <m:t>s LRA</m:t>
                  </m:r>
                </m:den>
              </m:f>
            </m:e>
          </m:d>
        </m:oMath>
      </m:oMathPara>
    </w:p>
    <w:p w14:paraId="20C61EAF" w14:textId="77777777" w:rsidR="008173BE" w:rsidRDefault="008173BE" w:rsidP="008173BE"/>
    <w:p w14:paraId="20C61EB0" w14:textId="77777777" w:rsidR="008173BE" w:rsidRDefault="008173BE" w:rsidP="008173BE">
      <w:pPr>
        <w:keepNext/>
        <w:jc w:val="center"/>
      </w:pPr>
      <w:r>
        <w:rPr>
          <w:noProof/>
        </w:rPr>
        <w:drawing>
          <wp:inline distT="0" distB="0" distL="0" distR="0" wp14:anchorId="20C62041" wp14:editId="20C62042">
            <wp:extent cx="6348688" cy="2907102"/>
            <wp:effectExtent l="0" t="0" r="0" b="7620"/>
            <wp:docPr id="208" name="Picture 2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3"/>
                    <a:stretch>
                      <a:fillRect/>
                    </a:stretch>
                  </pic:blipFill>
                  <pic:spPr>
                    <a:xfrm>
                      <a:off x="0" y="0"/>
                      <a:ext cx="6361913" cy="2913158"/>
                    </a:xfrm>
                    <a:prstGeom prst="rect">
                      <a:avLst/>
                    </a:prstGeom>
                  </pic:spPr>
                </pic:pic>
              </a:graphicData>
            </a:graphic>
          </wp:inline>
        </w:drawing>
      </w:r>
    </w:p>
    <w:p w14:paraId="20C61EB1" w14:textId="1FA14383" w:rsidR="008173BE" w:rsidRPr="004534AE" w:rsidRDefault="008173BE" w:rsidP="004534AE">
      <w:pPr>
        <w:pStyle w:val="Caption"/>
      </w:pPr>
      <w:r w:rsidRPr="004534AE">
        <w:t xml:space="preserve">Figure </w:t>
      </w:r>
      <w:r w:rsidR="00150D97">
        <w:rPr>
          <w:noProof/>
        </w:rPr>
        <w:fldChar w:fldCharType="begin"/>
      </w:r>
      <w:r w:rsidR="00150D97">
        <w:rPr>
          <w:noProof/>
        </w:rPr>
        <w:instrText xml:space="preserve"> SEQ Figure \* ARABIC </w:instrText>
      </w:r>
      <w:r w:rsidR="00150D97">
        <w:rPr>
          <w:noProof/>
        </w:rPr>
        <w:fldChar w:fldCharType="separate"/>
      </w:r>
      <w:r w:rsidR="000F456B">
        <w:rPr>
          <w:noProof/>
        </w:rPr>
        <w:t>5</w:t>
      </w:r>
      <w:r w:rsidR="00150D97">
        <w:rPr>
          <w:noProof/>
        </w:rPr>
        <w:fldChar w:fldCharType="end"/>
      </w:r>
      <w:r w:rsidRPr="004534AE">
        <w:t>: Example of ISO Cost Allocation Methodology</w:t>
      </w:r>
    </w:p>
    <w:p w14:paraId="20C61EB2" w14:textId="77777777" w:rsidR="008173BE" w:rsidRDefault="008173BE" w:rsidP="004534AE">
      <w:pPr>
        <w:pStyle w:val="ParaText"/>
      </w:pPr>
      <w:r>
        <w:t xml:space="preserve">In the example above, </w:t>
      </w:r>
      <w:r w:rsidR="00AD0892">
        <w:t xml:space="preserve">there is a cumulative deficiency in </w:t>
      </w:r>
      <w:r>
        <w:t>the ISO system</w:t>
      </w:r>
      <w:r w:rsidR="00AD0892">
        <w:t>’s</w:t>
      </w:r>
      <w:r>
        <w:t xml:space="preserve">  total flexible needs </w:t>
      </w:r>
      <w:r w:rsidR="00AD0892">
        <w:t>of</w:t>
      </w:r>
      <w:r>
        <w:t xml:space="preserve"> 150 MW (Flexible Capacity Deficiency).  Assuming the ISO issues a flexible capacity CPM for 150 MW, 85.71% of the costs will be allocated to deficient LSEs under LRA_A and 14.29% of the costs will be allocated to deficient LSEs under LRA_C. To find the specific LSE cost allocation percentage for LSE2, </w:t>
      </w:r>
      <w:r w:rsidR="00AD0892">
        <w:t>the ISO</w:t>
      </w:r>
      <w:r>
        <w:t xml:space="preserve"> compare</w:t>
      </w:r>
      <w:r w:rsidR="00AD0892">
        <w:t>s</w:t>
      </w:r>
      <w:r>
        <w:t xml:space="preserve"> LSE2’s deficiency of 105 MW to the total deficiencies under LRA_A (170 MW) then multiple</w:t>
      </w:r>
      <w:r w:rsidR="00AD0892">
        <w:t>s</w:t>
      </w:r>
      <w:r>
        <w:t xml:space="preserve"> that by the LSE’s LRA deficiency proportion; </w:t>
      </w:r>
      <w:r w:rsidR="00AD0892">
        <w:t>which calculates</w:t>
      </w:r>
      <w:r>
        <w:t xml:space="preserve"> that LSE2 will receive 61.76% of LRA_A’s 85.71%, or 52.94% of the total CPM cost.  The other LSEs are calculated using the same method.</w:t>
      </w:r>
    </w:p>
    <w:p w14:paraId="20C61EB3" w14:textId="77777777" w:rsidR="008173BE" w:rsidRPr="004534AE" w:rsidRDefault="008173BE" w:rsidP="004534AE">
      <w:pPr>
        <w:pStyle w:val="ParaText"/>
      </w:pPr>
      <w:r>
        <w:t xml:space="preserve">If for example, LRA_A provides the ISO with a different allocation methodology under ISO Tariff Section </w:t>
      </w:r>
      <w:r w:rsidR="005C4229">
        <w:t>43A</w:t>
      </w:r>
      <w:r>
        <w:t xml:space="preserve">.8.8(c), </w:t>
      </w:r>
      <w:r w:rsidRPr="00B90D08">
        <w:t>the total amount of allocated to its jurisdictional entities will still equal 85.71% of the flexible CPM cost.</w:t>
      </w:r>
    </w:p>
    <w:p w14:paraId="20C61EB4" w14:textId="77777777" w:rsidR="008173BE" w:rsidRPr="00B90D08" w:rsidRDefault="008173BE" w:rsidP="004534AE"/>
    <w:p w14:paraId="20C61EB5" w14:textId="77777777" w:rsidR="00555F9D" w:rsidRPr="004534AE" w:rsidRDefault="00AA6C87" w:rsidP="004534AE">
      <w:pPr>
        <w:pStyle w:val="Heading4"/>
        <w:jc w:val="left"/>
      </w:pPr>
      <w:bookmarkStart w:id="1046" w:name="_Toc233778800"/>
      <w:r w:rsidRPr="00A64D66">
        <w:lastRenderedPageBreak/>
        <w:t>Reduction of Cost Allocation</w:t>
      </w:r>
      <w:bookmarkEnd w:id="1046"/>
    </w:p>
    <w:p w14:paraId="20C61EB6" w14:textId="77777777" w:rsidR="00555F9D" w:rsidRPr="004534AE" w:rsidRDefault="00B90D08" w:rsidP="004534AE">
      <w:pPr>
        <w:pStyle w:val="ParaText"/>
        <w:rPr>
          <w:i/>
        </w:rPr>
      </w:pPr>
      <w:r w:rsidRPr="004534AE">
        <w:rPr>
          <w:i/>
        </w:rPr>
        <w:t xml:space="preserve">ISO Tariff Section </w:t>
      </w:r>
      <w:r w:rsidR="005C4229">
        <w:rPr>
          <w:i/>
        </w:rPr>
        <w:t>43A</w:t>
      </w:r>
      <w:r w:rsidRPr="004534AE">
        <w:rPr>
          <w:i/>
        </w:rPr>
        <w:t>.8.8(d)</w:t>
      </w:r>
    </w:p>
    <w:p w14:paraId="20C61EB7" w14:textId="77777777" w:rsidR="00555F9D" w:rsidRPr="004534AE" w:rsidRDefault="00555F9D" w:rsidP="004534AE">
      <w:pPr>
        <w:pStyle w:val="ParaText"/>
      </w:pPr>
      <w:r w:rsidRPr="00B90D08">
        <w:t>To the extent that an LSE procures</w:t>
      </w:r>
      <w:r>
        <w:t xml:space="preserve"> additional Flexible RA Capacity as part of a final opportunity to resolve deficiency, as discussed in ISO Tariff Section </w:t>
      </w:r>
      <w:r w:rsidR="005C4229">
        <w:t>43A</w:t>
      </w:r>
      <w:r>
        <w:t>.2.7.1, the ISO will reduce this LSE’s CPM cost to the extent that the amount procured cures its individual deficiency.</w:t>
      </w:r>
    </w:p>
    <w:p w14:paraId="20C61EB8" w14:textId="77777777" w:rsidR="00555F9D" w:rsidRDefault="00555F9D" w:rsidP="004534AE">
      <w:pPr>
        <w:pStyle w:val="ParaText"/>
      </w:pPr>
      <w:r w:rsidRPr="00B92312">
        <w:t xml:space="preserve">In the example </w:t>
      </w:r>
      <w:r>
        <w:t>below</w:t>
      </w:r>
      <w:r w:rsidRPr="00B92312">
        <w:t>,</w:t>
      </w:r>
      <w:r>
        <w:t xml:space="preserve"> LSE2 had an individual deficiency of 105 MW and was allocated 52.94% of the total CPM cost with the ISO procuring 150 MW of CPM capacity.  If LSE2 procures an additional 50 MW of Flexible RA Capacity, the ISO will credit LSE2 and LRA_A with 50 MW, reduce its CPM procurement by 50 MW, and recalculate each LRA and individual LSE CPM cost allocation.  As shown below, the ISO will now only procure 100 MW of CPM capacity, and allocate 36.67% of the lower CPM cost to LSE2, </w:t>
      </w:r>
      <w:r w:rsidR="005C4229">
        <w:t>43A</w:t>
      </w:r>
      <w:r>
        <w:t>.33% of the lower CPM cost to LSE3, and 20% of the lower CPM cost to LSE6.  LSE2 can completely avoid CPM cost allocation by procuring its entire 105 MW of deficiency.</w:t>
      </w:r>
    </w:p>
    <w:p w14:paraId="20C61EB9" w14:textId="77777777" w:rsidR="00555F9D" w:rsidRDefault="00555F9D" w:rsidP="00555F9D"/>
    <w:p w14:paraId="20C61EBA" w14:textId="77777777" w:rsidR="00555F9D" w:rsidRDefault="00555F9D" w:rsidP="00555F9D">
      <w:pPr>
        <w:keepNext/>
      </w:pPr>
      <w:r>
        <w:rPr>
          <w:noProof/>
        </w:rPr>
        <w:drawing>
          <wp:inline distT="0" distB="0" distL="0" distR="0" wp14:anchorId="20C62043" wp14:editId="20C62044">
            <wp:extent cx="6438900" cy="1498282"/>
            <wp:effectExtent l="0" t="0" r="0" b="6985"/>
            <wp:docPr id="209" name="Picture 2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4"/>
                    <a:stretch>
                      <a:fillRect/>
                    </a:stretch>
                  </pic:blipFill>
                  <pic:spPr>
                    <a:xfrm>
                      <a:off x="0" y="0"/>
                      <a:ext cx="6450699" cy="1501028"/>
                    </a:xfrm>
                    <a:prstGeom prst="rect">
                      <a:avLst/>
                    </a:prstGeom>
                  </pic:spPr>
                </pic:pic>
              </a:graphicData>
            </a:graphic>
          </wp:inline>
        </w:drawing>
      </w:r>
    </w:p>
    <w:p w14:paraId="20C61EBB" w14:textId="566A329F" w:rsidR="00555F9D" w:rsidRPr="004534AE" w:rsidRDefault="00555F9D" w:rsidP="004534AE">
      <w:pPr>
        <w:pStyle w:val="Caption"/>
      </w:pPr>
      <w:r w:rsidRPr="004534AE">
        <w:t xml:space="preserve">Figure </w:t>
      </w:r>
      <w:r w:rsidR="00150D97">
        <w:rPr>
          <w:noProof/>
        </w:rPr>
        <w:fldChar w:fldCharType="begin"/>
      </w:r>
      <w:r w:rsidR="00150D97">
        <w:rPr>
          <w:noProof/>
        </w:rPr>
        <w:instrText xml:space="preserve"> SEQ Figure \* ARABIC </w:instrText>
      </w:r>
      <w:r w:rsidR="00150D97">
        <w:rPr>
          <w:noProof/>
        </w:rPr>
        <w:fldChar w:fldCharType="separate"/>
      </w:r>
      <w:r w:rsidR="000F456B">
        <w:rPr>
          <w:noProof/>
        </w:rPr>
        <w:t>6</w:t>
      </w:r>
      <w:r w:rsidR="00150D97">
        <w:rPr>
          <w:noProof/>
        </w:rPr>
        <w:fldChar w:fldCharType="end"/>
      </w:r>
      <w:r w:rsidRPr="004534AE">
        <w:t>: Example of ISO Cost Allocation Methodology after additional procurement provided.</w:t>
      </w:r>
    </w:p>
    <w:p w14:paraId="1069E09E" w14:textId="77777777" w:rsidR="008436F2" w:rsidRDefault="008436F2" w:rsidP="004534AE">
      <w:pPr>
        <w:pStyle w:val="Heading4"/>
        <w:numPr>
          <w:ilvl w:val="0"/>
          <w:numId w:val="0"/>
        </w:numPr>
        <w:jc w:val="left"/>
      </w:pPr>
      <w:bookmarkStart w:id="1047" w:name="_Toc326764026"/>
    </w:p>
    <w:p w14:paraId="1A8249E7" w14:textId="77777777" w:rsidR="008436F2" w:rsidRPr="00887386" w:rsidRDefault="008436F2" w:rsidP="008436F2">
      <w:pPr>
        <w:pStyle w:val="Heading1"/>
        <w:tabs>
          <w:tab w:val="num" w:pos="360"/>
        </w:tabs>
      </w:pPr>
      <w:bookmarkStart w:id="1048" w:name="_Toc227154721"/>
      <w:bookmarkStart w:id="1049" w:name="_Ref227155128"/>
      <w:bookmarkStart w:id="1050" w:name="_Ref227155163"/>
      <w:bookmarkStart w:id="1051" w:name="_Ref227155445"/>
      <w:bookmarkStart w:id="1052" w:name="_Ref227244651"/>
      <w:bookmarkStart w:id="1053" w:name="_Ref227245963"/>
      <w:bookmarkStart w:id="1054" w:name="_Toc227565697"/>
      <w:bookmarkStart w:id="1055" w:name="_Toc233778801"/>
      <w:r>
        <w:t>Default Resource Adequacy Rules</w:t>
      </w:r>
      <w:bookmarkEnd w:id="1048"/>
      <w:bookmarkEnd w:id="1049"/>
      <w:bookmarkEnd w:id="1050"/>
      <w:bookmarkEnd w:id="1051"/>
      <w:bookmarkEnd w:id="1052"/>
      <w:bookmarkEnd w:id="1053"/>
      <w:bookmarkEnd w:id="1054"/>
      <w:bookmarkEnd w:id="1055"/>
    </w:p>
    <w:p w14:paraId="1359EF6C" w14:textId="77777777" w:rsidR="008436F2" w:rsidRDefault="008436F2" w:rsidP="008436F2">
      <w:pPr>
        <w:pStyle w:val="ParaText"/>
        <w:rPr>
          <w:rFonts w:cs="Arial"/>
        </w:rPr>
      </w:pPr>
      <w:r>
        <w:rPr>
          <w:rFonts w:cs="Arial"/>
        </w:rPr>
        <w:t>Welcome to the ISO Default Resource Adequacy Rules section of the BPM for Reliability Requirements. In this section you will find the following information:</w:t>
      </w:r>
    </w:p>
    <w:p w14:paraId="7C42C72A" w14:textId="77777777" w:rsidR="008436F2" w:rsidRPr="00A93B2B" w:rsidRDefault="008436F2" w:rsidP="00A93B2B">
      <w:pPr>
        <w:pStyle w:val="ParaText"/>
        <w:numPr>
          <w:ilvl w:val="0"/>
          <w:numId w:val="72"/>
        </w:numPr>
      </w:pPr>
      <w:r w:rsidRPr="00A93B2B">
        <w:t xml:space="preserve">A description of the default Qualifying Capacity Criteria for resources participating in the CAISO RA program, including methodologies for determining the QC value by resource types. </w:t>
      </w:r>
    </w:p>
    <w:p w14:paraId="28DF9AA8" w14:textId="77777777" w:rsidR="008436F2" w:rsidRPr="00A93B2B" w:rsidRDefault="008436F2" w:rsidP="00A93B2B">
      <w:pPr>
        <w:pStyle w:val="ParaText"/>
        <w:numPr>
          <w:ilvl w:val="0"/>
          <w:numId w:val="72"/>
        </w:numPr>
      </w:pPr>
      <w:r w:rsidRPr="00A93B2B">
        <w:t>A description of how the default Planning Reserve Margin is determined.</w:t>
      </w:r>
    </w:p>
    <w:p w14:paraId="253CF760" w14:textId="77777777" w:rsidR="008436F2" w:rsidRPr="00A93B2B" w:rsidRDefault="008436F2" w:rsidP="00A93B2B">
      <w:pPr>
        <w:pStyle w:val="ParaText"/>
        <w:numPr>
          <w:ilvl w:val="0"/>
          <w:numId w:val="72"/>
        </w:numPr>
      </w:pPr>
      <w:r w:rsidRPr="00A93B2B">
        <w:lastRenderedPageBreak/>
        <w:t xml:space="preserve">A description of key components of the study that will set the default values including a description of the historical evaluation period, the Resource Adequacy Model used for setting the default values, and the study process. </w:t>
      </w:r>
    </w:p>
    <w:p w14:paraId="10E3E922" w14:textId="4957F032" w:rsidR="00C92E63" w:rsidRPr="00A93B2B" w:rsidRDefault="00C92E63" w:rsidP="00A93B2B">
      <w:pPr>
        <w:pStyle w:val="ParaText"/>
      </w:pPr>
      <w:r w:rsidRPr="00C92E63">
        <w:t>All resources participating in the CAISO RA program will undergo this study to determine default QC value.  However, these default rules only apply if LRAs do not provide QC criteria or a reserve margin for their jurisdictional LSEs</w:t>
      </w:r>
      <w:r w:rsidRPr="00A93B2B">
        <w:t>,</w:t>
      </w:r>
      <w:r w:rsidRPr="00C92E63">
        <w:t xml:space="preserve"> see </w:t>
      </w:r>
      <w:hyperlink w:anchor="_Load_Serving_Entities" w:history="1">
        <w:r w:rsidRPr="00A93B2B">
          <w:t>section 3.2</w:t>
        </w:r>
      </w:hyperlink>
      <w:r w:rsidRPr="00C92E63">
        <w:t xml:space="preserve"> for additional information.</w:t>
      </w:r>
    </w:p>
    <w:p w14:paraId="02515128" w14:textId="77777777" w:rsidR="008436F2" w:rsidRDefault="008436F2" w:rsidP="008436F2">
      <w:pPr>
        <w:pStyle w:val="Heading2"/>
        <w:tabs>
          <w:tab w:val="num" w:pos="360"/>
        </w:tabs>
      </w:pPr>
      <w:bookmarkStart w:id="1056" w:name="_Toc227154722"/>
      <w:bookmarkStart w:id="1057" w:name="_Ref227155006"/>
      <w:bookmarkStart w:id="1058" w:name="_Toc227565698"/>
      <w:bookmarkStart w:id="1059" w:name="_Toc233778802"/>
      <w:r>
        <w:t>Qualifying Capacity Criteria</w:t>
      </w:r>
      <w:bookmarkEnd w:id="1056"/>
      <w:bookmarkEnd w:id="1057"/>
      <w:bookmarkEnd w:id="1058"/>
      <w:bookmarkEnd w:id="1059"/>
    </w:p>
    <w:p w14:paraId="04A30BE7" w14:textId="30D95FCC" w:rsidR="008436F2" w:rsidRDefault="008436F2" w:rsidP="00A93B2B">
      <w:pPr>
        <w:pStyle w:val="ParaText"/>
      </w:pPr>
      <w:r>
        <w:t xml:space="preserve">The default Qualifying Capacity Criteria (QCC) depends on the resource type and dispatchability, see </w:t>
      </w:r>
      <w:r>
        <w:fldChar w:fldCharType="begin"/>
      </w:r>
      <w:r>
        <w:instrText xml:space="preserve"> REF _Ref213752393 \h </w:instrText>
      </w:r>
      <w:r w:rsidR="00A93B2B">
        <w:instrText xml:space="preserve"> \* MERGEFORMAT </w:instrText>
      </w:r>
      <w:r>
        <w:fldChar w:fldCharType="separate"/>
      </w:r>
      <w:r>
        <w:t>Table 1</w:t>
      </w:r>
      <w:r>
        <w:fldChar w:fldCharType="end"/>
      </w:r>
      <w:r>
        <w:t xml:space="preserve">. </w:t>
      </w:r>
    </w:p>
    <w:p w14:paraId="7E0C6260" w14:textId="77777777" w:rsidR="008436F2" w:rsidRDefault="008436F2" w:rsidP="008436F2">
      <w:pPr>
        <w:pStyle w:val="Caption"/>
        <w:rPr>
          <w:noProof/>
        </w:rPr>
      </w:pPr>
      <w:bookmarkStart w:id="1060" w:name="_Ref213752393"/>
      <w:r>
        <w:t xml:space="preserve">Table </w:t>
      </w:r>
      <w:fldSimple w:instr=" SEQ Table \* ARABIC ">
        <w:r>
          <w:rPr>
            <w:noProof/>
          </w:rPr>
          <w:t>1</w:t>
        </w:r>
      </w:fldSimple>
      <w:bookmarkEnd w:id="1060"/>
      <w:r>
        <w:rPr>
          <w:noProof/>
        </w:rPr>
        <w:t xml:space="preserve"> : QCC by Resource and Dispatchability</w:t>
      </w:r>
    </w:p>
    <w:tbl>
      <w:tblPr>
        <w:tblStyle w:val="GridTable3-Accent1"/>
        <w:tblW w:w="6480" w:type="dxa"/>
        <w:jc w:val="center"/>
        <w:tblLook w:val="0420" w:firstRow="1" w:lastRow="0" w:firstColumn="0" w:lastColumn="0" w:noHBand="0" w:noVBand="1"/>
      </w:tblPr>
      <w:tblGrid>
        <w:gridCol w:w="2070"/>
        <w:gridCol w:w="1620"/>
        <w:gridCol w:w="2790"/>
      </w:tblGrid>
      <w:tr w:rsidR="008436F2" w:rsidRPr="00C85411" w14:paraId="53AB231E" w14:textId="77777777" w:rsidTr="00CE6D04">
        <w:trPr>
          <w:cnfStyle w:val="100000000000" w:firstRow="1" w:lastRow="0" w:firstColumn="0" w:lastColumn="0" w:oddVBand="0" w:evenVBand="0" w:oddHBand="0" w:evenHBand="0" w:firstRowFirstColumn="0" w:firstRowLastColumn="0" w:lastRowFirstColumn="0" w:lastRowLastColumn="0"/>
          <w:trHeight w:val="300"/>
          <w:jc w:val="center"/>
        </w:trPr>
        <w:tc>
          <w:tcPr>
            <w:tcW w:w="2070" w:type="dxa"/>
            <w:noWrap/>
            <w:hideMark/>
          </w:tcPr>
          <w:p w14:paraId="3C26FC52" w14:textId="77777777" w:rsidR="008436F2" w:rsidRPr="00C85411" w:rsidRDefault="008436F2" w:rsidP="00CE6D04">
            <w:pPr>
              <w:spacing w:after="0"/>
              <w:jc w:val="left"/>
              <w:rPr>
                <w:rFonts w:cs="Arial"/>
                <w:color w:val="000000"/>
                <w:sz w:val="20"/>
              </w:rPr>
            </w:pPr>
            <w:r w:rsidRPr="00C85411">
              <w:rPr>
                <w:rFonts w:cs="Arial"/>
                <w:color w:val="000000"/>
                <w:sz w:val="20"/>
              </w:rPr>
              <w:t>Resource</w:t>
            </w:r>
          </w:p>
        </w:tc>
        <w:tc>
          <w:tcPr>
            <w:tcW w:w="1620" w:type="dxa"/>
            <w:noWrap/>
            <w:hideMark/>
          </w:tcPr>
          <w:p w14:paraId="3EAA9F4B" w14:textId="77777777" w:rsidR="008436F2" w:rsidRPr="00C85411" w:rsidRDefault="008436F2" w:rsidP="00CE6D04">
            <w:pPr>
              <w:spacing w:after="0"/>
              <w:jc w:val="left"/>
              <w:rPr>
                <w:rFonts w:cs="Arial"/>
                <w:color w:val="000000"/>
                <w:sz w:val="20"/>
              </w:rPr>
            </w:pPr>
            <w:r w:rsidRPr="00C85411">
              <w:rPr>
                <w:rFonts w:cs="Arial"/>
                <w:color w:val="000000"/>
                <w:sz w:val="20"/>
              </w:rPr>
              <w:t>Dispatchable</w:t>
            </w:r>
          </w:p>
        </w:tc>
        <w:tc>
          <w:tcPr>
            <w:tcW w:w="2790" w:type="dxa"/>
            <w:noWrap/>
            <w:hideMark/>
          </w:tcPr>
          <w:p w14:paraId="32ADE15B" w14:textId="77777777" w:rsidR="008436F2" w:rsidRPr="00C85411" w:rsidRDefault="008436F2" w:rsidP="00CE6D04">
            <w:pPr>
              <w:spacing w:after="0"/>
              <w:jc w:val="left"/>
              <w:rPr>
                <w:rFonts w:cs="Arial"/>
                <w:color w:val="000000"/>
                <w:sz w:val="20"/>
              </w:rPr>
            </w:pPr>
            <w:r w:rsidRPr="00C85411">
              <w:rPr>
                <w:rFonts w:cs="Arial"/>
                <w:color w:val="000000"/>
                <w:sz w:val="20"/>
              </w:rPr>
              <w:t>QCC</w:t>
            </w:r>
          </w:p>
        </w:tc>
      </w:tr>
      <w:tr w:rsidR="008436F2" w:rsidRPr="00C85411" w14:paraId="342A5D4C"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676F258A" w14:textId="77777777" w:rsidR="008436F2" w:rsidRPr="00C85411" w:rsidRDefault="008436F2" w:rsidP="00CE6D04">
            <w:pPr>
              <w:spacing w:after="0"/>
              <w:jc w:val="left"/>
              <w:rPr>
                <w:rFonts w:cs="Arial"/>
                <w:color w:val="000000"/>
                <w:sz w:val="20"/>
              </w:rPr>
            </w:pPr>
            <w:r w:rsidRPr="00C85411">
              <w:rPr>
                <w:rFonts w:cs="Arial"/>
                <w:color w:val="000000"/>
                <w:sz w:val="20"/>
              </w:rPr>
              <w:t>Biogas</w:t>
            </w:r>
          </w:p>
        </w:tc>
        <w:tc>
          <w:tcPr>
            <w:tcW w:w="1620" w:type="dxa"/>
            <w:noWrap/>
            <w:hideMark/>
          </w:tcPr>
          <w:p w14:paraId="2E0011B3" w14:textId="77777777" w:rsidR="008436F2" w:rsidRPr="00C85411" w:rsidRDefault="008436F2" w:rsidP="00CE6D04">
            <w:pPr>
              <w:spacing w:after="0"/>
              <w:jc w:val="left"/>
              <w:rPr>
                <w:rFonts w:cs="Arial"/>
                <w:color w:val="000000"/>
                <w:sz w:val="20"/>
              </w:rPr>
            </w:pPr>
            <w:r w:rsidRPr="00C85411">
              <w:rPr>
                <w:rFonts w:cs="Arial"/>
                <w:color w:val="000000"/>
                <w:sz w:val="20"/>
              </w:rPr>
              <w:t>N</w:t>
            </w:r>
          </w:p>
        </w:tc>
        <w:tc>
          <w:tcPr>
            <w:tcW w:w="2790" w:type="dxa"/>
            <w:noWrap/>
            <w:hideMark/>
          </w:tcPr>
          <w:p w14:paraId="53B3CF73" w14:textId="77777777" w:rsidR="008436F2" w:rsidRPr="00C85411" w:rsidRDefault="008436F2" w:rsidP="00CE6D04">
            <w:pPr>
              <w:spacing w:after="0"/>
              <w:jc w:val="left"/>
              <w:rPr>
                <w:rFonts w:cs="Arial"/>
                <w:color w:val="000000"/>
                <w:sz w:val="20"/>
              </w:rPr>
            </w:pPr>
            <w:r>
              <w:rPr>
                <w:rFonts w:cs="Arial"/>
                <w:color w:val="000000"/>
                <w:sz w:val="20"/>
              </w:rPr>
              <w:t>Average</w:t>
            </w:r>
            <w:r w:rsidRPr="00C85411">
              <w:rPr>
                <w:rFonts w:cs="Arial"/>
                <w:color w:val="000000"/>
                <w:sz w:val="20"/>
              </w:rPr>
              <w:t xml:space="preserve"> </w:t>
            </w:r>
            <w:r>
              <w:rPr>
                <w:rFonts w:cs="Arial"/>
                <w:color w:val="000000"/>
                <w:sz w:val="20"/>
              </w:rPr>
              <w:t>Generation</w:t>
            </w:r>
          </w:p>
        </w:tc>
      </w:tr>
      <w:tr w:rsidR="008436F2" w:rsidRPr="00C85411" w14:paraId="12395B89" w14:textId="77777777" w:rsidTr="00CE6D04">
        <w:trPr>
          <w:trHeight w:val="300"/>
          <w:jc w:val="center"/>
        </w:trPr>
        <w:tc>
          <w:tcPr>
            <w:tcW w:w="2070" w:type="dxa"/>
            <w:noWrap/>
            <w:hideMark/>
          </w:tcPr>
          <w:p w14:paraId="584A0360" w14:textId="77777777" w:rsidR="008436F2" w:rsidRPr="00C85411" w:rsidRDefault="008436F2" w:rsidP="00CE6D04">
            <w:pPr>
              <w:spacing w:after="0"/>
              <w:jc w:val="left"/>
              <w:rPr>
                <w:rFonts w:cs="Arial"/>
                <w:color w:val="000000"/>
                <w:sz w:val="20"/>
              </w:rPr>
            </w:pPr>
            <w:r w:rsidRPr="00C85411">
              <w:rPr>
                <w:rFonts w:cs="Arial"/>
                <w:color w:val="000000"/>
                <w:sz w:val="20"/>
              </w:rPr>
              <w:t>Biogas</w:t>
            </w:r>
          </w:p>
        </w:tc>
        <w:tc>
          <w:tcPr>
            <w:tcW w:w="1620" w:type="dxa"/>
            <w:noWrap/>
            <w:hideMark/>
          </w:tcPr>
          <w:p w14:paraId="2A7060C1" w14:textId="77777777" w:rsidR="008436F2" w:rsidRPr="00C85411" w:rsidRDefault="008436F2" w:rsidP="00CE6D04">
            <w:pPr>
              <w:spacing w:after="0"/>
              <w:jc w:val="left"/>
              <w:rPr>
                <w:rFonts w:cs="Arial"/>
                <w:color w:val="000000"/>
                <w:sz w:val="20"/>
              </w:rPr>
            </w:pPr>
            <w:r w:rsidRPr="00C85411">
              <w:rPr>
                <w:rFonts w:cs="Arial"/>
                <w:color w:val="000000"/>
                <w:sz w:val="20"/>
              </w:rPr>
              <w:t>Y</w:t>
            </w:r>
          </w:p>
        </w:tc>
        <w:tc>
          <w:tcPr>
            <w:tcW w:w="2790" w:type="dxa"/>
            <w:noWrap/>
            <w:hideMark/>
          </w:tcPr>
          <w:p w14:paraId="343C8EA7" w14:textId="77777777" w:rsidR="008436F2" w:rsidRPr="00C85411" w:rsidRDefault="008436F2" w:rsidP="00CE6D04">
            <w:pPr>
              <w:spacing w:after="0"/>
              <w:jc w:val="left"/>
              <w:rPr>
                <w:rFonts w:cs="Arial"/>
                <w:color w:val="000000"/>
                <w:sz w:val="20"/>
              </w:rPr>
            </w:pPr>
            <w:r w:rsidRPr="00C85411">
              <w:rPr>
                <w:rFonts w:cs="Arial"/>
                <w:color w:val="000000"/>
                <w:sz w:val="20"/>
              </w:rPr>
              <w:t>UCAP</w:t>
            </w:r>
          </w:p>
        </w:tc>
      </w:tr>
      <w:tr w:rsidR="008436F2" w:rsidRPr="00C85411" w14:paraId="0EFD7FFF"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3D795975" w14:textId="77777777" w:rsidR="008436F2" w:rsidRPr="00C85411" w:rsidRDefault="008436F2" w:rsidP="00CE6D04">
            <w:pPr>
              <w:spacing w:after="0"/>
              <w:jc w:val="left"/>
              <w:rPr>
                <w:rFonts w:cs="Arial"/>
                <w:color w:val="000000"/>
                <w:sz w:val="20"/>
              </w:rPr>
            </w:pPr>
            <w:r w:rsidRPr="00C85411">
              <w:rPr>
                <w:rFonts w:cs="Arial"/>
                <w:color w:val="000000"/>
                <w:sz w:val="20"/>
              </w:rPr>
              <w:t>Biomass</w:t>
            </w:r>
          </w:p>
        </w:tc>
        <w:tc>
          <w:tcPr>
            <w:tcW w:w="1620" w:type="dxa"/>
            <w:noWrap/>
            <w:hideMark/>
          </w:tcPr>
          <w:p w14:paraId="7369AA4D" w14:textId="77777777" w:rsidR="008436F2" w:rsidRPr="00C85411" w:rsidRDefault="008436F2" w:rsidP="00CE6D04">
            <w:pPr>
              <w:spacing w:after="0"/>
              <w:jc w:val="left"/>
              <w:rPr>
                <w:rFonts w:cs="Arial"/>
                <w:color w:val="000000"/>
                <w:sz w:val="20"/>
              </w:rPr>
            </w:pPr>
            <w:r w:rsidRPr="00C85411">
              <w:rPr>
                <w:rFonts w:cs="Arial"/>
                <w:color w:val="000000"/>
                <w:sz w:val="20"/>
              </w:rPr>
              <w:t>N</w:t>
            </w:r>
          </w:p>
        </w:tc>
        <w:tc>
          <w:tcPr>
            <w:tcW w:w="2790" w:type="dxa"/>
            <w:noWrap/>
            <w:hideMark/>
          </w:tcPr>
          <w:p w14:paraId="37B75325" w14:textId="77777777" w:rsidR="008436F2" w:rsidRPr="00C85411" w:rsidRDefault="008436F2" w:rsidP="00CE6D04">
            <w:pPr>
              <w:spacing w:after="0"/>
              <w:jc w:val="left"/>
              <w:rPr>
                <w:rFonts w:cs="Arial"/>
                <w:color w:val="000000"/>
                <w:sz w:val="20"/>
              </w:rPr>
            </w:pPr>
            <w:r>
              <w:rPr>
                <w:rFonts w:cs="Arial"/>
                <w:color w:val="000000"/>
                <w:sz w:val="20"/>
              </w:rPr>
              <w:t>Average</w:t>
            </w:r>
            <w:r w:rsidRPr="00C85411">
              <w:rPr>
                <w:rFonts w:cs="Arial"/>
                <w:color w:val="000000"/>
                <w:sz w:val="20"/>
              </w:rPr>
              <w:t xml:space="preserve"> </w:t>
            </w:r>
            <w:r>
              <w:rPr>
                <w:rFonts w:cs="Arial"/>
                <w:color w:val="000000"/>
                <w:sz w:val="20"/>
              </w:rPr>
              <w:t>Generation</w:t>
            </w:r>
          </w:p>
        </w:tc>
      </w:tr>
      <w:tr w:rsidR="008436F2" w:rsidRPr="00C85411" w14:paraId="0EBAD4F8" w14:textId="77777777" w:rsidTr="00CE6D04">
        <w:trPr>
          <w:trHeight w:val="300"/>
          <w:jc w:val="center"/>
        </w:trPr>
        <w:tc>
          <w:tcPr>
            <w:tcW w:w="2070" w:type="dxa"/>
            <w:noWrap/>
            <w:hideMark/>
          </w:tcPr>
          <w:p w14:paraId="2E240D0A" w14:textId="77777777" w:rsidR="008436F2" w:rsidRPr="00C85411" w:rsidRDefault="008436F2" w:rsidP="00CE6D04">
            <w:pPr>
              <w:spacing w:after="0"/>
              <w:jc w:val="left"/>
              <w:rPr>
                <w:rFonts w:cs="Arial"/>
                <w:color w:val="000000"/>
                <w:sz w:val="20"/>
              </w:rPr>
            </w:pPr>
            <w:r w:rsidRPr="00C85411">
              <w:rPr>
                <w:rFonts w:cs="Arial"/>
                <w:color w:val="000000"/>
                <w:sz w:val="20"/>
              </w:rPr>
              <w:t>Biomass</w:t>
            </w:r>
          </w:p>
        </w:tc>
        <w:tc>
          <w:tcPr>
            <w:tcW w:w="1620" w:type="dxa"/>
            <w:noWrap/>
            <w:hideMark/>
          </w:tcPr>
          <w:p w14:paraId="38150356" w14:textId="77777777" w:rsidR="008436F2" w:rsidRPr="00C85411" w:rsidRDefault="008436F2" w:rsidP="00CE6D04">
            <w:pPr>
              <w:spacing w:after="0"/>
              <w:jc w:val="left"/>
              <w:rPr>
                <w:rFonts w:cs="Arial"/>
                <w:color w:val="000000"/>
                <w:sz w:val="20"/>
              </w:rPr>
            </w:pPr>
            <w:r w:rsidRPr="00C85411">
              <w:rPr>
                <w:rFonts w:cs="Arial"/>
                <w:color w:val="000000"/>
                <w:sz w:val="20"/>
              </w:rPr>
              <w:t>Y</w:t>
            </w:r>
          </w:p>
        </w:tc>
        <w:tc>
          <w:tcPr>
            <w:tcW w:w="2790" w:type="dxa"/>
            <w:noWrap/>
            <w:hideMark/>
          </w:tcPr>
          <w:p w14:paraId="192DD7C1" w14:textId="77777777" w:rsidR="008436F2" w:rsidRPr="00C85411" w:rsidRDefault="008436F2" w:rsidP="00CE6D04">
            <w:pPr>
              <w:spacing w:after="0"/>
              <w:jc w:val="left"/>
              <w:rPr>
                <w:rFonts w:cs="Arial"/>
                <w:color w:val="000000"/>
                <w:sz w:val="20"/>
              </w:rPr>
            </w:pPr>
            <w:r w:rsidRPr="00C85411">
              <w:rPr>
                <w:rFonts w:cs="Arial"/>
                <w:color w:val="000000"/>
                <w:sz w:val="20"/>
              </w:rPr>
              <w:t>UCAP</w:t>
            </w:r>
          </w:p>
        </w:tc>
      </w:tr>
      <w:tr w:rsidR="008436F2" w:rsidRPr="00C85411" w14:paraId="2B6186DD"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3088D702" w14:textId="77777777" w:rsidR="008436F2" w:rsidRPr="00C85411" w:rsidRDefault="008436F2" w:rsidP="00CE6D04">
            <w:pPr>
              <w:spacing w:after="0"/>
              <w:jc w:val="left"/>
              <w:rPr>
                <w:rFonts w:cs="Arial"/>
                <w:color w:val="000000"/>
                <w:sz w:val="20"/>
              </w:rPr>
            </w:pPr>
            <w:r w:rsidRPr="00C85411">
              <w:rPr>
                <w:rFonts w:cs="Arial"/>
                <w:color w:val="000000"/>
                <w:sz w:val="20"/>
              </w:rPr>
              <w:t>Coal</w:t>
            </w:r>
          </w:p>
        </w:tc>
        <w:tc>
          <w:tcPr>
            <w:tcW w:w="1620" w:type="dxa"/>
            <w:noWrap/>
            <w:hideMark/>
          </w:tcPr>
          <w:p w14:paraId="0CAD21F3" w14:textId="77777777" w:rsidR="008436F2" w:rsidRPr="00C85411" w:rsidRDefault="008436F2" w:rsidP="00CE6D04">
            <w:pPr>
              <w:spacing w:after="0"/>
              <w:jc w:val="left"/>
              <w:rPr>
                <w:rFonts w:cs="Arial"/>
                <w:color w:val="000000"/>
                <w:sz w:val="20"/>
              </w:rPr>
            </w:pPr>
            <w:r w:rsidRPr="00C85411">
              <w:rPr>
                <w:rFonts w:cs="Arial"/>
                <w:color w:val="000000"/>
                <w:sz w:val="20"/>
              </w:rPr>
              <w:t>N</w:t>
            </w:r>
          </w:p>
        </w:tc>
        <w:tc>
          <w:tcPr>
            <w:tcW w:w="2790" w:type="dxa"/>
            <w:noWrap/>
            <w:hideMark/>
          </w:tcPr>
          <w:p w14:paraId="68FC1FEC" w14:textId="77777777" w:rsidR="008436F2" w:rsidRPr="00C85411" w:rsidRDefault="008436F2" w:rsidP="00CE6D04">
            <w:pPr>
              <w:spacing w:after="0"/>
              <w:jc w:val="left"/>
              <w:rPr>
                <w:rFonts w:cs="Arial"/>
                <w:color w:val="000000"/>
                <w:sz w:val="20"/>
              </w:rPr>
            </w:pPr>
            <w:r>
              <w:rPr>
                <w:rFonts w:cs="Arial"/>
                <w:color w:val="000000"/>
                <w:sz w:val="20"/>
              </w:rPr>
              <w:t>Average</w:t>
            </w:r>
            <w:r w:rsidRPr="00C85411">
              <w:rPr>
                <w:rFonts w:cs="Arial"/>
                <w:color w:val="000000"/>
                <w:sz w:val="20"/>
              </w:rPr>
              <w:t xml:space="preserve"> </w:t>
            </w:r>
            <w:r>
              <w:rPr>
                <w:rFonts w:cs="Arial"/>
                <w:color w:val="000000"/>
                <w:sz w:val="20"/>
              </w:rPr>
              <w:t>Generation</w:t>
            </w:r>
          </w:p>
        </w:tc>
      </w:tr>
      <w:tr w:rsidR="008436F2" w:rsidRPr="00C85411" w14:paraId="66247E39" w14:textId="77777777" w:rsidTr="00CE6D04">
        <w:trPr>
          <w:trHeight w:val="300"/>
          <w:jc w:val="center"/>
        </w:trPr>
        <w:tc>
          <w:tcPr>
            <w:tcW w:w="2070" w:type="dxa"/>
            <w:noWrap/>
            <w:hideMark/>
          </w:tcPr>
          <w:p w14:paraId="577F95DD" w14:textId="77777777" w:rsidR="008436F2" w:rsidRPr="00C85411" w:rsidRDefault="008436F2" w:rsidP="00CE6D04">
            <w:pPr>
              <w:spacing w:after="0"/>
              <w:jc w:val="left"/>
              <w:rPr>
                <w:rFonts w:cs="Arial"/>
                <w:color w:val="000000"/>
                <w:sz w:val="20"/>
              </w:rPr>
            </w:pPr>
            <w:r w:rsidRPr="00C85411">
              <w:rPr>
                <w:rFonts w:cs="Arial"/>
                <w:color w:val="000000"/>
                <w:sz w:val="20"/>
              </w:rPr>
              <w:t>Coal</w:t>
            </w:r>
          </w:p>
        </w:tc>
        <w:tc>
          <w:tcPr>
            <w:tcW w:w="1620" w:type="dxa"/>
            <w:noWrap/>
            <w:hideMark/>
          </w:tcPr>
          <w:p w14:paraId="54A5275C" w14:textId="77777777" w:rsidR="008436F2" w:rsidRPr="00C85411" w:rsidRDefault="008436F2" w:rsidP="00CE6D04">
            <w:pPr>
              <w:spacing w:after="0"/>
              <w:jc w:val="left"/>
              <w:rPr>
                <w:rFonts w:cs="Arial"/>
                <w:color w:val="000000"/>
                <w:sz w:val="20"/>
              </w:rPr>
            </w:pPr>
            <w:r w:rsidRPr="00C85411">
              <w:rPr>
                <w:rFonts w:cs="Arial"/>
                <w:color w:val="000000"/>
                <w:sz w:val="20"/>
              </w:rPr>
              <w:t>Y</w:t>
            </w:r>
          </w:p>
        </w:tc>
        <w:tc>
          <w:tcPr>
            <w:tcW w:w="2790" w:type="dxa"/>
            <w:noWrap/>
            <w:hideMark/>
          </w:tcPr>
          <w:p w14:paraId="5EE3D9B9" w14:textId="77777777" w:rsidR="008436F2" w:rsidRPr="00C85411" w:rsidRDefault="008436F2" w:rsidP="00CE6D04">
            <w:pPr>
              <w:spacing w:after="0"/>
              <w:jc w:val="left"/>
              <w:rPr>
                <w:rFonts w:cs="Arial"/>
                <w:color w:val="000000"/>
                <w:sz w:val="20"/>
              </w:rPr>
            </w:pPr>
            <w:r w:rsidRPr="00C85411">
              <w:rPr>
                <w:rFonts w:cs="Arial"/>
                <w:color w:val="000000"/>
                <w:sz w:val="20"/>
              </w:rPr>
              <w:t>UCAP</w:t>
            </w:r>
          </w:p>
        </w:tc>
      </w:tr>
      <w:tr w:rsidR="008436F2" w:rsidRPr="00C85411" w14:paraId="7B6319B7"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210B3FC1" w14:textId="77777777" w:rsidR="008436F2" w:rsidRPr="00C85411" w:rsidRDefault="008436F2" w:rsidP="00CE6D04">
            <w:pPr>
              <w:spacing w:after="0"/>
              <w:jc w:val="left"/>
              <w:rPr>
                <w:rFonts w:cs="Arial"/>
                <w:color w:val="000000"/>
                <w:sz w:val="20"/>
              </w:rPr>
            </w:pPr>
            <w:r w:rsidRPr="00C85411">
              <w:rPr>
                <w:rFonts w:cs="Arial"/>
                <w:color w:val="000000"/>
                <w:sz w:val="20"/>
              </w:rPr>
              <w:t>Demand Response</w:t>
            </w:r>
          </w:p>
        </w:tc>
        <w:tc>
          <w:tcPr>
            <w:tcW w:w="1620" w:type="dxa"/>
            <w:noWrap/>
            <w:hideMark/>
          </w:tcPr>
          <w:p w14:paraId="479989EF" w14:textId="77777777" w:rsidR="008436F2" w:rsidRPr="00C85411" w:rsidRDefault="008436F2" w:rsidP="00CE6D04">
            <w:pPr>
              <w:spacing w:after="0"/>
              <w:jc w:val="left"/>
              <w:rPr>
                <w:rFonts w:cs="Arial"/>
                <w:color w:val="000000"/>
                <w:sz w:val="20"/>
              </w:rPr>
            </w:pPr>
            <w:r w:rsidRPr="00C85411">
              <w:rPr>
                <w:rFonts w:cs="Arial"/>
                <w:color w:val="000000"/>
                <w:sz w:val="20"/>
              </w:rPr>
              <w:t>Y/N</w:t>
            </w:r>
          </w:p>
        </w:tc>
        <w:tc>
          <w:tcPr>
            <w:tcW w:w="2790" w:type="dxa"/>
            <w:noWrap/>
            <w:hideMark/>
          </w:tcPr>
          <w:p w14:paraId="684D5FDA" w14:textId="77777777" w:rsidR="008436F2" w:rsidRPr="00C85411" w:rsidRDefault="008436F2" w:rsidP="00CE6D04">
            <w:pPr>
              <w:spacing w:after="0"/>
              <w:jc w:val="left"/>
              <w:rPr>
                <w:rFonts w:cs="Arial"/>
                <w:color w:val="000000"/>
                <w:sz w:val="20"/>
              </w:rPr>
            </w:pPr>
            <w:r w:rsidRPr="00C85411">
              <w:rPr>
                <w:rFonts w:cs="Arial"/>
                <w:color w:val="000000"/>
                <w:sz w:val="20"/>
              </w:rPr>
              <w:t>Performance</w:t>
            </w:r>
          </w:p>
        </w:tc>
      </w:tr>
      <w:tr w:rsidR="008436F2" w:rsidRPr="00C85411" w14:paraId="0ADCDBEA" w14:textId="77777777" w:rsidTr="00CE6D04">
        <w:trPr>
          <w:trHeight w:val="300"/>
          <w:jc w:val="center"/>
        </w:trPr>
        <w:tc>
          <w:tcPr>
            <w:tcW w:w="2070" w:type="dxa"/>
            <w:noWrap/>
            <w:hideMark/>
          </w:tcPr>
          <w:p w14:paraId="23DE746C" w14:textId="77777777" w:rsidR="008436F2" w:rsidRPr="00C85411" w:rsidRDefault="008436F2" w:rsidP="00CE6D04">
            <w:pPr>
              <w:spacing w:after="0"/>
              <w:jc w:val="left"/>
              <w:rPr>
                <w:rFonts w:cs="Arial"/>
                <w:color w:val="000000"/>
                <w:sz w:val="20"/>
              </w:rPr>
            </w:pPr>
            <w:r w:rsidRPr="00C85411">
              <w:rPr>
                <w:rFonts w:cs="Arial"/>
                <w:color w:val="000000"/>
                <w:sz w:val="20"/>
              </w:rPr>
              <w:t>Distillate</w:t>
            </w:r>
          </w:p>
        </w:tc>
        <w:tc>
          <w:tcPr>
            <w:tcW w:w="1620" w:type="dxa"/>
            <w:noWrap/>
            <w:hideMark/>
          </w:tcPr>
          <w:p w14:paraId="28251F4A" w14:textId="77777777" w:rsidR="008436F2" w:rsidRPr="00C85411" w:rsidRDefault="008436F2" w:rsidP="00CE6D04">
            <w:pPr>
              <w:spacing w:after="0"/>
              <w:jc w:val="left"/>
              <w:rPr>
                <w:rFonts w:cs="Arial"/>
                <w:color w:val="000000"/>
                <w:sz w:val="20"/>
              </w:rPr>
            </w:pPr>
            <w:r w:rsidRPr="00C85411">
              <w:rPr>
                <w:rFonts w:cs="Arial"/>
                <w:color w:val="000000"/>
                <w:sz w:val="20"/>
              </w:rPr>
              <w:t>N</w:t>
            </w:r>
          </w:p>
        </w:tc>
        <w:tc>
          <w:tcPr>
            <w:tcW w:w="2790" w:type="dxa"/>
            <w:noWrap/>
            <w:hideMark/>
          </w:tcPr>
          <w:p w14:paraId="332E1B5F" w14:textId="77777777" w:rsidR="008436F2" w:rsidRPr="00C85411" w:rsidRDefault="008436F2" w:rsidP="00CE6D04">
            <w:pPr>
              <w:spacing w:after="0"/>
              <w:jc w:val="left"/>
              <w:rPr>
                <w:rFonts w:cs="Arial"/>
                <w:color w:val="000000"/>
                <w:sz w:val="20"/>
              </w:rPr>
            </w:pPr>
            <w:r>
              <w:rPr>
                <w:rFonts w:cs="Arial"/>
                <w:color w:val="000000"/>
                <w:sz w:val="20"/>
              </w:rPr>
              <w:t>Average</w:t>
            </w:r>
            <w:r w:rsidRPr="00C85411">
              <w:rPr>
                <w:rFonts w:cs="Arial"/>
                <w:color w:val="000000"/>
                <w:sz w:val="20"/>
              </w:rPr>
              <w:t xml:space="preserve"> </w:t>
            </w:r>
            <w:r>
              <w:rPr>
                <w:rFonts w:cs="Arial"/>
                <w:color w:val="000000"/>
                <w:sz w:val="20"/>
              </w:rPr>
              <w:t>Generation</w:t>
            </w:r>
          </w:p>
        </w:tc>
      </w:tr>
      <w:tr w:rsidR="008436F2" w:rsidRPr="00C85411" w14:paraId="6408C2AE"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55ED4FA9" w14:textId="77777777" w:rsidR="008436F2" w:rsidRPr="00C85411" w:rsidRDefault="008436F2" w:rsidP="00CE6D04">
            <w:pPr>
              <w:spacing w:after="0"/>
              <w:jc w:val="left"/>
              <w:rPr>
                <w:rFonts w:cs="Arial"/>
                <w:color w:val="000000"/>
                <w:sz w:val="20"/>
              </w:rPr>
            </w:pPr>
            <w:r w:rsidRPr="00C85411">
              <w:rPr>
                <w:rFonts w:cs="Arial"/>
                <w:color w:val="000000"/>
                <w:sz w:val="20"/>
              </w:rPr>
              <w:t>Distillate</w:t>
            </w:r>
          </w:p>
        </w:tc>
        <w:tc>
          <w:tcPr>
            <w:tcW w:w="1620" w:type="dxa"/>
            <w:noWrap/>
            <w:hideMark/>
          </w:tcPr>
          <w:p w14:paraId="0C15F451" w14:textId="77777777" w:rsidR="008436F2" w:rsidRPr="00C85411" w:rsidRDefault="008436F2" w:rsidP="00CE6D04">
            <w:pPr>
              <w:spacing w:after="0"/>
              <w:jc w:val="left"/>
              <w:rPr>
                <w:rFonts w:cs="Arial"/>
                <w:color w:val="000000"/>
                <w:sz w:val="20"/>
              </w:rPr>
            </w:pPr>
            <w:r w:rsidRPr="00C85411">
              <w:rPr>
                <w:rFonts w:cs="Arial"/>
                <w:color w:val="000000"/>
                <w:sz w:val="20"/>
              </w:rPr>
              <w:t>Y</w:t>
            </w:r>
          </w:p>
        </w:tc>
        <w:tc>
          <w:tcPr>
            <w:tcW w:w="2790" w:type="dxa"/>
            <w:noWrap/>
            <w:hideMark/>
          </w:tcPr>
          <w:p w14:paraId="414A8CCF" w14:textId="77777777" w:rsidR="008436F2" w:rsidRPr="00C85411" w:rsidRDefault="008436F2" w:rsidP="00CE6D04">
            <w:pPr>
              <w:spacing w:after="0"/>
              <w:jc w:val="left"/>
              <w:rPr>
                <w:rFonts w:cs="Arial"/>
                <w:color w:val="000000"/>
                <w:sz w:val="20"/>
              </w:rPr>
            </w:pPr>
            <w:r w:rsidRPr="00C85411">
              <w:rPr>
                <w:rFonts w:cs="Arial"/>
                <w:color w:val="000000"/>
                <w:sz w:val="20"/>
              </w:rPr>
              <w:t>UCAP</w:t>
            </w:r>
          </w:p>
        </w:tc>
      </w:tr>
      <w:tr w:rsidR="008436F2" w:rsidRPr="00C85411" w14:paraId="490BD780" w14:textId="77777777" w:rsidTr="00CE6D04">
        <w:trPr>
          <w:trHeight w:val="300"/>
          <w:jc w:val="center"/>
        </w:trPr>
        <w:tc>
          <w:tcPr>
            <w:tcW w:w="2070" w:type="dxa"/>
            <w:noWrap/>
            <w:hideMark/>
          </w:tcPr>
          <w:p w14:paraId="3F21731D" w14:textId="77777777" w:rsidR="008436F2" w:rsidRPr="00C85411" w:rsidRDefault="008436F2" w:rsidP="00CE6D04">
            <w:pPr>
              <w:spacing w:after="0"/>
              <w:jc w:val="left"/>
              <w:rPr>
                <w:rFonts w:cs="Arial"/>
                <w:color w:val="000000"/>
                <w:sz w:val="20"/>
              </w:rPr>
            </w:pPr>
            <w:r w:rsidRPr="00C85411">
              <w:rPr>
                <w:rFonts w:cs="Arial"/>
                <w:color w:val="000000"/>
                <w:sz w:val="20"/>
              </w:rPr>
              <w:t>Geothermal</w:t>
            </w:r>
          </w:p>
        </w:tc>
        <w:tc>
          <w:tcPr>
            <w:tcW w:w="1620" w:type="dxa"/>
            <w:noWrap/>
            <w:hideMark/>
          </w:tcPr>
          <w:p w14:paraId="0149FA94" w14:textId="77777777" w:rsidR="008436F2" w:rsidRPr="00C85411" w:rsidRDefault="008436F2" w:rsidP="00CE6D04">
            <w:pPr>
              <w:spacing w:after="0"/>
              <w:jc w:val="left"/>
              <w:rPr>
                <w:rFonts w:cs="Arial"/>
                <w:color w:val="000000"/>
                <w:sz w:val="20"/>
              </w:rPr>
            </w:pPr>
            <w:r w:rsidRPr="00C85411">
              <w:rPr>
                <w:rFonts w:cs="Arial"/>
                <w:color w:val="000000"/>
                <w:sz w:val="20"/>
              </w:rPr>
              <w:t>N</w:t>
            </w:r>
          </w:p>
        </w:tc>
        <w:tc>
          <w:tcPr>
            <w:tcW w:w="2790" w:type="dxa"/>
            <w:noWrap/>
            <w:hideMark/>
          </w:tcPr>
          <w:p w14:paraId="0E1EA77B" w14:textId="77777777" w:rsidR="008436F2" w:rsidRPr="00C85411" w:rsidRDefault="008436F2" w:rsidP="00CE6D04">
            <w:pPr>
              <w:spacing w:after="0"/>
              <w:jc w:val="left"/>
              <w:rPr>
                <w:rFonts w:cs="Arial"/>
                <w:color w:val="000000"/>
                <w:sz w:val="20"/>
              </w:rPr>
            </w:pPr>
            <w:r>
              <w:rPr>
                <w:rFonts w:cs="Arial"/>
                <w:color w:val="000000"/>
                <w:sz w:val="20"/>
              </w:rPr>
              <w:t>Average</w:t>
            </w:r>
            <w:r w:rsidRPr="00C85411">
              <w:rPr>
                <w:rFonts w:cs="Arial"/>
                <w:color w:val="000000"/>
                <w:sz w:val="20"/>
              </w:rPr>
              <w:t xml:space="preserve"> </w:t>
            </w:r>
            <w:r>
              <w:rPr>
                <w:rFonts w:cs="Arial"/>
                <w:color w:val="000000"/>
                <w:sz w:val="20"/>
              </w:rPr>
              <w:t>Generation</w:t>
            </w:r>
          </w:p>
        </w:tc>
      </w:tr>
      <w:tr w:rsidR="008436F2" w:rsidRPr="00C85411" w14:paraId="29F54746"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66572938" w14:textId="77777777" w:rsidR="008436F2" w:rsidRPr="00C85411" w:rsidRDefault="008436F2" w:rsidP="00CE6D04">
            <w:pPr>
              <w:spacing w:after="0"/>
              <w:jc w:val="left"/>
              <w:rPr>
                <w:rFonts w:cs="Arial"/>
                <w:color w:val="000000"/>
                <w:sz w:val="20"/>
              </w:rPr>
            </w:pPr>
            <w:r w:rsidRPr="00C85411">
              <w:rPr>
                <w:rFonts w:cs="Arial"/>
                <w:color w:val="000000"/>
                <w:sz w:val="20"/>
              </w:rPr>
              <w:t>Geothermal</w:t>
            </w:r>
          </w:p>
        </w:tc>
        <w:tc>
          <w:tcPr>
            <w:tcW w:w="1620" w:type="dxa"/>
            <w:noWrap/>
            <w:hideMark/>
          </w:tcPr>
          <w:p w14:paraId="38D53817" w14:textId="77777777" w:rsidR="008436F2" w:rsidRPr="00C85411" w:rsidRDefault="008436F2" w:rsidP="00CE6D04">
            <w:pPr>
              <w:spacing w:after="0"/>
              <w:jc w:val="left"/>
              <w:rPr>
                <w:rFonts w:cs="Arial"/>
                <w:color w:val="000000"/>
                <w:sz w:val="20"/>
              </w:rPr>
            </w:pPr>
            <w:r w:rsidRPr="00C85411">
              <w:rPr>
                <w:rFonts w:cs="Arial"/>
                <w:color w:val="000000"/>
                <w:sz w:val="20"/>
              </w:rPr>
              <w:t>Y</w:t>
            </w:r>
          </w:p>
        </w:tc>
        <w:tc>
          <w:tcPr>
            <w:tcW w:w="2790" w:type="dxa"/>
            <w:noWrap/>
            <w:hideMark/>
          </w:tcPr>
          <w:p w14:paraId="66D58FA9" w14:textId="77777777" w:rsidR="008436F2" w:rsidRPr="00C85411" w:rsidRDefault="008436F2" w:rsidP="00CE6D04">
            <w:pPr>
              <w:spacing w:after="0"/>
              <w:jc w:val="left"/>
              <w:rPr>
                <w:rFonts w:cs="Arial"/>
                <w:color w:val="000000"/>
                <w:sz w:val="20"/>
              </w:rPr>
            </w:pPr>
            <w:r w:rsidRPr="00C85411">
              <w:rPr>
                <w:rFonts w:cs="Arial"/>
                <w:color w:val="000000"/>
                <w:sz w:val="20"/>
              </w:rPr>
              <w:t>UCAP</w:t>
            </w:r>
          </w:p>
        </w:tc>
      </w:tr>
      <w:tr w:rsidR="008436F2" w:rsidRPr="00C85411" w14:paraId="444212EE" w14:textId="77777777" w:rsidTr="00CE6D04">
        <w:trPr>
          <w:trHeight w:val="300"/>
          <w:jc w:val="center"/>
        </w:trPr>
        <w:tc>
          <w:tcPr>
            <w:tcW w:w="2070" w:type="dxa"/>
            <w:noWrap/>
            <w:hideMark/>
          </w:tcPr>
          <w:p w14:paraId="41BC0C17" w14:textId="77777777" w:rsidR="008436F2" w:rsidRPr="00C85411" w:rsidRDefault="008436F2" w:rsidP="00CE6D04">
            <w:pPr>
              <w:spacing w:after="0"/>
              <w:jc w:val="left"/>
              <w:rPr>
                <w:rFonts w:cs="Arial"/>
                <w:color w:val="000000"/>
                <w:sz w:val="20"/>
              </w:rPr>
            </w:pPr>
            <w:r w:rsidRPr="00C85411">
              <w:rPr>
                <w:rFonts w:cs="Arial"/>
                <w:color w:val="000000"/>
                <w:sz w:val="20"/>
              </w:rPr>
              <w:t>Hybrid</w:t>
            </w:r>
          </w:p>
        </w:tc>
        <w:tc>
          <w:tcPr>
            <w:tcW w:w="1620" w:type="dxa"/>
            <w:noWrap/>
            <w:hideMark/>
          </w:tcPr>
          <w:p w14:paraId="6628A904" w14:textId="77777777" w:rsidR="008436F2" w:rsidRPr="00C85411" w:rsidRDefault="008436F2" w:rsidP="00CE6D04">
            <w:pPr>
              <w:spacing w:after="0"/>
              <w:jc w:val="left"/>
              <w:rPr>
                <w:rFonts w:cs="Arial"/>
                <w:color w:val="000000"/>
                <w:sz w:val="20"/>
              </w:rPr>
            </w:pPr>
            <w:r w:rsidRPr="00C85411">
              <w:rPr>
                <w:rFonts w:cs="Arial"/>
                <w:color w:val="000000"/>
                <w:sz w:val="20"/>
              </w:rPr>
              <w:t>Y/N</w:t>
            </w:r>
          </w:p>
        </w:tc>
        <w:tc>
          <w:tcPr>
            <w:tcW w:w="2790" w:type="dxa"/>
            <w:noWrap/>
            <w:hideMark/>
          </w:tcPr>
          <w:p w14:paraId="40E8F66A" w14:textId="77777777" w:rsidR="008436F2" w:rsidRPr="00C85411" w:rsidRDefault="008436F2" w:rsidP="00CE6D04">
            <w:pPr>
              <w:spacing w:after="0"/>
              <w:jc w:val="left"/>
              <w:rPr>
                <w:rFonts w:cs="Arial"/>
                <w:color w:val="000000"/>
                <w:sz w:val="20"/>
              </w:rPr>
            </w:pPr>
            <w:r w:rsidRPr="00C85411">
              <w:rPr>
                <w:rFonts w:cs="Arial"/>
                <w:color w:val="000000"/>
                <w:sz w:val="20"/>
              </w:rPr>
              <w:t>Hybrid</w:t>
            </w:r>
          </w:p>
        </w:tc>
      </w:tr>
      <w:tr w:rsidR="008436F2" w:rsidRPr="00C85411" w14:paraId="325256E7"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35DD06CF" w14:textId="77777777" w:rsidR="008436F2" w:rsidRPr="00C85411" w:rsidRDefault="008436F2" w:rsidP="00CE6D04">
            <w:pPr>
              <w:spacing w:after="0"/>
              <w:jc w:val="left"/>
              <w:rPr>
                <w:rFonts w:cs="Arial"/>
                <w:color w:val="000000"/>
                <w:sz w:val="20"/>
              </w:rPr>
            </w:pPr>
            <w:r w:rsidRPr="00C85411">
              <w:rPr>
                <w:rFonts w:cs="Arial"/>
                <w:color w:val="000000"/>
                <w:sz w:val="20"/>
              </w:rPr>
              <w:t>Hydro</w:t>
            </w:r>
          </w:p>
        </w:tc>
        <w:tc>
          <w:tcPr>
            <w:tcW w:w="1620" w:type="dxa"/>
            <w:noWrap/>
            <w:hideMark/>
          </w:tcPr>
          <w:p w14:paraId="7B5AFE93" w14:textId="77777777" w:rsidR="008436F2" w:rsidRPr="00C85411" w:rsidRDefault="008436F2" w:rsidP="00CE6D04">
            <w:pPr>
              <w:spacing w:after="0"/>
              <w:jc w:val="left"/>
              <w:rPr>
                <w:rFonts w:cs="Arial"/>
                <w:color w:val="000000"/>
                <w:sz w:val="20"/>
              </w:rPr>
            </w:pPr>
            <w:r w:rsidRPr="00C85411">
              <w:rPr>
                <w:rFonts w:cs="Arial"/>
                <w:color w:val="000000"/>
                <w:sz w:val="20"/>
              </w:rPr>
              <w:t>Y/N</w:t>
            </w:r>
          </w:p>
        </w:tc>
        <w:tc>
          <w:tcPr>
            <w:tcW w:w="2790" w:type="dxa"/>
            <w:noWrap/>
            <w:hideMark/>
          </w:tcPr>
          <w:p w14:paraId="6CE54343" w14:textId="77777777" w:rsidR="008436F2" w:rsidRPr="00C85411" w:rsidRDefault="008436F2" w:rsidP="00CE6D04">
            <w:pPr>
              <w:spacing w:after="0"/>
              <w:jc w:val="left"/>
              <w:rPr>
                <w:rFonts w:cs="Arial"/>
                <w:color w:val="000000"/>
                <w:sz w:val="20"/>
              </w:rPr>
            </w:pPr>
            <w:r w:rsidRPr="00C85411">
              <w:rPr>
                <w:rFonts w:cs="Arial"/>
                <w:color w:val="000000"/>
                <w:sz w:val="20"/>
              </w:rPr>
              <w:t>ELCC</w:t>
            </w:r>
          </w:p>
        </w:tc>
      </w:tr>
      <w:tr w:rsidR="008436F2" w:rsidRPr="00C85411" w14:paraId="2FC9B80F" w14:textId="77777777" w:rsidTr="00CE6D04">
        <w:trPr>
          <w:trHeight w:val="300"/>
          <w:jc w:val="center"/>
        </w:trPr>
        <w:tc>
          <w:tcPr>
            <w:tcW w:w="2070" w:type="dxa"/>
            <w:noWrap/>
            <w:hideMark/>
          </w:tcPr>
          <w:p w14:paraId="1BDCB59C" w14:textId="77777777" w:rsidR="008436F2" w:rsidRPr="00C85411" w:rsidRDefault="008436F2" w:rsidP="00CE6D04">
            <w:pPr>
              <w:spacing w:after="0"/>
              <w:jc w:val="left"/>
              <w:rPr>
                <w:rFonts w:cs="Arial"/>
                <w:color w:val="000000"/>
                <w:sz w:val="20"/>
              </w:rPr>
            </w:pPr>
            <w:r w:rsidRPr="00C85411">
              <w:rPr>
                <w:rFonts w:cs="Arial"/>
                <w:color w:val="000000"/>
                <w:sz w:val="20"/>
              </w:rPr>
              <w:t>LESR</w:t>
            </w:r>
          </w:p>
        </w:tc>
        <w:tc>
          <w:tcPr>
            <w:tcW w:w="1620" w:type="dxa"/>
            <w:noWrap/>
            <w:hideMark/>
          </w:tcPr>
          <w:p w14:paraId="7D2FE567" w14:textId="77777777" w:rsidR="008436F2" w:rsidRPr="00C85411" w:rsidRDefault="008436F2" w:rsidP="00CE6D04">
            <w:pPr>
              <w:spacing w:after="0"/>
              <w:jc w:val="left"/>
              <w:rPr>
                <w:rFonts w:cs="Arial"/>
                <w:color w:val="000000"/>
                <w:sz w:val="20"/>
              </w:rPr>
            </w:pPr>
            <w:r w:rsidRPr="00C85411">
              <w:rPr>
                <w:rFonts w:cs="Arial"/>
                <w:color w:val="000000"/>
                <w:sz w:val="20"/>
              </w:rPr>
              <w:t>Y/N</w:t>
            </w:r>
          </w:p>
        </w:tc>
        <w:tc>
          <w:tcPr>
            <w:tcW w:w="2790" w:type="dxa"/>
            <w:noWrap/>
            <w:hideMark/>
          </w:tcPr>
          <w:p w14:paraId="3180A86A" w14:textId="77777777" w:rsidR="008436F2" w:rsidRPr="00C85411" w:rsidRDefault="008436F2" w:rsidP="00CE6D04">
            <w:pPr>
              <w:spacing w:after="0"/>
              <w:jc w:val="left"/>
              <w:rPr>
                <w:rFonts w:cs="Arial"/>
                <w:color w:val="000000"/>
                <w:sz w:val="20"/>
              </w:rPr>
            </w:pPr>
            <w:r w:rsidRPr="00C85411">
              <w:rPr>
                <w:rFonts w:cs="Arial"/>
                <w:color w:val="000000"/>
                <w:sz w:val="20"/>
              </w:rPr>
              <w:t>ELCC</w:t>
            </w:r>
          </w:p>
        </w:tc>
      </w:tr>
      <w:tr w:rsidR="008436F2" w:rsidRPr="00C85411" w14:paraId="22A371D8"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68A6F136" w14:textId="77777777" w:rsidR="008436F2" w:rsidRPr="00C85411" w:rsidRDefault="008436F2" w:rsidP="00CE6D04">
            <w:pPr>
              <w:spacing w:after="0"/>
              <w:jc w:val="left"/>
              <w:rPr>
                <w:rFonts w:cs="Arial"/>
                <w:color w:val="000000"/>
                <w:sz w:val="20"/>
              </w:rPr>
            </w:pPr>
            <w:r w:rsidRPr="00C85411">
              <w:rPr>
                <w:rFonts w:cs="Arial"/>
                <w:color w:val="000000"/>
                <w:sz w:val="20"/>
              </w:rPr>
              <w:t>Natural Gas</w:t>
            </w:r>
          </w:p>
        </w:tc>
        <w:tc>
          <w:tcPr>
            <w:tcW w:w="1620" w:type="dxa"/>
            <w:noWrap/>
            <w:hideMark/>
          </w:tcPr>
          <w:p w14:paraId="678095AF" w14:textId="77777777" w:rsidR="008436F2" w:rsidRPr="00C85411" w:rsidRDefault="008436F2" w:rsidP="00CE6D04">
            <w:pPr>
              <w:spacing w:after="0"/>
              <w:jc w:val="left"/>
              <w:rPr>
                <w:rFonts w:cs="Arial"/>
                <w:color w:val="000000"/>
                <w:sz w:val="20"/>
              </w:rPr>
            </w:pPr>
            <w:r w:rsidRPr="00C85411">
              <w:rPr>
                <w:rFonts w:cs="Arial"/>
                <w:color w:val="000000"/>
                <w:sz w:val="20"/>
              </w:rPr>
              <w:t>N</w:t>
            </w:r>
          </w:p>
        </w:tc>
        <w:tc>
          <w:tcPr>
            <w:tcW w:w="2790" w:type="dxa"/>
            <w:noWrap/>
            <w:hideMark/>
          </w:tcPr>
          <w:p w14:paraId="4AFB3816" w14:textId="77777777" w:rsidR="008436F2" w:rsidRPr="00C85411" w:rsidRDefault="008436F2" w:rsidP="00CE6D04">
            <w:pPr>
              <w:spacing w:after="0"/>
              <w:jc w:val="left"/>
              <w:rPr>
                <w:rFonts w:cs="Arial"/>
                <w:color w:val="000000"/>
                <w:sz w:val="20"/>
              </w:rPr>
            </w:pPr>
            <w:r>
              <w:rPr>
                <w:rFonts w:cs="Arial"/>
                <w:color w:val="000000"/>
                <w:sz w:val="20"/>
              </w:rPr>
              <w:t>Average</w:t>
            </w:r>
            <w:r w:rsidRPr="00C85411">
              <w:rPr>
                <w:rFonts w:cs="Arial"/>
                <w:color w:val="000000"/>
                <w:sz w:val="20"/>
              </w:rPr>
              <w:t xml:space="preserve"> </w:t>
            </w:r>
            <w:r>
              <w:rPr>
                <w:rFonts w:cs="Arial"/>
                <w:color w:val="000000"/>
                <w:sz w:val="20"/>
              </w:rPr>
              <w:t>Generation</w:t>
            </w:r>
          </w:p>
        </w:tc>
      </w:tr>
      <w:tr w:rsidR="008436F2" w:rsidRPr="00C85411" w14:paraId="280B016D" w14:textId="77777777" w:rsidTr="00CE6D04">
        <w:trPr>
          <w:trHeight w:val="300"/>
          <w:jc w:val="center"/>
        </w:trPr>
        <w:tc>
          <w:tcPr>
            <w:tcW w:w="2070" w:type="dxa"/>
            <w:noWrap/>
            <w:hideMark/>
          </w:tcPr>
          <w:p w14:paraId="73533ABD" w14:textId="77777777" w:rsidR="008436F2" w:rsidRPr="00C85411" w:rsidRDefault="008436F2" w:rsidP="00CE6D04">
            <w:pPr>
              <w:spacing w:after="0"/>
              <w:jc w:val="left"/>
              <w:rPr>
                <w:rFonts w:cs="Arial"/>
                <w:color w:val="000000"/>
                <w:sz w:val="20"/>
              </w:rPr>
            </w:pPr>
            <w:r w:rsidRPr="00C85411">
              <w:rPr>
                <w:rFonts w:cs="Arial"/>
                <w:color w:val="000000"/>
                <w:sz w:val="20"/>
              </w:rPr>
              <w:t>Natural Gas</w:t>
            </w:r>
          </w:p>
        </w:tc>
        <w:tc>
          <w:tcPr>
            <w:tcW w:w="1620" w:type="dxa"/>
            <w:noWrap/>
            <w:hideMark/>
          </w:tcPr>
          <w:p w14:paraId="5B016B9B" w14:textId="77777777" w:rsidR="008436F2" w:rsidRPr="00C85411" w:rsidRDefault="008436F2" w:rsidP="00CE6D04">
            <w:pPr>
              <w:spacing w:after="0"/>
              <w:jc w:val="left"/>
              <w:rPr>
                <w:rFonts w:cs="Arial"/>
                <w:color w:val="000000"/>
                <w:sz w:val="20"/>
              </w:rPr>
            </w:pPr>
            <w:r w:rsidRPr="00C85411">
              <w:rPr>
                <w:rFonts w:cs="Arial"/>
                <w:color w:val="000000"/>
                <w:sz w:val="20"/>
              </w:rPr>
              <w:t>Y</w:t>
            </w:r>
          </w:p>
        </w:tc>
        <w:tc>
          <w:tcPr>
            <w:tcW w:w="2790" w:type="dxa"/>
            <w:noWrap/>
            <w:hideMark/>
          </w:tcPr>
          <w:p w14:paraId="6089F864" w14:textId="77777777" w:rsidR="008436F2" w:rsidRPr="00C85411" w:rsidRDefault="008436F2" w:rsidP="00CE6D04">
            <w:pPr>
              <w:spacing w:after="0"/>
              <w:jc w:val="left"/>
              <w:rPr>
                <w:rFonts w:cs="Arial"/>
                <w:color w:val="000000"/>
                <w:sz w:val="20"/>
              </w:rPr>
            </w:pPr>
            <w:r w:rsidRPr="00C85411">
              <w:rPr>
                <w:rFonts w:cs="Arial"/>
                <w:color w:val="000000"/>
                <w:sz w:val="20"/>
              </w:rPr>
              <w:t>UCAP</w:t>
            </w:r>
          </w:p>
        </w:tc>
      </w:tr>
      <w:tr w:rsidR="008436F2" w:rsidRPr="00C85411" w14:paraId="416C42A3"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4942780E" w14:textId="77777777" w:rsidR="008436F2" w:rsidRPr="00C85411" w:rsidRDefault="008436F2" w:rsidP="00CE6D04">
            <w:pPr>
              <w:spacing w:after="0"/>
              <w:jc w:val="left"/>
              <w:rPr>
                <w:rFonts w:cs="Arial"/>
                <w:color w:val="000000"/>
                <w:sz w:val="20"/>
              </w:rPr>
            </w:pPr>
            <w:r w:rsidRPr="00C85411">
              <w:rPr>
                <w:rFonts w:cs="Arial"/>
                <w:color w:val="000000"/>
                <w:sz w:val="20"/>
              </w:rPr>
              <w:t>Nuclear</w:t>
            </w:r>
          </w:p>
        </w:tc>
        <w:tc>
          <w:tcPr>
            <w:tcW w:w="1620" w:type="dxa"/>
            <w:noWrap/>
            <w:hideMark/>
          </w:tcPr>
          <w:p w14:paraId="1604998A" w14:textId="77777777" w:rsidR="008436F2" w:rsidRPr="00C85411" w:rsidRDefault="008436F2" w:rsidP="00CE6D04">
            <w:pPr>
              <w:spacing w:after="0"/>
              <w:jc w:val="left"/>
              <w:rPr>
                <w:rFonts w:cs="Arial"/>
                <w:color w:val="000000"/>
                <w:sz w:val="20"/>
              </w:rPr>
            </w:pPr>
            <w:r w:rsidRPr="00C85411">
              <w:rPr>
                <w:rFonts w:cs="Arial"/>
                <w:color w:val="000000"/>
                <w:sz w:val="20"/>
              </w:rPr>
              <w:t>Y/N</w:t>
            </w:r>
          </w:p>
        </w:tc>
        <w:tc>
          <w:tcPr>
            <w:tcW w:w="2790" w:type="dxa"/>
            <w:noWrap/>
            <w:hideMark/>
          </w:tcPr>
          <w:p w14:paraId="4982FE8D" w14:textId="77777777" w:rsidR="008436F2" w:rsidRPr="00C85411" w:rsidRDefault="008436F2" w:rsidP="00CE6D04">
            <w:pPr>
              <w:spacing w:after="0"/>
              <w:jc w:val="left"/>
              <w:rPr>
                <w:rFonts w:cs="Arial"/>
                <w:color w:val="000000"/>
                <w:sz w:val="20"/>
              </w:rPr>
            </w:pPr>
            <w:r w:rsidRPr="00C85411">
              <w:rPr>
                <w:rFonts w:cs="Arial"/>
                <w:color w:val="000000"/>
                <w:sz w:val="20"/>
              </w:rPr>
              <w:t>UCAP</w:t>
            </w:r>
          </w:p>
        </w:tc>
      </w:tr>
      <w:tr w:rsidR="008436F2" w:rsidRPr="00C85411" w14:paraId="4D1A4740" w14:textId="77777777" w:rsidTr="00CE6D04">
        <w:trPr>
          <w:trHeight w:val="300"/>
          <w:jc w:val="center"/>
        </w:trPr>
        <w:tc>
          <w:tcPr>
            <w:tcW w:w="2070" w:type="dxa"/>
            <w:noWrap/>
            <w:hideMark/>
          </w:tcPr>
          <w:p w14:paraId="714531C4" w14:textId="77777777" w:rsidR="008436F2" w:rsidRPr="00C85411" w:rsidRDefault="008436F2" w:rsidP="00CE6D04">
            <w:pPr>
              <w:spacing w:after="0"/>
              <w:jc w:val="left"/>
              <w:rPr>
                <w:rFonts w:cs="Arial"/>
                <w:color w:val="000000"/>
                <w:sz w:val="20"/>
              </w:rPr>
            </w:pPr>
            <w:r w:rsidRPr="00C85411">
              <w:rPr>
                <w:rFonts w:cs="Arial"/>
                <w:color w:val="000000"/>
                <w:sz w:val="20"/>
              </w:rPr>
              <w:t>Participating Load</w:t>
            </w:r>
          </w:p>
        </w:tc>
        <w:tc>
          <w:tcPr>
            <w:tcW w:w="1620" w:type="dxa"/>
            <w:noWrap/>
            <w:hideMark/>
          </w:tcPr>
          <w:p w14:paraId="06932225" w14:textId="77777777" w:rsidR="008436F2" w:rsidRPr="00C85411" w:rsidRDefault="008436F2" w:rsidP="00CE6D04">
            <w:pPr>
              <w:spacing w:after="0"/>
              <w:jc w:val="left"/>
              <w:rPr>
                <w:rFonts w:cs="Arial"/>
                <w:color w:val="000000"/>
                <w:sz w:val="20"/>
              </w:rPr>
            </w:pPr>
            <w:r w:rsidRPr="00C85411">
              <w:rPr>
                <w:rFonts w:cs="Arial"/>
                <w:color w:val="000000"/>
                <w:sz w:val="20"/>
              </w:rPr>
              <w:t>Y/N</w:t>
            </w:r>
          </w:p>
        </w:tc>
        <w:tc>
          <w:tcPr>
            <w:tcW w:w="2790" w:type="dxa"/>
            <w:noWrap/>
            <w:hideMark/>
          </w:tcPr>
          <w:p w14:paraId="55919552" w14:textId="77777777" w:rsidR="008436F2" w:rsidRPr="00C85411" w:rsidRDefault="008436F2" w:rsidP="00CE6D04">
            <w:pPr>
              <w:spacing w:after="0"/>
              <w:jc w:val="left"/>
              <w:rPr>
                <w:rFonts w:cs="Arial"/>
                <w:color w:val="000000"/>
                <w:sz w:val="20"/>
              </w:rPr>
            </w:pPr>
            <w:r w:rsidRPr="00C85411">
              <w:rPr>
                <w:rFonts w:cs="Arial"/>
                <w:color w:val="000000"/>
                <w:sz w:val="20"/>
              </w:rPr>
              <w:t>Performance</w:t>
            </w:r>
          </w:p>
        </w:tc>
      </w:tr>
      <w:tr w:rsidR="008436F2" w:rsidRPr="00C85411" w14:paraId="09008F0F"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042C41A3" w14:textId="77777777" w:rsidR="008436F2" w:rsidRPr="00C85411" w:rsidRDefault="008436F2" w:rsidP="00CE6D04">
            <w:pPr>
              <w:spacing w:after="0"/>
              <w:jc w:val="left"/>
              <w:rPr>
                <w:rFonts w:cs="Arial"/>
                <w:color w:val="000000"/>
                <w:sz w:val="20"/>
              </w:rPr>
            </w:pPr>
            <w:r w:rsidRPr="00C85411">
              <w:rPr>
                <w:rFonts w:cs="Arial"/>
                <w:color w:val="000000"/>
                <w:sz w:val="20"/>
              </w:rPr>
              <w:t>Pumped Storage</w:t>
            </w:r>
          </w:p>
        </w:tc>
        <w:tc>
          <w:tcPr>
            <w:tcW w:w="1620" w:type="dxa"/>
            <w:noWrap/>
            <w:hideMark/>
          </w:tcPr>
          <w:p w14:paraId="30DEC675" w14:textId="77777777" w:rsidR="008436F2" w:rsidRPr="00C85411" w:rsidRDefault="008436F2" w:rsidP="00CE6D04">
            <w:pPr>
              <w:spacing w:after="0"/>
              <w:jc w:val="left"/>
              <w:rPr>
                <w:rFonts w:cs="Arial"/>
                <w:color w:val="000000"/>
                <w:sz w:val="20"/>
              </w:rPr>
            </w:pPr>
            <w:r w:rsidRPr="00C85411">
              <w:rPr>
                <w:rFonts w:cs="Arial"/>
                <w:color w:val="000000"/>
                <w:sz w:val="20"/>
              </w:rPr>
              <w:t>N</w:t>
            </w:r>
          </w:p>
        </w:tc>
        <w:tc>
          <w:tcPr>
            <w:tcW w:w="2790" w:type="dxa"/>
            <w:noWrap/>
            <w:hideMark/>
          </w:tcPr>
          <w:p w14:paraId="6D7051D7" w14:textId="77777777" w:rsidR="008436F2" w:rsidRPr="00C85411" w:rsidRDefault="008436F2" w:rsidP="00CE6D04">
            <w:pPr>
              <w:spacing w:after="0"/>
              <w:jc w:val="left"/>
              <w:rPr>
                <w:rFonts w:cs="Arial"/>
                <w:color w:val="000000"/>
                <w:sz w:val="20"/>
              </w:rPr>
            </w:pPr>
            <w:r>
              <w:rPr>
                <w:rFonts w:cs="Arial"/>
                <w:color w:val="000000"/>
                <w:sz w:val="20"/>
              </w:rPr>
              <w:t>Average</w:t>
            </w:r>
            <w:r w:rsidRPr="00C85411">
              <w:rPr>
                <w:rFonts w:cs="Arial"/>
                <w:color w:val="000000"/>
                <w:sz w:val="20"/>
              </w:rPr>
              <w:t xml:space="preserve"> </w:t>
            </w:r>
            <w:r>
              <w:rPr>
                <w:rFonts w:cs="Arial"/>
                <w:color w:val="000000"/>
                <w:sz w:val="20"/>
              </w:rPr>
              <w:t>Generation</w:t>
            </w:r>
          </w:p>
        </w:tc>
      </w:tr>
      <w:tr w:rsidR="008436F2" w:rsidRPr="00C85411" w14:paraId="4BC290C0" w14:textId="77777777" w:rsidTr="00CE6D04">
        <w:trPr>
          <w:trHeight w:val="300"/>
          <w:jc w:val="center"/>
        </w:trPr>
        <w:tc>
          <w:tcPr>
            <w:tcW w:w="2070" w:type="dxa"/>
            <w:noWrap/>
            <w:hideMark/>
          </w:tcPr>
          <w:p w14:paraId="757CDFEE" w14:textId="77777777" w:rsidR="008436F2" w:rsidRPr="00C85411" w:rsidRDefault="008436F2" w:rsidP="00CE6D04">
            <w:pPr>
              <w:spacing w:after="0"/>
              <w:jc w:val="left"/>
              <w:rPr>
                <w:rFonts w:cs="Arial"/>
                <w:color w:val="000000"/>
                <w:sz w:val="20"/>
              </w:rPr>
            </w:pPr>
            <w:r w:rsidRPr="00C85411">
              <w:rPr>
                <w:rFonts w:cs="Arial"/>
                <w:color w:val="000000"/>
                <w:sz w:val="20"/>
              </w:rPr>
              <w:t>Pumped Storage</w:t>
            </w:r>
          </w:p>
        </w:tc>
        <w:tc>
          <w:tcPr>
            <w:tcW w:w="1620" w:type="dxa"/>
            <w:noWrap/>
            <w:hideMark/>
          </w:tcPr>
          <w:p w14:paraId="52A7911D" w14:textId="77777777" w:rsidR="008436F2" w:rsidRPr="00C85411" w:rsidRDefault="008436F2" w:rsidP="00CE6D04">
            <w:pPr>
              <w:spacing w:after="0"/>
              <w:jc w:val="left"/>
              <w:rPr>
                <w:rFonts w:cs="Arial"/>
                <w:color w:val="000000"/>
                <w:sz w:val="20"/>
              </w:rPr>
            </w:pPr>
            <w:r w:rsidRPr="00C85411">
              <w:rPr>
                <w:rFonts w:cs="Arial"/>
                <w:color w:val="000000"/>
                <w:sz w:val="20"/>
              </w:rPr>
              <w:t>Y</w:t>
            </w:r>
          </w:p>
        </w:tc>
        <w:tc>
          <w:tcPr>
            <w:tcW w:w="2790" w:type="dxa"/>
            <w:noWrap/>
            <w:hideMark/>
          </w:tcPr>
          <w:p w14:paraId="0176F5DB" w14:textId="77777777" w:rsidR="008436F2" w:rsidRPr="00C85411" w:rsidRDefault="008436F2" w:rsidP="00CE6D04">
            <w:pPr>
              <w:spacing w:after="0"/>
              <w:jc w:val="left"/>
              <w:rPr>
                <w:rFonts w:cs="Arial"/>
                <w:color w:val="000000"/>
                <w:sz w:val="20"/>
              </w:rPr>
            </w:pPr>
            <w:r w:rsidRPr="00C85411">
              <w:rPr>
                <w:rFonts w:cs="Arial"/>
                <w:color w:val="000000"/>
                <w:sz w:val="20"/>
              </w:rPr>
              <w:t>UCAP</w:t>
            </w:r>
          </w:p>
        </w:tc>
      </w:tr>
      <w:tr w:rsidR="008436F2" w:rsidRPr="00C85411" w14:paraId="779F0915"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0237E674" w14:textId="77777777" w:rsidR="008436F2" w:rsidRPr="00C85411" w:rsidRDefault="008436F2" w:rsidP="00CE6D04">
            <w:pPr>
              <w:spacing w:after="0"/>
              <w:jc w:val="left"/>
              <w:rPr>
                <w:rFonts w:cs="Arial"/>
                <w:color w:val="000000"/>
                <w:sz w:val="20"/>
              </w:rPr>
            </w:pPr>
            <w:r w:rsidRPr="00C85411">
              <w:rPr>
                <w:rFonts w:cs="Arial"/>
                <w:color w:val="000000"/>
                <w:sz w:val="20"/>
              </w:rPr>
              <w:t>Solar</w:t>
            </w:r>
          </w:p>
        </w:tc>
        <w:tc>
          <w:tcPr>
            <w:tcW w:w="1620" w:type="dxa"/>
            <w:noWrap/>
            <w:hideMark/>
          </w:tcPr>
          <w:p w14:paraId="3590A0C5" w14:textId="77777777" w:rsidR="008436F2" w:rsidRPr="00C85411" w:rsidRDefault="008436F2" w:rsidP="00CE6D04">
            <w:pPr>
              <w:spacing w:after="0"/>
              <w:jc w:val="left"/>
              <w:rPr>
                <w:rFonts w:cs="Arial"/>
                <w:color w:val="000000"/>
                <w:sz w:val="20"/>
              </w:rPr>
            </w:pPr>
            <w:r w:rsidRPr="00C85411">
              <w:rPr>
                <w:rFonts w:cs="Arial"/>
                <w:color w:val="000000"/>
                <w:sz w:val="20"/>
              </w:rPr>
              <w:t>Y/N</w:t>
            </w:r>
          </w:p>
        </w:tc>
        <w:tc>
          <w:tcPr>
            <w:tcW w:w="2790" w:type="dxa"/>
            <w:noWrap/>
            <w:hideMark/>
          </w:tcPr>
          <w:p w14:paraId="08747AFE" w14:textId="77777777" w:rsidR="008436F2" w:rsidRPr="00C85411" w:rsidRDefault="008436F2" w:rsidP="00CE6D04">
            <w:pPr>
              <w:spacing w:after="0"/>
              <w:jc w:val="left"/>
              <w:rPr>
                <w:rFonts w:cs="Arial"/>
                <w:color w:val="000000"/>
                <w:sz w:val="20"/>
              </w:rPr>
            </w:pPr>
            <w:r w:rsidRPr="00C85411">
              <w:rPr>
                <w:rFonts w:cs="Arial"/>
                <w:color w:val="000000"/>
                <w:sz w:val="20"/>
              </w:rPr>
              <w:t>ELCC</w:t>
            </w:r>
          </w:p>
        </w:tc>
      </w:tr>
      <w:tr w:rsidR="008436F2" w:rsidRPr="00C85411" w14:paraId="710D8CFA" w14:textId="77777777" w:rsidTr="00CE6D04">
        <w:trPr>
          <w:trHeight w:val="300"/>
          <w:jc w:val="center"/>
        </w:trPr>
        <w:tc>
          <w:tcPr>
            <w:tcW w:w="2070" w:type="dxa"/>
            <w:noWrap/>
            <w:hideMark/>
          </w:tcPr>
          <w:p w14:paraId="2B2C6E48" w14:textId="77777777" w:rsidR="008436F2" w:rsidRPr="00C85411" w:rsidRDefault="008436F2" w:rsidP="00CE6D04">
            <w:pPr>
              <w:spacing w:after="0"/>
              <w:jc w:val="left"/>
              <w:rPr>
                <w:rFonts w:cs="Arial"/>
                <w:color w:val="000000"/>
                <w:sz w:val="20"/>
              </w:rPr>
            </w:pPr>
            <w:r w:rsidRPr="00C85411">
              <w:rPr>
                <w:rFonts w:cs="Arial"/>
                <w:color w:val="000000"/>
                <w:sz w:val="20"/>
              </w:rPr>
              <w:t>Waste to Power</w:t>
            </w:r>
          </w:p>
        </w:tc>
        <w:tc>
          <w:tcPr>
            <w:tcW w:w="1620" w:type="dxa"/>
            <w:noWrap/>
            <w:hideMark/>
          </w:tcPr>
          <w:p w14:paraId="628F792D" w14:textId="77777777" w:rsidR="008436F2" w:rsidRPr="00C85411" w:rsidRDefault="008436F2" w:rsidP="00CE6D04">
            <w:pPr>
              <w:spacing w:after="0"/>
              <w:jc w:val="left"/>
              <w:rPr>
                <w:rFonts w:cs="Arial"/>
                <w:color w:val="000000"/>
                <w:sz w:val="20"/>
              </w:rPr>
            </w:pPr>
            <w:r w:rsidRPr="00C85411">
              <w:rPr>
                <w:rFonts w:cs="Arial"/>
                <w:color w:val="000000"/>
                <w:sz w:val="20"/>
              </w:rPr>
              <w:t>N</w:t>
            </w:r>
          </w:p>
        </w:tc>
        <w:tc>
          <w:tcPr>
            <w:tcW w:w="2790" w:type="dxa"/>
            <w:noWrap/>
            <w:hideMark/>
          </w:tcPr>
          <w:p w14:paraId="352895F4" w14:textId="77777777" w:rsidR="008436F2" w:rsidRPr="00C85411" w:rsidRDefault="008436F2" w:rsidP="00CE6D04">
            <w:pPr>
              <w:spacing w:after="0"/>
              <w:jc w:val="left"/>
              <w:rPr>
                <w:rFonts w:cs="Arial"/>
                <w:color w:val="000000"/>
                <w:sz w:val="20"/>
              </w:rPr>
            </w:pPr>
            <w:r>
              <w:rPr>
                <w:rFonts w:cs="Arial"/>
                <w:color w:val="000000"/>
                <w:sz w:val="20"/>
              </w:rPr>
              <w:t>Average</w:t>
            </w:r>
            <w:r w:rsidRPr="00C85411">
              <w:rPr>
                <w:rFonts w:cs="Arial"/>
                <w:color w:val="000000"/>
                <w:sz w:val="20"/>
              </w:rPr>
              <w:t xml:space="preserve"> </w:t>
            </w:r>
            <w:r>
              <w:rPr>
                <w:rFonts w:cs="Arial"/>
                <w:color w:val="000000"/>
                <w:sz w:val="20"/>
              </w:rPr>
              <w:t>Generation</w:t>
            </w:r>
          </w:p>
        </w:tc>
      </w:tr>
      <w:tr w:rsidR="008436F2" w:rsidRPr="00C85411" w14:paraId="757F5246" w14:textId="77777777" w:rsidTr="00CE6D04">
        <w:trPr>
          <w:cnfStyle w:val="000000100000" w:firstRow="0" w:lastRow="0" w:firstColumn="0" w:lastColumn="0" w:oddVBand="0" w:evenVBand="0" w:oddHBand="1" w:evenHBand="0" w:firstRowFirstColumn="0" w:firstRowLastColumn="0" w:lastRowFirstColumn="0" w:lastRowLastColumn="0"/>
          <w:trHeight w:val="300"/>
          <w:jc w:val="center"/>
        </w:trPr>
        <w:tc>
          <w:tcPr>
            <w:tcW w:w="2070" w:type="dxa"/>
            <w:noWrap/>
            <w:hideMark/>
          </w:tcPr>
          <w:p w14:paraId="2FE63CC5" w14:textId="77777777" w:rsidR="008436F2" w:rsidRPr="00C85411" w:rsidRDefault="008436F2" w:rsidP="00CE6D04">
            <w:pPr>
              <w:spacing w:after="0"/>
              <w:jc w:val="left"/>
              <w:rPr>
                <w:rFonts w:cs="Arial"/>
                <w:color w:val="000000"/>
                <w:sz w:val="20"/>
              </w:rPr>
            </w:pPr>
            <w:r w:rsidRPr="00C85411">
              <w:rPr>
                <w:rFonts w:cs="Arial"/>
                <w:color w:val="000000"/>
                <w:sz w:val="20"/>
              </w:rPr>
              <w:t>Waste to Power</w:t>
            </w:r>
          </w:p>
        </w:tc>
        <w:tc>
          <w:tcPr>
            <w:tcW w:w="1620" w:type="dxa"/>
            <w:noWrap/>
            <w:hideMark/>
          </w:tcPr>
          <w:p w14:paraId="2EB6256A" w14:textId="77777777" w:rsidR="008436F2" w:rsidRPr="00C85411" w:rsidRDefault="008436F2" w:rsidP="00CE6D04">
            <w:pPr>
              <w:spacing w:after="0"/>
              <w:jc w:val="left"/>
              <w:rPr>
                <w:rFonts w:cs="Arial"/>
                <w:color w:val="000000"/>
                <w:sz w:val="20"/>
              </w:rPr>
            </w:pPr>
            <w:r w:rsidRPr="00C85411">
              <w:rPr>
                <w:rFonts w:cs="Arial"/>
                <w:color w:val="000000"/>
                <w:sz w:val="20"/>
              </w:rPr>
              <w:t>Y</w:t>
            </w:r>
          </w:p>
        </w:tc>
        <w:tc>
          <w:tcPr>
            <w:tcW w:w="2790" w:type="dxa"/>
            <w:noWrap/>
            <w:hideMark/>
          </w:tcPr>
          <w:p w14:paraId="1CC610CD" w14:textId="77777777" w:rsidR="008436F2" w:rsidRPr="00C85411" w:rsidRDefault="008436F2" w:rsidP="00CE6D04">
            <w:pPr>
              <w:spacing w:after="0"/>
              <w:jc w:val="left"/>
              <w:rPr>
                <w:rFonts w:cs="Arial"/>
                <w:color w:val="000000"/>
                <w:sz w:val="20"/>
              </w:rPr>
            </w:pPr>
            <w:r w:rsidRPr="00C85411">
              <w:rPr>
                <w:rFonts w:cs="Arial"/>
                <w:color w:val="000000"/>
                <w:sz w:val="20"/>
              </w:rPr>
              <w:t>UCAP</w:t>
            </w:r>
          </w:p>
        </w:tc>
      </w:tr>
      <w:tr w:rsidR="008436F2" w:rsidRPr="00C85411" w14:paraId="356DB90C" w14:textId="77777777" w:rsidTr="00CE6D04">
        <w:trPr>
          <w:trHeight w:val="300"/>
          <w:jc w:val="center"/>
        </w:trPr>
        <w:tc>
          <w:tcPr>
            <w:tcW w:w="2070" w:type="dxa"/>
            <w:noWrap/>
            <w:hideMark/>
          </w:tcPr>
          <w:p w14:paraId="30844469" w14:textId="77777777" w:rsidR="008436F2" w:rsidRPr="00C85411" w:rsidRDefault="008436F2" w:rsidP="00CE6D04">
            <w:pPr>
              <w:spacing w:after="0"/>
              <w:jc w:val="left"/>
              <w:rPr>
                <w:rFonts w:cs="Arial"/>
                <w:color w:val="000000"/>
                <w:sz w:val="20"/>
              </w:rPr>
            </w:pPr>
            <w:r w:rsidRPr="00C85411">
              <w:rPr>
                <w:rFonts w:cs="Arial"/>
                <w:color w:val="000000"/>
                <w:sz w:val="20"/>
              </w:rPr>
              <w:t>Wind</w:t>
            </w:r>
          </w:p>
        </w:tc>
        <w:tc>
          <w:tcPr>
            <w:tcW w:w="1620" w:type="dxa"/>
            <w:noWrap/>
            <w:hideMark/>
          </w:tcPr>
          <w:p w14:paraId="5D414915" w14:textId="77777777" w:rsidR="008436F2" w:rsidRPr="00C85411" w:rsidRDefault="008436F2" w:rsidP="00CE6D04">
            <w:pPr>
              <w:spacing w:after="0"/>
              <w:jc w:val="left"/>
              <w:rPr>
                <w:rFonts w:cs="Arial"/>
                <w:color w:val="000000"/>
                <w:sz w:val="20"/>
              </w:rPr>
            </w:pPr>
            <w:r w:rsidRPr="00C85411">
              <w:rPr>
                <w:rFonts w:cs="Arial"/>
                <w:color w:val="000000"/>
                <w:sz w:val="20"/>
              </w:rPr>
              <w:t>Y/N</w:t>
            </w:r>
          </w:p>
        </w:tc>
        <w:tc>
          <w:tcPr>
            <w:tcW w:w="2790" w:type="dxa"/>
            <w:noWrap/>
            <w:hideMark/>
          </w:tcPr>
          <w:p w14:paraId="2C9D9BC6" w14:textId="77777777" w:rsidR="008436F2" w:rsidRPr="00C85411" w:rsidRDefault="008436F2" w:rsidP="00CE6D04">
            <w:pPr>
              <w:spacing w:after="0"/>
              <w:jc w:val="left"/>
              <w:rPr>
                <w:rFonts w:cs="Arial"/>
                <w:color w:val="000000"/>
                <w:sz w:val="20"/>
              </w:rPr>
            </w:pPr>
            <w:r w:rsidRPr="00C85411">
              <w:rPr>
                <w:rFonts w:cs="Arial"/>
                <w:color w:val="000000"/>
                <w:sz w:val="20"/>
              </w:rPr>
              <w:t>ELCC</w:t>
            </w:r>
          </w:p>
        </w:tc>
      </w:tr>
    </w:tbl>
    <w:p w14:paraId="4D60CB17" w14:textId="77777777" w:rsidR="008436F2" w:rsidRDefault="008436F2" w:rsidP="008436F2">
      <w:pPr>
        <w:ind w:left="1080"/>
      </w:pPr>
      <w:r>
        <w:t xml:space="preserve">Source: ISO Tariff Section 40.8.3. </w:t>
      </w:r>
    </w:p>
    <w:p w14:paraId="155C0102" w14:textId="77777777" w:rsidR="008436F2" w:rsidRPr="00A93B2B" w:rsidRDefault="008436F2" w:rsidP="00A93B2B">
      <w:pPr>
        <w:pStyle w:val="ParaText"/>
      </w:pPr>
      <w:r>
        <w:lastRenderedPageBreak/>
        <w:t xml:space="preserve">CAISO determines default qualifying capacity values for all resources listed on the current CAISO NQC list. Consistent with CAISO Tariff, the CAISO may expand the final list to include all resources submitted to the CAISO by an LRA. </w:t>
      </w:r>
    </w:p>
    <w:p w14:paraId="059F606E" w14:textId="77777777" w:rsidR="008436F2" w:rsidRDefault="008436F2" w:rsidP="008436F2">
      <w:pPr>
        <w:pStyle w:val="Heading3"/>
        <w:tabs>
          <w:tab w:val="num" w:pos="360"/>
        </w:tabs>
      </w:pPr>
      <w:bookmarkStart w:id="1061" w:name="_Toc227154723"/>
      <w:bookmarkStart w:id="1062" w:name="_Ref215046387"/>
      <w:bookmarkStart w:id="1063" w:name="_Ref215046397"/>
      <w:bookmarkStart w:id="1064" w:name="_Ref215046400"/>
      <w:bookmarkStart w:id="1065" w:name="_Toc227565699"/>
      <w:bookmarkStart w:id="1066" w:name="_Toc233778803"/>
      <w:r>
        <w:t>Effective Load Carrying Capacity</w:t>
      </w:r>
      <w:bookmarkEnd w:id="1061"/>
      <w:bookmarkEnd w:id="1062"/>
      <w:bookmarkEnd w:id="1063"/>
      <w:bookmarkEnd w:id="1064"/>
      <w:bookmarkEnd w:id="1065"/>
      <w:bookmarkEnd w:id="1066"/>
    </w:p>
    <w:p w14:paraId="4E430000" w14:textId="77777777" w:rsidR="008436F2" w:rsidRDefault="008436F2" w:rsidP="008436F2">
      <w:pPr>
        <w:rPr>
          <w:rFonts w:cs="Arial"/>
        </w:rPr>
      </w:pPr>
      <w:r>
        <w:rPr>
          <w:rFonts w:cs="Arial"/>
        </w:rPr>
        <w:t>ISO Tariff Section 40.8.2.1.</w:t>
      </w:r>
    </w:p>
    <w:p w14:paraId="7B63E7FF" w14:textId="32992A6F" w:rsidR="008436F2" w:rsidRPr="00A93B2B" w:rsidRDefault="008436F2" w:rsidP="00A93B2B">
      <w:pPr>
        <w:pStyle w:val="ParaText"/>
      </w:pPr>
      <w:r w:rsidRPr="00A93B2B">
        <w:t xml:space="preserve">Average ELCC is the default qualifying capacity criteria for battery, dispatchable hydro, run-of-river hydro, solar, and wind resources. The qualifying capacity for these resources is calculated for each month of the year using the resource adequacy model, see section </w:t>
      </w:r>
      <w:r w:rsidRPr="00A93B2B">
        <w:fldChar w:fldCharType="begin"/>
      </w:r>
      <w:r w:rsidRPr="00A93B2B">
        <w:instrText xml:space="preserve"> REF _Ref225948913 \r \h </w:instrText>
      </w:r>
      <w:r w:rsidR="00A93B2B">
        <w:instrText xml:space="preserve"> \* MERGEFORMAT </w:instrText>
      </w:r>
      <w:r w:rsidRPr="00A93B2B">
        <w:fldChar w:fldCharType="separate"/>
      </w:r>
      <w:r w:rsidRPr="00A93B2B">
        <w:t>13.3.2</w:t>
      </w:r>
      <w:r w:rsidRPr="00A93B2B">
        <w:fldChar w:fldCharType="end"/>
      </w:r>
      <w:r w:rsidRPr="00A93B2B">
        <w:t xml:space="preserve"> </w:t>
      </w:r>
      <w:r w:rsidRPr="00A93B2B">
        <w:fldChar w:fldCharType="begin"/>
      </w:r>
      <w:r w:rsidRPr="00A93B2B">
        <w:instrText xml:space="preserve"> REF _Ref225948913 \h </w:instrText>
      </w:r>
      <w:r w:rsidR="00A93B2B">
        <w:instrText xml:space="preserve"> \* MERGEFORMAT </w:instrText>
      </w:r>
      <w:r w:rsidRPr="00A93B2B">
        <w:fldChar w:fldCharType="separate"/>
      </w:r>
      <w:r>
        <w:t>Resource Adequacy Model</w:t>
      </w:r>
      <w:r w:rsidRPr="00A93B2B">
        <w:fldChar w:fldCharType="end"/>
      </w:r>
      <w:r w:rsidRPr="00A93B2B">
        <w:t xml:space="preserve">. </w:t>
      </w:r>
    </w:p>
    <w:p w14:paraId="42C82656" w14:textId="77777777" w:rsidR="008436F2" w:rsidRPr="00A93B2B" w:rsidRDefault="008436F2" w:rsidP="00A93B2B">
      <w:pPr>
        <w:pStyle w:val="ParaText"/>
      </w:pPr>
      <w:r w:rsidRPr="00A93B2B">
        <w:t>CAISO first identifies the perfect capacity (a modeled capacity resource that has a 100% availability rate) needed to achieve the same system reliability in place of the total capacity of a resource class. This process is repeated for every resource class and for all ELCC resources simultaneously. Second, CAISO determines the scaling factor needed to equate the aggregate perfect capacity for the individual resource classes with the perfect capacity that replaced all ELCC resources simultaneously. Finally, the average ELCC for each resource class is based on the ratio of the scaled perfect capacity to the installed capacity for that resource class.</w:t>
      </w:r>
    </w:p>
    <w:p w14:paraId="13737F19" w14:textId="77777777" w:rsidR="008436F2" w:rsidRDefault="008436F2" w:rsidP="008436F2">
      <w:pPr>
        <w:pStyle w:val="Heading4"/>
        <w:tabs>
          <w:tab w:val="num" w:pos="360"/>
        </w:tabs>
      </w:pPr>
      <w:bookmarkStart w:id="1067" w:name="_Toc227154724"/>
      <w:bookmarkStart w:id="1068" w:name="_Toc227565700"/>
      <w:bookmarkStart w:id="1069" w:name="_Toc233778804"/>
      <w:r>
        <w:t>Availability Based Apportionment</w:t>
      </w:r>
      <w:bookmarkEnd w:id="1067"/>
      <w:bookmarkEnd w:id="1068"/>
      <w:bookmarkEnd w:id="1069"/>
    </w:p>
    <w:p w14:paraId="50DF8AFE" w14:textId="2B9EFD77" w:rsidR="008436F2" w:rsidRPr="00A93B2B" w:rsidRDefault="008436F2" w:rsidP="00A93B2B">
      <w:pPr>
        <w:pStyle w:val="ParaText"/>
      </w:pPr>
      <w:r w:rsidRPr="00A93B2B">
        <w:t xml:space="preserve">Batteries and dispatchable hydro receive a resource specific adjustment based on the forced outage rate (FOR) of the resource compared to the capacity-weighted average FOR of the resource class. CAISO includes both partial derates and full outages as recorded in the CAISO’s outage management system (OMS), except Transmission Induced generation outages, as defined in the Outage Management BPM. Allocations are calculated for each season and do not change the total qualifying capacity available from a resource class based on the average ELCC values. FOR will be calculated from data during the evaluation period, see section </w:t>
      </w:r>
      <w:r w:rsidRPr="00A93B2B">
        <w:fldChar w:fldCharType="begin"/>
      </w:r>
      <w:r w:rsidRPr="00A93B2B">
        <w:instrText xml:space="preserve"> REF _Ref225949130 \r \h </w:instrText>
      </w:r>
      <w:r w:rsidR="00A93B2B">
        <w:instrText xml:space="preserve"> \* MERGEFORMAT </w:instrText>
      </w:r>
      <w:r w:rsidRPr="00A93B2B">
        <w:fldChar w:fldCharType="separate"/>
      </w:r>
      <w:r w:rsidRPr="00A93B2B">
        <w:t>13.3.1</w:t>
      </w:r>
      <w:r w:rsidRPr="00A93B2B">
        <w:fldChar w:fldCharType="end"/>
      </w:r>
      <w:r w:rsidRPr="00A93B2B">
        <w:t xml:space="preserve"> </w:t>
      </w:r>
      <w:r w:rsidRPr="00A93B2B">
        <w:fldChar w:fldCharType="begin"/>
      </w:r>
      <w:r w:rsidRPr="00A93B2B">
        <w:instrText xml:space="preserve"> REF _Ref225949132 \h </w:instrText>
      </w:r>
      <w:r w:rsidR="00A93B2B">
        <w:instrText xml:space="preserve"> \* MERGEFORMAT </w:instrText>
      </w:r>
      <w:r w:rsidRPr="00A93B2B">
        <w:fldChar w:fldCharType="separate"/>
      </w:r>
      <w:r>
        <w:t>Evaluation Period</w:t>
      </w:r>
      <w:r w:rsidRPr="00A93B2B">
        <w:fldChar w:fldCharType="end"/>
      </w:r>
      <w:r w:rsidRPr="00A93B2B">
        <w:t>.</w:t>
      </w:r>
    </w:p>
    <w:p w14:paraId="2AE412DC" w14:textId="77777777" w:rsidR="008436F2" w:rsidRDefault="008436F2" w:rsidP="008436F2">
      <w:pPr>
        <w:pStyle w:val="Heading4"/>
        <w:tabs>
          <w:tab w:val="num" w:pos="360"/>
        </w:tabs>
      </w:pPr>
      <w:bookmarkStart w:id="1070" w:name="_Toc227154725"/>
      <w:bookmarkStart w:id="1071" w:name="_Toc227565701"/>
      <w:bookmarkStart w:id="1072" w:name="_Toc233778805"/>
      <w:bookmarkStart w:id="1073" w:name="_Hlk215476515"/>
      <w:r>
        <w:t>Performance Based Apportionment</w:t>
      </w:r>
      <w:bookmarkEnd w:id="1070"/>
      <w:bookmarkEnd w:id="1071"/>
      <w:bookmarkEnd w:id="1072"/>
    </w:p>
    <w:bookmarkEnd w:id="1073"/>
    <w:p w14:paraId="0AB43A92" w14:textId="5A96628A" w:rsidR="008436F2" w:rsidRPr="00A93B2B" w:rsidRDefault="008436F2" w:rsidP="00A93B2B">
      <w:pPr>
        <w:pStyle w:val="ParaText"/>
      </w:pPr>
      <w:r w:rsidRPr="00A93B2B">
        <w:t xml:space="preserve">Wind, solar, and run-of-river hydro resources receive a resource specific adjustment based on capacity factors during at-risk hours for the individual resource compared to the capacity factors of the corresponding resource class. CAISO uses settlement data from the evaluation period, see section </w:t>
      </w:r>
      <w:r w:rsidRPr="00A93B2B">
        <w:fldChar w:fldCharType="begin"/>
      </w:r>
      <w:r w:rsidRPr="00A93B2B">
        <w:instrText xml:space="preserve"> REF _Ref225949130 \r \h </w:instrText>
      </w:r>
      <w:r w:rsidR="00A93B2B">
        <w:instrText xml:space="preserve"> \* MERGEFORMAT </w:instrText>
      </w:r>
      <w:r w:rsidRPr="00A93B2B">
        <w:fldChar w:fldCharType="separate"/>
      </w:r>
      <w:r w:rsidRPr="00A93B2B">
        <w:t>13.3.1</w:t>
      </w:r>
      <w:r w:rsidRPr="00A93B2B">
        <w:fldChar w:fldCharType="end"/>
      </w:r>
      <w:r w:rsidRPr="00A93B2B">
        <w:t xml:space="preserve"> </w:t>
      </w:r>
      <w:r w:rsidRPr="00A93B2B">
        <w:fldChar w:fldCharType="begin"/>
      </w:r>
      <w:r w:rsidRPr="00A93B2B">
        <w:instrText xml:space="preserve"> REF _Ref225949132 \h </w:instrText>
      </w:r>
      <w:r w:rsidR="00A93B2B">
        <w:instrText xml:space="preserve"> \* MERGEFORMAT </w:instrText>
      </w:r>
      <w:r w:rsidRPr="00A93B2B">
        <w:fldChar w:fldCharType="separate"/>
      </w:r>
      <w:r>
        <w:t>Evaluation Period</w:t>
      </w:r>
      <w:r w:rsidRPr="00A93B2B">
        <w:fldChar w:fldCharType="end"/>
      </w:r>
      <w:r w:rsidRPr="00A93B2B">
        <w:t>. Allocations are calculated for each season and do not change the total qualifying capacity available from a resource class based on the average ELCC values.</w:t>
      </w:r>
    </w:p>
    <w:p w14:paraId="3F37B2CE" w14:textId="77777777" w:rsidR="008436F2" w:rsidRDefault="008436F2" w:rsidP="008436F2">
      <w:pPr>
        <w:pStyle w:val="Heading3"/>
        <w:tabs>
          <w:tab w:val="num" w:pos="360"/>
        </w:tabs>
      </w:pPr>
      <w:bookmarkStart w:id="1074" w:name="_Toc233778806"/>
      <w:bookmarkStart w:id="1075" w:name="_Toc227154726"/>
      <w:bookmarkStart w:id="1076" w:name="_Toc227565702"/>
      <w:r>
        <w:t>Unforced Capacity</w:t>
      </w:r>
      <w:bookmarkEnd w:id="1074"/>
      <w:r>
        <w:t xml:space="preserve"> </w:t>
      </w:r>
      <w:bookmarkEnd w:id="1075"/>
      <w:bookmarkEnd w:id="1076"/>
    </w:p>
    <w:p w14:paraId="56D3526A" w14:textId="77777777" w:rsidR="008436F2" w:rsidRDefault="008436F2" w:rsidP="008436F2">
      <w:pPr>
        <w:rPr>
          <w:rFonts w:cs="Arial"/>
        </w:rPr>
      </w:pPr>
      <w:r>
        <w:rPr>
          <w:rFonts w:cs="Arial"/>
        </w:rPr>
        <w:t>ISO Tariff Section 40.8.2.2.</w:t>
      </w:r>
    </w:p>
    <w:p w14:paraId="040D9496" w14:textId="2EB96594" w:rsidR="008436F2" w:rsidRPr="00A93B2B" w:rsidRDefault="008436F2" w:rsidP="00A93B2B">
      <w:pPr>
        <w:pStyle w:val="ParaText"/>
      </w:pPr>
      <w:r w:rsidRPr="00A93B2B">
        <w:lastRenderedPageBreak/>
        <w:t xml:space="preserve">Unforced capacity (UCAP) is the default qualifying capacity criteria for dispatchable thermal, nuclear, and pumped storage hydroelectric resources. UCAP reflects a resource’s contribution to system reliability, adjusted for its historical forced outage rate. The resources’ seasonal qualifying capacity is </w:t>
      </w:r>
      <w:r w:rsidRPr="00A93B2B" w:rsidDel="001E674E">
        <w:t xml:space="preserve">determined </w:t>
      </w:r>
      <w:r w:rsidRPr="00A93B2B">
        <w:t>by calculating the forced outage rates during the at</w:t>
      </w:r>
      <w:r w:rsidRPr="00A93B2B">
        <w:noBreakHyphen/>
        <w:t xml:space="preserve">risk hours on at-risk days of each season in the evaluation period, see section </w:t>
      </w:r>
      <w:r w:rsidRPr="00A93B2B">
        <w:fldChar w:fldCharType="begin"/>
      </w:r>
      <w:r w:rsidRPr="00A93B2B">
        <w:instrText xml:space="preserve"> REF _Ref225949130 \r \h </w:instrText>
      </w:r>
      <w:r w:rsidR="00A93B2B">
        <w:instrText xml:space="preserve"> \* MERGEFORMAT </w:instrText>
      </w:r>
      <w:r w:rsidRPr="00A93B2B">
        <w:fldChar w:fldCharType="separate"/>
      </w:r>
      <w:r w:rsidRPr="00A93B2B">
        <w:t>13.3.1</w:t>
      </w:r>
      <w:r w:rsidRPr="00A93B2B">
        <w:fldChar w:fldCharType="end"/>
      </w:r>
      <w:r w:rsidRPr="00A93B2B">
        <w:t xml:space="preserve"> </w:t>
      </w:r>
      <w:r w:rsidRPr="00A93B2B">
        <w:fldChar w:fldCharType="begin"/>
      </w:r>
      <w:r w:rsidRPr="00A93B2B">
        <w:instrText xml:space="preserve"> REF _Ref225949132 \h </w:instrText>
      </w:r>
      <w:r w:rsidR="00A93B2B">
        <w:instrText xml:space="preserve"> \* MERGEFORMAT </w:instrText>
      </w:r>
      <w:r w:rsidRPr="00A93B2B">
        <w:fldChar w:fldCharType="separate"/>
      </w:r>
      <w:r>
        <w:t>Evaluation Period</w:t>
      </w:r>
      <w:r w:rsidRPr="00A93B2B">
        <w:fldChar w:fldCharType="end"/>
      </w:r>
      <w:r w:rsidRPr="00A93B2B">
        <w:t>. The UCAP value will be based on a weighted average force outage rate, with the most recent seasons receiving a higher weight.</w:t>
      </w:r>
    </w:p>
    <w:p w14:paraId="1809FD6F" w14:textId="77777777" w:rsidR="008436F2" w:rsidRPr="00A80E91" w:rsidRDefault="00F04B7B" w:rsidP="008436F2">
      <m:oMathPara>
        <m:oMathParaPr>
          <m:jc m:val="centerGroup"/>
        </m:oMathParaPr>
        <m:oMath>
          <m:sSub>
            <m:sSubPr>
              <m:ctrlPr>
                <w:rPr>
                  <w:rFonts w:ascii="Cambria Math" w:hAnsi="Cambria Math"/>
                  <w:i/>
                </w:rPr>
              </m:ctrlPr>
            </m:sSubPr>
            <m:e>
              <m:r>
                <w:rPr>
                  <w:rFonts w:ascii="Cambria Math" w:hAnsi="Cambria Math"/>
                </w:rPr>
                <m:t>UCAP</m:t>
              </m:r>
            </m:e>
            <m:sub>
              <m:r>
                <w:rPr>
                  <w:rFonts w:ascii="Cambria Math" w:hAnsi="Cambria Math"/>
                </w:rPr>
                <m:t>season</m:t>
              </m:r>
            </m:sub>
          </m:sSub>
          <m:r>
            <w:rPr>
              <w:rFonts w:ascii="Cambria Math" w:hAnsi="Cambria Math"/>
            </w:rPr>
            <m:t>=0.45</m:t>
          </m:r>
          <m:d>
            <m:dPr>
              <m:ctrlPr>
                <w:rPr>
                  <w:rFonts w:ascii="Cambria Math" w:hAnsi="Cambria Math"/>
                  <w:i/>
                  <w:iCs/>
                </w:rPr>
              </m:ctrlPr>
            </m:dPr>
            <m:e>
              <m:sSub>
                <m:sSubPr>
                  <m:ctrlPr>
                    <w:rPr>
                      <w:rFonts w:ascii="Cambria Math" w:hAnsi="Cambria Math"/>
                      <w:i/>
                      <w:iCs/>
                    </w:rPr>
                  </m:ctrlPr>
                </m:sSubPr>
                <m:e>
                  <m:r>
                    <w:rPr>
                      <w:rFonts w:ascii="Cambria Math" w:hAnsi="Cambria Math"/>
                    </w:rPr>
                    <m:t>UCAP</m:t>
                  </m:r>
                </m:e>
                <m:sub>
                  <m:r>
                    <w:rPr>
                      <w:rFonts w:ascii="Cambria Math" w:hAnsi="Cambria Math"/>
                    </w:rPr>
                    <m:t>season-1</m:t>
                  </m:r>
                </m:sub>
              </m:sSub>
            </m:e>
          </m:d>
          <m:r>
            <w:rPr>
              <w:rFonts w:ascii="Cambria Math" w:hAnsi="Cambria Math"/>
            </w:rPr>
            <m:t>+0.35</m:t>
          </m:r>
          <m:d>
            <m:dPr>
              <m:ctrlPr>
                <w:rPr>
                  <w:rFonts w:ascii="Cambria Math" w:hAnsi="Cambria Math"/>
                  <w:i/>
                  <w:iCs/>
                </w:rPr>
              </m:ctrlPr>
            </m:dPr>
            <m:e>
              <m:sSub>
                <m:sSubPr>
                  <m:ctrlPr>
                    <w:rPr>
                      <w:rFonts w:ascii="Cambria Math" w:hAnsi="Cambria Math"/>
                      <w:i/>
                      <w:iCs/>
                    </w:rPr>
                  </m:ctrlPr>
                </m:sSubPr>
                <m:e>
                  <m:r>
                    <w:rPr>
                      <w:rFonts w:ascii="Cambria Math" w:hAnsi="Cambria Math"/>
                    </w:rPr>
                    <m:t>UCAP</m:t>
                  </m:r>
                </m:e>
                <m:sub>
                  <m:r>
                    <w:rPr>
                      <w:rFonts w:ascii="Cambria Math" w:hAnsi="Cambria Math"/>
                    </w:rPr>
                    <m:t>season-2</m:t>
                  </m:r>
                </m:sub>
              </m:sSub>
            </m:e>
          </m:d>
          <m:r>
            <w:rPr>
              <w:rFonts w:ascii="Cambria Math" w:hAnsi="Cambria Math"/>
            </w:rPr>
            <m:t>+0.20</m:t>
          </m:r>
          <m:d>
            <m:dPr>
              <m:ctrlPr>
                <w:rPr>
                  <w:rFonts w:ascii="Cambria Math" w:hAnsi="Cambria Math"/>
                  <w:i/>
                  <w:iCs/>
                </w:rPr>
              </m:ctrlPr>
            </m:dPr>
            <m:e>
              <m:sSub>
                <m:sSubPr>
                  <m:ctrlPr>
                    <w:rPr>
                      <w:rFonts w:ascii="Cambria Math" w:hAnsi="Cambria Math"/>
                      <w:i/>
                      <w:iCs/>
                    </w:rPr>
                  </m:ctrlPr>
                </m:sSubPr>
                <m:e>
                  <m:r>
                    <w:rPr>
                      <w:rFonts w:ascii="Cambria Math" w:hAnsi="Cambria Math"/>
                    </w:rPr>
                    <m:t>UCAP</m:t>
                  </m:r>
                </m:e>
                <m:sub>
                  <m:r>
                    <w:rPr>
                      <w:rFonts w:ascii="Cambria Math" w:hAnsi="Cambria Math"/>
                    </w:rPr>
                    <m:t>season-3</m:t>
                  </m:r>
                </m:sub>
              </m:sSub>
            </m:e>
          </m:d>
        </m:oMath>
      </m:oMathPara>
    </w:p>
    <w:p w14:paraId="524C54FA" w14:textId="77777777" w:rsidR="008436F2" w:rsidRPr="00A93B2B" w:rsidRDefault="008436F2" w:rsidP="00A93B2B">
      <w:pPr>
        <w:pStyle w:val="ParaText"/>
      </w:pPr>
      <w:r w:rsidRPr="00A93B2B">
        <w:t xml:space="preserve">CAISO includes both partial derates and full outages as recorded in the CAISO’s outage management system (OMS), except Transmission Induced generation outages, as defined in the Outage Management BPM. </w:t>
      </w:r>
    </w:p>
    <w:p w14:paraId="5564E9DD" w14:textId="77777777" w:rsidR="008436F2" w:rsidRDefault="008436F2" w:rsidP="008436F2">
      <w:pPr>
        <w:pStyle w:val="Heading3"/>
        <w:tabs>
          <w:tab w:val="num" w:pos="360"/>
        </w:tabs>
      </w:pPr>
      <w:bookmarkStart w:id="1077" w:name="_Toc227154727"/>
      <w:bookmarkStart w:id="1078" w:name="_Toc227565703"/>
      <w:bookmarkStart w:id="1079" w:name="_Toc233778807"/>
      <w:r>
        <w:t>Average Generation</w:t>
      </w:r>
      <w:bookmarkEnd w:id="1077"/>
      <w:bookmarkEnd w:id="1078"/>
      <w:bookmarkEnd w:id="1079"/>
    </w:p>
    <w:p w14:paraId="1B6CA478" w14:textId="77777777" w:rsidR="008436F2" w:rsidRDefault="008436F2" w:rsidP="008436F2">
      <w:pPr>
        <w:rPr>
          <w:rFonts w:cs="Arial"/>
        </w:rPr>
      </w:pPr>
      <w:r>
        <w:rPr>
          <w:rFonts w:cs="Arial"/>
        </w:rPr>
        <w:t>ISO Tariff Section 40.8.2.3.</w:t>
      </w:r>
    </w:p>
    <w:p w14:paraId="31EE59A0" w14:textId="0FA7A980" w:rsidR="008436F2" w:rsidRPr="00A93B2B" w:rsidRDefault="008436F2" w:rsidP="00A93B2B">
      <w:pPr>
        <w:pStyle w:val="ParaText"/>
      </w:pPr>
      <w:r w:rsidRPr="00A93B2B">
        <w:t xml:space="preserve">Thermal units, excluding nuclear and solar thermal, that self-report to CAISO as non-dispatchable receive QC based on the historic average hourly performance in that month of the year during the evaluation period, see section </w:t>
      </w:r>
      <w:r w:rsidRPr="00A93B2B">
        <w:fldChar w:fldCharType="begin"/>
      </w:r>
      <w:r w:rsidRPr="00A93B2B">
        <w:instrText xml:space="preserve"> REF _Ref225949130 \r \h </w:instrText>
      </w:r>
      <w:r w:rsidR="00A93B2B">
        <w:instrText xml:space="preserve"> \* MERGEFORMAT </w:instrText>
      </w:r>
      <w:r w:rsidRPr="00A93B2B">
        <w:fldChar w:fldCharType="separate"/>
      </w:r>
      <w:r w:rsidRPr="00A93B2B">
        <w:t>13.3.1</w:t>
      </w:r>
      <w:r w:rsidRPr="00A93B2B">
        <w:fldChar w:fldCharType="end"/>
      </w:r>
      <w:r w:rsidRPr="00A93B2B">
        <w:t xml:space="preserve"> </w:t>
      </w:r>
      <w:r w:rsidRPr="00A93B2B">
        <w:fldChar w:fldCharType="begin"/>
      </w:r>
      <w:r w:rsidRPr="00A93B2B">
        <w:instrText xml:space="preserve"> REF _Ref225949132 \h </w:instrText>
      </w:r>
      <w:r w:rsidR="00A93B2B">
        <w:instrText xml:space="preserve"> \* MERGEFORMAT </w:instrText>
      </w:r>
      <w:r w:rsidRPr="00A93B2B">
        <w:fldChar w:fldCharType="separate"/>
      </w:r>
      <w:r>
        <w:t>Evaluation Period</w:t>
      </w:r>
      <w:r w:rsidRPr="00A93B2B">
        <w:fldChar w:fldCharType="end"/>
      </w:r>
      <w:r w:rsidRPr="00A93B2B">
        <w:t xml:space="preserve">. </w:t>
      </w:r>
    </w:p>
    <w:p w14:paraId="1FF11449" w14:textId="77777777" w:rsidR="008436F2" w:rsidRDefault="008436F2" w:rsidP="008436F2">
      <w:pPr>
        <w:pStyle w:val="Heading3"/>
        <w:tabs>
          <w:tab w:val="num" w:pos="360"/>
        </w:tabs>
      </w:pPr>
      <w:bookmarkStart w:id="1080" w:name="_Toc227154728"/>
      <w:bookmarkStart w:id="1081" w:name="_Toc227565704"/>
      <w:bookmarkStart w:id="1082" w:name="_Toc233778808"/>
      <w:r>
        <w:t>Performance Based</w:t>
      </w:r>
      <w:bookmarkEnd w:id="1080"/>
      <w:bookmarkEnd w:id="1081"/>
      <w:bookmarkEnd w:id="1082"/>
      <w:r>
        <w:t xml:space="preserve"> </w:t>
      </w:r>
    </w:p>
    <w:p w14:paraId="7EA40118" w14:textId="77777777" w:rsidR="008436F2" w:rsidRDefault="008436F2" w:rsidP="00A93B2B">
      <w:pPr>
        <w:pStyle w:val="ParaText"/>
      </w:pPr>
      <w:r w:rsidRPr="00A93B2B">
        <w:t xml:space="preserve">Dispatch performance based QCC applies to supply side demand response (DR) resources and participating load resources included on the NQC list. </w:t>
      </w:r>
    </w:p>
    <w:p w14:paraId="74CAE7FB" w14:textId="77777777" w:rsidR="008436F2" w:rsidRDefault="008436F2" w:rsidP="008436F2">
      <w:pPr>
        <w:pStyle w:val="Heading4"/>
        <w:tabs>
          <w:tab w:val="num" w:pos="360"/>
        </w:tabs>
      </w:pPr>
      <w:bookmarkStart w:id="1083" w:name="_Toc227154729"/>
      <w:bookmarkStart w:id="1084" w:name="_Toc227565705"/>
      <w:bookmarkStart w:id="1085" w:name="_Toc233778809"/>
      <w:r>
        <w:t>Performance to Dispatch</w:t>
      </w:r>
      <w:bookmarkEnd w:id="1083"/>
      <w:bookmarkEnd w:id="1084"/>
      <w:bookmarkEnd w:id="1085"/>
    </w:p>
    <w:p w14:paraId="2732888A" w14:textId="77777777" w:rsidR="008436F2" w:rsidRPr="00792F1E" w:rsidRDefault="008436F2" w:rsidP="008436F2">
      <w:pPr>
        <w:rPr>
          <w:rFonts w:cs="Arial"/>
        </w:rPr>
      </w:pPr>
      <w:r>
        <w:rPr>
          <w:rFonts w:cs="Arial"/>
        </w:rPr>
        <w:t>ISO Tariff Section 40.8.2.4.</w:t>
      </w:r>
    </w:p>
    <w:p w14:paraId="58ACCF74" w14:textId="6D702A31" w:rsidR="008436F2" w:rsidRPr="0032507B" w:rsidRDefault="008436F2" w:rsidP="00A93B2B">
      <w:pPr>
        <w:pStyle w:val="ParaText"/>
      </w:pPr>
      <w:r w:rsidRPr="0032507B">
        <w:t xml:space="preserve">Demand response resources receive a performance </w:t>
      </w:r>
      <w:r>
        <w:t xml:space="preserve">to dispatch </w:t>
      </w:r>
      <w:r w:rsidRPr="0032507B">
        <w:t xml:space="preserve">factor calculated </w:t>
      </w:r>
      <w:r>
        <w:t>for the aggregated performance of all resources under the same SCID</w:t>
      </w:r>
      <w:r w:rsidRPr="0032507B">
        <w:t xml:space="preserve">. This factor is based on the </w:t>
      </w:r>
      <w:r>
        <w:t>demand reduction</w:t>
      </w:r>
      <w:r w:rsidRPr="0032507B">
        <w:t xml:space="preserve"> during each hour a DR resource is </w:t>
      </w:r>
      <w:r>
        <w:t xml:space="preserve">dispatched </w:t>
      </w:r>
      <w:r w:rsidRPr="0032507B">
        <w:t xml:space="preserve">and comparing it to the dispatched quantity. The DRP performance factor </w:t>
      </w:r>
      <w:r>
        <w:t>is</w:t>
      </w:r>
      <w:r w:rsidRPr="0032507B">
        <w:t xml:space="preserve"> calculated using historical performance </w:t>
      </w:r>
      <w:r>
        <w:t>during the evaluation period,</w:t>
      </w:r>
      <w:r w:rsidRPr="00A93B2B">
        <w:t xml:space="preserve"> see section </w:t>
      </w:r>
      <w:r w:rsidRPr="00A93B2B">
        <w:fldChar w:fldCharType="begin"/>
      </w:r>
      <w:r w:rsidRPr="00A93B2B">
        <w:instrText xml:space="preserve"> REF _Ref225949130 \r \h </w:instrText>
      </w:r>
      <w:r w:rsidR="00A93B2B">
        <w:instrText xml:space="preserve"> \* MERGEFORMAT </w:instrText>
      </w:r>
      <w:r w:rsidRPr="00A93B2B">
        <w:fldChar w:fldCharType="separate"/>
      </w:r>
      <w:r w:rsidRPr="00A93B2B">
        <w:t>13.3.1</w:t>
      </w:r>
      <w:r w:rsidRPr="00A93B2B">
        <w:fldChar w:fldCharType="end"/>
      </w:r>
      <w:r w:rsidRPr="00A93B2B">
        <w:t xml:space="preserve"> </w:t>
      </w:r>
      <w:r w:rsidRPr="00A93B2B">
        <w:fldChar w:fldCharType="begin"/>
      </w:r>
      <w:r w:rsidRPr="00A93B2B">
        <w:instrText xml:space="preserve"> REF _Ref225949132 \h </w:instrText>
      </w:r>
      <w:r w:rsidR="00A93B2B">
        <w:instrText xml:space="preserve"> \* MERGEFORMAT </w:instrText>
      </w:r>
      <w:r w:rsidRPr="00A93B2B">
        <w:fldChar w:fldCharType="separate"/>
      </w:r>
      <w:r>
        <w:t>Evaluation Period</w:t>
      </w:r>
      <w:r w:rsidRPr="00A93B2B">
        <w:fldChar w:fldCharType="end"/>
      </w:r>
      <w:r>
        <w:t>, with the demand reduction</w:t>
      </w:r>
      <w:r w:rsidRPr="0032507B">
        <w:t xml:space="preserve"> capped at the dispatch instruction of each resource in each hour. The performance factor is static across the year and is applied to the reported load reduction capacity of the resource</w:t>
      </w:r>
      <w:r>
        <w:t xml:space="preserve"> to determine the QC of the resource</w:t>
      </w:r>
      <w:r w:rsidRPr="0032507B">
        <w:t xml:space="preserve">. </w:t>
      </w:r>
    </w:p>
    <w:p w14:paraId="789F6D41" w14:textId="77777777" w:rsidR="008436F2" w:rsidRPr="00146D6C" w:rsidRDefault="008436F2" w:rsidP="008436F2">
      <w:pPr>
        <w:pStyle w:val="Heading4"/>
        <w:tabs>
          <w:tab w:val="num" w:pos="360"/>
        </w:tabs>
      </w:pPr>
      <w:bookmarkStart w:id="1086" w:name="_Toc227154730"/>
      <w:bookmarkStart w:id="1087" w:name="_Toc227565706"/>
      <w:bookmarkStart w:id="1088" w:name="_Toc233778810"/>
      <w:r>
        <w:t>Reduction in Demand Per Dispatch</w:t>
      </w:r>
      <w:bookmarkEnd w:id="1086"/>
      <w:bookmarkEnd w:id="1087"/>
      <w:bookmarkEnd w:id="1088"/>
    </w:p>
    <w:p w14:paraId="172F47D5" w14:textId="77777777" w:rsidR="008436F2" w:rsidRDefault="008436F2" w:rsidP="008436F2">
      <w:pPr>
        <w:rPr>
          <w:rFonts w:cs="Arial"/>
        </w:rPr>
      </w:pPr>
      <w:r>
        <w:rPr>
          <w:rFonts w:cs="Arial"/>
        </w:rPr>
        <w:t>ISO Tariff Section 40.8.2.5.</w:t>
      </w:r>
    </w:p>
    <w:p w14:paraId="0BE37B8B" w14:textId="782522BA" w:rsidR="008436F2" w:rsidRDefault="008436F2" w:rsidP="00A93B2B">
      <w:pPr>
        <w:pStyle w:val="ParaText"/>
      </w:pPr>
      <w:r>
        <w:t xml:space="preserve">The QC for participating loads is based on the resource’s average reduction in demand on a per-dispatch basis </w:t>
      </w:r>
      <w:r w:rsidRPr="009B53A3">
        <w:t>evaluation</w:t>
      </w:r>
      <w:r>
        <w:t xml:space="preserve"> period</w:t>
      </w:r>
      <w:r w:rsidRPr="00A93B2B">
        <w:t xml:space="preserve">, see section </w:t>
      </w:r>
      <w:r w:rsidRPr="00A93B2B">
        <w:fldChar w:fldCharType="begin"/>
      </w:r>
      <w:r w:rsidRPr="00A93B2B">
        <w:instrText xml:space="preserve"> REF _Ref225949130 \r \h </w:instrText>
      </w:r>
      <w:r w:rsidR="00A93B2B">
        <w:instrText xml:space="preserve"> \* MERGEFORMAT </w:instrText>
      </w:r>
      <w:r w:rsidRPr="00A93B2B">
        <w:fldChar w:fldCharType="separate"/>
      </w:r>
      <w:r w:rsidRPr="00A93B2B">
        <w:t>13.3.1</w:t>
      </w:r>
      <w:r w:rsidRPr="00A93B2B">
        <w:fldChar w:fldCharType="end"/>
      </w:r>
      <w:r w:rsidRPr="00A93B2B">
        <w:t xml:space="preserve"> </w:t>
      </w:r>
      <w:r w:rsidRPr="00A93B2B">
        <w:fldChar w:fldCharType="begin"/>
      </w:r>
      <w:r w:rsidRPr="00A93B2B">
        <w:instrText xml:space="preserve"> REF _Ref225949132 \h </w:instrText>
      </w:r>
      <w:r w:rsidR="00A93B2B">
        <w:instrText xml:space="preserve"> \* MERGEFORMAT </w:instrText>
      </w:r>
      <w:r w:rsidRPr="00A93B2B">
        <w:fldChar w:fldCharType="separate"/>
      </w:r>
      <w:r>
        <w:t>Evaluation Period</w:t>
      </w:r>
      <w:r w:rsidRPr="00A93B2B">
        <w:fldChar w:fldCharType="end"/>
      </w:r>
      <w:r>
        <w:t xml:space="preserve">. This value is static across the year. </w:t>
      </w:r>
    </w:p>
    <w:p w14:paraId="310729B6" w14:textId="77777777" w:rsidR="008436F2" w:rsidRDefault="008436F2" w:rsidP="008436F2">
      <w:pPr>
        <w:pStyle w:val="Heading3"/>
        <w:tabs>
          <w:tab w:val="num" w:pos="360"/>
        </w:tabs>
      </w:pPr>
      <w:bookmarkStart w:id="1089" w:name="_Toc227154731"/>
      <w:bookmarkStart w:id="1090" w:name="_Toc227565707"/>
      <w:bookmarkStart w:id="1091" w:name="_Toc233778811"/>
      <w:r>
        <w:lastRenderedPageBreak/>
        <w:t>Hybrid Resources</w:t>
      </w:r>
      <w:bookmarkEnd w:id="1089"/>
      <w:bookmarkEnd w:id="1090"/>
      <w:bookmarkEnd w:id="1091"/>
    </w:p>
    <w:p w14:paraId="7AD7F704" w14:textId="77777777" w:rsidR="008436F2" w:rsidRDefault="008436F2" w:rsidP="008436F2">
      <w:pPr>
        <w:rPr>
          <w:rFonts w:cs="Arial"/>
        </w:rPr>
      </w:pPr>
      <w:r>
        <w:rPr>
          <w:rFonts w:cs="Arial"/>
        </w:rPr>
        <w:t>ISO Tariff Section 40.8.3.15.</w:t>
      </w:r>
    </w:p>
    <w:p w14:paraId="4A2C54BB" w14:textId="77777777" w:rsidR="008436F2" w:rsidRDefault="008436F2" w:rsidP="00A93B2B">
      <w:pPr>
        <w:pStyle w:val="ParaText"/>
      </w:pPr>
      <w:r w:rsidRPr="00A93B2B">
        <w:t>The QC of a hybrid resource (i.e., a resource that employs multiple resource types behind the same CAISO interconnection point) is the sum of the individual Qualifying Capacity values for each component, not to exceed the facility’s Interconnection Service Capacity. A hybrid resource comprised of two or more resources credited with ELCC values receive QC values based on the sum of their individual components using class average ELCC values and the installed capacity of each resource type.</w:t>
      </w:r>
    </w:p>
    <w:p w14:paraId="21BB6293" w14:textId="77777777" w:rsidR="008436F2" w:rsidRDefault="008436F2" w:rsidP="008436F2">
      <w:pPr>
        <w:pStyle w:val="Heading2"/>
        <w:tabs>
          <w:tab w:val="num" w:pos="360"/>
        </w:tabs>
      </w:pPr>
      <w:bookmarkStart w:id="1092" w:name="_Ref215046436"/>
      <w:bookmarkStart w:id="1093" w:name="_Ref215046439"/>
      <w:bookmarkStart w:id="1094" w:name="_Toc227154732"/>
      <w:bookmarkStart w:id="1095" w:name="_Toc227565708"/>
      <w:bookmarkStart w:id="1096" w:name="_Toc233778812"/>
      <w:r>
        <w:t>Planning Reserve Margin</w:t>
      </w:r>
      <w:bookmarkEnd w:id="1092"/>
      <w:bookmarkEnd w:id="1093"/>
      <w:bookmarkEnd w:id="1094"/>
      <w:bookmarkEnd w:id="1095"/>
      <w:bookmarkEnd w:id="1096"/>
    </w:p>
    <w:p w14:paraId="2CC176AC" w14:textId="77777777" w:rsidR="008436F2" w:rsidRDefault="008436F2" w:rsidP="008436F2">
      <w:r>
        <w:t>ISO Tariff Section 40.2.2.1(b).</w:t>
      </w:r>
    </w:p>
    <w:p w14:paraId="14F27316" w14:textId="03F28CF5" w:rsidR="008436F2" w:rsidRDefault="008436F2" w:rsidP="00A93B2B">
      <w:pPr>
        <w:pStyle w:val="ParaText"/>
      </w:pPr>
      <w:r>
        <w:t xml:space="preserve">CAISO calculates the </w:t>
      </w:r>
      <w:r w:rsidRPr="0032507B">
        <w:t>PRM</w:t>
      </w:r>
      <w:r>
        <w:t xml:space="preserve"> fo</w:t>
      </w:r>
      <w:r w:rsidRPr="0032507B">
        <w:t xml:space="preserve">r each month of the year, capturing the monthly variation in load and resource contributions. The PRM for each month </w:t>
      </w:r>
      <w:r>
        <w:t xml:space="preserve">is </w:t>
      </w:r>
      <w:r w:rsidRPr="0032507B">
        <w:t>a function of the total resource QC and 1-in-2 peak load included in the resource adequacy model for that month. This includes any resource or load adjustments used to calibrate the model to a 0.1 LOLE. See section</w:t>
      </w:r>
      <w:r>
        <w:t xml:space="preserve"> </w:t>
      </w:r>
      <w:r>
        <w:fldChar w:fldCharType="begin"/>
      </w:r>
      <w:r>
        <w:instrText xml:space="preserve"> REF _Ref225948913 \r \h </w:instrText>
      </w:r>
      <w:r w:rsidR="00A93B2B">
        <w:instrText xml:space="preserve"> \* MERGEFORMAT </w:instrText>
      </w:r>
      <w:r>
        <w:fldChar w:fldCharType="separate"/>
      </w:r>
      <w:r>
        <w:t>13.3.2</w:t>
      </w:r>
      <w:r>
        <w:fldChar w:fldCharType="end"/>
      </w:r>
      <w:r>
        <w:t xml:space="preserve"> </w:t>
      </w:r>
      <w:r>
        <w:fldChar w:fldCharType="begin"/>
      </w:r>
      <w:r>
        <w:instrText xml:space="preserve"> REF _Ref225948914 \h </w:instrText>
      </w:r>
      <w:r w:rsidR="00A93B2B">
        <w:instrText xml:space="preserve"> \* MERGEFORMAT </w:instrText>
      </w:r>
      <w:r>
        <w:fldChar w:fldCharType="separate"/>
      </w:r>
      <w:r>
        <w:t>Resource Adequacy Model</w:t>
      </w:r>
      <w:r>
        <w:fldChar w:fldCharType="end"/>
      </w:r>
      <w:r w:rsidRPr="0032507B">
        <w:t xml:space="preserve"> . The set of monthly PRMs</w:t>
      </w:r>
      <w:r>
        <w:t xml:space="preserve"> and </w:t>
      </w:r>
      <w:r w:rsidRPr="0032507B">
        <w:t xml:space="preserve">QC values </w:t>
      </w:r>
      <w:r>
        <w:t xml:space="preserve">are designed to </w:t>
      </w:r>
      <w:r w:rsidRPr="0032507B">
        <w:t xml:space="preserve">result in a set of monthly capacity portfolios that, when modeled, achieve a 0.1 LOLE threshold across the year. </w:t>
      </w:r>
    </w:p>
    <w:p w14:paraId="3435DB39" w14:textId="77777777" w:rsidR="008436F2" w:rsidRDefault="008436F2" w:rsidP="008436F2">
      <w:pPr>
        <w:pStyle w:val="Heading2"/>
        <w:tabs>
          <w:tab w:val="num" w:pos="360"/>
        </w:tabs>
      </w:pPr>
      <w:bookmarkStart w:id="1097" w:name="_Toc227154733"/>
      <w:bookmarkStart w:id="1098" w:name="_Toc227565709"/>
      <w:bookmarkStart w:id="1099" w:name="_Toc233778813"/>
      <w:r>
        <w:t>Default Study</w:t>
      </w:r>
      <w:bookmarkEnd w:id="1097"/>
      <w:bookmarkEnd w:id="1098"/>
      <w:bookmarkEnd w:id="1099"/>
    </w:p>
    <w:p w14:paraId="1127F772" w14:textId="77777777" w:rsidR="008436F2" w:rsidRPr="00377538" w:rsidRDefault="008436F2" w:rsidP="00A93B2B">
      <w:pPr>
        <w:pStyle w:val="ParaText"/>
      </w:pPr>
      <w:bookmarkStart w:id="1100" w:name="_Ref215046705"/>
      <w:bookmarkStart w:id="1101" w:name="_Ref215046708"/>
      <w:bookmarkStart w:id="1102" w:name="_Ref215046730"/>
      <w:bookmarkStart w:id="1103" w:name="_Ref215046748"/>
      <w:bookmarkStart w:id="1104" w:name="_Ref215046750"/>
      <w:r>
        <w:t>This section contains information on the evaluation period and horizons, the resource adequacy model, and the study process.</w:t>
      </w:r>
    </w:p>
    <w:p w14:paraId="454C8CCE" w14:textId="77777777" w:rsidR="008436F2" w:rsidRDefault="008436F2" w:rsidP="008436F2">
      <w:pPr>
        <w:pStyle w:val="Heading3"/>
        <w:tabs>
          <w:tab w:val="num" w:pos="360"/>
        </w:tabs>
      </w:pPr>
      <w:bookmarkStart w:id="1105" w:name="_Ref225949130"/>
      <w:bookmarkStart w:id="1106" w:name="_Ref225949132"/>
      <w:bookmarkStart w:id="1107" w:name="_Toc227154734"/>
      <w:bookmarkStart w:id="1108" w:name="_Toc227565710"/>
      <w:bookmarkStart w:id="1109" w:name="_Toc233778814"/>
      <w:r>
        <w:t>Evaluation Period</w:t>
      </w:r>
      <w:bookmarkEnd w:id="1105"/>
      <w:bookmarkEnd w:id="1106"/>
      <w:bookmarkEnd w:id="1107"/>
      <w:bookmarkEnd w:id="1108"/>
      <w:bookmarkEnd w:id="1109"/>
    </w:p>
    <w:p w14:paraId="24C2A41D" w14:textId="77777777" w:rsidR="008436F2" w:rsidRPr="00356615" w:rsidRDefault="008436F2" w:rsidP="00A93B2B">
      <w:pPr>
        <w:pStyle w:val="ParaText"/>
      </w:pPr>
      <w:r w:rsidRPr="00356615">
        <w:t xml:space="preserve">The historical evaluation period shall include the three most recent fully completed summer and winter seasons for which data are available at the time the study commences, comprising a total of 36 months. The summer season runs from May through October, and the winter season runs from November through April. For example, the study performed in 2026 will have a historical evaluation period running from November 2022 through October 2025, since April 2026 data will not be available in full before the start of the study. </w:t>
      </w:r>
    </w:p>
    <w:p w14:paraId="5A1EA7E1" w14:textId="77777777" w:rsidR="008436F2" w:rsidRPr="00356615" w:rsidRDefault="008436F2" w:rsidP="00A93B2B">
      <w:pPr>
        <w:pStyle w:val="ParaText"/>
      </w:pPr>
      <w:r w:rsidRPr="00356615">
        <w:t>Where a methodology calls for 36 months of historical data for an individual resource, the CAISO will substitute the missing periods of data with class average data in full month intervals.</w:t>
      </w:r>
    </w:p>
    <w:p w14:paraId="651B372E" w14:textId="77777777" w:rsidR="008436F2" w:rsidRPr="00356615" w:rsidRDefault="008436F2" w:rsidP="00A93B2B">
      <w:pPr>
        <w:pStyle w:val="ParaText"/>
      </w:pPr>
      <w:r>
        <w:t xml:space="preserve">The at-risk hours are the individual hours of the day during that season where reliability risks are greatest in an individual hour as determined based on </w:t>
      </w:r>
      <w:r w:rsidRPr="003A65AC">
        <w:t xml:space="preserve">projected system conditions </w:t>
      </w:r>
      <w:r>
        <w:t xml:space="preserve">during the </w:t>
      </w:r>
      <w:r w:rsidRPr="00BF56C3">
        <w:t>period that would be covered by the resulting Qualifying Capacity value</w:t>
      </w:r>
      <w:r>
        <w:t xml:space="preserve">. </w:t>
      </w:r>
      <w:r w:rsidRPr="00356615">
        <w:t>At</w:t>
      </w:r>
      <w:r>
        <w:t>-</w:t>
      </w:r>
      <w:r w:rsidRPr="00356615">
        <w:t xml:space="preserve">risk hours are informed by system conditions, the CAISO’s Summer Loads and </w:t>
      </w:r>
      <w:r w:rsidRPr="00356615">
        <w:lastRenderedPageBreak/>
        <w:t>Resources Assessment, and other analyses. The current at</w:t>
      </w:r>
      <w:r>
        <w:t>-</w:t>
      </w:r>
      <w:r w:rsidRPr="00356615">
        <w:t xml:space="preserve">risk hours for the summer season are HE 17-22 PT, and for the winter season are HE 6-9 and 17-22 PT. </w:t>
      </w:r>
    </w:p>
    <w:p w14:paraId="6020D4BF" w14:textId="77777777" w:rsidR="008436F2" w:rsidRPr="00356615" w:rsidRDefault="008436F2" w:rsidP="00A93B2B">
      <w:pPr>
        <w:pStyle w:val="ParaText"/>
      </w:pPr>
      <w:r>
        <w:t>The at-risk days are the days during that season where reliability risks were greatest across the day based on historic system conditions with the tightest supply/demand balance. The current at-risk days for both the summer and winter season are the 10 days with this highest net peak loads.</w:t>
      </w:r>
    </w:p>
    <w:p w14:paraId="668E98F2" w14:textId="77777777" w:rsidR="008436F2" w:rsidRDefault="008436F2" w:rsidP="008436F2">
      <w:pPr>
        <w:pStyle w:val="Heading3"/>
        <w:tabs>
          <w:tab w:val="num" w:pos="360"/>
        </w:tabs>
      </w:pPr>
      <w:bookmarkStart w:id="1110" w:name="_Ref225948913"/>
      <w:bookmarkStart w:id="1111" w:name="_Ref225948914"/>
      <w:bookmarkStart w:id="1112" w:name="_Toc227154735"/>
      <w:bookmarkStart w:id="1113" w:name="_Toc227565711"/>
      <w:bookmarkStart w:id="1114" w:name="_Toc233778815"/>
      <w:r>
        <w:t>Resource Adequacy Model</w:t>
      </w:r>
      <w:bookmarkEnd w:id="1100"/>
      <w:bookmarkEnd w:id="1101"/>
      <w:bookmarkEnd w:id="1102"/>
      <w:bookmarkEnd w:id="1103"/>
      <w:bookmarkEnd w:id="1104"/>
      <w:bookmarkEnd w:id="1110"/>
      <w:bookmarkEnd w:id="1111"/>
      <w:bookmarkEnd w:id="1112"/>
      <w:bookmarkEnd w:id="1113"/>
      <w:bookmarkEnd w:id="1114"/>
    </w:p>
    <w:p w14:paraId="078E7BE5" w14:textId="77777777" w:rsidR="008436F2" w:rsidRDefault="008436F2" w:rsidP="00A93B2B">
      <w:pPr>
        <w:pStyle w:val="ParaText"/>
      </w:pPr>
      <w:r>
        <w:t xml:space="preserve">To set the PRM and QC for the following year, CAISO builds a production cost model that includes all resources within the CAISO BAA that are on the current year’s net qualifying capacity (NQC) list. Total resource capacity is modeled at the maximum installed capacity level of all resource types for that year with appropriate adjustment to account for deliverability limitations and co-located resources that meet charging needs. Total capacity will be adjusted to account for known retirements, physical capacity reductions, or removal of resources from the NQC list. These resources are modeled as they are expected to perform under RA requirements. For example, resources on planned outages are required to provide substitute capacity, thus planned outages are not included in the model. </w:t>
      </w:r>
    </w:p>
    <w:p w14:paraId="0033BCF6" w14:textId="77777777" w:rsidR="008436F2" w:rsidRDefault="008436F2" w:rsidP="00A93B2B">
      <w:pPr>
        <w:pStyle w:val="ParaText"/>
      </w:pPr>
      <w:r>
        <w:t>CAISO calibrates the model to an annual loss of load expectation of 0.1, then evaluates the number of unserved energy events occurring in each calendar month and adjusts the individual month LOLE targets, if appropriate. When adjusting the monthly LOLE targets, CAISO considers factors relating to system reliability, including, but not limited to forecasted peaks, load uncertainty, changing load patterns, and impacts on PRMs and QC results.</w:t>
      </w:r>
    </w:p>
    <w:p w14:paraId="5BE4E8C1" w14:textId="77777777" w:rsidR="008436F2" w:rsidRDefault="008436F2" w:rsidP="00A93B2B">
      <w:pPr>
        <w:pStyle w:val="ParaText"/>
      </w:pPr>
      <w:r>
        <w:t xml:space="preserve">After setting a monthly LOLE target, each calendar month is individually calibrated to that target. The monthly LOLE target is met when the LOLE for that month would increase if either the supply was decreased or the demand was increased. Adjustments to supply or demand of less than 1 MW are not considered. </w:t>
      </w:r>
    </w:p>
    <w:p w14:paraId="77C22793" w14:textId="77777777" w:rsidR="008436F2" w:rsidRDefault="008436F2" w:rsidP="00A93B2B">
      <w:pPr>
        <w:pStyle w:val="ParaText"/>
      </w:pPr>
      <w:bookmarkStart w:id="1115" w:name="_Hlk218497176"/>
      <w:r>
        <w:t xml:space="preserve">Calibration of the model for these steps could include, but are not limited to, adjustments to load, the removal generation capacity not subject to an ELCC QCC method, adjustments to available import capacity, or the addition and subtraction of perfect capacity. </w:t>
      </w:r>
    </w:p>
    <w:bookmarkEnd w:id="1115"/>
    <w:p w14:paraId="6E753D77" w14:textId="6A214E49" w:rsidR="008436F2" w:rsidRDefault="008436F2" w:rsidP="00A93B2B">
      <w:pPr>
        <w:pStyle w:val="ParaText"/>
      </w:pPr>
      <w:r>
        <w:t xml:space="preserve">This set of calibrated monthly models is used for calculating the ELCC values, see section </w:t>
      </w:r>
      <w:r>
        <w:fldChar w:fldCharType="begin"/>
      </w:r>
      <w:r>
        <w:instrText xml:space="preserve"> REF _Ref215046397 \r \h </w:instrText>
      </w:r>
      <w:r w:rsidR="00A93B2B">
        <w:instrText xml:space="preserve"> \* MERGEFORMAT </w:instrText>
      </w:r>
      <w:r>
        <w:fldChar w:fldCharType="separate"/>
      </w:r>
      <w:r>
        <w:t>13.1.1</w:t>
      </w:r>
      <w:r>
        <w:fldChar w:fldCharType="end"/>
      </w:r>
      <w:r>
        <w:t xml:space="preserve"> </w:t>
      </w:r>
      <w:r>
        <w:fldChar w:fldCharType="begin"/>
      </w:r>
      <w:r>
        <w:instrText xml:space="preserve"> REF _Ref215046400 \h </w:instrText>
      </w:r>
      <w:r w:rsidR="00A93B2B">
        <w:instrText xml:space="preserve"> \* MERGEFORMAT </w:instrText>
      </w:r>
      <w:r>
        <w:fldChar w:fldCharType="separate"/>
      </w:r>
      <w:r>
        <w:t>Effective Load Carrying Capacity</w:t>
      </w:r>
      <w:r>
        <w:fldChar w:fldCharType="end"/>
      </w:r>
      <w:r>
        <w:t xml:space="preserve">, and the PRM values, see section </w:t>
      </w:r>
      <w:r>
        <w:fldChar w:fldCharType="begin"/>
      </w:r>
      <w:r>
        <w:instrText xml:space="preserve"> REF _Ref215046436 \r \h </w:instrText>
      </w:r>
      <w:r w:rsidR="00A93B2B">
        <w:instrText xml:space="preserve"> \* MERGEFORMAT </w:instrText>
      </w:r>
      <w:r>
        <w:fldChar w:fldCharType="separate"/>
      </w:r>
      <w:r>
        <w:t>13.2</w:t>
      </w:r>
      <w:r>
        <w:fldChar w:fldCharType="end"/>
      </w:r>
      <w:r>
        <w:t xml:space="preserve"> </w:t>
      </w:r>
      <w:r>
        <w:fldChar w:fldCharType="begin"/>
      </w:r>
      <w:r>
        <w:instrText xml:space="preserve"> REF _Ref215046439 \h </w:instrText>
      </w:r>
      <w:r w:rsidR="00A93B2B">
        <w:instrText xml:space="preserve"> \* MERGEFORMAT </w:instrText>
      </w:r>
      <w:r>
        <w:fldChar w:fldCharType="separate"/>
      </w:r>
      <w:r>
        <w:t>Planning Reserve Margin</w:t>
      </w:r>
      <w:r>
        <w:fldChar w:fldCharType="end"/>
      </w:r>
      <w:r>
        <w:t xml:space="preserve">. </w:t>
      </w:r>
    </w:p>
    <w:p w14:paraId="22C4033B" w14:textId="77777777" w:rsidR="008436F2" w:rsidRPr="00E00556" w:rsidRDefault="008436F2" w:rsidP="008436F2">
      <w:pPr>
        <w:pStyle w:val="Heading3"/>
        <w:tabs>
          <w:tab w:val="num" w:pos="360"/>
        </w:tabs>
      </w:pPr>
      <w:bookmarkStart w:id="1116" w:name="_Toc227154736"/>
      <w:bookmarkStart w:id="1117" w:name="_Toc227565712"/>
      <w:bookmarkStart w:id="1118" w:name="_Toc233778816"/>
      <w:r>
        <w:lastRenderedPageBreak/>
        <w:t>Process Outline</w:t>
      </w:r>
      <w:bookmarkEnd w:id="1116"/>
      <w:bookmarkEnd w:id="1117"/>
      <w:bookmarkEnd w:id="1118"/>
    </w:p>
    <w:p w14:paraId="54BCB1CB" w14:textId="77777777" w:rsidR="008436F2" w:rsidRDefault="008436F2" w:rsidP="00A93B2B">
      <w:pPr>
        <w:pStyle w:val="ParaText"/>
      </w:pPr>
      <w:r>
        <w:t xml:space="preserve">CAISO will perform the default study annually. CAISO shall provide stakeholders with an opportunity to provide feedback on the proposed results and key inputs to the analysis before finalizing the results. CAISO anticipates publishing the draft default values in early summer and making final values available shortly after. </w:t>
      </w:r>
    </w:p>
    <w:p w14:paraId="65FD9DE6" w14:textId="77777777" w:rsidR="008436F2" w:rsidRDefault="008436F2" w:rsidP="008436F2"/>
    <w:p w14:paraId="4D9F62A3" w14:textId="77777777" w:rsidR="008436F2" w:rsidRDefault="008436F2" w:rsidP="008436F2">
      <w:pPr>
        <w:pStyle w:val="Caption"/>
      </w:pPr>
      <w:r>
        <w:t xml:space="preserve">Figure </w:t>
      </w:r>
      <w:fldSimple w:instr=" SEQ Figure \* ARABIC ">
        <w:r>
          <w:rPr>
            <w:noProof/>
          </w:rPr>
          <w:t>1</w:t>
        </w:r>
      </w:fldSimple>
      <w:r>
        <w:t>: Default Study Process Outline</w:t>
      </w:r>
    </w:p>
    <w:p w14:paraId="7697D822" w14:textId="77777777" w:rsidR="008436F2" w:rsidRDefault="008436F2" w:rsidP="008436F2">
      <w:pPr>
        <w:keepNext/>
      </w:pPr>
      <w:r>
        <w:rPr>
          <w:noProof/>
        </w:rPr>
        <w:drawing>
          <wp:inline distT="0" distB="0" distL="0" distR="0" wp14:anchorId="00F25DF5" wp14:editId="6D0B289D">
            <wp:extent cx="5486400" cy="3200400"/>
            <wp:effectExtent l="0" t="0" r="19050" b="19050"/>
            <wp:docPr id="1671898640"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5" r:lo="rId106" r:qs="rId107" r:cs="rId108"/>
              </a:graphicData>
            </a:graphic>
          </wp:inline>
        </w:drawing>
      </w:r>
    </w:p>
    <w:p w14:paraId="3A4B9726" w14:textId="77777777" w:rsidR="008436F2" w:rsidRPr="00FB72C5" w:rsidRDefault="008436F2" w:rsidP="008436F2">
      <w:pPr>
        <w:pStyle w:val="Caption"/>
      </w:pPr>
    </w:p>
    <w:p w14:paraId="20C61EBC" w14:textId="221B67CD" w:rsidR="00EA543F" w:rsidRDefault="00F86D31" w:rsidP="004534AE">
      <w:pPr>
        <w:pStyle w:val="Heading4"/>
        <w:numPr>
          <w:ilvl w:val="0"/>
          <w:numId w:val="0"/>
        </w:numPr>
        <w:jc w:val="left"/>
      </w:pPr>
      <w:r>
        <w:br w:type="page"/>
      </w:r>
    </w:p>
    <w:p w14:paraId="20C61EBD" w14:textId="77777777" w:rsidR="00EA543F" w:rsidRPr="00EA543F" w:rsidRDefault="00EA543F" w:rsidP="00FA1BA8">
      <w:r>
        <w:lastRenderedPageBreak/>
        <w:br w:type="page"/>
      </w:r>
    </w:p>
    <w:p w14:paraId="20C61EBE" w14:textId="63979D08" w:rsidR="00EF47E0" w:rsidRPr="00A73109" w:rsidRDefault="003145AC" w:rsidP="00FA1BA8">
      <w:pPr>
        <w:pStyle w:val="Heading1"/>
      </w:pPr>
      <w:bookmarkStart w:id="1119" w:name="_Toc233778817"/>
      <w:r>
        <w:lastRenderedPageBreak/>
        <w:t xml:space="preserve">Attachment </w:t>
      </w:r>
      <w:r w:rsidR="00BD6FED" w:rsidRPr="00A73109">
        <w:t>A</w:t>
      </w:r>
      <w:bookmarkEnd w:id="1047"/>
      <w:r>
        <w:t>:</w:t>
      </w:r>
      <w:r w:rsidR="00EF47E0" w:rsidRPr="00A73109">
        <w:tab/>
        <w:t>Reliability Requirements Information Submittal Timelines</w:t>
      </w:r>
      <w:bookmarkEnd w:id="875"/>
      <w:bookmarkEnd w:id="876"/>
      <w:bookmarkEnd w:id="1119"/>
    </w:p>
    <w:p w14:paraId="20C61EBF" w14:textId="720477D8" w:rsidR="00A73109" w:rsidRPr="00D548BD" w:rsidRDefault="00EF47E0" w:rsidP="00606C33">
      <w:pPr>
        <w:pStyle w:val="Heading2"/>
        <w:numPr>
          <w:ilvl w:val="0"/>
          <w:numId w:val="0"/>
        </w:numPr>
        <w:ind w:left="576" w:hanging="576"/>
      </w:pPr>
      <w:bookmarkStart w:id="1120" w:name="_Toc140367248"/>
      <w:bookmarkStart w:id="1121" w:name="_Toc289356320"/>
      <w:bookmarkStart w:id="1122" w:name="_Toc295820560"/>
      <w:bookmarkStart w:id="1123" w:name="_Toc295821036"/>
      <w:bookmarkStart w:id="1124" w:name="_Toc300574063"/>
      <w:bookmarkStart w:id="1125" w:name="_Toc326764027"/>
      <w:bookmarkStart w:id="1126" w:name="_Toc369088224"/>
      <w:bookmarkStart w:id="1127" w:name="_Toc397496603"/>
      <w:bookmarkStart w:id="1128" w:name="_Toc233778818"/>
      <w:r w:rsidRPr="00D548BD">
        <w:t xml:space="preserve">Exhibit </w:t>
      </w:r>
      <w:r w:rsidR="00BD6FED" w:rsidRPr="00D548BD">
        <w:t>A</w:t>
      </w:r>
      <w:r w:rsidRPr="00D548BD">
        <w:t>-</w:t>
      </w:r>
      <w:r w:rsidR="00150D97">
        <w:rPr>
          <w:noProof/>
        </w:rPr>
        <w:fldChar w:fldCharType="begin"/>
      </w:r>
      <w:r w:rsidR="00150D97">
        <w:rPr>
          <w:noProof/>
        </w:rPr>
        <w:instrText xml:space="preserve"> SEQ Exhibit_B- \* ARABIC </w:instrText>
      </w:r>
      <w:r w:rsidR="00150D97">
        <w:rPr>
          <w:noProof/>
        </w:rPr>
        <w:fldChar w:fldCharType="separate"/>
      </w:r>
      <w:r w:rsidR="000F456B">
        <w:rPr>
          <w:noProof/>
        </w:rPr>
        <w:t>1</w:t>
      </w:r>
      <w:r w:rsidR="00150D97">
        <w:rPr>
          <w:noProof/>
        </w:rPr>
        <w:fldChar w:fldCharType="end"/>
      </w:r>
      <w:r w:rsidRPr="00D548BD">
        <w:t>: Summary of Resource Adequacy Information</w:t>
      </w:r>
      <w:r w:rsidR="00F67114">
        <w:t xml:space="preserve"> </w:t>
      </w:r>
      <w:r w:rsidRPr="00D548BD">
        <w:t>Submittal Timelines</w:t>
      </w:r>
      <w:bookmarkEnd w:id="1120"/>
      <w:bookmarkEnd w:id="1121"/>
      <w:bookmarkEnd w:id="1122"/>
      <w:bookmarkEnd w:id="1123"/>
      <w:bookmarkEnd w:id="1124"/>
      <w:bookmarkEnd w:id="1125"/>
      <w:bookmarkEnd w:id="1126"/>
      <w:bookmarkEnd w:id="1127"/>
      <w:bookmarkEnd w:id="1128"/>
      <w:r w:rsidR="00A73109" w:rsidRPr="00D548BD">
        <w:t xml:space="preserve"> </w:t>
      </w:r>
    </w:p>
    <w:p w14:paraId="20C61EC0" w14:textId="77777777" w:rsidR="00A73109" w:rsidRDefault="00A73109" w:rsidP="00A73109">
      <w:pPr>
        <w:pStyle w:val="ParaText"/>
        <w:spacing w:after="0"/>
        <w:jc w:val="left"/>
      </w:pPr>
      <w:r>
        <w:t>Exhibit A-1 represents a summary of the submittal dates for resource adequacy information</w:t>
      </w:r>
      <w:r w:rsidR="00F9697B">
        <w:t xml:space="preserve">.  </w:t>
      </w:r>
    </w:p>
    <w:p w14:paraId="20C61EC1" w14:textId="77777777" w:rsidR="00EF47E0" w:rsidRPr="00A73109" w:rsidRDefault="00EF47E0" w:rsidP="00A73109">
      <w:pPr>
        <w:pStyle w:val="ParaText"/>
        <w:spacing w:after="0"/>
        <w:jc w:val="left"/>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611"/>
        <w:gridCol w:w="2128"/>
        <w:gridCol w:w="2891"/>
      </w:tblGrid>
      <w:tr w:rsidR="00D81956" w14:paraId="20C61EC5" w14:textId="77777777" w:rsidTr="006F24F4">
        <w:trPr>
          <w:tblHeader/>
        </w:trPr>
        <w:tc>
          <w:tcPr>
            <w:tcW w:w="3611" w:type="dxa"/>
            <w:shd w:val="clear" w:color="auto" w:fill="E0E0E0"/>
          </w:tcPr>
          <w:p w14:paraId="20C61EC2" w14:textId="77777777" w:rsidR="00EF47E0" w:rsidRDefault="00EF47E0" w:rsidP="00EC498F">
            <w:pPr>
              <w:pStyle w:val="ParaText"/>
              <w:spacing w:before="60" w:after="60"/>
              <w:rPr>
                <w:rFonts w:cs="Arial"/>
                <w:b/>
                <w:sz w:val="20"/>
              </w:rPr>
            </w:pPr>
            <w:r>
              <w:rPr>
                <w:rFonts w:cs="Arial"/>
                <w:b/>
                <w:sz w:val="20"/>
              </w:rPr>
              <w:t>Item</w:t>
            </w:r>
          </w:p>
        </w:tc>
        <w:tc>
          <w:tcPr>
            <w:tcW w:w="2128" w:type="dxa"/>
            <w:shd w:val="clear" w:color="auto" w:fill="E0E0E0"/>
          </w:tcPr>
          <w:p w14:paraId="20C61EC3" w14:textId="77777777" w:rsidR="00EF47E0" w:rsidRDefault="00EF47E0" w:rsidP="00EC498F">
            <w:pPr>
              <w:pStyle w:val="ParaText"/>
              <w:spacing w:before="60" w:after="60"/>
              <w:rPr>
                <w:rFonts w:cs="Arial"/>
                <w:b/>
                <w:sz w:val="20"/>
              </w:rPr>
            </w:pPr>
            <w:r>
              <w:rPr>
                <w:rFonts w:cs="Arial"/>
                <w:b/>
                <w:sz w:val="20"/>
              </w:rPr>
              <w:t>Submittal Date</w:t>
            </w:r>
          </w:p>
        </w:tc>
        <w:tc>
          <w:tcPr>
            <w:tcW w:w="2891" w:type="dxa"/>
            <w:shd w:val="clear" w:color="auto" w:fill="E0E0E0"/>
          </w:tcPr>
          <w:p w14:paraId="20C61EC4" w14:textId="77777777" w:rsidR="00EF47E0" w:rsidRDefault="00EF47E0" w:rsidP="00EC498F">
            <w:pPr>
              <w:pStyle w:val="ParaText"/>
              <w:spacing w:before="60" w:after="60"/>
              <w:rPr>
                <w:rFonts w:cs="Arial"/>
                <w:b/>
                <w:sz w:val="20"/>
              </w:rPr>
            </w:pPr>
            <w:r>
              <w:rPr>
                <w:rFonts w:cs="Arial"/>
                <w:b/>
                <w:sz w:val="20"/>
              </w:rPr>
              <w:t>Frequency</w:t>
            </w:r>
          </w:p>
        </w:tc>
      </w:tr>
      <w:tr w:rsidR="00EF47E0" w14:paraId="20C61EC9" w14:textId="77777777" w:rsidTr="006F24F4">
        <w:tc>
          <w:tcPr>
            <w:tcW w:w="3611" w:type="dxa"/>
          </w:tcPr>
          <w:p w14:paraId="20C61EC6" w14:textId="77777777" w:rsidR="00EF47E0" w:rsidRDefault="00EF47E0" w:rsidP="00EC498F">
            <w:pPr>
              <w:pStyle w:val="ParaText"/>
              <w:spacing w:before="60" w:after="60"/>
              <w:rPr>
                <w:rFonts w:cs="Arial"/>
                <w:sz w:val="20"/>
              </w:rPr>
            </w:pPr>
          </w:p>
        </w:tc>
        <w:tc>
          <w:tcPr>
            <w:tcW w:w="2128" w:type="dxa"/>
          </w:tcPr>
          <w:p w14:paraId="20C61EC7" w14:textId="77777777" w:rsidR="00EF47E0" w:rsidRDefault="00EF47E0" w:rsidP="00EC498F">
            <w:pPr>
              <w:pStyle w:val="ParaText"/>
              <w:spacing w:before="60" w:after="60"/>
              <w:rPr>
                <w:rFonts w:cs="Arial"/>
                <w:sz w:val="20"/>
              </w:rPr>
            </w:pPr>
          </w:p>
        </w:tc>
        <w:tc>
          <w:tcPr>
            <w:tcW w:w="2891" w:type="dxa"/>
          </w:tcPr>
          <w:p w14:paraId="20C61EC8" w14:textId="77777777" w:rsidR="00EF47E0" w:rsidRDefault="00EF47E0" w:rsidP="00EC498F">
            <w:pPr>
              <w:pStyle w:val="ParaText"/>
              <w:spacing w:before="60" w:after="60"/>
              <w:rPr>
                <w:rFonts w:cs="Arial"/>
                <w:sz w:val="20"/>
              </w:rPr>
            </w:pPr>
          </w:p>
        </w:tc>
      </w:tr>
      <w:tr w:rsidR="00EF47E0" w14:paraId="20C61ED0" w14:textId="77777777" w:rsidTr="006F24F4">
        <w:tc>
          <w:tcPr>
            <w:tcW w:w="3611" w:type="dxa"/>
          </w:tcPr>
          <w:p w14:paraId="20C61ECA" w14:textId="77777777" w:rsidR="00EF47E0" w:rsidRDefault="00EF47E0" w:rsidP="00EC498F">
            <w:pPr>
              <w:pStyle w:val="ParaText"/>
              <w:spacing w:before="60" w:after="60"/>
              <w:rPr>
                <w:rFonts w:cs="Arial"/>
                <w:sz w:val="20"/>
              </w:rPr>
            </w:pPr>
            <w:r>
              <w:rPr>
                <w:rFonts w:cs="Arial"/>
                <w:sz w:val="20"/>
              </w:rPr>
              <w:t>Deliverability Study</w:t>
            </w:r>
          </w:p>
        </w:tc>
        <w:tc>
          <w:tcPr>
            <w:tcW w:w="2128" w:type="dxa"/>
          </w:tcPr>
          <w:p w14:paraId="20C61ECB" w14:textId="77777777" w:rsidR="000B60A9" w:rsidRDefault="000B60A9" w:rsidP="00EC498F">
            <w:pPr>
              <w:pStyle w:val="ParaText"/>
              <w:spacing w:before="60" w:after="60"/>
              <w:rPr>
                <w:rFonts w:cs="Arial"/>
                <w:sz w:val="20"/>
              </w:rPr>
            </w:pPr>
            <w:r>
              <w:rPr>
                <w:rFonts w:cs="Arial"/>
                <w:sz w:val="20"/>
              </w:rPr>
              <w:t xml:space="preserve">January </w:t>
            </w:r>
          </w:p>
          <w:p w14:paraId="20C61ECC" w14:textId="77777777" w:rsidR="000B60A9" w:rsidRDefault="000B60A9" w:rsidP="00EC498F">
            <w:pPr>
              <w:pStyle w:val="ParaText"/>
              <w:spacing w:before="60" w:after="60"/>
              <w:rPr>
                <w:rFonts w:cs="Arial"/>
                <w:sz w:val="20"/>
              </w:rPr>
            </w:pPr>
            <w:r>
              <w:rPr>
                <w:rFonts w:cs="Arial"/>
                <w:sz w:val="20"/>
              </w:rPr>
              <w:t>April</w:t>
            </w:r>
          </w:p>
          <w:p w14:paraId="20C61ECD" w14:textId="77777777" w:rsidR="000B60A9" w:rsidRDefault="000B60A9" w:rsidP="00EC498F">
            <w:pPr>
              <w:pStyle w:val="ParaText"/>
              <w:spacing w:before="60" w:after="60"/>
              <w:rPr>
                <w:rFonts w:cs="Arial"/>
                <w:sz w:val="20"/>
              </w:rPr>
            </w:pPr>
            <w:r>
              <w:rPr>
                <w:rFonts w:cs="Arial"/>
                <w:sz w:val="20"/>
              </w:rPr>
              <w:t>July</w:t>
            </w:r>
          </w:p>
          <w:p w14:paraId="20C61ECE" w14:textId="77777777" w:rsidR="00EF47E0" w:rsidRDefault="000B60A9" w:rsidP="00EC498F">
            <w:pPr>
              <w:pStyle w:val="ParaText"/>
              <w:spacing w:before="60" w:after="60"/>
              <w:rPr>
                <w:rFonts w:cs="Arial"/>
                <w:sz w:val="20"/>
              </w:rPr>
            </w:pPr>
            <w:r>
              <w:rPr>
                <w:rFonts w:cs="Arial"/>
                <w:sz w:val="20"/>
              </w:rPr>
              <w:t xml:space="preserve">October </w:t>
            </w:r>
          </w:p>
        </w:tc>
        <w:tc>
          <w:tcPr>
            <w:tcW w:w="2891" w:type="dxa"/>
          </w:tcPr>
          <w:p w14:paraId="20C61ECF" w14:textId="77777777" w:rsidR="00EF47E0" w:rsidRDefault="000B60A9" w:rsidP="00EC498F">
            <w:pPr>
              <w:pStyle w:val="ParaText"/>
              <w:spacing w:before="60" w:after="60"/>
              <w:rPr>
                <w:rFonts w:cs="Arial"/>
                <w:sz w:val="20"/>
              </w:rPr>
            </w:pPr>
            <w:r>
              <w:rPr>
                <w:rFonts w:cs="Arial"/>
                <w:sz w:val="20"/>
              </w:rPr>
              <w:t xml:space="preserve">Quarterly </w:t>
            </w:r>
            <w:r w:rsidR="00EF47E0">
              <w:rPr>
                <w:rFonts w:cs="Arial"/>
                <w:sz w:val="20"/>
              </w:rPr>
              <w:t>or as dictated by Good Utility Practice</w:t>
            </w:r>
          </w:p>
        </w:tc>
      </w:tr>
      <w:tr w:rsidR="00EF47E0" w14:paraId="20C61ED4" w14:textId="77777777" w:rsidTr="006F24F4">
        <w:tc>
          <w:tcPr>
            <w:tcW w:w="3611" w:type="dxa"/>
          </w:tcPr>
          <w:p w14:paraId="20C61ED1" w14:textId="77777777" w:rsidR="00EF47E0" w:rsidRDefault="000B60A9" w:rsidP="00EC498F">
            <w:pPr>
              <w:pStyle w:val="ParaText"/>
              <w:spacing w:before="60" w:after="60"/>
              <w:rPr>
                <w:rFonts w:cs="Arial"/>
                <w:sz w:val="20"/>
              </w:rPr>
            </w:pPr>
            <w:r>
              <w:rPr>
                <w:rFonts w:cs="Arial"/>
                <w:sz w:val="20"/>
              </w:rPr>
              <w:t xml:space="preserve">Local Capacity </w:t>
            </w:r>
            <w:r w:rsidR="00A46EAF">
              <w:rPr>
                <w:rFonts w:cs="Arial"/>
                <w:sz w:val="20"/>
              </w:rPr>
              <w:t>Process</w:t>
            </w:r>
          </w:p>
        </w:tc>
        <w:tc>
          <w:tcPr>
            <w:tcW w:w="2128" w:type="dxa"/>
          </w:tcPr>
          <w:p w14:paraId="20C61ED2" w14:textId="77777777" w:rsidR="00EF47E0" w:rsidRDefault="000B60A9" w:rsidP="00EC498F">
            <w:pPr>
              <w:pStyle w:val="ParaText"/>
              <w:spacing w:before="60" w:after="60"/>
              <w:rPr>
                <w:rFonts w:cs="Arial"/>
                <w:sz w:val="20"/>
              </w:rPr>
            </w:pPr>
            <w:r>
              <w:rPr>
                <w:rFonts w:cs="Arial"/>
                <w:sz w:val="20"/>
              </w:rPr>
              <w:t>See Exhibit A-4</w:t>
            </w:r>
          </w:p>
        </w:tc>
        <w:tc>
          <w:tcPr>
            <w:tcW w:w="2891" w:type="dxa"/>
          </w:tcPr>
          <w:p w14:paraId="20C61ED3" w14:textId="77777777" w:rsidR="00EF47E0" w:rsidRDefault="00EF47E0" w:rsidP="00EC498F">
            <w:pPr>
              <w:pStyle w:val="ParaText"/>
              <w:spacing w:before="60" w:after="60"/>
              <w:rPr>
                <w:rFonts w:cs="Arial"/>
                <w:sz w:val="20"/>
              </w:rPr>
            </w:pPr>
            <w:r>
              <w:rPr>
                <w:rFonts w:cs="Arial"/>
                <w:sz w:val="20"/>
              </w:rPr>
              <w:t>Annual</w:t>
            </w:r>
          </w:p>
        </w:tc>
      </w:tr>
      <w:tr w:rsidR="0035767D" w14:paraId="20C61ED8" w14:textId="77777777" w:rsidTr="006F24F4">
        <w:tc>
          <w:tcPr>
            <w:tcW w:w="3611" w:type="dxa"/>
          </w:tcPr>
          <w:p w14:paraId="20C61ED5" w14:textId="77777777" w:rsidR="0035767D" w:rsidRDefault="0035767D" w:rsidP="00EC498F">
            <w:pPr>
              <w:pStyle w:val="ParaText"/>
              <w:spacing w:before="60" w:after="60"/>
              <w:rPr>
                <w:rFonts w:cs="Arial"/>
                <w:sz w:val="20"/>
              </w:rPr>
            </w:pPr>
            <w:r>
              <w:rPr>
                <w:rFonts w:cs="Arial"/>
                <w:sz w:val="20"/>
              </w:rPr>
              <w:t>Local Regulatory Authority submits Qualifying Capacity Criteria &amp; Qualifying Capacity Calculation results to ISO</w:t>
            </w:r>
          </w:p>
        </w:tc>
        <w:tc>
          <w:tcPr>
            <w:tcW w:w="2128" w:type="dxa"/>
          </w:tcPr>
          <w:p w14:paraId="20C61ED6" w14:textId="77777777" w:rsidR="0035767D" w:rsidRDefault="0035767D" w:rsidP="00EC498F">
            <w:pPr>
              <w:pStyle w:val="ParaText"/>
              <w:spacing w:before="60" w:after="60"/>
              <w:rPr>
                <w:rFonts w:cs="Arial"/>
                <w:sz w:val="20"/>
              </w:rPr>
            </w:pPr>
            <w:r>
              <w:rPr>
                <w:rFonts w:cs="Arial"/>
                <w:sz w:val="20"/>
              </w:rPr>
              <w:t>Due June 1</w:t>
            </w:r>
          </w:p>
        </w:tc>
        <w:tc>
          <w:tcPr>
            <w:tcW w:w="2891" w:type="dxa"/>
          </w:tcPr>
          <w:p w14:paraId="20C61ED7" w14:textId="77777777" w:rsidR="0035767D" w:rsidRDefault="0035767D" w:rsidP="00EC498F">
            <w:pPr>
              <w:pStyle w:val="ParaText"/>
              <w:spacing w:before="60" w:after="60"/>
              <w:rPr>
                <w:rFonts w:cs="Arial"/>
                <w:sz w:val="20"/>
              </w:rPr>
            </w:pPr>
            <w:r>
              <w:rPr>
                <w:rFonts w:cs="Arial"/>
                <w:sz w:val="20"/>
              </w:rPr>
              <w:t>Annual</w:t>
            </w:r>
          </w:p>
        </w:tc>
      </w:tr>
      <w:tr w:rsidR="00EF47E0" w14:paraId="20C61EDC" w14:textId="77777777" w:rsidTr="006F24F4">
        <w:tc>
          <w:tcPr>
            <w:tcW w:w="3611" w:type="dxa"/>
          </w:tcPr>
          <w:p w14:paraId="20C61ED9" w14:textId="77777777" w:rsidR="00EF47E0" w:rsidRDefault="00EF47E0" w:rsidP="0035767D">
            <w:pPr>
              <w:pStyle w:val="ParaText"/>
              <w:spacing w:before="60" w:after="60"/>
              <w:rPr>
                <w:rFonts w:cs="Arial"/>
                <w:sz w:val="20"/>
              </w:rPr>
            </w:pPr>
            <w:r>
              <w:rPr>
                <w:rFonts w:cs="Arial"/>
                <w:sz w:val="20"/>
              </w:rPr>
              <w:t xml:space="preserve">Net Qualifying Capacity </w:t>
            </w:r>
            <w:r w:rsidR="0035767D">
              <w:rPr>
                <w:rFonts w:cs="Arial"/>
                <w:sz w:val="20"/>
              </w:rPr>
              <w:t xml:space="preserve">draft list posting </w:t>
            </w:r>
          </w:p>
        </w:tc>
        <w:tc>
          <w:tcPr>
            <w:tcW w:w="2128" w:type="dxa"/>
          </w:tcPr>
          <w:p w14:paraId="20C61EDA" w14:textId="77777777" w:rsidR="00EF47E0" w:rsidRDefault="004B2DAF" w:rsidP="00EC498F">
            <w:pPr>
              <w:pStyle w:val="ParaText"/>
              <w:spacing w:before="60" w:after="60"/>
              <w:rPr>
                <w:rFonts w:cs="Arial"/>
                <w:sz w:val="20"/>
              </w:rPr>
            </w:pPr>
            <w:r>
              <w:rPr>
                <w:rFonts w:cs="Arial"/>
                <w:sz w:val="20"/>
              </w:rPr>
              <w:t xml:space="preserve"> Second  week in August</w:t>
            </w:r>
          </w:p>
        </w:tc>
        <w:tc>
          <w:tcPr>
            <w:tcW w:w="2891" w:type="dxa"/>
          </w:tcPr>
          <w:p w14:paraId="20C61EDB" w14:textId="77777777" w:rsidR="00EF47E0" w:rsidRDefault="0035767D" w:rsidP="00EC498F">
            <w:pPr>
              <w:pStyle w:val="ParaText"/>
              <w:spacing w:before="60" w:after="60"/>
              <w:rPr>
                <w:rFonts w:cs="Arial"/>
                <w:sz w:val="20"/>
              </w:rPr>
            </w:pPr>
            <w:r>
              <w:rPr>
                <w:rFonts w:cs="Arial"/>
                <w:sz w:val="20"/>
              </w:rPr>
              <w:t>Annual</w:t>
            </w:r>
          </w:p>
        </w:tc>
      </w:tr>
      <w:tr w:rsidR="0035767D" w14:paraId="20C61EE0" w14:textId="77777777" w:rsidTr="006F24F4">
        <w:tc>
          <w:tcPr>
            <w:tcW w:w="3611" w:type="dxa"/>
          </w:tcPr>
          <w:p w14:paraId="20C61EDD" w14:textId="77777777" w:rsidR="0035767D" w:rsidRDefault="0035767D" w:rsidP="0035767D">
            <w:pPr>
              <w:pStyle w:val="ParaText"/>
              <w:spacing w:before="60" w:after="60"/>
              <w:rPr>
                <w:rFonts w:cs="Arial"/>
                <w:sz w:val="20"/>
              </w:rPr>
            </w:pPr>
            <w:r>
              <w:rPr>
                <w:rFonts w:cs="Arial"/>
                <w:sz w:val="20"/>
              </w:rPr>
              <w:t>Effective Flexible Capacity draft list posting</w:t>
            </w:r>
          </w:p>
        </w:tc>
        <w:tc>
          <w:tcPr>
            <w:tcW w:w="2128" w:type="dxa"/>
          </w:tcPr>
          <w:p w14:paraId="20C61EDE" w14:textId="77777777" w:rsidR="0035767D" w:rsidRDefault="004B2DAF" w:rsidP="00EC498F">
            <w:pPr>
              <w:pStyle w:val="ParaText"/>
              <w:spacing w:before="60" w:after="60"/>
              <w:rPr>
                <w:rFonts w:cs="Arial"/>
                <w:sz w:val="20"/>
              </w:rPr>
            </w:pPr>
            <w:r>
              <w:rPr>
                <w:rFonts w:cs="Arial"/>
                <w:sz w:val="20"/>
              </w:rPr>
              <w:t>Second week in August</w:t>
            </w:r>
          </w:p>
        </w:tc>
        <w:tc>
          <w:tcPr>
            <w:tcW w:w="2891" w:type="dxa"/>
          </w:tcPr>
          <w:p w14:paraId="20C61EDF" w14:textId="77777777" w:rsidR="0035767D" w:rsidDel="0035767D" w:rsidRDefault="0035767D" w:rsidP="00EC498F">
            <w:pPr>
              <w:pStyle w:val="ParaText"/>
              <w:spacing w:before="60" w:after="60"/>
              <w:rPr>
                <w:rFonts w:cs="Arial"/>
                <w:sz w:val="20"/>
              </w:rPr>
            </w:pPr>
            <w:r>
              <w:rPr>
                <w:rFonts w:cs="Arial"/>
                <w:sz w:val="20"/>
              </w:rPr>
              <w:t>Annual</w:t>
            </w:r>
          </w:p>
        </w:tc>
      </w:tr>
      <w:tr w:rsidR="0035767D" w14:paraId="20C61EE4" w14:textId="77777777" w:rsidTr="006F24F4">
        <w:tc>
          <w:tcPr>
            <w:tcW w:w="3611" w:type="dxa"/>
          </w:tcPr>
          <w:p w14:paraId="20C61EE1" w14:textId="77777777" w:rsidR="0035767D" w:rsidRDefault="00CD338C" w:rsidP="0035767D">
            <w:pPr>
              <w:pStyle w:val="ParaText"/>
              <w:spacing w:before="60" w:after="60"/>
              <w:rPr>
                <w:rFonts w:cs="Arial"/>
                <w:sz w:val="20"/>
              </w:rPr>
            </w:pPr>
            <w:r>
              <w:rPr>
                <w:rFonts w:cs="Arial"/>
                <w:sz w:val="20"/>
              </w:rPr>
              <w:t>Scheduling Coordinator</w:t>
            </w:r>
            <w:r w:rsidR="0035767D">
              <w:rPr>
                <w:rFonts w:cs="Arial"/>
                <w:sz w:val="20"/>
              </w:rPr>
              <w:t xml:space="preserve"> Corrections to draft NQC list</w:t>
            </w:r>
          </w:p>
        </w:tc>
        <w:tc>
          <w:tcPr>
            <w:tcW w:w="2128" w:type="dxa"/>
          </w:tcPr>
          <w:p w14:paraId="20C61EE2" w14:textId="777B73F9" w:rsidR="0035767D" w:rsidRDefault="0035767D" w:rsidP="00AB460A">
            <w:pPr>
              <w:pStyle w:val="ParaText"/>
              <w:spacing w:before="60" w:after="60"/>
              <w:rPr>
                <w:rFonts w:cs="Arial"/>
                <w:sz w:val="20"/>
              </w:rPr>
            </w:pPr>
            <w:r>
              <w:rPr>
                <w:rFonts w:cs="Arial"/>
                <w:sz w:val="20"/>
              </w:rPr>
              <w:t>Due 3 weeks after posting of draft NQC list</w:t>
            </w:r>
          </w:p>
        </w:tc>
        <w:tc>
          <w:tcPr>
            <w:tcW w:w="2891" w:type="dxa"/>
          </w:tcPr>
          <w:p w14:paraId="20C61EE3" w14:textId="77777777" w:rsidR="0035767D" w:rsidRDefault="0035767D" w:rsidP="00EC498F">
            <w:pPr>
              <w:pStyle w:val="ParaText"/>
              <w:spacing w:before="60" w:after="60"/>
              <w:rPr>
                <w:rFonts w:cs="Arial"/>
                <w:sz w:val="20"/>
              </w:rPr>
            </w:pPr>
            <w:r>
              <w:rPr>
                <w:rFonts w:cs="Arial"/>
                <w:sz w:val="20"/>
              </w:rPr>
              <w:t>Annual</w:t>
            </w:r>
          </w:p>
        </w:tc>
      </w:tr>
      <w:tr w:rsidR="0035767D" w14:paraId="20C61EE8" w14:textId="77777777" w:rsidTr="006F24F4">
        <w:tc>
          <w:tcPr>
            <w:tcW w:w="3611" w:type="dxa"/>
          </w:tcPr>
          <w:p w14:paraId="20C61EE5" w14:textId="77777777" w:rsidR="0035767D" w:rsidRDefault="00CD338C" w:rsidP="0035767D">
            <w:pPr>
              <w:pStyle w:val="ParaText"/>
              <w:spacing w:before="60" w:after="60"/>
              <w:rPr>
                <w:rFonts w:cs="Arial"/>
                <w:sz w:val="20"/>
              </w:rPr>
            </w:pPr>
            <w:r>
              <w:rPr>
                <w:rFonts w:cs="Arial"/>
                <w:sz w:val="20"/>
              </w:rPr>
              <w:t>Scheduling Coordinator</w:t>
            </w:r>
            <w:r w:rsidR="0035767D">
              <w:rPr>
                <w:rFonts w:cs="Arial"/>
                <w:sz w:val="20"/>
              </w:rPr>
              <w:t xml:space="preserve"> Corrections to Draft EFC List</w:t>
            </w:r>
          </w:p>
        </w:tc>
        <w:tc>
          <w:tcPr>
            <w:tcW w:w="2128" w:type="dxa"/>
          </w:tcPr>
          <w:p w14:paraId="20C61EE6" w14:textId="228A69BB" w:rsidR="0035767D" w:rsidRDefault="00A84D38" w:rsidP="00AB460A">
            <w:pPr>
              <w:pStyle w:val="ParaText"/>
              <w:spacing w:before="60" w:after="60"/>
              <w:rPr>
                <w:rFonts w:cs="Arial"/>
                <w:sz w:val="20"/>
              </w:rPr>
            </w:pPr>
            <w:r>
              <w:rPr>
                <w:rFonts w:cs="Arial"/>
                <w:sz w:val="20"/>
              </w:rPr>
              <w:t>Due 3 weeks after posting of draft EFC list</w:t>
            </w:r>
          </w:p>
        </w:tc>
        <w:tc>
          <w:tcPr>
            <w:tcW w:w="2891" w:type="dxa"/>
          </w:tcPr>
          <w:p w14:paraId="20C61EE7" w14:textId="77777777" w:rsidR="0035767D" w:rsidRDefault="0035767D" w:rsidP="0035767D">
            <w:pPr>
              <w:pStyle w:val="ParaText"/>
              <w:spacing w:before="60" w:after="60"/>
              <w:rPr>
                <w:rFonts w:cs="Arial"/>
                <w:sz w:val="20"/>
              </w:rPr>
            </w:pPr>
            <w:r>
              <w:rPr>
                <w:rFonts w:cs="Arial"/>
                <w:sz w:val="20"/>
              </w:rPr>
              <w:t>Annual</w:t>
            </w:r>
          </w:p>
        </w:tc>
      </w:tr>
      <w:tr w:rsidR="0035767D" w14:paraId="20C61EEC" w14:textId="77777777" w:rsidTr="006F24F4">
        <w:tc>
          <w:tcPr>
            <w:tcW w:w="3611" w:type="dxa"/>
          </w:tcPr>
          <w:p w14:paraId="20C61EE9" w14:textId="77777777" w:rsidR="0035767D" w:rsidRDefault="0035767D" w:rsidP="0035767D">
            <w:pPr>
              <w:pStyle w:val="ParaText"/>
              <w:spacing w:before="60" w:after="60"/>
              <w:rPr>
                <w:rFonts w:cs="Arial"/>
                <w:sz w:val="20"/>
              </w:rPr>
            </w:pPr>
            <w:r>
              <w:rPr>
                <w:rFonts w:cs="Arial"/>
                <w:sz w:val="20"/>
              </w:rPr>
              <w:t>Final NQC List Posting</w:t>
            </w:r>
          </w:p>
        </w:tc>
        <w:tc>
          <w:tcPr>
            <w:tcW w:w="2128" w:type="dxa"/>
          </w:tcPr>
          <w:p w14:paraId="20C61EEA" w14:textId="77777777" w:rsidR="0035767D" w:rsidRDefault="0035767D" w:rsidP="0035767D">
            <w:pPr>
              <w:pStyle w:val="ParaText"/>
              <w:spacing w:before="60" w:after="60"/>
              <w:rPr>
                <w:rFonts w:cs="Arial"/>
                <w:sz w:val="20"/>
              </w:rPr>
            </w:pPr>
            <w:r>
              <w:rPr>
                <w:rFonts w:cs="Arial"/>
                <w:sz w:val="20"/>
              </w:rPr>
              <w:t>TBD</w:t>
            </w:r>
          </w:p>
        </w:tc>
        <w:tc>
          <w:tcPr>
            <w:tcW w:w="2891" w:type="dxa"/>
          </w:tcPr>
          <w:p w14:paraId="20C61EEB" w14:textId="77777777" w:rsidR="0035767D" w:rsidRDefault="0035767D" w:rsidP="0035767D">
            <w:pPr>
              <w:pStyle w:val="ParaText"/>
              <w:spacing w:before="60" w:after="60"/>
              <w:rPr>
                <w:rFonts w:cs="Arial"/>
                <w:sz w:val="20"/>
              </w:rPr>
            </w:pPr>
            <w:r>
              <w:rPr>
                <w:rFonts w:cs="Arial"/>
                <w:sz w:val="20"/>
              </w:rPr>
              <w:t>Annual</w:t>
            </w:r>
          </w:p>
        </w:tc>
      </w:tr>
      <w:tr w:rsidR="0035767D" w14:paraId="20C61EF0" w14:textId="77777777" w:rsidTr="006F24F4">
        <w:tc>
          <w:tcPr>
            <w:tcW w:w="3611" w:type="dxa"/>
          </w:tcPr>
          <w:p w14:paraId="20C61EED" w14:textId="77777777" w:rsidR="0035767D" w:rsidRDefault="0035767D" w:rsidP="0035767D">
            <w:pPr>
              <w:pStyle w:val="ParaText"/>
              <w:spacing w:before="60" w:after="60"/>
              <w:rPr>
                <w:rFonts w:cs="Arial"/>
                <w:sz w:val="20"/>
              </w:rPr>
            </w:pPr>
            <w:r>
              <w:rPr>
                <w:rFonts w:cs="Arial"/>
                <w:sz w:val="20"/>
              </w:rPr>
              <w:t>Final EFC List Posting</w:t>
            </w:r>
          </w:p>
        </w:tc>
        <w:tc>
          <w:tcPr>
            <w:tcW w:w="2128" w:type="dxa"/>
          </w:tcPr>
          <w:p w14:paraId="20C61EEE" w14:textId="77777777" w:rsidR="0035767D" w:rsidRDefault="0035767D" w:rsidP="0035767D">
            <w:pPr>
              <w:pStyle w:val="ParaText"/>
              <w:spacing w:before="60" w:after="60"/>
              <w:rPr>
                <w:rFonts w:cs="Arial"/>
                <w:sz w:val="20"/>
              </w:rPr>
            </w:pPr>
            <w:r>
              <w:rPr>
                <w:rFonts w:cs="Arial"/>
                <w:sz w:val="20"/>
              </w:rPr>
              <w:t>TBD</w:t>
            </w:r>
          </w:p>
        </w:tc>
        <w:tc>
          <w:tcPr>
            <w:tcW w:w="2891" w:type="dxa"/>
          </w:tcPr>
          <w:p w14:paraId="20C61EEF" w14:textId="77777777" w:rsidR="0035767D" w:rsidRDefault="0035767D" w:rsidP="0035767D">
            <w:pPr>
              <w:pStyle w:val="ParaText"/>
              <w:spacing w:before="60" w:after="60"/>
              <w:rPr>
                <w:rFonts w:cs="Arial"/>
                <w:sz w:val="20"/>
              </w:rPr>
            </w:pPr>
            <w:r>
              <w:rPr>
                <w:rFonts w:cs="Arial"/>
                <w:sz w:val="20"/>
              </w:rPr>
              <w:t>Annual</w:t>
            </w:r>
          </w:p>
        </w:tc>
      </w:tr>
      <w:tr w:rsidR="0035767D" w:rsidDel="0035767D" w14:paraId="20C61EF4" w14:textId="77777777" w:rsidTr="006F24F4">
        <w:tc>
          <w:tcPr>
            <w:tcW w:w="3611" w:type="dxa"/>
          </w:tcPr>
          <w:p w14:paraId="20C61EF1" w14:textId="77777777" w:rsidR="0035767D" w:rsidDel="0035767D" w:rsidRDefault="0035767D" w:rsidP="0035767D">
            <w:pPr>
              <w:pStyle w:val="ParaText"/>
              <w:spacing w:before="60" w:after="60"/>
              <w:rPr>
                <w:rFonts w:cs="Arial"/>
                <w:sz w:val="20"/>
              </w:rPr>
            </w:pPr>
            <w:r>
              <w:rPr>
                <w:rFonts w:cs="Arial"/>
                <w:sz w:val="20"/>
              </w:rPr>
              <w:t>SC requests changes to Final NQC List</w:t>
            </w:r>
            <w:r w:rsidR="00BB41DB">
              <w:rPr>
                <w:rFonts w:cs="Arial"/>
                <w:sz w:val="20"/>
              </w:rPr>
              <w:t xml:space="preserve"> (Changes include addition of new resources that are COD</w:t>
            </w:r>
            <w:r w:rsidR="009D42A1">
              <w:rPr>
                <w:rFonts w:cs="Arial"/>
                <w:sz w:val="20"/>
              </w:rPr>
              <w:t>/COM</w:t>
            </w:r>
            <w:r w:rsidR="00BB41DB">
              <w:rPr>
                <w:rFonts w:cs="Arial"/>
                <w:sz w:val="20"/>
              </w:rPr>
              <w:t>). Requests must be submitted in CIRA.</w:t>
            </w:r>
          </w:p>
        </w:tc>
        <w:tc>
          <w:tcPr>
            <w:tcW w:w="2128" w:type="dxa"/>
          </w:tcPr>
          <w:p w14:paraId="20C61EF2" w14:textId="77777777" w:rsidR="0035767D" w:rsidDel="0035767D" w:rsidRDefault="0035767D" w:rsidP="0035767D">
            <w:pPr>
              <w:pStyle w:val="ParaText"/>
              <w:spacing w:before="60" w:after="60"/>
              <w:rPr>
                <w:rFonts w:cs="Arial"/>
                <w:sz w:val="20"/>
              </w:rPr>
            </w:pPr>
            <w:r>
              <w:rPr>
                <w:rFonts w:cs="Arial"/>
                <w:sz w:val="20"/>
              </w:rPr>
              <w:t>Prior to the first of the month 2 months prior to the target compliance month.</w:t>
            </w:r>
          </w:p>
        </w:tc>
        <w:tc>
          <w:tcPr>
            <w:tcW w:w="2891" w:type="dxa"/>
          </w:tcPr>
          <w:p w14:paraId="20C61EF3" w14:textId="77777777" w:rsidR="0035767D" w:rsidDel="0035767D" w:rsidRDefault="0035767D" w:rsidP="0035767D">
            <w:pPr>
              <w:pStyle w:val="ParaText"/>
              <w:spacing w:before="60" w:after="60"/>
              <w:rPr>
                <w:rFonts w:cs="Arial"/>
                <w:sz w:val="20"/>
              </w:rPr>
            </w:pPr>
            <w:r>
              <w:rPr>
                <w:rFonts w:cs="Arial"/>
                <w:sz w:val="20"/>
              </w:rPr>
              <w:t>Monthly</w:t>
            </w:r>
          </w:p>
        </w:tc>
      </w:tr>
      <w:tr w:rsidR="0035767D" w14:paraId="20C61EF8" w14:textId="77777777" w:rsidTr="006F24F4">
        <w:tc>
          <w:tcPr>
            <w:tcW w:w="3611" w:type="dxa"/>
          </w:tcPr>
          <w:p w14:paraId="20C61EF5" w14:textId="77777777" w:rsidR="0035767D" w:rsidRDefault="0035767D" w:rsidP="0035767D">
            <w:pPr>
              <w:pStyle w:val="ParaText"/>
              <w:spacing w:before="60" w:after="60"/>
              <w:rPr>
                <w:rFonts w:cs="Arial"/>
                <w:sz w:val="20"/>
              </w:rPr>
            </w:pPr>
            <w:r>
              <w:rPr>
                <w:rFonts w:cs="Arial"/>
                <w:sz w:val="20"/>
              </w:rPr>
              <w:t xml:space="preserve">ISO updates final NQC list </w:t>
            </w:r>
          </w:p>
        </w:tc>
        <w:tc>
          <w:tcPr>
            <w:tcW w:w="2128" w:type="dxa"/>
          </w:tcPr>
          <w:p w14:paraId="20C61EF6" w14:textId="77777777" w:rsidR="0035767D" w:rsidRDefault="0035767D" w:rsidP="0035767D">
            <w:pPr>
              <w:pStyle w:val="ParaText"/>
              <w:spacing w:before="60" w:after="60"/>
              <w:rPr>
                <w:rFonts w:cs="Arial"/>
                <w:sz w:val="20"/>
              </w:rPr>
            </w:pPr>
            <w:r>
              <w:rPr>
                <w:rFonts w:cs="Arial"/>
                <w:sz w:val="20"/>
              </w:rPr>
              <w:t>15</w:t>
            </w:r>
            <w:r>
              <w:rPr>
                <w:rFonts w:cs="Arial"/>
                <w:sz w:val="20"/>
                <w:vertAlign w:val="superscript"/>
              </w:rPr>
              <w:t>th</w:t>
            </w:r>
            <w:r>
              <w:rPr>
                <w:rFonts w:cs="Arial"/>
                <w:sz w:val="20"/>
              </w:rPr>
              <w:t xml:space="preserve"> of each month</w:t>
            </w:r>
          </w:p>
        </w:tc>
        <w:tc>
          <w:tcPr>
            <w:tcW w:w="2891" w:type="dxa"/>
          </w:tcPr>
          <w:p w14:paraId="20C61EF7" w14:textId="77777777" w:rsidR="0035767D" w:rsidRDefault="0035767D" w:rsidP="0035767D">
            <w:pPr>
              <w:pStyle w:val="ParaText"/>
              <w:spacing w:before="60" w:after="60"/>
              <w:rPr>
                <w:rFonts w:cs="Arial"/>
                <w:sz w:val="20"/>
              </w:rPr>
            </w:pPr>
            <w:r>
              <w:rPr>
                <w:rFonts w:cs="Arial"/>
                <w:sz w:val="20"/>
              </w:rPr>
              <w:t>Monthly</w:t>
            </w:r>
          </w:p>
        </w:tc>
      </w:tr>
      <w:tr w:rsidR="0035767D" w14:paraId="20C61EFC" w14:textId="77777777" w:rsidTr="006F24F4">
        <w:tc>
          <w:tcPr>
            <w:tcW w:w="3611" w:type="dxa"/>
          </w:tcPr>
          <w:p w14:paraId="20C61EF9" w14:textId="77777777" w:rsidR="0035767D" w:rsidDel="0035767D" w:rsidRDefault="00854BD2" w:rsidP="0035767D">
            <w:pPr>
              <w:pStyle w:val="ParaText"/>
              <w:spacing w:before="60" w:after="60"/>
              <w:rPr>
                <w:rFonts w:cs="Arial"/>
                <w:sz w:val="20"/>
              </w:rPr>
            </w:pPr>
            <w:r>
              <w:rPr>
                <w:rFonts w:cs="Arial"/>
                <w:sz w:val="20"/>
              </w:rPr>
              <w:lastRenderedPageBreak/>
              <w:t>Scheduling Coordinator</w:t>
            </w:r>
            <w:r w:rsidR="0035767D">
              <w:rPr>
                <w:rFonts w:cs="Arial"/>
                <w:sz w:val="20"/>
              </w:rPr>
              <w:t xml:space="preserve"> requests changes to final EFC list</w:t>
            </w:r>
          </w:p>
        </w:tc>
        <w:tc>
          <w:tcPr>
            <w:tcW w:w="2128" w:type="dxa"/>
          </w:tcPr>
          <w:p w14:paraId="20C61EFA" w14:textId="77777777" w:rsidR="0035767D" w:rsidRDefault="0035767D" w:rsidP="0035767D">
            <w:pPr>
              <w:pStyle w:val="ParaText"/>
              <w:spacing w:before="60" w:after="60"/>
              <w:rPr>
                <w:rFonts w:cs="Arial"/>
                <w:sz w:val="20"/>
              </w:rPr>
            </w:pPr>
            <w:r>
              <w:rPr>
                <w:rFonts w:cs="Arial"/>
                <w:sz w:val="20"/>
              </w:rPr>
              <w:t>Prior to the first of the month 2 months prior to the target compliance month.</w:t>
            </w:r>
          </w:p>
        </w:tc>
        <w:tc>
          <w:tcPr>
            <w:tcW w:w="2891" w:type="dxa"/>
          </w:tcPr>
          <w:p w14:paraId="20C61EFB" w14:textId="77777777" w:rsidR="0035767D" w:rsidRDefault="0035767D" w:rsidP="0035767D">
            <w:pPr>
              <w:pStyle w:val="ParaText"/>
              <w:spacing w:before="60" w:after="60"/>
              <w:rPr>
                <w:rFonts w:cs="Arial"/>
                <w:sz w:val="20"/>
              </w:rPr>
            </w:pPr>
            <w:r>
              <w:rPr>
                <w:rFonts w:cs="Arial"/>
                <w:sz w:val="20"/>
              </w:rPr>
              <w:t>Monthly</w:t>
            </w:r>
          </w:p>
        </w:tc>
      </w:tr>
      <w:tr w:rsidR="0035767D" w14:paraId="20C61F00" w14:textId="77777777" w:rsidTr="006F24F4">
        <w:tc>
          <w:tcPr>
            <w:tcW w:w="3611" w:type="dxa"/>
          </w:tcPr>
          <w:p w14:paraId="20C61EFD" w14:textId="77777777" w:rsidR="0035767D" w:rsidDel="0035767D" w:rsidRDefault="0035767D" w:rsidP="0035767D">
            <w:pPr>
              <w:pStyle w:val="ParaText"/>
              <w:spacing w:before="60" w:after="60"/>
              <w:rPr>
                <w:rFonts w:cs="Arial"/>
                <w:sz w:val="20"/>
              </w:rPr>
            </w:pPr>
            <w:r>
              <w:rPr>
                <w:rFonts w:cs="Arial"/>
                <w:sz w:val="20"/>
              </w:rPr>
              <w:t>ISO updates final EFC list</w:t>
            </w:r>
          </w:p>
        </w:tc>
        <w:tc>
          <w:tcPr>
            <w:tcW w:w="2128" w:type="dxa"/>
          </w:tcPr>
          <w:p w14:paraId="20C61EFE" w14:textId="77777777" w:rsidR="0035767D" w:rsidRDefault="0035767D" w:rsidP="0035767D">
            <w:pPr>
              <w:pStyle w:val="ParaText"/>
              <w:spacing w:before="60" w:after="60"/>
              <w:rPr>
                <w:rFonts w:cs="Arial"/>
                <w:sz w:val="20"/>
              </w:rPr>
            </w:pPr>
            <w:r>
              <w:rPr>
                <w:rFonts w:cs="Arial"/>
                <w:sz w:val="20"/>
              </w:rPr>
              <w:t>15</w:t>
            </w:r>
            <w:r w:rsidRPr="004534AE">
              <w:rPr>
                <w:rFonts w:cs="Arial"/>
                <w:sz w:val="20"/>
                <w:vertAlign w:val="superscript"/>
              </w:rPr>
              <w:t>th</w:t>
            </w:r>
            <w:r>
              <w:rPr>
                <w:rFonts w:cs="Arial"/>
                <w:sz w:val="20"/>
              </w:rPr>
              <w:t xml:space="preserve"> of each month</w:t>
            </w:r>
          </w:p>
        </w:tc>
        <w:tc>
          <w:tcPr>
            <w:tcW w:w="2891" w:type="dxa"/>
          </w:tcPr>
          <w:p w14:paraId="20C61EFF" w14:textId="77777777" w:rsidR="0035767D" w:rsidRDefault="0035767D" w:rsidP="0035767D">
            <w:pPr>
              <w:pStyle w:val="ParaText"/>
              <w:spacing w:before="60" w:after="60"/>
              <w:rPr>
                <w:rFonts w:cs="Arial"/>
                <w:sz w:val="20"/>
              </w:rPr>
            </w:pPr>
            <w:r>
              <w:rPr>
                <w:rFonts w:cs="Arial"/>
                <w:sz w:val="20"/>
              </w:rPr>
              <w:t>Monthly</w:t>
            </w:r>
          </w:p>
        </w:tc>
      </w:tr>
      <w:tr w:rsidR="0035767D" w14:paraId="20C61F04" w14:textId="77777777" w:rsidTr="006F24F4">
        <w:tc>
          <w:tcPr>
            <w:tcW w:w="3611" w:type="dxa"/>
          </w:tcPr>
          <w:p w14:paraId="20C61F01" w14:textId="77777777" w:rsidR="0035767D" w:rsidRDefault="0035767D" w:rsidP="0035767D">
            <w:pPr>
              <w:pStyle w:val="ParaText"/>
              <w:spacing w:before="60" w:after="60"/>
              <w:rPr>
                <w:rFonts w:cs="Arial"/>
                <w:sz w:val="20"/>
              </w:rPr>
            </w:pPr>
            <w:r>
              <w:rPr>
                <w:rFonts w:cs="Arial"/>
                <w:sz w:val="20"/>
              </w:rPr>
              <w:t xml:space="preserve">RMR Designation </w:t>
            </w:r>
          </w:p>
        </w:tc>
        <w:tc>
          <w:tcPr>
            <w:tcW w:w="2128" w:type="dxa"/>
          </w:tcPr>
          <w:p w14:paraId="20C61F02" w14:textId="77777777" w:rsidR="0035767D" w:rsidRDefault="0035767D" w:rsidP="0035767D">
            <w:pPr>
              <w:pStyle w:val="ParaText"/>
              <w:spacing w:before="60" w:after="60"/>
              <w:rPr>
                <w:rFonts w:cs="Arial"/>
                <w:sz w:val="20"/>
              </w:rPr>
            </w:pPr>
            <w:r>
              <w:rPr>
                <w:rFonts w:cs="Arial"/>
                <w:sz w:val="20"/>
              </w:rPr>
              <w:t>TBD</w:t>
            </w:r>
          </w:p>
        </w:tc>
        <w:tc>
          <w:tcPr>
            <w:tcW w:w="2891" w:type="dxa"/>
          </w:tcPr>
          <w:p w14:paraId="20C61F03" w14:textId="77777777" w:rsidR="0035767D" w:rsidRDefault="0035767D" w:rsidP="0035767D">
            <w:pPr>
              <w:pStyle w:val="ParaText"/>
              <w:spacing w:before="60" w:after="60"/>
              <w:rPr>
                <w:rFonts w:cs="Arial"/>
                <w:sz w:val="20"/>
              </w:rPr>
            </w:pPr>
            <w:r>
              <w:rPr>
                <w:rFonts w:cs="Arial"/>
                <w:sz w:val="20"/>
              </w:rPr>
              <w:t>Annual</w:t>
            </w:r>
          </w:p>
        </w:tc>
      </w:tr>
      <w:tr w:rsidR="0035767D" w14:paraId="20C61F08" w14:textId="77777777" w:rsidTr="006F24F4">
        <w:tc>
          <w:tcPr>
            <w:tcW w:w="3611" w:type="dxa"/>
          </w:tcPr>
          <w:p w14:paraId="20C61F05" w14:textId="67CD9D42" w:rsidR="0035767D" w:rsidRDefault="0035767D" w:rsidP="0035767D">
            <w:pPr>
              <w:pStyle w:val="ParaText"/>
              <w:spacing w:before="60" w:after="60"/>
              <w:rPr>
                <w:rFonts w:cs="Arial"/>
                <w:sz w:val="20"/>
              </w:rPr>
            </w:pPr>
          </w:p>
        </w:tc>
        <w:tc>
          <w:tcPr>
            <w:tcW w:w="2128" w:type="dxa"/>
          </w:tcPr>
          <w:p w14:paraId="20C61F06" w14:textId="7237F81B" w:rsidR="0035767D" w:rsidRDefault="0035767D" w:rsidP="0035767D">
            <w:pPr>
              <w:pStyle w:val="ParaText"/>
              <w:spacing w:before="60" w:after="60"/>
              <w:rPr>
                <w:rFonts w:cs="Arial"/>
                <w:sz w:val="20"/>
              </w:rPr>
            </w:pPr>
          </w:p>
        </w:tc>
        <w:tc>
          <w:tcPr>
            <w:tcW w:w="2891" w:type="dxa"/>
          </w:tcPr>
          <w:p w14:paraId="20C61F07" w14:textId="3F13BCF1" w:rsidR="0035767D" w:rsidRDefault="0035767D" w:rsidP="0035767D">
            <w:pPr>
              <w:pStyle w:val="ParaText"/>
              <w:spacing w:before="60" w:after="60"/>
              <w:rPr>
                <w:rFonts w:cs="Arial"/>
                <w:sz w:val="20"/>
              </w:rPr>
            </w:pPr>
          </w:p>
        </w:tc>
      </w:tr>
      <w:tr w:rsidR="006F24F4" w14:paraId="20C61F0C" w14:textId="77777777" w:rsidTr="005D3217">
        <w:tc>
          <w:tcPr>
            <w:tcW w:w="3611" w:type="dxa"/>
          </w:tcPr>
          <w:p w14:paraId="20C61F09" w14:textId="77777777" w:rsidR="006F24F4" w:rsidRDefault="006F24F4" w:rsidP="00FA1BA8">
            <w:pPr>
              <w:pStyle w:val="ParaText"/>
              <w:spacing w:before="60" w:after="60"/>
              <w:jc w:val="left"/>
              <w:rPr>
                <w:rFonts w:cs="Arial"/>
                <w:sz w:val="20"/>
              </w:rPr>
            </w:pPr>
            <w:r>
              <w:rPr>
                <w:rFonts w:cs="Arial"/>
                <w:sz w:val="20"/>
              </w:rPr>
              <w:t>Import Allocation Process Steps 1 – 13 and beyond</w:t>
            </w:r>
          </w:p>
        </w:tc>
        <w:tc>
          <w:tcPr>
            <w:tcW w:w="2128" w:type="dxa"/>
          </w:tcPr>
          <w:p w14:paraId="20C61F0A" w14:textId="77777777" w:rsidR="006F24F4" w:rsidRDefault="006F24F4" w:rsidP="0035767D">
            <w:pPr>
              <w:pStyle w:val="ParaText"/>
              <w:spacing w:before="60" w:after="60"/>
              <w:rPr>
                <w:rFonts w:cs="Arial"/>
                <w:sz w:val="20"/>
              </w:rPr>
            </w:pPr>
            <w:r>
              <w:rPr>
                <w:rFonts w:cs="Arial"/>
                <w:sz w:val="20"/>
              </w:rPr>
              <w:t>See Exhibit A-3</w:t>
            </w:r>
          </w:p>
        </w:tc>
        <w:tc>
          <w:tcPr>
            <w:tcW w:w="2891" w:type="dxa"/>
          </w:tcPr>
          <w:p w14:paraId="20C61F0B" w14:textId="77777777" w:rsidR="006F24F4" w:rsidRDefault="006F24F4" w:rsidP="0035767D">
            <w:pPr>
              <w:pStyle w:val="ParaText"/>
              <w:spacing w:before="60" w:after="60"/>
              <w:rPr>
                <w:rFonts w:cs="Arial"/>
                <w:sz w:val="20"/>
              </w:rPr>
            </w:pPr>
            <w:r>
              <w:rPr>
                <w:rFonts w:cs="Arial"/>
                <w:sz w:val="20"/>
              </w:rPr>
              <w:t>See Exhibit A-3</w:t>
            </w:r>
          </w:p>
        </w:tc>
      </w:tr>
    </w:tbl>
    <w:p w14:paraId="20C61F0D" w14:textId="77777777" w:rsidR="00A73109" w:rsidRDefault="00A73109" w:rsidP="00A73109">
      <w:pPr>
        <w:pStyle w:val="ParaText"/>
        <w:spacing w:after="0"/>
        <w:jc w:val="left"/>
      </w:pPr>
    </w:p>
    <w:p w14:paraId="20C61F0E" w14:textId="77777777" w:rsidR="00A73109" w:rsidRDefault="003145AC">
      <w:pPr>
        <w:spacing w:after="0"/>
        <w:jc w:val="left"/>
      </w:pPr>
      <w:r>
        <w:br w:type="page"/>
      </w:r>
    </w:p>
    <w:p w14:paraId="20C61F0F" w14:textId="77777777" w:rsidR="003908FD" w:rsidRPr="00D548BD" w:rsidRDefault="003908FD" w:rsidP="00D548BD">
      <w:pPr>
        <w:pStyle w:val="Heading2"/>
        <w:numPr>
          <w:ilvl w:val="0"/>
          <w:numId w:val="0"/>
        </w:numPr>
        <w:ind w:left="576" w:hanging="576"/>
      </w:pPr>
      <w:bookmarkStart w:id="1129" w:name="_Exhibit_A-2:_Resource"/>
      <w:bookmarkStart w:id="1130" w:name="_Toc281401578"/>
      <w:bookmarkStart w:id="1131" w:name="_Toc289430493"/>
      <w:bookmarkStart w:id="1132" w:name="_Toc300574064"/>
      <w:bookmarkStart w:id="1133" w:name="_Toc326764028"/>
      <w:bookmarkStart w:id="1134" w:name="_Toc369088225"/>
      <w:bookmarkStart w:id="1135" w:name="_Toc397496604"/>
      <w:bookmarkStart w:id="1136" w:name="_Toc233778819"/>
      <w:bookmarkStart w:id="1137" w:name="_Toc289356321"/>
      <w:bookmarkStart w:id="1138" w:name="_Toc295820561"/>
      <w:bookmarkStart w:id="1139" w:name="_Toc295821037"/>
      <w:bookmarkEnd w:id="1129"/>
      <w:r w:rsidRPr="00D548BD">
        <w:lastRenderedPageBreak/>
        <w:t>Exhibit A-2: Resource Adequacy Plans and Supply Plans Submittal Dates</w:t>
      </w:r>
      <w:bookmarkEnd w:id="1130"/>
      <w:bookmarkEnd w:id="1131"/>
      <w:bookmarkEnd w:id="1132"/>
      <w:bookmarkEnd w:id="1133"/>
      <w:bookmarkEnd w:id="1134"/>
      <w:bookmarkEnd w:id="1135"/>
      <w:bookmarkEnd w:id="1136"/>
    </w:p>
    <w:p w14:paraId="20C61F10" w14:textId="77777777" w:rsidR="003908FD" w:rsidRDefault="003908FD" w:rsidP="003908FD">
      <w:pPr>
        <w:pStyle w:val="ParaText"/>
        <w:spacing w:after="0"/>
        <w:jc w:val="left"/>
      </w:pPr>
      <w:r>
        <w:t>Exhibit A-2 provides the submittal dates for Resource Adequacy Plans, Programmatic Information, monthly Demand Forecasts and Supply Plans</w:t>
      </w:r>
    </w:p>
    <w:p w14:paraId="20C61F11" w14:textId="77777777" w:rsidR="003908FD" w:rsidRPr="00A73109" w:rsidRDefault="003908FD" w:rsidP="003908FD">
      <w:pPr>
        <w:pStyle w:val="ParaText"/>
        <w:spacing w:after="0"/>
        <w:jc w:val="left"/>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248"/>
        <w:gridCol w:w="3780"/>
      </w:tblGrid>
      <w:tr w:rsidR="00D81956" w14:paraId="20C61F14" w14:textId="77777777" w:rsidTr="0010023D">
        <w:trPr>
          <w:trHeight w:val="555"/>
        </w:trPr>
        <w:tc>
          <w:tcPr>
            <w:tcW w:w="4248" w:type="dxa"/>
            <w:shd w:val="pct12" w:color="auto" w:fill="auto"/>
            <w:vAlign w:val="center"/>
          </w:tcPr>
          <w:p w14:paraId="20C61F12" w14:textId="77777777" w:rsidR="003908FD" w:rsidRDefault="003908FD" w:rsidP="003908FD">
            <w:pPr>
              <w:pStyle w:val="ParaText"/>
              <w:tabs>
                <w:tab w:val="left" w:pos="960"/>
              </w:tabs>
              <w:rPr>
                <w:b/>
                <w:bCs/>
              </w:rPr>
            </w:pPr>
            <w:r>
              <w:rPr>
                <w:b/>
                <w:bCs/>
              </w:rPr>
              <w:t>Annual Information</w:t>
            </w:r>
          </w:p>
        </w:tc>
        <w:tc>
          <w:tcPr>
            <w:tcW w:w="3780" w:type="dxa"/>
            <w:shd w:val="pct12" w:color="auto" w:fill="auto"/>
            <w:vAlign w:val="center"/>
          </w:tcPr>
          <w:p w14:paraId="20C61F13" w14:textId="77777777" w:rsidR="003908FD" w:rsidRDefault="003908FD" w:rsidP="003908FD">
            <w:pPr>
              <w:pStyle w:val="ParaText"/>
              <w:tabs>
                <w:tab w:val="left" w:pos="960"/>
              </w:tabs>
              <w:rPr>
                <w:b/>
                <w:bCs/>
              </w:rPr>
            </w:pPr>
            <w:r>
              <w:rPr>
                <w:b/>
                <w:bCs/>
              </w:rPr>
              <w:t>Submittal Date</w:t>
            </w:r>
          </w:p>
        </w:tc>
      </w:tr>
      <w:tr w:rsidR="003908FD" w14:paraId="20C61F17" w14:textId="77777777" w:rsidTr="00FA1BA8">
        <w:trPr>
          <w:trHeight w:val="555"/>
        </w:trPr>
        <w:tc>
          <w:tcPr>
            <w:tcW w:w="4248" w:type="dxa"/>
            <w:tcBorders>
              <w:bottom w:val="single" w:sz="4" w:space="0" w:color="auto"/>
            </w:tcBorders>
            <w:vAlign w:val="center"/>
          </w:tcPr>
          <w:p w14:paraId="20C61F15" w14:textId="77777777" w:rsidR="003908FD" w:rsidRDefault="003908FD" w:rsidP="003908FD">
            <w:pPr>
              <w:pStyle w:val="ParaText"/>
              <w:tabs>
                <w:tab w:val="left" w:pos="960"/>
              </w:tabs>
              <w:rPr>
                <w:b/>
                <w:bCs/>
              </w:rPr>
            </w:pPr>
            <w:r>
              <w:t>Annual Resource Adequacy Plans, Programmatic Information and Supply Plans</w:t>
            </w:r>
          </w:p>
        </w:tc>
        <w:tc>
          <w:tcPr>
            <w:tcW w:w="3780" w:type="dxa"/>
            <w:tcBorders>
              <w:bottom w:val="single" w:sz="4" w:space="0" w:color="auto"/>
            </w:tcBorders>
            <w:vAlign w:val="center"/>
          </w:tcPr>
          <w:p w14:paraId="20C61F16" w14:textId="77777777" w:rsidR="003908FD" w:rsidRDefault="003908FD" w:rsidP="003908FD">
            <w:pPr>
              <w:pStyle w:val="ParaText"/>
              <w:tabs>
                <w:tab w:val="left" w:pos="960"/>
              </w:tabs>
              <w:rPr>
                <w:b/>
                <w:bCs/>
              </w:rPr>
            </w:pPr>
            <w:r>
              <w:t xml:space="preserve">The last business day of October </w:t>
            </w:r>
          </w:p>
        </w:tc>
      </w:tr>
      <w:tr w:rsidR="003908FD" w14:paraId="20C61F1A" w14:textId="77777777" w:rsidTr="00FA1BA8">
        <w:trPr>
          <w:cantSplit/>
          <w:trHeight w:val="555"/>
        </w:trPr>
        <w:tc>
          <w:tcPr>
            <w:tcW w:w="8028" w:type="dxa"/>
            <w:gridSpan w:val="2"/>
            <w:shd w:val="clear" w:color="auto" w:fill="D9D9D9"/>
            <w:vAlign w:val="center"/>
          </w:tcPr>
          <w:p w14:paraId="20C61F18" w14:textId="77777777" w:rsidR="003908FD" w:rsidRDefault="003908FD" w:rsidP="003908FD">
            <w:pPr>
              <w:pStyle w:val="ParaText"/>
              <w:tabs>
                <w:tab w:val="left" w:pos="960"/>
              </w:tabs>
              <w:rPr>
                <w:b/>
                <w:bCs/>
              </w:rPr>
            </w:pPr>
            <w:r>
              <w:rPr>
                <w:b/>
                <w:bCs/>
              </w:rPr>
              <w:t>Monthly Information:</w:t>
            </w:r>
          </w:p>
          <w:p w14:paraId="20C61F19" w14:textId="77777777" w:rsidR="003908FD" w:rsidRDefault="003908FD" w:rsidP="003908FD">
            <w:pPr>
              <w:pStyle w:val="ParaText"/>
              <w:tabs>
                <w:tab w:val="left" w:pos="960"/>
              </w:tabs>
              <w:rPr>
                <w:b/>
                <w:bCs/>
              </w:rPr>
            </w:pPr>
            <w:r>
              <w:rPr>
                <w:b/>
                <w:bCs/>
              </w:rPr>
              <w:t>Resource Adequacy Plans, Demand Forecasts and Supply Plans</w:t>
            </w:r>
          </w:p>
        </w:tc>
      </w:tr>
      <w:tr w:rsidR="003908FD" w14:paraId="20C61F1D" w14:textId="77777777" w:rsidTr="00FA1BA8">
        <w:trPr>
          <w:trHeight w:val="555"/>
        </w:trPr>
        <w:tc>
          <w:tcPr>
            <w:tcW w:w="4248" w:type="dxa"/>
            <w:vAlign w:val="center"/>
          </w:tcPr>
          <w:p w14:paraId="20C61F1B" w14:textId="77777777" w:rsidR="003908FD" w:rsidRDefault="003908FD" w:rsidP="003908FD">
            <w:pPr>
              <w:pStyle w:val="ParaText"/>
              <w:tabs>
                <w:tab w:val="left" w:pos="960"/>
              </w:tabs>
              <w:rPr>
                <w:b/>
                <w:bCs/>
              </w:rPr>
            </w:pPr>
            <w:r>
              <w:rPr>
                <w:b/>
                <w:bCs/>
              </w:rPr>
              <w:t>Trade Month</w:t>
            </w:r>
          </w:p>
        </w:tc>
        <w:tc>
          <w:tcPr>
            <w:tcW w:w="3780" w:type="dxa"/>
            <w:vAlign w:val="center"/>
          </w:tcPr>
          <w:p w14:paraId="20C61F1C" w14:textId="77777777" w:rsidR="003908FD" w:rsidRDefault="003908FD" w:rsidP="003908FD">
            <w:pPr>
              <w:pStyle w:val="ParaText"/>
              <w:tabs>
                <w:tab w:val="left" w:pos="960"/>
              </w:tabs>
              <w:rPr>
                <w:b/>
                <w:bCs/>
              </w:rPr>
            </w:pPr>
            <w:r>
              <w:rPr>
                <w:b/>
                <w:bCs/>
              </w:rPr>
              <w:t>Submittal Date</w:t>
            </w:r>
          </w:p>
        </w:tc>
      </w:tr>
      <w:tr w:rsidR="003908FD" w14:paraId="20C61F20" w14:textId="77777777" w:rsidTr="00FA1BA8">
        <w:trPr>
          <w:trHeight w:val="555"/>
        </w:trPr>
        <w:tc>
          <w:tcPr>
            <w:tcW w:w="4248" w:type="dxa"/>
            <w:vAlign w:val="center"/>
          </w:tcPr>
          <w:p w14:paraId="20C61F1E" w14:textId="77777777" w:rsidR="003908FD" w:rsidRDefault="001561E5" w:rsidP="003908FD">
            <w:pPr>
              <w:pStyle w:val="ParaText"/>
              <w:tabs>
                <w:tab w:val="left" w:pos="960"/>
              </w:tabs>
            </w:pPr>
            <w:r>
              <w:t>All</w:t>
            </w:r>
          </w:p>
        </w:tc>
        <w:tc>
          <w:tcPr>
            <w:tcW w:w="3780" w:type="dxa"/>
            <w:vAlign w:val="center"/>
          </w:tcPr>
          <w:p w14:paraId="20C61F1F" w14:textId="77777777" w:rsidR="003908FD" w:rsidRDefault="001561E5" w:rsidP="00F41EAF">
            <w:pPr>
              <w:pStyle w:val="ParaText"/>
              <w:tabs>
                <w:tab w:val="left" w:pos="960"/>
              </w:tabs>
            </w:pPr>
            <w:r>
              <w:t>As posted on the Reliability Requirements web</w:t>
            </w:r>
            <w:r w:rsidR="00F41EAF">
              <w:t>site</w:t>
            </w:r>
            <w:r w:rsidR="008C192C">
              <w:t>.</w:t>
            </w:r>
          </w:p>
        </w:tc>
      </w:tr>
      <w:bookmarkEnd w:id="1137"/>
      <w:bookmarkEnd w:id="1138"/>
      <w:bookmarkEnd w:id="1139"/>
    </w:tbl>
    <w:p w14:paraId="20C61F21" w14:textId="77777777" w:rsidR="00A73109" w:rsidRDefault="00A73109" w:rsidP="00A73109">
      <w:pPr>
        <w:pStyle w:val="ParaText"/>
        <w:spacing w:after="0"/>
        <w:jc w:val="left"/>
      </w:pPr>
      <w:r>
        <w:br w:type="page"/>
      </w:r>
    </w:p>
    <w:p w14:paraId="20C61F22" w14:textId="77777777" w:rsidR="00A73109" w:rsidRPr="00D548BD" w:rsidRDefault="0048597D" w:rsidP="00D548BD">
      <w:pPr>
        <w:pStyle w:val="Heading2"/>
        <w:numPr>
          <w:ilvl w:val="0"/>
          <w:numId w:val="0"/>
        </w:numPr>
        <w:ind w:left="576" w:hanging="576"/>
      </w:pPr>
      <w:bookmarkStart w:id="1140" w:name="_Toc289356322"/>
      <w:bookmarkStart w:id="1141" w:name="_Toc295820562"/>
      <w:bookmarkStart w:id="1142" w:name="_Toc295821038"/>
      <w:bookmarkStart w:id="1143" w:name="_Toc300574065"/>
      <w:bookmarkStart w:id="1144" w:name="_Toc326764029"/>
      <w:bookmarkStart w:id="1145" w:name="_Toc369088226"/>
      <w:bookmarkStart w:id="1146" w:name="_Toc397496605"/>
      <w:bookmarkStart w:id="1147" w:name="_Toc233778820"/>
      <w:r w:rsidRPr="00D548BD">
        <w:lastRenderedPageBreak/>
        <w:t xml:space="preserve">Exhibit </w:t>
      </w:r>
      <w:r w:rsidR="00CD698A" w:rsidRPr="00D548BD">
        <w:t>A</w:t>
      </w:r>
      <w:r w:rsidR="000B60A9" w:rsidRPr="00D548BD">
        <w:t xml:space="preserve">-3: </w:t>
      </w:r>
      <w:r w:rsidRPr="00D548BD">
        <w:t>Import Capability Posting and Submittal Dates</w:t>
      </w:r>
      <w:bookmarkEnd w:id="1140"/>
      <w:bookmarkEnd w:id="1141"/>
      <w:bookmarkEnd w:id="1142"/>
      <w:bookmarkEnd w:id="1143"/>
      <w:bookmarkEnd w:id="1144"/>
      <w:bookmarkEnd w:id="1145"/>
      <w:bookmarkEnd w:id="1146"/>
      <w:bookmarkEnd w:id="1147"/>
      <w:r w:rsidR="00A73109" w:rsidRPr="00D548BD">
        <w:t xml:space="preserve"> </w:t>
      </w:r>
    </w:p>
    <w:p w14:paraId="20C61F23" w14:textId="77777777" w:rsidR="00A73109" w:rsidRPr="00A73109" w:rsidRDefault="00A73109" w:rsidP="00A73109">
      <w:pPr>
        <w:pStyle w:val="ParaText"/>
        <w:spacing w:after="0"/>
        <w:jc w:val="left"/>
      </w:pPr>
      <w:r w:rsidRPr="00A73109">
        <w:t>Exhibit A-3 provides the posting and submittal dates related to the Available Import Capability Process</w:t>
      </w:r>
      <w:r w:rsidR="00F9697B">
        <w:t xml:space="preserve">.  </w:t>
      </w:r>
      <w:r w:rsidRPr="00A73109">
        <w:t>Only those steps of the Available Import Capability Process that have postings or submittals are shown in the exhibit.</w:t>
      </w:r>
    </w:p>
    <w:p w14:paraId="20C61F24" w14:textId="77777777" w:rsidR="0048597D" w:rsidRPr="00A73109" w:rsidRDefault="0048597D" w:rsidP="00A73109">
      <w:pPr>
        <w:pStyle w:val="ParaText"/>
        <w:spacing w:after="0"/>
        <w:jc w:val="left"/>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66"/>
        <w:gridCol w:w="1560"/>
        <w:gridCol w:w="1864"/>
        <w:gridCol w:w="2340"/>
      </w:tblGrid>
      <w:tr w:rsidR="00D81956" w14:paraId="20C61F29" w14:textId="77777777" w:rsidTr="00965B25">
        <w:trPr>
          <w:tblHeader/>
        </w:trPr>
        <w:tc>
          <w:tcPr>
            <w:tcW w:w="2866" w:type="dxa"/>
            <w:shd w:val="clear" w:color="auto" w:fill="E0E0E0"/>
          </w:tcPr>
          <w:p w14:paraId="20C61F25" w14:textId="77777777" w:rsidR="0048597D" w:rsidRDefault="0048597D" w:rsidP="00EC498F">
            <w:pPr>
              <w:pStyle w:val="ParaText"/>
              <w:spacing w:before="60" w:after="60"/>
              <w:rPr>
                <w:rFonts w:cs="Arial"/>
                <w:b/>
                <w:sz w:val="20"/>
              </w:rPr>
            </w:pPr>
            <w:r>
              <w:rPr>
                <w:rFonts w:cs="Arial"/>
                <w:b/>
                <w:sz w:val="20"/>
              </w:rPr>
              <w:t>Item</w:t>
            </w:r>
          </w:p>
        </w:tc>
        <w:tc>
          <w:tcPr>
            <w:tcW w:w="1560" w:type="dxa"/>
            <w:shd w:val="clear" w:color="auto" w:fill="E0E0E0"/>
          </w:tcPr>
          <w:p w14:paraId="20C61F26" w14:textId="77777777" w:rsidR="0048597D" w:rsidRDefault="0048597D" w:rsidP="00EC498F">
            <w:pPr>
              <w:pStyle w:val="ParaText"/>
              <w:spacing w:before="60" w:after="60"/>
              <w:rPr>
                <w:rFonts w:cs="Arial"/>
                <w:b/>
                <w:sz w:val="20"/>
              </w:rPr>
            </w:pPr>
            <w:r>
              <w:rPr>
                <w:rFonts w:cs="Arial"/>
                <w:b/>
                <w:sz w:val="20"/>
              </w:rPr>
              <w:t>Posting Date</w:t>
            </w:r>
          </w:p>
        </w:tc>
        <w:tc>
          <w:tcPr>
            <w:tcW w:w="1864" w:type="dxa"/>
            <w:shd w:val="clear" w:color="auto" w:fill="E0E0E0"/>
          </w:tcPr>
          <w:p w14:paraId="20C61F27" w14:textId="77777777" w:rsidR="0048597D" w:rsidRDefault="0048597D" w:rsidP="00EC498F">
            <w:pPr>
              <w:pStyle w:val="ParaText"/>
              <w:spacing w:before="60" w:after="60"/>
              <w:rPr>
                <w:rFonts w:cs="Arial"/>
                <w:b/>
                <w:sz w:val="20"/>
              </w:rPr>
            </w:pPr>
            <w:r>
              <w:rPr>
                <w:rFonts w:cs="Arial"/>
                <w:b/>
                <w:sz w:val="20"/>
              </w:rPr>
              <w:t>Submittal Date</w:t>
            </w:r>
          </w:p>
        </w:tc>
        <w:tc>
          <w:tcPr>
            <w:tcW w:w="2340" w:type="dxa"/>
            <w:shd w:val="clear" w:color="auto" w:fill="E0E0E0"/>
          </w:tcPr>
          <w:p w14:paraId="20C61F28" w14:textId="77777777" w:rsidR="0048597D" w:rsidRDefault="0048597D" w:rsidP="00EC498F">
            <w:pPr>
              <w:pStyle w:val="ParaText"/>
              <w:spacing w:before="60" w:after="60"/>
              <w:rPr>
                <w:rFonts w:cs="Arial"/>
                <w:b/>
                <w:sz w:val="20"/>
              </w:rPr>
            </w:pPr>
            <w:r>
              <w:rPr>
                <w:rFonts w:cs="Arial"/>
                <w:b/>
                <w:sz w:val="20"/>
              </w:rPr>
              <w:t>Frequency</w:t>
            </w:r>
          </w:p>
        </w:tc>
      </w:tr>
      <w:tr w:rsidR="00FA4627" w:rsidRPr="008E4316" w14:paraId="20C61F2E" w14:textId="77777777" w:rsidTr="00965B25">
        <w:tc>
          <w:tcPr>
            <w:tcW w:w="2866" w:type="dxa"/>
          </w:tcPr>
          <w:p w14:paraId="20C61F2A" w14:textId="77777777" w:rsidR="00FA4627" w:rsidRDefault="00FA4627" w:rsidP="00EC498F">
            <w:pPr>
              <w:pStyle w:val="ParaText"/>
              <w:spacing w:before="60" w:after="60"/>
              <w:rPr>
                <w:rFonts w:cs="Arial"/>
                <w:sz w:val="20"/>
              </w:rPr>
            </w:pPr>
            <w:r>
              <w:rPr>
                <w:rFonts w:cs="Arial"/>
                <w:sz w:val="20"/>
              </w:rPr>
              <w:t>Market Notice requesting Import Commitment Data and contact person</w:t>
            </w:r>
          </w:p>
        </w:tc>
        <w:tc>
          <w:tcPr>
            <w:tcW w:w="1560" w:type="dxa"/>
          </w:tcPr>
          <w:p w14:paraId="20C61F2B" w14:textId="77777777" w:rsidR="00FA4627" w:rsidRDefault="00FA4627" w:rsidP="00EC498F">
            <w:pPr>
              <w:pStyle w:val="ParaText"/>
              <w:spacing w:before="60" w:after="60"/>
              <w:rPr>
                <w:rFonts w:cs="Arial"/>
                <w:sz w:val="20"/>
              </w:rPr>
            </w:pPr>
          </w:p>
        </w:tc>
        <w:tc>
          <w:tcPr>
            <w:tcW w:w="1864" w:type="dxa"/>
          </w:tcPr>
          <w:p w14:paraId="20C61F2C" w14:textId="77777777" w:rsidR="00FA4627" w:rsidRPr="008E4316" w:rsidRDefault="00FA4627" w:rsidP="00EC498F">
            <w:pPr>
              <w:pStyle w:val="ParaText"/>
              <w:spacing w:before="60" w:after="60"/>
              <w:rPr>
                <w:rFonts w:cs="Arial"/>
                <w:sz w:val="20"/>
              </w:rPr>
            </w:pPr>
            <w:r>
              <w:rPr>
                <w:rFonts w:cs="Arial"/>
                <w:sz w:val="20"/>
              </w:rPr>
              <w:t>1</w:t>
            </w:r>
            <w:r w:rsidRPr="003B5338">
              <w:rPr>
                <w:rFonts w:cs="Arial"/>
                <w:sz w:val="20"/>
                <w:vertAlign w:val="superscript"/>
              </w:rPr>
              <w:t>st</w:t>
            </w:r>
            <w:r>
              <w:rPr>
                <w:rFonts w:cs="Arial"/>
                <w:sz w:val="20"/>
              </w:rPr>
              <w:t xml:space="preserve"> week in June</w:t>
            </w:r>
          </w:p>
        </w:tc>
        <w:tc>
          <w:tcPr>
            <w:tcW w:w="2340" w:type="dxa"/>
          </w:tcPr>
          <w:p w14:paraId="20C61F2D" w14:textId="77777777" w:rsidR="00FA4627" w:rsidRPr="008E4316" w:rsidRDefault="00FA4627" w:rsidP="00EC498F">
            <w:pPr>
              <w:pStyle w:val="ParaText"/>
              <w:spacing w:before="60" w:after="60"/>
              <w:rPr>
                <w:rFonts w:cs="Arial"/>
                <w:sz w:val="20"/>
              </w:rPr>
            </w:pPr>
            <w:r>
              <w:rPr>
                <w:rFonts w:cs="Arial"/>
                <w:sz w:val="20"/>
              </w:rPr>
              <w:t>Annual</w:t>
            </w:r>
          </w:p>
        </w:tc>
      </w:tr>
      <w:tr w:rsidR="00FA4627" w:rsidRPr="008E4316" w14:paraId="20C61F33" w14:textId="77777777" w:rsidTr="00965B25">
        <w:tc>
          <w:tcPr>
            <w:tcW w:w="2866" w:type="dxa"/>
          </w:tcPr>
          <w:p w14:paraId="20C61F2F" w14:textId="77777777" w:rsidR="00FA4627" w:rsidRDefault="00FA4627" w:rsidP="00EC498F">
            <w:pPr>
              <w:pStyle w:val="ParaText"/>
              <w:spacing w:before="60" w:after="60"/>
              <w:rPr>
                <w:rFonts w:cs="Arial"/>
                <w:sz w:val="20"/>
              </w:rPr>
            </w:pPr>
            <w:r>
              <w:rPr>
                <w:rFonts w:cs="Arial"/>
                <w:sz w:val="20"/>
              </w:rPr>
              <w:t xml:space="preserve">LSE to submit Data requested </w:t>
            </w:r>
          </w:p>
        </w:tc>
        <w:tc>
          <w:tcPr>
            <w:tcW w:w="1560" w:type="dxa"/>
          </w:tcPr>
          <w:p w14:paraId="20C61F30" w14:textId="77777777" w:rsidR="00FA4627" w:rsidRDefault="00FA4627" w:rsidP="00EC498F">
            <w:pPr>
              <w:pStyle w:val="ParaText"/>
              <w:spacing w:before="60" w:after="60"/>
              <w:rPr>
                <w:rFonts w:cs="Arial"/>
                <w:sz w:val="20"/>
              </w:rPr>
            </w:pPr>
          </w:p>
        </w:tc>
        <w:tc>
          <w:tcPr>
            <w:tcW w:w="1864" w:type="dxa"/>
          </w:tcPr>
          <w:p w14:paraId="20C61F31" w14:textId="77777777" w:rsidR="00FA4627" w:rsidRPr="008E4316" w:rsidRDefault="00FA4627" w:rsidP="00EC498F">
            <w:pPr>
              <w:pStyle w:val="ParaText"/>
              <w:spacing w:before="60" w:after="60"/>
              <w:jc w:val="left"/>
              <w:rPr>
                <w:rFonts w:cs="Arial"/>
                <w:sz w:val="20"/>
              </w:rPr>
            </w:pPr>
            <w:r>
              <w:rPr>
                <w:rFonts w:cs="Arial"/>
                <w:sz w:val="20"/>
              </w:rPr>
              <w:t>2 weeks after previous Market Notice</w:t>
            </w:r>
          </w:p>
        </w:tc>
        <w:tc>
          <w:tcPr>
            <w:tcW w:w="2340" w:type="dxa"/>
          </w:tcPr>
          <w:p w14:paraId="20C61F32" w14:textId="77777777" w:rsidR="00FA4627" w:rsidRPr="008E4316" w:rsidRDefault="00FA4627" w:rsidP="00EC498F">
            <w:pPr>
              <w:pStyle w:val="ParaText"/>
              <w:spacing w:before="60" w:after="60"/>
              <w:rPr>
                <w:rFonts w:cs="Arial"/>
                <w:sz w:val="20"/>
              </w:rPr>
            </w:pPr>
            <w:r>
              <w:rPr>
                <w:rFonts w:cs="Arial"/>
                <w:sz w:val="20"/>
              </w:rPr>
              <w:t>Annual</w:t>
            </w:r>
          </w:p>
        </w:tc>
      </w:tr>
      <w:tr w:rsidR="0048597D" w:rsidRPr="008E4316" w14:paraId="20C61F38" w14:textId="77777777" w:rsidTr="00965B25">
        <w:tc>
          <w:tcPr>
            <w:tcW w:w="2866" w:type="dxa"/>
          </w:tcPr>
          <w:p w14:paraId="20C61F34" w14:textId="77777777" w:rsidR="0048597D" w:rsidRDefault="009A75F6" w:rsidP="00EC498F">
            <w:pPr>
              <w:pStyle w:val="ParaText"/>
              <w:spacing w:before="60" w:after="60"/>
              <w:rPr>
                <w:rFonts w:cs="Arial"/>
                <w:sz w:val="20"/>
              </w:rPr>
            </w:pPr>
            <w:r>
              <w:rPr>
                <w:rFonts w:cs="Arial"/>
                <w:sz w:val="20"/>
              </w:rPr>
              <w:t>Step 1: Posting of Maximum Import Capability on Interties</w:t>
            </w:r>
          </w:p>
        </w:tc>
        <w:tc>
          <w:tcPr>
            <w:tcW w:w="1560" w:type="dxa"/>
          </w:tcPr>
          <w:p w14:paraId="20C61F35" w14:textId="77777777" w:rsidR="0048597D" w:rsidRDefault="009A75F6" w:rsidP="00EC498F">
            <w:pPr>
              <w:pStyle w:val="ParaText"/>
              <w:spacing w:before="60" w:after="60"/>
              <w:rPr>
                <w:rFonts w:cs="Arial"/>
                <w:sz w:val="20"/>
              </w:rPr>
            </w:pPr>
            <w:r>
              <w:rPr>
                <w:rFonts w:cs="Arial"/>
                <w:sz w:val="20"/>
              </w:rPr>
              <w:t>1</w:t>
            </w:r>
            <w:r w:rsidRPr="009A75F6">
              <w:rPr>
                <w:rFonts w:cs="Arial"/>
                <w:sz w:val="20"/>
                <w:vertAlign w:val="superscript"/>
              </w:rPr>
              <w:t>st</w:t>
            </w:r>
            <w:r>
              <w:rPr>
                <w:rFonts w:cs="Arial"/>
                <w:sz w:val="20"/>
              </w:rPr>
              <w:t xml:space="preserve"> of July or next business day if 1</w:t>
            </w:r>
            <w:r w:rsidRPr="009A75F6">
              <w:rPr>
                <w:rFonts w:cs="Arial"/>
                <w:sz w:val="20"/>
                <w:vertAlign w:val="superscript"/>
              </w:rPr>
              <w:t>st</w:t>
            </w:r>
            <w:r>
              <w:rPr>
                <w:rFonts w:cs="Arial"/>
                <w:sz w:val="20"/>
              </w:rPr>
              <w:t xml:space="preserve"> falls on a weekend</w:t>
            </w:r>
          </w:p>
        </w:tc>
        <w:tc>
          <w:tcPr>
            <w:tcW w:w="1864" w:type="dxa"/>
          </w:tcPr>
          <w:p w14:paraId="20C61F36" w14:textId="77777777" w:rsidR="0048597D" w:rsidRPr="008E4316" w:rsidRDefault="0048597D" w:rsidP="00EC498F">
            <w:pPr>
              <w:pStyle w:val="ParaText"/>
              <w:spacing w:before="60" w:after="60"/>
              <w:rPr>
                <w:rFonts w:cs="Arial"/>
                <w:sz w:val="20"/>
              </w:rPr>
            </w:pPr>
          </w:p>
        </w:tc>
        <w:tc>
          <w:tcPr>
            <w:tcW w:w="2340" w:type="dxa"/>
          </w:tcPr>
          <w:p w14:paraId="20C61F37" w14:textId="77777777" w:rsidR="0048597D" w:rsidRPr="008E4316" w:rsidRDefault="009A75F6" w:rsidP="00EC498F">
            <w:pPr>
              <w:pStyle w:val="ParaText"/>
              <w:spacing w:before="60" w:after="60"/>
              <w:rPr>
                <w:rFonts w:cs="Arial"/>
                <w:sz w:val="20"/>
              </w:rPr>
            </w:pPr>
            <w:r w:rsidRPr="008E4316">
              <w:rPr>
                <w:rFonts w:cs="Arial"/>
                <w:sz w:val="20"/>
              </w:rPr>
              <w:t>Annual</w:t>
            </w:r>
          </w:p>
        </w:tc>
      </w:tr>
      <w:tr w:rsidR="0048597D" w:rsidRPr="008E4316" w14:paraId="20C61F3D" w14:textId="77777777" w:rsidTr="00965B25">
        <w:tc>
          <w:tcPr>
            <w:tcW w:w="2866" w:type="dxa"/>
          </w:tcPr>
          <w:p w14:paraId="20C61F39" w14:textId="77777777" w:rsidR="0048597D" w:rsidRDefault="009A75F6" w:rsidP="00EC498F">
            <w:pPr>
              <w:pStyle w:val="ParaText"/>
              <w:spacing w:before="60" w:after="60"/>
              <w:rPr>
                <w:rFonts w:cs="Arial"/>
                <w:sz w:val="20"/>
              </w:rPr>
            </w:pPr>
            <w:r>
              <w:rPr>
                <w:rFonts w:cs="Arial"/>
                <w:sz w:val="20"/>
              </w:rPr>
              <w:t>Step 6</w:t>
            </w:r>
            <w:r w:rsidR="00F9697B">
              <w:rPr>
                <w:rFonts w:cs="Arial"/>
                <w:sz w:val="20"/>
              </w:rPr>
              <w:t xml:space="preserve">: </w:t>
            </w:r>
            <w:r>
              <w:rPr>
                <w:rFonts w:cs="Arial"/>
                <w:sz w:val="20"/>
              </w:rPr>
              <w:t>Posting of Assigned and Unassigned Capability</w:t>
            </w:r>
          </w:p>
        </w:tc>
        <w:tc>
          <w:tcPr>
            <w:tcW w:w="1560" w:type="dxa"/>
          </w:tcPr>
          <w:p w14:paraId="20C61F3A" w14:textId="77777777" w:rsidR="0048597D" w:rsidRDefault="009A75F6" w:rsidP="00EC498F">
            <w:pPr>
              <w:pStyle w:val="ParaText"/>
              <w:spacing w:before="60" w:after="60"/>
              <w:rPr>
                <w:rFonts w:cs="Arial"/>
                <w:sz w:val="20"/>
              </w:rPr>
            </w:pPr>
            <w:r>
              <w:rPr>
                <w:rFonts w:cs="Arial"/>
                <w:sz w:val="20"/>
              </w:rPr>
              <w:t>9</w:t>
            </w:r>
            <w:r w:rsidRPr="009A75F6">
              <w:rPr>
                <w:rFonts w:cs="Arial"/>
                <w:sz w:val="20"/>
                <w:vertAlign w:val="superscript"/>
              </w:rPr>
              <w:t>th</w:t>
            </w:r>
            <w:r>
              <w:rPr>
                <w:rFonts w:cs="Arial"/>
                <w:sz w:val="20"/>
              </w:rPr>
              <w:t xml:space="preserve"> of July or next business day if 9</w:t>
            </w:r>
            <w:r w:rsidRPr="009A75F6">
              <w:rPr>
                <w:rFonts w:cs="Arial"/>
                <w:sz w:val="20"/>
                <w:vertAlign w:val="superscript"/>
              </w:rPr>
              <w:t>th</w:t>
            </w:r>
            <w:r>
              <w:rPr>
                <w:rFonts w:cs="Arial"/>
                <w:sz w:val="20"/>
              </w:rPr>
              <w:t xml:space="preserve"> falls on a weekend</w:t>
            </w:r>
          </w:p>
        </w:tc>
        <w:tc>
          <w:tcPr>
            <w:tcW w:w="1864" w:type="dxa"/>
          </w:tcPr>
          <w:p w14:paraId="20C61F3B" w14:textId="77777777" w:rsidR="0048597D" w:rsidRPr="008E4316" w:rsidRDefault="0048597D" w:rsidP="00EC498F">
            <w:pPr>
              <w:pStyle w:val="ParaText"/>
              <w:spacing w:before="60" w:after="60"/>
              <w:rPr>
                <w:rFonts w:cs="Arial"/>
                <w:sz w:val="20"/>
              </w:rPr>
            </w:pPr>
          </w:p>
        </w:tc>
        <w:tc>
          <w:tcPr>
            <w:tcW w:w="2340" w:type="dxa"/>
          </w:tcPr>
          <w:p w14:paraId="20C61F3C" w14:textId="77777777" w:rsidR="0048597D" w:rsidRPr="008E4316" w:rsidRDefault="0048597D" w:rsidP="00EC498F">
            <w:pPr>
              <w:pStyle w:val="ParaText"/>
              <w:spacing w:before="60" w:after="60"/>
              <w:rPr>
                <w:rFonts w:cs="Arial"/>
                <w:sz w:val="20"/>
              </w:rPr>
            </w:pPr>
          </w:p>
        </w:tc>
      </w:tr>
      <w:tr w:rsidR="0048597D" w:rsidRPr="008E4316" w14:paraId="20C61F42" w14:textId="77777777" w:rsidTr="00965B25">
        <w:tc>
          <w:tcPr>
            <w:tcW w:w="2866" w:type="dxa"/>
          </w:tcPr>
          <w:p w14:paraId="20C61F3E" w14:textId="77777777" w:rsidR="0048597D" w:rsidRDefault="009A75F6" w:rsidP="00EC498F">
            <w:pPr>
              <w:pStyle w:val="ParaText"/>
              <w:spacing w:before="60" w:after="60"/>
              <w:rPr>
                <w:rFonts w:cs="Arial"/>
                <w:sz w:val="20"/>
              </w:rPr>
            </w:pPr>
            <w:r>
              <w:rPr>
                <w:rFonts w:cs="Arial"/>
                <w:sz w:val="20"/>
              </w:rPr>
              <w:t>Step 7</w:t>
            </w:r>
            <w:r w:rsidR="00F9697B">
              <w:rPr>
                <w:rFonts w:cs="Arial"/>
                <w:sz w:val="20"/>
              </w:rPr>
              <w:t xml:space="preserve">: </w:t>
            </w:r>
            <w:r>
              <w:rPr>
                <w:rFonts w:cs="Arial"/>
                <w:sz w:val="20"/>
              </w:rPr>
              <w:t>Notification of LSE Assignment Information</w:t>
            </w:r>
          </w:p>
        </w:tc>
        <w:tc>
          <w:tcPr>
            <w:tcW w:w="1560" w:type="dxa"/>
          </w:tcPr>
          <w:p w14:paraId="20C61F3F" w14:textId="77777777" w:rsidR="0048597D" w:rsidRDefault="009A75F6" w:rsidP="00EC498F">
            <w:pPr>
              <w:pStyle w:val="ParaText"/>
              <w:spacing w:before="60" w:after="60"/>
              <w:rPr>
                <w:rFonts w:cs="Arial"/>
                <w:sz w:val="20"/>
              </w:rPr>
            </w:pPr>
            <w:r>
              <w:rPr>
                <w:rFonts w:cs="Arial"/>
                <w:sz w:val="20"/>
              </w:rPr>
              <w:t>9</w:t>
            </w:r>
            <w:r w:rsidRPr="009A75F6">
              <w:rPr>
                <w:rFonts w:cs="Arial"/>
                <w:sz w:val="20"/>
                <w:vertAlign w:val="superscript"/>
              </w:rPr>
              <w:t>th</w:t>
            </w:r>
            <w:r>
              <w:rPr>
                <w:rFonts w:cs="Arial"/>
                <w:sz w:val="20"/>
              </w:rPr>
              <w:t xml:space="preserve"> of July or next business day if 9</w:t>
            </w:r>
            <w:r w:rsidRPr="009A75F6">
              <w:rPr>
                <w:rFonts w:cs="Arial"/>
                <w:sz w:val="20"/>
                <w:vertAlign w:val="superscript"/>
              </w:rPr>
              <w:t>th</w:t>
            </w:r>
            <w:r>
              <w:rPr>
                <w:rFonts w:cs="Arial"/>
                <w:sz w:val="20"/>
              </w:rPr>
              <w:t xml:space="preserve"> falls on a weekend</w:t>
            </w:r>
          </w:p>
        </w:tc>
        <w:tc>
          <w:tcPr>
            <w:tcW w:w="1864" w:type="dxa"/>
          </w:tcPr>
          <w:p w14:paraId="20C61F40" w14:textId="77777777" w:rsidR="0048597D" w:rsidRPr="008E4316" w:rsidRDefault="0048597D" w:rsidP="00EC498F">
            <w:pPr>
              <w:pStyle w:val="ParaText"/>
              <w:spacing w:before="60" w:after="60"/>
              <w:rPr>
                <w:rFonts w:cs="Arial"/>
                <w:sz w:val="20"/>
              </w:rPr>
            </w:pPr>
          </w:p>
        </w:tc>
        <w:tc>
          <w:tcPr>
            <w:tcW w:w="2340" w:type="dxa"/>
          </w:tcPr>
          <w:p w14:paraId="20C61F41" w14:textId="77777777" w:rsidR="0048597D" w:rsidRPr="008E4316" w:rsidRDefault="009A75F6" w:rsidP="00EC498F">
            <w:pPr>
              <w:pStyle w:val="ParaText"/>
              <w:spacing w:before="60" w:after="60"/>
              <w:rPr>
                <w:rFonts w:cs="Arial"/>
                <w:sz w:val="20"/>
              </w:rPr>
            </w:pPr>
            <w:r w:rsidRPr="008E4316">
              <w:rPr>
                <w:rFonts w:cs="Arial"/>
                <w:sz w:val="20"/>
              </w:rPr>
              <w:t>Annual</w:t>
            </w:r>
          </w:p>
        </w:tc>
      </w:tr>
      <w:tr w:rsidR="0048597D" w:rsidRPr="008E4316" w14:paraId="20C61F47" w14:textId="77777777" w:rsidTr="00965B25">
        <w:tc>
          <w:tcPr>
            <w:tcW w:w="2866" w:type="dxa"/>
          </w:tcPr>
          <w:p w14:paraId="20C61F43" w14:textId="77777777" w:rsidR="0048597D" w:rsidRDefault="0048597D" w:rsidP="00EC498F">
            <w:pPr>
              <w:pStyle w:val="ParaText"/>
              <w:spacing w:before="60" w:after="60"/>
              <w:rPr>
                <w:rFonts w:cs="Arial"/>
                <w:sz w:val="20"/>
              </w:rPr>
            </w:pPr>
            <w:r>
              <w:rPr>
                <w:rFonts w:cs="Arial"/>
                <w:sz w:val="20"/>
              </w:rPr>
              <w:t>Step 8: Transfer of Import Capability</w:t>
            </w:r>
          </w:p>
        </w:tc>
        <w:tc>
          <w:tcPr>
            <w:tcW w:w="1560" w:type="dxa"/>
          </w:tcPr>
          <w:p w14:paraId="20C61F44" w14:textId="77777777" w:rsidR="0048597D" w:rsidRDefault="0048597D" w:rsidP="00EC498F">
            <w:pPr>
              <w:pStyle w:val="ParaText"/>
              <w:spacing w:before="60" w:after="60"/>
              <w:rPr>
                <w:rFonts w:cs="Arial"/>
                <w:sz w:val="20"/>
              </w:rPr>
            </w:pPr>
          </w:p>
        </w:tc>
        <w:tc>
          <w:tcPr>
            <w:tcW w:w="1864" w:type="dxa"/>
          </w:tcPr>
          <w:p w14:paraId="20C61F45" w14:textId="77777777" w:rsidR="0048597D" w:rsidRPr="008E4316" w:rsidRDefault="0048597D" w:rsidP="00EC498F">
            <w:pPr>
              <w:pStyle w:val="ParaText"/>
              <w:spacing w:before="60" w:after="60"/>
              <w:rPr>
                <w:rFonts w:cs="Arial"/>
                <w:sz w:val="20"/>
              </w:rPr>
            </w:pPr>
            <w:r w:rsidRPr="008E4316">
              <w:rPr>
                <w:rFonts w:cs="Arial"/>
                <w:sz w:val="20"/>
              </w:rPr>
              <w:t>18</w:t>
            </w:r>
            <w:r w:rsidRPr="008E4316">
              <w:rPr>
                <w:rFonts w:cs="Arial"/>
                <w:sz w:val="20"/>
                <w:vertAlign w:val="superscript"/>
              </w:rPr>
              <w:t>th</w:t>
            </w:r>
            <w:r w:rsidRPr="008E4316">
              <w:rPr>
                <w:rFonts w:cs="Arial"/>
                <w:sz w:val="20"/>
              </w:rPr>
              <w:t xml:space="preserve"> of July, or next business day if 18</w:t>
            </w:r>
            <w:r w:rsidRPr="008E4316">
              <w:rPr>
                <w:rFonts w:cs="Arial"/>
                <w:sz w:val="20"/>
                <w:vertAlign w:val="superscript"/>
              </w:rPr>
              <w:t>th</w:t>
            </w:r>
            <w:r w:rsidRPr="008E4316">
              <w:rPr>
                <w:rFonts w:cs="Arial"/>
                <w:sz w:val="20"/>
              </w:rPr>
              <w:t xml:space="preserve"> falls on a weekend</w:t>
            </w:r>
          </w:p>
        </w:tc>
        <w:tc>
          <w:tcPr>
            <w:tcW w:w="2340" w:type="dxa"/>
          </w:tcPr>
          <w:p w14:paraId="20C61F46" w14:textId="77777777" w:rsidR="0048597D" w:rsidRPr="008E4316" w:rsidRDefault="0048597D" w:rsidP="00EC498F">
            <w:pPr>
              <w:pStyle w:val="ParaText"/>
              <w:spacing w:before="60" w:after="60"/>
              <w:rPr>
                <w:rFonts w:cs="Arial"/>
                <w:sz w:val="20"/>
              </w:rPr>
            </w:pPr>
            <w:r w:rsidRPr="008E4316">
              <w:rPr>
                <w:rFonts w:cs="Arial"/>
                <w:sz w:val="20"/>
              </w:rPr>
              <w:t>Annual</w:t>
            </w:r>
          </w:p>
        </w:tc>
      </w:tr>
      <w:tr w:rsidR="0048597D" w:rsidRPr="008E4316" w14:paraId="20C61F4C" w14:textId="77777777" w:rsidTr="00965B25">
        <w:tc>
          <w:tcPr>
            <w:tcW w:w="2866" w:type="dxa"/>
          </w:tcPr>
          <w:p w14:paraId="20C61F48" w14:textId="77777777" w:rsidR="0048597D" w:rsidRDefault="0048597D" w:rsidP="00EC498F">
            <w:pPr>
              <w:pStyle w:val="ParaText"/>
              <w:spacing w:before="60" w:after="60"/>
              <w:rPr>
                <w:rFonts w:cs="Arial"/>
                <w:sz w:val="20"/>
              </w:rPr>
            </w:pPr>
            <w:r>
              <w:rPr>
                <w:rFonts w:cs="Arial"/>
                <w:sz w:val="20"/>
              </w:rPr>
              <w:t>Step 9: Request to assign Remaining Import Capability</w:t>
            </w:r>
          </w:p>
        </w:tc>
        <w:tc>
          <w:tcPr>
            <w:tcW w:w="1560" w:type="dxa"/>
          </w:tcPr>
          <w:p w14:paraId="20C61F49" w14:textId="77777777" w:rsidR="0048597D" w:rsidRDefault="0048597D" w:rsidP="00EC498F">
            <w:pPr>
              <w:pStyle w:val="ParaText"/>
              <w:spacing w:before="60" w:after="60"/>
              <w:rPr>
                <w:rFonts w:cs="Arial"/>
                <w:sz w:val="20"/>
              </w:rPr>
            </w:pPr>
          </w:p>
        </w:tc>
        <w:tc>
          <w:tcPr>
            <w:tcW w:w="1864" w:type="dxa"/>
          </w:tcPr>
          <w:p w14:paraId="20C61F4A" w14:textId="77777777" w:rsidR="0048597D" w:rsidRPr="008E4316" w:rsidRDefault="0048597D" w:rsidP="00EC498F">
            <w:pPr>
              <w:pStyle w:val="ParaText"/>
              <w:spacing w:before="60" w:after="60"/>
              <w:rPr>
                <w:rFonts w:cs="Arial"/>
                <w:sz w:val="20"/>
              </w:rPr>
            </w:pPr>
            <w:r w:rsidRPr="008E4316">
              <w:rPr>
                <w:rFonts w:cs="Arial"/>
                <w:sz w:val="20"/>
              </w:rPr>
              <w:t>19</w:t>
            </w:r>
            <w:r w:rsidRPr="008E4316">
              <w:rPr>
                <w:rFonts w:cs="Arial"/>
                <w:sz w:val="20"/>
                <w:vertAlign w:val="superscript"/>
              </w:rPr>
              <w:t>th</w:t>
            </w:r>
            <w:r w:rsidRPr="008E4316">
              <w:rPr>
                <w:rFonts w:cs="Arial"/>
                <w:sz w:val="20"/>
              </w:rPr>
              <w:t xml:space="preserve"> of July, or next business day if 19</w:t>
            </w:r>
            <w:r w:rsidRPr="008E4316">
              <w:rPr>
                <w:rFonts w:cs="Arial"/>
                <w:sz w:val="20"/>
                <w:vertAlign w:val="superscript"/>
              </w:rPr>
              <w:t>th</w:t>
            </w:r>
            <w:r w:rsidRPr="008E4316">
              <w:rPr>
                <w:rFonts w:cs="Arial"/>
                <w:sz w:val="20"/>
              </w:rPr>
              <w:t xml:space="preserve"> falls on a weekend</w:t>
            </w:r>
          </w:p>
        </w:tc>
        <w:tc>
          <w:tcPr>
            <w:tcW w:w="2340" w:type="dxa"/>
          </w:tcPr>
          <w:p w14:paraId="20C61F4B" w14:textId="77777777" w:rsidR="0048597D" w:rsidRPr="008E4316" w:rsidRDefault="0048597D" w:rsidP="00EC498F">
            <w:pPr>
              <w:pStyle w:val="ParaText"/>
              <w:spacing w:before="60" w:after="60"/>
              <w:rPr>
                <w:rFonts w:cs="Arial"/>
                <w:sz w:val="20"/>
              </w:rPr>
            </w:pPr>
            <w:r w:rsidRPr="008E4316">
              <w:rPr>
                <w:rFonts w:cs="Arial"/>
                <w:sz w:val="20"/>
              </w:rPr>
              <w:t>Annual</w:t>
            </w:r>
          </w:p>
        </w:tc>
      </w:tr>
      <w:tr w:rsidR="0071716D" w:rsidRPr="008E4316" w14:paraId="20C61F51" w14:textId="77777777" w:rsidTr="00965B25">
        <w:tc>
          <w:tcPr>
            <w:tcW w:w="2866" w:type="dxa"/>
          </w:tcPr>
          <w:p w14:paraId="20C61F4D" w14:textId="77777777" w:rsidR="0071716D" w:rsidRDefault="0071716D" w:rsidP="0071716D">
            <w:pPr>
              <w:pStyle w:val="ParaText"/>
              <w:spacing w:before="60" w:after="60"/>
              <w:rPr>
                <w:rFonts w:cs="Arial"/>
                <w:sz w:val="20"/>
              </w:rPr>
            </w:pPr>
            <w:r w:rsidRPr="00165920">
              <w:rPr>
                <w:rFonts w:cs="Arial"/>
                <w:sz w:val="20"/>
              </w:rPr>
              <w:t xml:space="preserve">Step 10: </w:t>
            </w:r>
            <w:r w:rsidR="00A64958">
              <w:rPr>
                <w:rFonts w:cs="Arial"/>
                <w:sz w:val="20"/>
              </w:rPr>
              <w:t>ISO</w:t>
            </w:r>
            <w:r w:rsidRPr="00165920">
              <w:rPr>
                <w:rFonts w:cs="Arial"/>
                <w:sz w:val="20"/>
              </w:rPr>
              <w:t xml:space="preserve"> Notification of Initial Remaining Import Capability Assignments and Unassigned Capability</w:t>
            </w:r>
          </w:p>
        </w:tc>
        <w:tc>
          <w:tcPr>
            <w:tcW w:w="1560" w:type="dxa"/>
          </w:tcPr>
          <w:p w14:paraId="20C61F4E" w14:textId="77777777" w:rsidR="0071716D" w:rsidRDefault="00DB7CEC" w:rsidP="0071716D">
            <w:pPr>
              <w:pStyle w:val="ParaText"/>
              <w:spacing w:before="60" w:after="60"/>
              <w:rPr>
                <w:rFonts w:cs="Arial"/>
                <w:sz w:val="20"/>
              </w:rPr>
            </w:pPr>
            <w:r w:rsidRPr="00165920">
              <w:rPr>
                <w:rFonts w:cs="Arial"/>
                <w:sz w:val="20"/>
              </w:rPr>
              <w:t>26th of July, or next business day if 26th falls on a weekend</w:t>
            </w:r>
            <w:r>
              <w:rPr>
                <w:rFonts w:cs="Arial"/>
                <w:sz w:val="20"/>
              </w:rPr>
              <w:t>. The ISO will begin accep</w:t>
            </w:r>
            <w:r w:rsidR="00696A0C">
              <w:rPr>
                <w:rFonts w:cs="Arial"/>
                <w:sz w:val="20"/>
              </w:rPr>
              <w:t xml:space="preserve">ting requests for </w:t>
            </w:r>
            <w:r w:rsidR="00696A0C">
              <w:rPr>
                <w:rFonts w:cs="Arial"/>
                <w:sz w:val="20"/>
              </w:rPr>
              <w:lastRenderedPageBreak/>
              <w:t>Step 11 at th</w:t>
            </w:r>
            <w:r>
              <w:rPr>
                <w:rFonts w:cs="Arial"/>
                <w:sz w:val="20"/>
              </w:rPr>
              <w:t>e date and time indicated in the market notice published after Step 10.</w:t>
            </w:r>
          </w:p>
        </w:tc>
        <w:tc>
          <w:tcPr>
            <w:tcW w:w="1864" w:type="dxa"/>
          </w:tcPr>
          <w:p w14:paraId="20C61F4F" w14:textId="77777777" w:rsidR="0071716D" w:rsidRPr="008E4316" w:rsidRDefault="0071716D" w:rsidP="00DB7CEC">
            <w:pPr>
              <w:pStyle w:val="ParaText"/>
              <w:spacing w:before="60" w:after="60"/>
              <w:rPr>
                <w:rFonts w:cs="Arial"/>
                <w:sz w:val="20"/>
              </w:rPr>
            </w:pPr>
          </w:p>
        </w:tc>
        <w:tc>
          <w:tcPr>
            <w:tcW w:w="2340" w:type="dxa"/>
          </w:tcPr>
          <w:p w14:paraId="20C61F50" w14:textId="77777777" w:rsidR="0071716D" w:rsidRPr="008E4316" w:rsidRDefault="0071716D" w:rsidP="0071716D">
            <w:pPr>
              <w:pStyle w:val="ParaText"/>
              <w:spacing w:before="60" w:after="60"/>
              <w:rPr>
                <w:rFonts w:cs="Arial"/>
                <w:sz w:val="20"/>
              </w:rPr>
            </w:pPr>
            <w:r w:rsidRPr="008E4316">
              <w:rPr>
                <w:rFonts w:cs="Arial"/>
                <w:sz w:val="20"/>
              </w:rPr>
              <w:t>Annua</w:t>
            </w:r>
            <w:r>
              <w:rPr>
                <w:rFonts w:cs="Arial"/>
                <w:sz w:val="20"/>
              </w:rPr>
              <w:t>l</w:t>
            </w:r>
          </w:p>
        </w:tc>
      </w:tr>
      <w:tr w:rsidR="0048597D" w:rsidRPr="008E4316" w14:paraId="20C61F56" w14:textId="77777777" w:rsidTr="00965B25">
        <w:tc>
          <w:tcPr>
            <w:tcW w:w="2866" w:type="dxa"/>
          </w:tcPr>
          <w:p w14:paraId="20C61F52" w14:textId="77777777" w:rsidR="0048597D" w:rsidRDefault="0048597D" w:rsidP="00EC498F">
            <w:pPr>
              <w:pStyle w:val="ParaText"/>
              <w:spacing w:before="60" w:after="60"/>
              <w:rPr>
                <w:rFonts w:cs="Arial"/>
                <w:sz w:val="20"/>
              </w:rPr>
            </w:pPr>
            <w:r>
              <w:rPr>
                <w:rFonts w:cs="Arial"/>
                <w:sz w:val="20"/>
              </w:rPr>
              <w:t>Step 11: Secondary request to assign Remaining Import Capability</w:t>
            </w:r>
          </w:p>
        </w:tc>
        <w:tc>
          <w:tcPr>
            <w:tcW w:w="1560" w:type="dxa"/>
          </w:tcPr>
          <w:p w14:paraId="20C61F53" w14:textId="77777777" w:rsidR="0048597D" w:rsidRDefault="0048597D" w:rsidP="00EC498F">
            <w:pPr>
              <w:pStyle w:val="ParaText"/>
              <w:spacing w:before="60" w:after="60"/>
              <w:rPr>
                <w:rFonts w:cs="Arial"/>
                <w:sz w:val="20"/>
              </w:rPr>
            </w:pPr>
          </w:p>
        </w:tc>
        <w:tc>
          <w:tcPr>
            <w:tcW w:w="1864" w:type="dxa"/>
          </w:tcPr>
          <w:p w14:paraId="20C61F54" w14:textId="77777777" w:rsidR="0048597D" w:rsidRPr="008E4316" w:rsidRDefault="0048597D" w:rsidP="00EC498F">
            <w:pPr>
              <w:pStyle w:val="ParaText"/>
              <w:spacing w:before="60" w:after="60"/>
              <w:rPr>
                <w:rFonts w:cs="Arial"/>
                <w:sz w:val="20"/>
              </w:rPr>
            </w:pPr>
            <w:r w:rsidRPr="008E4316">
              <w:rPr>
                <w:rFonts w:cs="Arial"/>
                <w:sz w:val="20"/>
              </w:rPr>
              <w:t>1st of August, or next business day if 1</w:t>
            </w:r>
            <w:r w:rsidRPr="008E4316">
              <w:rPr>
                <w:rFonts w:cs="Arial"/>
                <w:sz w:val="20"/>
                <w:vertAlign w:val="superscript"/>
              </w:rPr>
              <w:t>st</w:t>
            </w:r>
            <w:r w:rsidRPr="008E4316">
              <w:rPr>
                <w:rFonts w:cs="Arial"/>
                <w:sz w:val="20"/>
              </w:rPr>
              <w:t xml:space="preserve"> falls on a weekend</w:t>
            </w:r>
            <w:r w:rsidR="00DB7CEC">
              <w:rPr>
                <w:rFonts w:cs="Arial"/>
                <w:sz w:val="20"/>
              </w:rPr>
              <w:t xml:space="preserve">. The ISO will </w:t>
            </w:r>
            <w:r w:rsidR="000657A6">
              <w:rPr>
                <w:rFonts w:cs="Arial"/>
                <w:sz w:val="20"/>
              </w:rPr>
              <w:t>begi</w:t>
            </w:r>
            <w:r w:rsidR="00DB7CEC">
              <w:rPr>
                <w:rFonts w:cs="Arial"/>
                <w:sz w:val="20"/>
              </w:rPr>
              <w:t xml:space="preserve">n accepting requests for Step 11 at </w:t>
            </w:r>
            <w:r w:rsidR="00696A0C">
              <w:rPr>
                <w:rFonts w:cs="Arial"/>
                <w:sz w:val="20"/>
              </w:rPr>
              <w:t>th</w:t>
            </w:r>
            <w:r w:rsidR="00DB7CEC">
              <w:rPr>
                <w:rFonts w:cs="Arial"/>
                <w:sz w:val="20"/>
              </w:rPr>
              <w:t>e</w:t>
            </w:r>
            <w:r w:rsidR="00750BFC">
              <w:rPr>
                <w:rFonts w:cs="Arial"/>
                <w:sz w:val="20"/>
              </w:rPr>
              <w:t xml:space="preserve"> date and time indicated </w:t>
            </w:r>
            <w:r w:rsidR="00DB7CEC">
              <w:rPr>
                <w:rFonts w:cs="Arial"/>
                <w:sz w:val="20"/>
              </w:rPr>
              <w:t>in the</w:t>
            </w:r>
            <w:r w:rsidR="000657A6">
              <w:rPr>
                <w:rFonts w:cs="Arial"/>
                <w:sz w:val="20"/>
              </w:rPr>
              <w:t xml:space="preserve"> market notice</w:t>
            </w:r>
            <w:r w:rsidR="00DB7CEC">
              <w:rPr>
                <w:rFonts w:cs="Arial"/>
                <w:sz w:val="20"/>
              </w:rPr>
              <w:t xml:space="preserve"> published after Step 10. </w:t>
            </w:r>
          </w:p>
        </w:tc>
        <w:tc>
          <w:tcPr>
            <w:tcW w:w="2340" w:type="dxa"/>
          </w:tcPr>
          <w:p w14:paraId="20C61F55" w14:textId="77777777" w:rsidR="0048597D" w:rsidRPr="008E4316" w:rsidRDefault="0048597D" w:rsidP="00EC498F">
            <w:pPr>
              <w:pStyle w:val="ParaText"/>
              <w:spacing w:before="60" w:after="60"/>
              <w:rPr>
                <w:rFonts w:cs="Arial"/>
                <w:sz w:val="20"/>
              </w:rPr>
            </w:pPr>
            <w:r w:rsidRPr="008E4316">
              <w:rPr>
                <w:rFonts w:cs="Arial"/>
                <w:sz w:val="20"/>
              </w:rPr>
              <w:t>Annual</w:t>
            </w:r>
          </w:p>
        </w:tc>
      </w:tr>
      <w:tr w:rsidR="0048597D" w:rsidRPr="008E4316" w14:paraId="20C61F5B" w14:textId="77777777" w:rsidTr="00965B25">
        <w:tc>
          <w:tcPr>
            <w:tcW w:w="2866" w:type="dxa"/>
          </w:tcPr>
          <w:p w14:paraId="20C61F57" w14:textId="77777777" w:rsidR="0048597D" w:rsidRDefault="009A75F6" w:rsidP="00EC498F">
            <w:pPr>
              <w:pStyle w:val="ParaText"/>
              <w:spacing w:before="60" w:after="60"/>
              <w:rPr>
                <w:rFonts w:cs="Arial"/>
                <w:sz w:val="20"/>
              </w:rPr>
            </w:pPr>
            <w:r>
              <w:rPr>
                <w:rFonts w:cs="Arial"/>
                <w:sz w:val="20"/>
              </w:rPr>
              <w:t>Step 12: Posting of Assigned and Unassigned aggregate Import Capability</w:t>
            </w:r>
          </w:p>
        </w:tc>
        <w:tc>
          <w:tcPr>
            <w:tcW w:w="1560" w:type="dxa"/>
          </w:tcPr>
          <w:p w14:paraId="20C61F58" w14:textId="77777777" w:rsidR="0048597D" w:rsidRDefault="009A75F6" w:rsidP="00EC498F">
            <w:pPr>
              <w:pStyle w:val="ParaText"/>
              <w:spacing w:before="60" w:after="60"/>
              <w:rPr>
                <w:rFonts w:cs="Arial"/>
                <w:sz w:val="20"/>
              </w:rPr>
            </w:pPr>
            <w:r>
              <w:rPr>
                <w:rFonts w:cs="Arial"/>
                <w:sz w:val="20"/>
              </w:rPr>
              <w:t>8</w:t>
            </w:r>
            <w:r w:rsidRPr="009A75F6">
              <w:rPr>
                <w:rFonts w:cs="Arial"/>
                <w:sz w:val="20"/>
                <w:vertAlign w:val="superscript"/>
              </w:rPr>
              <w:t>th</w:t>
            </w:r>
            <w:r>
              <w:rPr>
                <w:rFonts w:cs="Arial"/>
                <w:sz w:val="20"/>
              </w:rPr>
              <w:t xml:space="preserve"> of August or next business day if 8</w:t>
            </w:r>
            <w:r w:rsidRPr="009A75F6">
              <w:rPr>
                <w:rFonts w:cs="Arial"/>
                <w:sz w:val="20"/>
                <w:vertAlign w:val="superscript"/>
              </w:rPr>
              <w:t>th</w:t>
            </w:r>
            <w:r>
              <w:rPr>
                <w:rFonts w:cs="Arial"/>
                <w:sz w:val="20"/>
              </w:rPr>
              <w:t xml:space="preserve"> falls on a weekend</w:t>
            </w:r>
            <w:r w:rsidR="00696A0C">
              <w:rPr>
                <w:rFonts w:cs="Arial"/>
                <w:sz w:val="20"/>
              </w:rPr>
              <w:t>. The ISO will begin accepting requests for Step 13 at the date and time indicated in the market notice published after Step 12.</w:t>
            </w:r>
          </w:p>
        </w:tc>
        <w:tc>
          <w:tcPr>
            <w:tcW w:w="1864" w:type="dxa"/>
          </w:tcPr>
          <w:p w14:paraId="20C61F59" w14:textId="77777777" w:rsidR="0048597D" w:rsidRPr="008E4316" w:rsidRDefault="0048597D" w:rsidP="00EC498F">
            <w:pPr>
              <w:pStyle w:val="ParaText"/>
              <w:spacing w:before="60" w:after="60"/>
              <w:rPr>
                <w:rFonts w:cs="Arial"/>
                <w:sz w:val="20"/>
              </w:rPr>
            </w:pPr>
          </w:p>
        </w:tc>
        <w:tc>
          <w:tcPr>
            <w:tcW w:w="2340" w:type="dxa"/>
          </w:tcPr>
          <w:p w14:paraId="20C61F5A" w14:textId="77777777" w:rsidR="0048597D" w:rsidRPr="008E4316" w:rsidRDefault="009A75F6" w:rsidP="00EC498F">
            <w:pPr>
              <w:pStyle w:val="ParaText"/>
              <w:spacing w:before="60" w:after="60"/>
              <w:rPr>
                <w:rFonts w:cs="Arial"/>
                <w:sz w:val="20"/>
              </w:rPr>
            </w:pPr>
            <w:r w:rsidRPr="008E4316">
              <w:rPr>
                <w:rFonts w:cs="Arial"/>
                <w:sz w:val="20"/>
              </w:rPr>
              <w:t>Annual</w:t>
            </w:r>
          </w:p>
        </w:tc>
      </w:tr>
      <w:tr w:rsidR="0048597D" w:rsidRPr="008E4316" w14:paraId="20C61F61" w14:textId="77777777" w:rsidTr="00965B25">
        <w:tc>
          <w:tcPr>
            <w:tcW w:w="2866" w:type="dxa"/>
          </w:tcPr>
          <w:p w14:paraId="20C61F5C" w14:textId="77777777" w:rsidR="0048597D" w:rsidRDefault="0048597D" w:rsidP="00EC498F">
            <w:pPr>
              <w:pStyle w:val="ParaText"/>
              <w:spacing w:before="60" w:after="60"/>
              <w:rPr>
                <w:rFonts w:cs="Arial"/>
                <w:sz w:val="20"/>
              </w:rPr>
            </w:pPr>
            <w:r>
              <w:rPr>
                <w:rFonts w:cs="Arial"/>
                <w:sz w:val="20"/>
              </w:rPr>
              <w:t>Step 13:</w:t>
            </w:r>
          </w:p>
          <w:p w14:paraId="20C61F5D" w14:textId="77777777" w:rsidR="0048597D" w:rsidRDefault="0048597D" w:rsidP="00EC498F">
            <w:pPr>
              <w:pStyle w:val="ParaText"/>
              <w:spacing w:before="60" w:after="60"/>
              <w:rPr>
                <w:rFonts w:cs="Arial"/>
                <w:sz w:val="20"/>
              </w:rPr>
            </w:pPr>
            <w:r>
              <w:rPr>
                <w:rFonts w:cs="Arial"/>
                <w:sz w:val="20"/>
              </w:rPr>
              <w:t>Requests for Unassigned Available Import Capability</w:t>
            </w:r>
          </w:p>
        </w:tc>
        <w:tc>
          <w:tcPr>
            <w:tcW w:w="1560" w:type="dxa"/>
          </w:tcPr>
          <w:p w14:paraId="20C61F5E" w14:textId="77777777" w:rsidR="0048597D" w:rsidRDefault="0048597D" w:rsidP="00EC498F">
            <w:pPr>
              <w:pStyle w:val="ParaText"/>
              <w:spacing w:before="60" w:after="60"/>
              <w:rPr>
                <w:rFonts w:cs="Arial"/>
                <w:sz w:val="20"/>
              </w:rPr>
            </w:pPr>
          </w:p>
        </w:tc>
        <w:tc>
          <w:tcPr>
            <w:tcW w:w="1864" w:type="dxa"/>
          </w:tcPr>
          <w:p w14:paraId="20C61F5F" w14:textId="77777777" w:rsidR="0048597D" w:rsidRPr="008E4316" w:rsidRDefault="0048597D" w:rsidP="00EC498F">
            <w:pPr>
              <w:pStyle w:val="ParaText"/>
              <w:spacing w:before="60" w:after="60"/>
              <w:rPr>
                <w:rFonts w:cs="Arial"/>
                <w:sz w:val="20"/>
              </w:rPr>
            </w:pPr>
            <w:r w:rsidRPr="008E4316">
              <w:rPr>
                <w:rFonts w:cs="Arial"/>
                <w:sz w:val="20"/>
              </w:rPr>
              <w:t>9</w:t>
            </w:r>
            <w:r w:rsidRPr="008E4316">
              <w:rPr>
                <w:rFonts w:cs="Arial"/>
                <w:sz w:val="20"/>
                <w:vertAlign w:val="superscript"/>
              </w:rPr>
              <w:t>th</w:t>
            </w:r>
            <w:r w:rsidRPr="008E4316">
              <w:rPr>
                <w:rFonts w:cs="Arial"/>
                <w:sz w:val="20"/>
              </w:rPr>
              <w:t xml:space="preserve"> of August, or next business day if 9</w:t>
            </w:r>
            <w:r w:rsidRPr="008E4316">
              <w:rPr>
                <w:rFonts w:cs="Arial"/>
                <w:sz w:val="20"/>
                <w:vertAlign w:val="superscript"/>
              </w:rPr>
              <w:t>th</w:t>
            </w:r>
            <w:r w:rsidRPr="008E4316">
              <w:rPr>
                <w:rFonts w:cs="Arial"/>
                <w:sz w:val="20"/>
              </w:rPr>
              <w:t xml:space="preserve"> falls on a weekend</w:t>
            </w:r>
            <w:r w:rsidR="00696A0C">
              <w:rPr>
                <w:rFonts w:cs="Arial"/>
                <w:sz w:val="20"/>
              </w:rPr>
              <w:t xml:space="preserve">. The ISO will begin accepting requests for Step 13 at the date and time indicated in the market notice </w:t>
            </w:r>
            <w:r w:rsidR="00696A0C">
              <w:rPr>
                <w:rFonts w:cs="Arial"/>
                <w:sz w:val="20"/>
              </w:rPr>
              <w:lastRenderedPageBreak/>
              <w:t>published after Step 12.</w:t>
            </w:r>
          </w:p>
        </w:tc>
        <w:tc>
          <w:tcPr>
            <w:tcW w:w="2340" w:type="dxa"/>
          </w:tcPr>
          <w:p w14:paraId="20C61F60" w14:textId="77777777" w:rsidR="0048597D" w:rsidRPr="008E4316" w:rsidRDefault="0048597D" w:rsidP="00EC498F">
            <w:pPr>
              <w:pStyle w:val="ParaText"/>
              <w:spacing w:before="60" w:after="60"/>
              <w:rPr>
                <w:rFonts w:cs="Arial"/>
                <w:sz w:val="20"/>
              </w:rPr>
            </w:pPr>
            <w:r w:rsidRPr="008E4316">
              <w:rPr>
                <w:rFonts w:cs="Arial"/>
                <w:sz w:val="20"/>
              </w:rPr>
              <w:lastRenderedPageBreak/>
              <w:t>Annual</w:t>
            </w:r>
          </w:p>
        </w:tc>
      </w:tr>
      <w:tr w:rsidR="00875A5E" w:rsidRPr="008E4316" w14:paraId="20C61F67" w14:textId="77777777" w:rsidTr="00965B25">
        <w:tc>
          <w:tcPr>
            <w:tcW w:w="2866" w:type="dxa"/>
          </w:tcPr>
          <w:p w14:paraId="20C61F62" w14:textId="77777777" w:rsidR="00875A5E" w:rsidRDefault="00875A5E" w:rsidP="00EC498F">
            <w:pPr>
              <w:pStyle w:val="ParaText"/>
              <w:spacing w:before="60" w:after="60"/>
              <w:rPr>
                <w:rFonts w:cs="Arial"/>
                <w:sz w:val="20"/>
              </w:rPr>
            </w:pPr>
            <w:r>
              <w:rPr>
                <w:rFonts w:cs="Arial"/>
                <w:sz w:val="20"/>
              </w:rPr>
              <w:t>Step 13:</w:t>
            </w:r>
          </w:p>
          <w:p w14:paraId="20C61F63" w14:textId="77777777" w:rsidR="00875A5E" w:rsidRDefault="00875A5E" w:rsidP="00EC498F">
            <w:pPr>
              <w:pStyle w:val="ParaText"/>
              <w:spacing w:before="60" w:after="60"/>
              <w:rPr>
                <w:rFonts w:cs="Arial"/>
                <w:sz w:val="20"/>
              </w:rPr>
            </w:pPr>
            <w:r>
              <w:rPr>
                <w:rFonts w:cs="Arial"/>
                <w:sz w:val="20"/>
              </w:rPr>
              <w:t>Publish list of Unassigned Available Import Capability</w:t>
            </w:r>
          </w:p>
        </w:tc>
        <w:tc>
          <w:tcPr>
            <w:tcW w:w="1560" w:type="dxa"/>
          </w:tcPr>
          <w:p w14:paraId="20C61F64" w14:textId="77777777" w:rsidR="00875A5E" w:rsidRDefault="00875A5E" w:rsidP="00EC498F">
            <w:pPr>
              <w:pStyle w:val="ParaText"/>
              <w:spacing w:before="60" w:after="60"/>
              <w:rPr>
                <w:rFonts w:cs="Arial"/>
                <w:sz w:val="20"/>
              </w:rPr>
            </w:pPr>
            <w:r>
              <w:rPr>
                <w:rFonts w:cs="Arial"/>
                <w:sz w:val="20"/>
              </w:rPr>
              <w:t>5</w:t>
            </w:r>
            <w:r w:rsidRPr="009A75F6">
              <w:rPr>
                <w:rFonts w:cs="Arial"/>
                <w:sz w:val="20"/>
                <w:vertAlign w:val="superscript"/>
              </w:rPr>
              <w:t>th</w:t>
            </w:r>
            <w:r>
              <w:rPr>
                <w:rFonts w:cs="Arial"/>
                <w:sz w:val="20"/>
              </w:rPr>
              <w:t xml:space="preserve"> day of September, or next business day if 5</w:t>
            </w:r>
            <w:r w:rsidRPr="009A75F6">
              <w:rPr>
                <w:rFonts w:cs="Arial"/>
                <w:sz w:val="20"/>
                <w:vertAlign w:val="superscript"/>
              </w:rPr>
              <w:t>th</w:t>
            </w:r>
            <w:r>
              <w:rPr>
                <w:rFonts w:cs="Arial"/>
                <w:sz w:val="20"/>
              </w:rPr>
              <w:t xml:space="preserve"> falls on a weekend</w:t>
            </w:r>
          </w:p>
        </w:tc>
        <w:tc>
          <w:tcPr>
            <w:tcW w:w="1864" w:type="dxa"/>
          </w:tcPr>
          <w:p w14:paraId="20C61F65" w14:textId="77777777" w:rsidR="00875A5E" w:rsidRPr="008E4316" w:rsidRDefault="00875A5E" w:rsidP="00EC498F">
            <w:pPr>
              <w:pStyle w:val="ParaText"/>
              <w:spacing w:before="60" w:after="60"/>
              <w:rPr>
                <w:rFonts w:cs="Arial"/>
                <w:sz w:val="20"/>
              </w:rPr>
            </w:pPr>
          </w:p>
        </w:tc>
        <w:tc>
          <w:tcPr>
            <w:tcW w:w="2340" w:type="dxa"/>
          </w:tcPr>
          <w:p w14:paraId="20C61F66" w14:textId="77777777" w:rsidR="00875A5E" w:rsidRPr="008E4316" w:rsidRDefault="00875A5E" w:rsidP="00EC498F">
            <w:pPr>
              <w:pStyle w:val="ParaText"/>
              <w:spacing w:before="60" w:after="60"/>
              <w:rPr>
                <w:rFonts w:cs="Arial"/>
                <w:sz w:val="20"/>
              </w:rPr>
            </w:pPr>
            <w:r w:rsidRPr="008E4316">
              <w:rPr>
                <w:rFonts w:cs="Arial"/>
                <w:sz w:val="20"/>
              </w:rPr>
              <w:t>Annual</w:t>
            </w:r>
          </w:p>
        </w:tc>
      </w:tr>
      <w:tr w:rsidR="00875A5E" w14:paraId="20C61F6C" w14:textId="77777777" w:rsidTr="00965B25">
        <w:tc>
          <w:tcPr>
            <w:tcW w:w="2866" w:type="dxa"/>
          </w:tcPr>
          <w:p w14:paraId="20C61F68" w14:textId="77777777" w:rsidR="00875A5E" w:rsidRDefault="00875A5E" w:rsidP="00EC498F">
            <w:pPr>
              <w:pStyle w:val="ParaText"/>
              <w:spacing w:before="60" w:after="60"/>
              <w:rPr>
                <w:rFonts w:cs="Arial"/>
                <w:sz w:val="20"/>
              </w:rPr>
            </w:pPr>
            <w:r>
              <w:rPr>
                <w:rFonts w:cs="Arial"/>
                <w:sz w:val="20"/>
              </w:rPr>
              <w:t>Registration for Bilateral Import Capability Transfers</w:t>
            </w:r>
          </w:p>
        </w:tc>
        <w:tc>
          <w:tcPr>
            <w:tcW w:w="1560" w:type="dxa"/>
          </w:tcPr>
          <w:p w14:paraId="20C61F69" w14:textId="77777777" w:rsidR="00875A5E" w:rsidRDefault="00875A5E" w:rsidP="00EC498F">
            <w:pPr>
              <w:pStyle w:val="ParaText"/>
              <w:spacing w:before="60" w:after="60"/>
              <w:rPr>
                <w:rFonts w:cs="Arial"/>
                <w:sz w:val="20"/>
              </w:rPr>
            </w:pPr>
          </w:p>
        </w:tc>
        <w:tc>
          <w:tcPr>
            <w:tcW w:w="1864" w:type="dxa"/>
          </w:tcPr>
          <w:p w14:paraId="20C61F6A" w14:textId="77777777" w:rsidR="00875A5E" w:rsidRPr="008E4316" w:rsidRDefault="00875A5E" w:rsidP="00EC498F">
            <w:pPr>
              <w:pStyle w:val="ParaText"/>
              <w:spacing w:before="60" w:after="60"/>
              <w:rPr>
                <w:rFonts w:cs="Arial"/>
                <w:sz w:val="20"/>
              </w:rPr>
            </w:pPr>
            <w:r w:rsidRPr="008E4316">
              <w:rPr>
                <w:rFonts w:cs="Arial"/>
                <w:sz w:val="20"/>
              </w:rPr>
              <w:t>Anytime</w:t>
            </w:r>
          </w:p>
        </w:tc>
        <w:tc>
          <w:tcPr>
            <w:tcW w:w="2340" w:type="dxa"/>
          </w:tcPr>
          <w:p w14:paraId="20C61F6B" w14:textId="77777777" w:rsidR="00875A5E" w:rsidRDefault="00875A5E" w:rsidP="00EC498F">
            <w:pPr>
              <w:pStyle w:val="ParaText"/>
              <w:spacing w:before="60" w:after="60"/>
              <w:rPr>
                <w:rFonts w:cs="Arial"/>
                <w:sz w:val="20"/>
              </w:rPr>
            </w:pPr>
            <w:r>
              <w:rPr>
                <w:rFonts w:cs="Arial"/>
                <w:sz w:val="20"/>
              </w:rPr>
              <w:t xml:space="preserve">One time </w:t>
            </w:r>
          </w:p>
        </w:tc>
      </w:tr>
      <w:tr w:rsidR="00875A5E" w14:paraId="20C61F72" w14:textId="77777777" w:rsidTr="00965B25">
        <w:tc>
          <w:tcPr>
            <w:tcW w:w="2866" w:type="dxa"/>
          </w:tcPr>
          <w:p w14:paraId="20C61F6D" w14:textId="77777777" w:rsidR="00875A5E" w:rsidRDefault="00875A5E" w:rsidP="00EC498F">
            <w:pPr>
              <w:pStyle w:val="ParaText"/>
              <w:spacing w:before="60" w:after="60"/>
              <w:rPr>
                <w:rFonts w:cs="Arial"/>
                <w:sz w:val="20"/>
              </w:rPr>
            </w:pPr>
            <w:r>
              <w:rPr>
                <w:rFonts w:cs="Arial"/>
                <w:sz w:val="20"/>
              </w:rPr>
              <w:t>Reporting Bilateral Import Capability Transfers occurring outside of Step 8</w:t>
            </w:r>
          </w:p>
        </w:tc>
        <w:tc>
          <w:tcPr>
            <w:tcW w:w="1560" w:type="dxa"/>
          </w:tcPr>
          <w:p w14:paraId="20C61F6E" w14:textId="77777777" w:rsidR="00875A5E" w:rsidRDefault="00875A5E" w:rsidP="00EC498F">
            <w:pPr>
              <w:pStyle w:val="ParaText"/>
              <w:spacing w:before="60" w:after="60"/>
              <w:rPr>
                <w:rFonts w:cs="Arial"/>
                <w:sz w:val="20"/>
              </w:rPr>
            </w:pPr>
          </w:p>
        </w:tc>
        <w:tc>
          <w:tcPr>
            <w:tcW w:w="1864" w:type="dxa"/>
          </w:tcPr>
          <w:p w14:paraId="20C61F6F" w14:textId="77777777" w:rsidR="00875A5E" w:rsidRPr="008E4316" w:rsidRDefault="00875A5E" w:rsidP="00EC498F">
            <w:pPr>
              <w:pStyle w:val="ParaText"/>
              <w:spacing w:before="60" w:after="60"/>
              <w:rPr>
                <w:rFonts w:cs="Arial"/>
                <w:sz w:val="20"/>
              </w:rPr>
            </w:pPr>
            <w:r w:rsidRPr="008E4316">
              <w:rPr>
                <w:rFonts w:cs="Arial"/>
                <w:sz w:val="20"/>
              </w:rPr>
              <w:t>Anytime</w:t>
            </w:r>
            <w:r w:rsidR="00F9697B">
              <w:rPr>
                <w:rFonts w:cs="Arial"/>
                <w:sz w:val="20"/>
              </w:rPr>
              <w:t xml:space="preserve">.  </w:t>
            </w:r>
          </w:p>
          <w:p w14:paraId="20C61F70" w14:textId="77777777" w:rsidR="00875A5E" w:rsidRPr="008E4316" w:rsidRDefault="00875A5E" w:rsidP="00EC498F">
            <w:pPr>
              <w:pStyle w:val="ParaText"/>
              <w:spacing w:before="60" w:after="60"/>
              <w:rPr>
                <w:rFonts w:cs="Arial"/>
                <w:sz w:val="20"/>
              </w:rPr>
            </w:pPr>
            <w:r w:rsidRPr="008E4316">
              <w:rPr>
                <w:rFonts w:cs="Arial"/>
                <w:sz w:val="20"/>
              </w:rPr>
              <w:t>To be counted on an RA Plan, must be submitted on or before the 20</w:t>
            </w:r>
            <w:r w:rsidRPr="008E4316">
              <w:rPr>
                <w:rFonts w:cs="Arial"/>
                <w:sz w:val="20"/>
                <w:vertAlign w:val="superscript"/>
              </w:rPr>
              <w:t>th</w:t>
            </w:r>
            <w:r w:rsidRPr="008E4316">
              <w:rPr>
                <w:rFonts w:cs="Arial"/>
                <w:sz w:val="20"/>
              </w:rPr>
              <w:t xml:space="preserve"> of the Month, two </w:t>
            </w:r>
            <w:r w:rsidR="0039301D" w:rsidRPr="008E4316">
              <w:rPr>
                <w:rFonts w:cs="Arial"/>
                <w:sz w:val="20"/>
              </w:rPr>
              <w:t>months</w:t>
            </w:r>
            <w:r w:rsidRPr="008E4316">
              <w:rPr>
                <w:rFonts w:cs="Arial"/>
                <w:sz w:val="20"/>
              </w:rPr>
              <w:t xml:space="preserve"> prior to the Compliance Month (ie: 9/20/2008 to count on Nov 2008 RA Plan)</w:t>
            </w:r>
          </w:p>
        </w:tc>
        <w:tc>
          <w:tcPr>
            <w:tcW w:w="2340" w:type="dxa"/>
          </w:tcPr>
          <w:p w14:paraId="20C61F71" w14:textId="77777777" w:rsidR="00875A5E" w:rsidRDefault="00875A5E" w:rsidP="00EC498F">
            <w:pPr>
              <w:pStyle w:val="ParaText"/>
              <w:spacing w:before="60" w:after="60"/>
              <w:rPr>
                <w:rFonts w:cs="Arial"/>
                <w:sz w:val="20"/>
              </w:rPr>
            </w:pPr>
            <w:r>
              <w:rPr>
                <w:rFonts w:cs="Arial"/>
                <w:sz w:val="20"/>
              </w:rPr>
              <w:t>Upon transfer of Import Capability</w:t>
            </w:r>
          </w:p>
        </w:tc>
      </w:tr>
      <w:tr w:rsidR="00875A5E" w14:paraId="20C61F77" w14:textId="77777777" w:rsidTr="00965B25">
        <w:tc>
          <w:tcPr>
            <w:tcW w:w="2866" w:type="dxa"/>
          </w:tcPr>
          <w:p w14:paraId="20C61F73" w14:textId="77777777" w:rsidR="00875A5E" w:rsidRDefault="00875A5E" w:rsidP="00EC498F">
            <w:pPr>
              <w:pStyle w:val="ParaText"/>
              <w:spacing w:before="60" w:after="60"/>
              <w:rPr>
                <w:rFonts w:cs="Arial"/>
                <w:sz w:val="20"/>
              </w:rPr>
            </w:pPr>
            <w:r>
              <w:rPr>
                <w:rFonts w:cs="Arial"/>
                <w:sz w:val="20"/>
              </w:rPr>
              <w:t>Posting of Eligible Import Capability Trading Parties</w:t>
            </w:r>
          </w:p>
        </w:tc>
        <w:tc>
          <w:tcPr>
            <w:tcW w:w="1560" w:type="dxa"/>
          </w:tcPr>
          <w:p w14:paraId="20C61F74" w14:textId="77777777" w:rsidR="00875A5E" w:rsidRDefault="00875A5E" w:rsidP="00EC498F">
            <w:pPr>
              <w:pStyle w:val="ParaText"/>
              <w:spacing w:before="60" w:after="60"/>
              <w:rPr>
                <w:rFonts w:cs="Arial"/>
                <w:sz w:val="20"/>
              </w:rPr>
            </w:pPr>
            <w:r>
              <w:rPr>
                <w:rFonts w:cs="Arial"/>
                <w:sz w:val="20"/>
              </w:rPr>
              <w:t>5</w:t>
            </w:r>
            <w:r w:rsidRPr="009A75F6">
              <w:rPr>
                <w:rFonts w:cs="Arial"/>
                <w:sz w:val="20"/>
                <w:vertAlign w:val="superscript"/>
              </w:rPr>
              <w:t>th</w:t>
            </w:r>
            <w:r>
              <w:rPr>
                <w:rFonts w:cs="Arial"/>
                <w:sz w:val="20"/>
              </w:rPr>
              <w:t xml:space="preserve"> day of each month, or next business day if 5</w:t>
            </w:r>
            <w:r w:rsidRPr="009A75F6">
              <w:rPr>
                <w:rFonts w:cs="Arial"/>
                <w:sz w:val="20"/>
                <w:vertAlign w:val="superscript"/>
              </w:rPr>
              <w:t>th</w:t>
            </w:r>
            <w:r>
              <w:rPr>
                <w:rFonts w:cs="Arial"/>
                <w:sz w:val="20"/>
              </w:rPr>
              <w:t xml:space="preserve"> falls on a weekend</w:t>
            </w:r>
          </w:p>
        </w:tc>
        <w:tc>
          <w:tcPr>
            <w:tcW w:w="1864" w:type="dxa"/>
          </w:tcPr>
          <w:p w14:paraId="20C61F75" w14:textId="77777777" w:rsidR="00875A5E" w:rsidRPr="008E4316" w:rsidRDefault="00875A5E" w:rsidP="00EC498F">
            <w:pPr>
              <w:pStyle w:val="ParaText"/>
              <w:spacing w:before="60" w:after="60"/>
              <w:rPr>
                <w:rFonts w:cs="Arial"/>
                <w:sz w:val="20"/>
              </w:rPr>
            </w:pPr>
          </w:p>
        </w:tc>
        <w:tc>
          <w:tcPr>
            <w:tcW w:w="2340" w:type="dxa"/>
          </w:tcPr>
          <w:p w14:paraId="20C61F76" w14:textId="77777777" w:rsidR="00875A5E" w:rsidRDefault="00875A5E" w:rsidP="00EC498F">
            <w:pPr>
              <w:pStyle w:val="ParaText"/>
              <w:spacing w:before="60" w:after="60"/>
              <w:rPr>
                <w:rFonts w:cs="Arial"/>
                <w:sz w:val="20"/>
              </w:rPr>
            </w:pPr>
            <w:r>
              <w:rPr>
                <w:rFonts w:cs="Arial"/>
                <w:sz w:val="20"/>
              </w:rPr>
              <w:t>Monthly</w:t>
            </w:r>
          </w:p>
        </w:tc>
      </w:tr>
      <w:tr w:rsidR="00875A5E" w14:paraId="20C61F7C" w14:textId="77777777" w:rsidTr="00965B25">
        <w:tc>
          <w:tcPr>
            <w:tcW w:w="2866" w:type="dxa"/>
          </w:tcPr>
          <w:p w14:paraId="20C61F78" w14:textId="77777777" w:rsidR="00875A5E" w:rsidRDefault="00875A5E" w:rsidP="00EC498F">
            <w:pPr>
              <w:pStyle w:val="ParaText"/>
              <w:spacing w:before="60" w:after="60"/>
              <w:rPr>
                <w:rFonts w:cs="Arial"/>
                <w:sz w:val="20"/>
              </w:rPr>
            </w:pPr>
            <w:r>
              <w:rPr>
                <w:rFonts w:cs="Arial"/>
                <w:sz w:val="20"/>
              </w:rPr>
              <w:t>Posting of Import Capability Transfers</w:t>
            </w:r>
          </w:p>
        </w:tc>
        <w:tc>
          <w:tcPr>
            <w:tcW w:w="1560" w:type="dxa"/>
          </w:tcPr>
          <w:p w14:paraId="20C61F79" w14:textId="77777777" w:rsidR="00875A5E" w:rsidRDefault="00875A5E" w:rsidP="00FE19A5">
            <w:pPr>
              <w:pStyle w:val="ParaText"/>
              <w:spacing w:before="60" w:after="60"/>
              <w:rPr>
                <w:rFonts w:cs="Arial"/>
                <w:sz w:val="20"/>
              </w:rPr>
            </w:pPr>
            <w:r>
              <w:rPr>
                <w:rFonts w:cs="Arial"/>
                <w:sz w:val="20"/>
              </w:rPr>
              <w:t xml:space="preserve">Within </w:t>
            </w:r>
            <w:r w:rsidR="00FE19A5">
              <w:rPr>
                <w:rFonts w:cs="Arial"/>
                <w:sz w:val="20"/>
              </w:rPr>
              <w:t xml:space="preserve"> 20</w:t>
            </w:r>
            <w:r w:rsidR="00FE19A5" w:rsidRPr="00C75230">
              <w:rPr>
                <w:rFonts w:cs="Arial"/>
                <w:sz w:val="20"/>
              </w:rPr>
              <w:t>th</w:t>
            </w:r>
            <w:r w:rsidR="00FE19A5">
              <w:rPr>
                <w:rFonts w:cs="Arial"/>
                <w:sz w:val="20"/>
              </w:rPr>
              <w:t xml:space="preserve"> day of each month or next business day if 20</w:t>
            </w:r>
            <w:r w:rsidR="00FE19A5" w:rsidRPr="00C75230">
              <w:rPr>
                <w:rFonts w:cs="Arial"/>
                <w:sz w:val="20"/>
              </w:rPr>
              <w:t>th</w:t>
            </w:r>
            <w:r w:rsidR="00FE19A5">
              <w:rPr>
                <w:rFonts w:cs="Arial"/>
                <w:sz w:val="20"/>
              </w:rPr>
              <w:t xml:space="preserve"> falls on a weekend. </w:t>
            </w:r>
            <w:r w:rsidR="00FE19A5" w:rsidRPr="00C75230">
              <w:rPr>
                <w:rFonts w:cs="Arial"/>
                <w:sz w:val="20"/>
              </w:rPr>
              <w:t>Transaction summary available in CIRA real time.</w:t>
            </w:r>
          </w:p>
        </w:tc>
        <w:tc>
          <w:tcPr>
            <w:tcW w:w="1864" w:type="dxa"/>
          </w:tcPr>
          <w:p w14:paraId="20C61F7A" w14:textId="77777777" w:rsidR="00875A5E" w:rsidRPr="008E4316" w:rsidRDefault="00875A5E" w:rsidP="00EC498F">
            <w:pPr>
              <w:pStyle w:val="ParaText"/>
              <w:spacing w:before="60" w:after="60"/>
              <w:rPr>
                <w:rFonts w:cs="Arial"/>
                <w:sz w:val="20"/>
              </w:rPr>
            </w:pPr>
          </w:p>
        </w:tc>
        <w:tc>
          <w:tcPr>
            <w:tcW w:w="2340" w:type="dxa"/>
          </w:tcPr>
          <w:p w14:paraId="20C61F7B" w14:textId="77777777" w:rsidR="00875A5E" w:rsidRDefault="00FE19A5" w:rsidP="00EC498F">
            <w:pPr>
              <w:pStyle w:val="ParaText"/>
              <w:spacing w:before="60" w:after="60"/>
              <w:rPr>
                <w:rFonts w:cs="Arial"/>
                <w:sz w:val="20"/>
              </w:rPr>
            </w:pPr>
            <w:r>
              <w:rPr>
                <w:rFonts w:cs="Arial"/>
                <w:sz w:val="20"/>
              </w:rPr>
              <w:t>Monthly</w:t>
            </w:r>
          </w:p>
        </w:tc>
      </w:tr>
      <w:tr w:rsidR="00875A5E" w14:paraId="20C61F86" w14:textId="77777777" w:rsidTr="00965B25">
        <w:tc>
          <w:tcPr>
            <w:tcW w:w="2866" w:type="dxa"/>
          </w:tcPr>
          <w:p w14:paraId="20C61F82" w14:textId="77777777" w:rsidR="00875A5E" w:rsidRDefault="00875A5E" w:rsidP="00EC498F">
            <w:pPr>
              <w:pStyle w:val="ParaText"/>
              <w:spacing w:before="60" w:after="60"/>
              <w:rPr>
                <w:rFonts w:cs="Arial"/>
                <w:sz w:val="20"/>
              </w:rPr>
            </w:pPr>
            <w:r>
              <w:rPr>
                <w:rFonts w:cs="Arial"/>
                <w:sz w:val="20"/>
              </w:rPr>
              <w:t>Posting of Import Allocation usage on Annual RA Plans</w:t>
            </w:r>
          </w:p>
        </w:tc>
        <w:tc>
          <w:tcPr>
            <w:tcW w:w="1560" w:type="dxa"/>
          </w:tcPr>
          <w:p w14:paraId="20C61F83" w14:textId="77777777" w:rsidR="00875A5E" w:rsidRDefault="00875A5E" w:rsidP="00EC498F">
            <w:pPr>
              <w:pStyle w:val="ParaText"/>
              <w:spacing w:before="60" w:after="60"/>
              <w:rPr>
                <w:rFonts w:cs="Arial"/>
                <w:sz w:val="20"/>
              </w:rPr>
            </w:pPr>
            <w:r>
              <w:rPr>
                <w:rFonts w:cs="Arial"/>
                <w:sz w:val="20"/>
              </w:rPr>
              <w:t>15 business days after Annual RA Plans are due</w:t>
            </w:r>
          </w:p>
        </w:tc>
        <w:tc>
          <w:tcPr>
            <w:tcW w:w="1864" w:type="dxa"/>
          </w:tcPr>
          <w:p w14:paraId="20C61F84" w14:textId="77777777" w:rsidR="00875A5E" w:rsidRPr="008E4316" w:rsidRDefault="00875A5E" w:rsidP="00EC498F">
            <w:pPr>
              <w:pStyle w:val="ParaText"/>
              <w:spacing w:before="60" w:after="60"/>
              <w:rPr>
                <w:rFonts w:cs="Arial"/>
                <w:sz w:val="20"/>
              </w:rPr>
            </w:pPr>
          </w:p>
        </w:tc>
        <w:tc>
          <w:tcPr>
            <w:tcW w:w="2340" w:type="dxa"/>
          </w:tcPr>
          <w:p w14:paraId="20C61F85" w14:textId="77777777" w:rsidR="00875A5E" w:rsidRDefault="00875A5E" w:rsidP="00EC498F">
            <w:pPr>
              <w:pStyle w:val="ParaText"/>
              <w:spacing w:before="60" w:after="60"/>
              <w:rPr>
                <w:rFonts w:cs="Arial"/>
                <w:sz w:val="20"/>
              </w:rPr>
            </w:pPr>
            <w:r>
              <w:rPr>
                <w:rFonts w:cs="Arial"/>
                <w:sz w:val="20"/>
              </w:rPr>
              <w:t>Annual</w:t>
            </w:r>
          </w:p>
        </w:tc>
      </w:tr>
    </w:tbl>
    <w:p w14:paraId="20C61F87" w14:textId="77777777" w:rsidR="00A73109" w:rsidRPr="00A73109" w:rsidRDefault="00A73109" w:rsidP="00A73109">
      <w:pPr>
        <w:pStyle w:val="ParaText"/>
        <w:spacing w:after="0"/>
        <w:jc w:val="left"/>
      </w:pPr>
    </w:p>
    <w:p w14:paraId="20C61F88" w14:textId="77777777" w:rsidR="00A73109" w:rsidRDefault="00A73109" w:rsidP="00D76F84">
      <w:pPr>
        <w:spacing w:after="0"/>
        <w:jc w:val="left"/>
        <w:rPr>
          <w:b/>
          <w:sz w:val="40"/>
        </w:rPr>
      </w:pPr>
    </w:p>
    <w:p w14:paraId="20C61F89" w14:textId="77777777" w:rsidR="003908FD" w:rsidRPr="00D548BD" w:rsidRDefault="00EE12E2" w:rsidP="00742060">
      <w:pPr>
        <w:pStyle w:val="Heading2"/>
        <w:numPr>
          <w:ilvl w:val="0"/>
          <w:numId w:val="0"/>
        </w:numPr>
      </w:pPr>
      <w:bookmarkStart w:id="1148" w:name="_Toc281401580"/>
      <w:bookmarkStart w:id="1149" w:name="_Toc289430495"/>
      <w:bookmarkStart w:id="1150" w:name="_Toc300574066"/>
      <w:bookmarkStart w:id="1151" w:name="_Toc289356323"/>
      <w:bookmarkStart w:id="1152" w:name="_Toc295820563"/>
      <w:bookmarkStart w:id="1153" w:name="_Toc295821039"/>
      <w:r>
        <w:br w:type="page"/>
      </w:r>
      <w:bookmarkStart w:id="1154" w:name="_Toc326764030"/>
      <w:bookmarkStart w:id="1155" w:name="_Toc369088227"/>
      <w:bookmarkStart w:id="1156" w:name="_Toc397496606"/>
      <w:bookmarkStart w:id="1157" w:name="_Toc233778821"/>
      <w:r w:rsidR="003908FD" w:rsidRPr="00D548BD">
        <w:lastRenderedPageBreak/>
        <w:t>Exhibit A-4: Local Capacity Process Schedule</w:t>
      </w:r>
      <w:bookmarkEnd w:id="1148"/>
      <w:bookmarkEnd w:id="1149"/>
      <w:bookmarkEnd w:id="1150"/>
      <w:bookmarkEnd w:id="1154"/>
      <w:bookmarkEnd w:id="1155"/>
      <w:bookmarkEnd w:id="1156"/>
      <w:bookmarkEnd w:id="1157"/>
      <w:r w:rsidR="003908FD" w:rsidRPr="00D548BD">
        <w:t xml:space="preserv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168"/>
        <w:gridCol w:w="1440"/>
        <w:gridCol w:w="4248"/>
      </w:tblGrid>
      <w:tr w:rsidR="00201A12" w14:paraId="20C61F8D" w14:textId="77777777" w:rsidTr="00FA1BA8">
        <w:tc>
          <w:tcPr>
            <w:tcW w:w="3168" w:type="dxa"/>
          </w:tcPr>
          <w:p w14:paraId="20C61F8A" w14:textId="77777777" w:rsidR="00201A12" w:rsidRPr="00681169" w:rsidRDefault="00201A12" w:rsidP="003908FD">
            <w:pPr>
              <w:pStyle w:val="Default"/>
              <w:spacing w:after="120" w:line="300" w:lineRule="auto"/>
              <w:jc w:val="both"/>
              <w:rPr>
                <w:b/>
              </w:rPr>
            </w:pPr>
            <w:r w:rsidRPr="00681169">
              <w:rPr>
                <w:b/>
              </w:rPr>
              <w:t>Task</w:t>
            </w:r>
          </w:p>
        </w:tc>
        <w:tc>
          <w:tcPr>
            <w:tcW w:w="1440" w:type="dxa"/>
          </w:tcPr>
          <w:p w14:paraId="20C61F8B" w14:textId="77777777" w:rsidR="00201A12" w:rsidRPr="00681169" w:rsidRDefault="00201A12" w:rsidP="003908FD">
            <w:pPr>
              <w:pStyle w:val="Default"/>
              <w:spacing w:after="120" w:line="300" w:lineRule="auto"/>
              <w:jc w:val="both"/>
              <w:rPr>
                <w:b/>
              </w:rPr>
            </w:pPr>
            <w:r w:rsidRPr="00681169">
              <w:rPr>
                <w:b/>
              </w:rPr>
              <w:t>Entity</w:t>
            </w:r>
          </w:p>
        </w:tc>
        <w:tc>
          <w:tcPr>
            <w:tcW w:w="4248" w:type="dxa"/>
          </w:tcPr>
          <w:p w14:paraId="20C61F8C" w14:textId="77777777" w:rsidR="00201A12" w:rsidRPr="00681169" w:rsidRDefault="00201A12" w:rsidP="003908FD">
            <w:pPr>
              <w:pStyle w:val="Default"/>
              <w:spacing w:after="120" w:line="300" w:lineRule="auto"/>
              <w:jc w:val="both"/>
              <w:rPr>
                <w:b/>
              </w:rPr>
            </w:pPr>
            <w:r w:rsidRPr="00681169">
              <w:rPr>
                <w:b/>
              </w:rPr>
              <w:t>Date</w:t>
            </w:r>
          </w:p>
        </w:tc>
      </w:tr>
      <w:tr w:rsidR="00201A12" w14:paraId="20C61F91" w14:textId="77777777" w:rsidTr="00FA1BA8">
        <w:tc>
          <w:tcPr>
            <w:tcW w:w="3168" w:type="dxa"/>
          </w:tcPr>
          <w:p w14:paraId="20C61F8E" w14:textId="77777777" w:rsidR="00201A12" w:rsidRPr="00681169" w:rsidRDefault="00201A12" w:rsidP="003908FD">
            <w:pPr>
              <w:pStyle w:val="Default"/>
              <w:spacing w:after="120" w:line="300" w:lineRule="auto"/>
              <w:jc w:val="both"/>
              <w:rPr>
                <w:sz w:val="22"/>
                <w:szCs w:val="22"/>
              </w:rPr>
            </w:pPr>
            <w:r w:rsidRPr="00681169">
              <w:rPr>
                <w:sz w:val="22"/>
                <w:szCs w:val="22"/>
              </w:rPr>
              <w:t>Publishes Draft Study Manual</w:t>
            </w:r>
          </w:p>
        </w:tc>
        <w:tc>
          <w:tcPr>
            <w:tcW w:w="1440" w:type="dxa"/>
          </w:tcPr>
          <w:p w14:paraId="20C61F8F" w14:textId="77777777" w:rsidR="00201A12" w:rsidRPr="00681169" w:rsidRDefault="00A64958" w:rsidP="003908FD">
            <w:pPr>
              <w:pStyle w:val="Default"/>
              <w:spacing w:after="120" w:line="300" w:lineRule="auto"/>
              <w:jc w:val="both"/>
              <w:rPr>
                <w:sz w:val="22"/>
                <w:szCs w:val="22"/>
              </w:rPr>
            </w:pPr>
            <w:r>
              <w:rPr>
                <w:sz w:val="22"/>
                <w:szCs w:val="22"/>
              </w:rPr>
              <w:t>ISO</w:t>
            </w:r>
          </w:p>
        </w:tc>
        <w:tc>
          <w:tcPr>
            <w:tcW w:w="4248" w:type="dxa"/>
          </w:tcPr>
          <w:p w14:paraId="20C61F90" w14:textId="77777777" w:rsidR="00201A12" w:rsidRPr="00681169" w:rsidRDefault="00201A12" w:rsidP="003908FD">
            <w:pPr>
              <w:pStyle w:val="Default"/>
              <w:spacing w:after="120" w:line="300" w:lineRule="auto"/>
              <w:jc w:val="both"/>
              <w:rPr>
                <w:sz w:val="22"/>
                <w:szCs w:val="22"/>
              </w:rPr>
            </w:pPr>
            <w:r w:rsidRPr="00681169">
              <w:rPr>
                <w:sz w:val="22"/>
                <w:szCs w:val="22"/>
              </w:rPr>
              <w:t xml:space="preserve">October </w:t>
            </w:r>
          </w:p>
        </w:tc>
      </w:tr>
      <w:tr w:rsidR="00201A12" w14:paraId="20C61F95" w14:textId="77777777" w:rsidTr="00FA1BA8">
        <w:tc>
          <w:tcPr>
            <w:tcW w:w="3168" w:type="dxa"/>
          </w:tcPr>
          <w:p w14:paraId="20C61F92" w14:textId="77777777" w:rsidR="00201A12" w:rsidRPr="00681169" w:rsidRDefault="00201A12" w:rsidP="003908FD">
            <w:pPr>
              <w:pStyle w:val="Default"/>
              <w:spacing w:after="120" w:line="300" w:lineRule="auto"/>
              <w:jc w:val="both"/>
              <w:rPr>
                <w:sz w:val="22"/>
                <w:szCs w:val="22"/>
              </w:rPr>
            </w:pPr>
            <w:r w:rsidRPr="00681169">
              <w:rPr>
                <w:sz w:val="22"/>
                <w:szCs w:val="22"/>
              </w:rPr>
              <w:t>Stakeholder Meeting</w:t>
            </w:r>
          </w:p>
        </w:tc>
        <w:tc>
          <w:tcPr>
            <w:tcW w:w="1440" w:type="dxa"/>
          </w:tcPr>
          <w:p w14:paraId="20C61F93" w14:textId="77777777" w:rsidR="00201A12" w:rsidRPr="00681169" w:rsidRDefault="00A64958" w:rsidP="003908FD">
            <w:pPr>
              <w:pStyle w:val="Default"/>
              <w:spacing w:after="120" w:line="300" w:lineRule="auto"/>
              <w:jc w:val="both"/>
              <w:rPr>
                <w:sz w:val="22"/>
                <w:szCs w:val="22"/>
              </w:rPr>
            </w:pPr>
            <w:r>
              <w:rPr>
                <w:sz w:val="22"/>
                <w:szCs w:val="22"/>
              </w:rPr>
              <w:t>ISO</w:t>
            </w:r>
            <w:r w:rsidR="00201A12" w:rsidRPr="00681169">
              <w:rPr>
                <w:sz w:val="22"/>
                <w:szCs w:val="22"/>
              </w:rPr>
              <w:t>/All</w:t>
            </w:r>
          </w:p>
        </w:tc>
        <w:tc>
          <w:tcPr>
            <w:tcW w:w="4248" w:type="dxa"/>
          </w:tcPr>
          <w:p w14:paraId="20C61F94" w14:textId="77777777" w:rsidR="00201A12" w:rsidRPr="00681169" w:rsidRDefault="00201A12" w:rsidP="003908FD">
            <w:pPr>
              <w:pStyle w:val="Default"/>
              <w:spacing w:after="120" w:line="300" w:lineRule="auto"/>
              <w:jc w:val="both"/>
              <w:rPr>
                <w:sz w:val="22"/>
                <w:szCs w:val="22"/>
              </w:rPr>
            </w:pPr>
            <w:r w:rsidRPr="00681169">
              <w:rPr>
                <w:sz w:val="22"/>
                <w:szCs w:val="22"/>
              </w:rPr>
              <w:t xml:space="preserve">October – November </w:t>
            </w:r>
          </w:p>
        </w:tc>
      </w:tr>
      <w:tr w:rsidR="00201A12" w14:paraId="20C61F99" w14:textId="77777777" w:rsidTr="00FA1BA8">
        <w:tc>
          <w:tcPr>
            <w:tcW w:w="3168" w:type="dxa"/>
          </w:tcPr>
          <w:p w14:paraId="20C61F96" w14:textId="77777777" w:rsidR="00201A12" w:rsidRPr="00681169" w:rsidRDefault="00201A12" w:rsidP="003908FD">
            <w:pPr>
              <w:pStyle w:val="Default"/>
              <w:spacing w:after="120" w:line="300" w:lineRule="auto"/>
              <w:jc w:val="both"/>
              <w:rPr>
                <w:sz w:val="22"/>
                <w:szCs w:val="22"/>
              </w:rPr>
            </w:pPr>
            <w:r w:rsidRPr="00681169">
              <w:rPr>
                <w:sz w:val="22"/>
                <w:szCs w:val="22"/>
              </w:rPr>
              <w:t>Publishes Final Study Manual</w:t>
            </w:r>
          </w:p>
        </w:tc>
        <w:tc>
          <w:tcPr>
            <w:tcW w:w="1440" w:type="dxa"/>
          </w:tcPr>
          <w:p w14:paraId="20C61F97" w14:textId="77777777" w:rsidR="00201A12" w:rsidRPr="00681169" w:rsidRDefault="00A64958" w:rsidP="003908FD">
            <w:pPr>
              <w:pStyle w:val="Default"/>
              <w:spacing w:after="120" w:line="300" w:lineRule="auto"/>
              <w:jc w:val="both"/>
              <w:rPr>
                <w:sz w:val="22"/>
                <w:szCs w:val="22"/>
              </w:rPr>
            </w:pPr>
            <w:r>
              <w:rPr>
                <w:sz w:val="22"/>
                <w:szCs w:val="22"/>
              </w:rPr>
              <w:t>ISO</w:t>
            </w:r>
          </w:p>
        </w:tc>
        <w:tc>
          <w:tcPr>
            <w:tcW w:w="4248" w:type="dxa"/>
          </w:tcPr>
          <w:p w14:paraId="20C61F98" w14:textId="77777777" w:rsidR="00201A12" w:rsidRPr="00681169" w:rsidRDefault="00201A12" w:rsidP="003908FD">
            <w:pPr>
              <w:pStyle w:val="Default"/>
              <w:spacing w:after="120" w:line="300" w:lineRule="auto"/>
              <w:jc w:val="both"/>
              <w:rPr>
                <w:sz w:val="22"/>
                <w:szCs w:val="22"/>
              </w:rPr>
            </w:pPr>
            <w:r w:rsidRPr="00681169">
              <w:rPr>
                <w:sz w:val="22"/>
                <w:szCs w:val="22"/>
              </w:rPr>
              <w:t>End of November – 1</w:t>
            </w:r>
            <w:r w:rsidRPr="00681169">
              <w:rPr>
                <w:sz w:val="22"/>
                <w:szCs w:val="22"/>
                <w:vertAlign w:val="superscript"/>
              </w:rPr>
              <w:t>st</w:t>
            </w:r>
            <w:r w:rsidRPr="00681169">
              <w:rPr>
                <w:sz w:val="22"/>
                <w:szCs w:val="22"/>
              </w:rPr>
              <w:t xml:space="preserve"> Week December</w:t>
            </w:r>
          </w:p>
        </w:tc>
      </w:tr>
      <w:tr w:rsidR="00201A12" w14:paraId="20C61F9D" w14:textId="77777777" w:rsidTr="00FA1BA8">
        <w:tc>
          <w:tcPr>
            <w:tcW w:w="3168" w:type="dxa"/>
          </w:tcPr>
          <w:p w14:paraId="20C61F9A" w14:textId="77777777" w:rsidR="00201A12" w:rsidRPr="00681169" w:rsidRDefault="00201A12" w:rsidP="003908FD">
            <w:pPr>
              <w:pStyle w:val="Default"/>
              <w:spacing w:after="120" w:line="300" w:lineRule="auto"/>
              <w:jc w:val="both"/>
              <w:rPr>
                <w:sz w:val="22"/>
                <w:szCs w:val="22"/>
              </w:rPr>
            </w:pPr>
            <w:r w:rsidRPr="00681169">
              <w:rPr>
                <w:sz w:val="22"/>
                <w:szCs w:val="22"/>
              </w:rPr>
              <w:t xml:space="preserve">Base Case Development </w:t>
            </w:r>
          </w:p>
        </w:tc>
        <w:tc>
          <w:tcPr>
            <w:tcW w:w="1440" w:type="dxa"/>
          </w:tcPr>
          <w:p w14:paraId="20C61F9B" w14:textId="77777777" w:rsidR="00201A12" w:rsidRPr="00681169" w:rsidRDefault="00201A12" w:rsidP="003908FD">
            <w:pPr>
              <w:pStyle w:val="Default"/>
              <w:spacing w:after="120" w:line="300" w:lineRule="auto"/>
              <w:jc w:val="both"/>
              <w:rPr>
                <w:sz w:val="22"/>
                <w:szCs w:val="22"/>
              </w:rPr>
            </w:pPr>
            <w:r w:rsidRPr="00681169">
              <w:rPr>
                <w:sz w:val="22"/>
                <w:szCs w:val="22"/>
              </w:rPr>
              <w:t>PTO</w:t>
            </w:r>
          </w:p>
        </w:tc>
        <w:tc>
          <w:tcPr>
            <w:tcW w:w="4248" w:type="dxa"/>
          </w:tcPr>
          <w:p w14:paraId="20C61F9C" w14:textId="77777777" w:rsidR="00201A12" w:rsidRPr="00681169" w:rsidRDefault="00201A12" w:rsidP="003908FD">
            <w:pPr>
              <w:pStyle w:val="Default"/>
              <w:spacing w:after="120" w:line="300" w:lineRule="auto"/>
              <w:jc w:val="both"/>
              <w:rPr>
                <w:sz w:val="22"/>
                <w:szCs w:val="22"/>
              </w:rPr>
            </w:pPr>
            <w:r w:rsidRPr="00681169">
              <w:rPr>
                <w:sz w:val="22"/>
                <w:szCs w:val="22"/>
              </w:rPr>
              <w:t xml:space="preserve">December </w:t>
            </w:r>
          </w:p>
        </w:tc>
      </w:tr>
      <w:tr w:rsidR="00201A12" w14:paraId="20C61FA1" w14:textId="77777777" w:rsidTr="00FA1BA8">
        <w:tc>
          <w:tcPr>
            <w:tcW w:w="3168" w:type="dxa"/>
          </w:tcPr>
          <w:p w14:paraId="20C61F9E" w14:textId="77777777" w:rsidR="00201A12" w:rsidRPr="00681169" w:rsidRDefault="00201A12" w:rsidP="003908FD">
            <w:pPr>
              <w:pStyle w:val="Default"/>
              <w:spacing w:after="120" w:line="300" w:lineRule="auto"/>
              <w:jc w:val="both"/>
              <w:rPr>
                <w:sz w:val="22"/>
                <w:szCs w:val="22"/>
              </w:rPr>
            </w:pPr>
            <w:r w:rsidRPr="00681169">
              <w:rPr>
                <w:sz w:val="22"/>
                <w:szCs w:val="22"/>
              </w:rPr>
              <w:t>Receive Base Cases</w:t>
            </w:r>
          </w:p>
        </w:tc>
        <w:tc>
          <w:tcPr>
            <w:tcW w:w="1440" w:type="dxa"/>
          </w:tcPr>
          <w:p w14:paraId="20C61F9F" w14:textId="77777777" w:rsidR="00201A12" w:rsidRPr="00681169" w:rsidRDefault="00201A12" w:rsidP="003908FD">
            <w:pPr>
              <w:pStyle w:val="Default"/>
              <w:spacing w:after="120" w:line="300" w:lineRule="auto"/>
              <w:jc w:val="both"/>
              <w:rPr>
                <w:sz w:val="22"/>
                <w:szCs w:val="22"/>
              </w:rPr>
            </w:pPr>
            <w:r w:rsidRPr="00681169">
              <w:rPr>
                <w:sz w:val="22"/>
                <w:szCs w:val="22"/>
              </w:rPr>
              <w:t>PTO/</w:t>
            </w:r>
            <w:r w:rsidR="00A64958">
              <w:rPr>
                <w:sz w:val="22"/>
                <w:szCs w:val="22"/>
              </w:rPr>
              <w:t>ISO</w:t>
            </w:r>
          </w:p>
        </w:tc>
        <w:tc>
          <w:tcPr>
            <w:tcW w:w="4248" w:type="dxa"/>
          </w:tcPr>
          <w:p w14:paraId="20C61FA0" w14:textId="77777777" w:rsidR="00201A12" w:rsidRPr="00681169" w:rsidRDefault="00201A12" w:rsidP="003908FD">
            <w:pPr>
              <w:pStyle w:val="Default"/>
              <w:spacing w:after="120" w:line="300" w:lineRule="auto"/>
              <w:jc w:val="both"/>
              <w:rPr>
                <w:sz w:val="22"/>
                <w:szCs w:val="22"/>
              </w:rPr>
            </w:pPr>
            <w:r w:rsidRPr="00681169">
              <w:rPr>
                <w:sz w:val="22"/>
                <w:szCs w:val="22"/>
              </w:rPr>
              <w:t>1</w:t>
            </w:r>
            <w:r w:rsidRPr="00681169">
              <w:rPr>
                <w:sz w:val="22"/>
                <w:szCs w:val="22"/>
                <w:vertAlign w:val="superscript"/>
              </w:rPr>
              <w:t>st</w:t>
            </w:r>
            <w:r w:rsidRPr="00681169">
              <w:rPr>
                <w:sz w:val="22"/>
                <w:szCs w:val="22"/>
              </w:rPr>
              <w:t xml:space="preserve"> Week January </w:t>
            </w:r>
          </w:p>
        </w:tc>
      </w:tr>
      <w:tr w:rsidR="00201A12" w14:paraId="20C61FA5" w14:textId="77777777" w:rsidTr="00FA1BA8">
        <w:tc>
          <w:tcPr>
            <w:tcW w:w="3168" w:type="dxa"/>
          </w:tcPr>
          <w:p w14:paraId="20C61FA2" w14:textId="77777777" w:rsidR="00201A12" w:rsidRPr="00681169" w:rsidRDefault="00201A12" w:rsidP="003908FD">
            <w:pPr>
              <w:pStyle w:val="Default"/>
              <w:spacing w:after="120" w:line="300" w:lineRule="auto"/>
              <w:jc w:val="both"/>
              <w:rPr>
                <w:sz w:val="22"/>
                <w:szCs w:val="22"/>
              </w:rPr>
            </w:pPr>
            <w:r w:rsidRPr="00681169">
              <w:rPr>
                <w:sz w:val="22"/>
                <w:szCs w:val="22"/>
              </w:rPr>
              <w:t>Publish Base Cases</w:t>
            </w:r>
          </w:p>
        </w:tc>
        <w:tc>
          <w:tcPr>
            <w:tcW w:w="1440" w:type="dxa"/>
          </w:tcPr>
          <w:p w14:paraId="20C61FA3" w14:textId="77777777" w:rsidR="00201A12" w:rsidRPr="00681169" w:rsidRDefault="00A64958" w:rsidP="003908FD">
            <w:pPr>
              <w:pStyle w:val="Default"/>
              <w:spacing w:after="120" w:line="300" w:lineRule="auto"/>
              <w:jc w:val="both"/>
              <w:rPr>
                <w:sz w:val="22"/>
                <w:szCs w:val="22"/>
              </w:rPr>
            </w:pPr>
            <w:r>
              <w:rPr>
                <w:sz w:val="22"/>
                <w:szCs w:val="22"/>
              </w:rPr>
              <w:t>ISO</w:t>
            </w:r>
          </w:p>
        </w:tc>
        <w:tc>
          <w:tcPr>
            <w:tcW w:w="4248" w:type="dxa"/>
          </w:tcPr>
          <w:p w14:paraId="20C61FA4" w14:textId="77777777" w:rsidR="00201A12" w:rsidRPr="00681169" w:rsidRDefault="00201A12" w:rsidP="003908FD">
            <w:pPr>
              <w:pStyle w:val="Default"/>
              <w:spacing w:after="120" w:line="300" w:lineRule="auto"/>
              <w:jc w:val="both"/>
              <w:rPr>
                <w:sz w:val="22"/>
                <w:szCs w:val="22"/>
              </w:rPr>
            </w:pPr>
            <w:r w:rsidRPr="00681169">
              <w:rPr>
                <w:sz w:val="22"/>
                <w:szCs w:val="22"/>
              </w:rPr>
              <w:t xml:space="preserve">Mid-January </w:t>
            </w:r>
          </w:p>
        </w:tc>
      </w:tr>
      <w:tr w:rsidR="00201A12" w14:paraId="20C61FA9" w14:textId="77777777" w:rsidTr="00FA1BA8">
        <w:tc>
          <w:tcPr>
            <w:tcW w:w="3168" w:type="dxa"/>
          </w:tcPr>
          <w:p w14:paraId="20C61FA6" w14:textId="77777777" w:rsidR="00201A12" w:rsidRPr="00681169" w:rsidRDefault="00201A12" w:rsidP="003908FD">
            <w:pPr>
              <w:pStyle w:val="Default"/>
              <w:spacing w:after="120" w:line="300" w:lineRule="auto"/>
              <w:jc w:val="both"/>
              <w:rPr>
                <w:sz w:val="22"/>
                <w:szCs w:val="22"/>
              </w:rPr>
            </w:pPr>
            <w:r w:rsidRPr="00681169">
              <w:rPr>
                <w:sz w:val="22"/>
                <w:szCs w:val="22"/>
              </w:rPr>
              <w:t>Comments on Base Cases</w:t>
            </w:r>
          </w:p>
        </w:tc>
        <w:tc>
          <w:tcPr>
            <w:tcW w:w="1440" w:type="dxa"/>
          </w:tcPr>
          <w:p w14:paraId="20C61FA7" w14:textId="77777777" w:rsidR="00201A12" w:rsidRPr="00681169" w:rsidRDefault="00201A12" w:rsidP="003908FD">
            <w:pPr>
              <w:pStyle w:val="Default"/>
              <w:spacing w:after="120" w:line="300" w:lineRule="auto"/>
              <w:jc w:val="both"/>
              <w:rPr>
                <w:sz w:val="22"/>
                <w:szCs w:val="22"/>
              </w:rPr>
            </w:pPr>
            <w:r w:rsidRPr="00681169">
              <w:rPr>
                <w:sz w:val="22"/>
                <w:szCs w:val="22"/>
              </w:rPr>
              <w:t>All</w:t>
            </w:r>
          </w:p>
        </w:tc>
        <w:tc>
          <w:tcPr>
            <w:tcW w:w="4248" w:type="dxa"/>
          </w:tcPr>
          <w:p w14:paraId="20C61FA8" w14:textId="77777777" w:rsidR="00201A12" w:rsidRPr="00681169" w:rsidRDefault="00201A12" w:rsidP="003908FD">
            <w:pPr>
              <w:pStyle w:val="Default"/>
              <w:spacing w:after="120" w:line="300" w:lineRule="auto"/>
              <w:jc w:val="both"/>
              <w:rPr>
                <w:sz w:val="22"/>
                <w:szCs w:val="22"/>
              </w:rPr>
            </w:pPr>
            <w:r w:rsidRPr="00681169">
              <w:rPr>
                <w:sz w:val="22"/>
                <w:szCs w:val="22"/>
              </w:rPr>
              <w:t>Late January</w:t>
            </w:r>
          </w:p>
        </w:tc>
      </w:tr>
      <w:tr w:rsidR="00201A12" w14:paraId="20C61FAD" w14:textId="77777777" w:rsidTr="00FA1BA8">
        <w:tc>
          <w:tcPr>
            <w:tcW w:w="3168" w:type="dxa"/>
          </w:tcPr>
          <w:p w14:paraId="20C61FAA" w14:textId="77777777" w:rsidR="00201A12" w:rsidRPr="00681169" w:rsidRDefault="00201A12" w:rsidP="003908FD">
            <w:pPr>
              <w:pStyle w:val="Default"/>
              <w:spacing w:after="120" w:line="300" w:lineRule="auto"/>
              <w:jc w:val="both"/>
              <w:rPr>
                <w:sz w:val="22"/>
                <w:szCs w:val="22"/>
              </w:rPr>
            </w:pPr>
            <w:r w:rsidRPr="00681169">
              <w:rPr>
                <w:sz w:val="22"/>
                <w:szCs w:val="22"/>
              </w:rPr>
              <w:t>Complete Draft Study</w:t>
            </w:r>
          </w:p>
        </w:tc>
        <w:tc>
          <w:tcPr>
            <w:tcW w:w="1440" w:type="dxa"/>
          </w:tcPr>
          <w:p w14:paraId="20C61FAB" w14:textId="77777777" w:rsidR="00201A12" w:rsidRPr="00681169" w:rsidRDefault="00A64958" w:rsidP="003908FD">
            <w:pPr>
              <w:pStyle w:val="Default"/>
              <w:spacing w:after="120" w:line="300" w:lineRule="auto"/>
              <w:jc w:val="both"/>
              <w:rPr>
                <w:sz w:val="22"/>
                <w:szCs w:val="22"/>
              </w:rPr>
            </w:pPr>
            <w:r>
              <w:rPr>
                <w:sz w:val="22"/>
                <w:szCs w:val="22"/>
              </w:rPr>
              <w:t>ISO</w:t>
            </w:r>
          </w:p>
        </w:tc>
        <w:tc>
          <w:tcPr>
            <w:tcW w:w="4248" w:type="dxa"/>
          </w:tcPr>
          <w:p w14:paraId="20C61FAC" w14:textId="77777777" w:rsidR="00201A12" w:rsidRPr="00681169" w:rsidRDefault="00201A12" w:rsidP="003908FD">
            <w:pPr>
              <w:pStyle w:val="Default"/>
              <w:spacing w:after="120" w:line="300" w:lineRule="auto"/>
              <w:jc w:val="both"/>
              <w:rPr>
                <w:sz w:val="22"/>
                <w:szCs w:val="22"/>
              </w:rPr>
            </w:pPr>
            <w:r w:rsidRPr="00681169">
              <w:rPr>
                <w:sz w:val="22"/>
                <w:szCs w:val="22"/>
              </w:rPr>
              <w:t>1</w:t>
            </w:r>
            <w:r w:rsidRPr="00681169">
              <w:rPr>
                <w:sz w:val="22"/>
                <w:szCs w:val="22"/>
                <w:vertAlign w:val="superscript"/>
              </w:rPr>
              <w:t>st</w:t>
            </w:r>
            <w:r w:rsidRPr="00681169">
              <w:rPr>
                <w:sz w:val="22"/>
                <w:szCs w:val="22"/>
              </w:rPr>
              <w:t xml:space="preserve"> Week March</w:t>
            </w:r>
          </w:p>
        </w:tc>
      </w:tr>
      <w:tr w:rsidR="00201A12" w14:paraId="20C61FB1" w14:textId="77777777" w:rsidTr="00FA1BA8">
        <w:tc>
          <w:tcPr>
            <w:tcW w:w="3168" w:type="dxa"/>
          </w:tcPr>
          <w:p w14:paraId="20C61FAE" w14:textId="77777777" w:rsidR="00201A12" w:rsidRPr="00681169" w:rsidRDefault="00201A12" w:rsidP="003908FD">
            <w:pPr>
              <w:pStyle w:val="Default"/>
              <w:spacing w:after="120" w:line="300" w:lineRule="auto"/>
              <w:jc w:val="both"/>
              <w:rPr>
                <w:sz w:val="22"/>
                <w:szCs w:val="22"/>
              </w:rPr>
            </w:pPr>
            <w:r w:rsidRPr="00681169">
              <w:rPr>
                <w:sz w:val="22"/>
                <w:szCs w:val="22"/>
              </w:rPr>
              <w:t>Stakeholder Meeting Draft Study Results</w:t>
            </w:r>
          </w:p>
        </w:tc>
        <w:tc>
          <w:tcPr>
            <w:tcW w:w="1440" w:type="dxa"/>
          </w:tcPr>
          <w:p w14:paraId="20C61FAF" w14:textId="77777777" w:rsidR="00201A12" w:rsidRPr="00681169" w:rsidRDefault="00A64958" w:rsidP="003908FD">
            <w:pPr>
              <w:pStyle w:val="Default"/>
              <w:spacing w:after="120" w:line="300" w:lineRule="auto"/>
              <w:jc w:val="both"/>
              <w:rPr>
                <w:sz w:val="22"/>
                <w:szCs w:val="22"/>
              </w:rPr>
            </w:pPr>
            <w:r>
              <w:rPr>
                <w:sz w:val="22"/>
                <w:szCs w:val="22"/>
              </w:rPr>
              <w:t>ISO</w:t>
            </w:r>
            <w:r w:rsidR="00201A12" w:rsidRPr="00681169">
              <w:rPr>
                <w:sz w:val="22"/>
                <w:szCs w:val="22"/>
              </w:rPr>
              <w:t>/All</w:t>
            </w:r>
          </w:p>
        </w:tc>
        <w:tc>
          <w:tcPr>
            <w:tcW w:w="4248" w:type="dxa"/>
          </w:tcPr>
          <w:p w14:paraId="20C61FB0" w14:textId="77777777" w:rsidR="00201A12" w:rsidRPr="00681169" w:rsidRDefault="00201A12" w:rsidP="003908FD">
            <w:pPr>
              <w:pStyle w:val="Default"/>
              <w:spacing w:after="120" w:line="300" w:lineRule="auto"/>
              <w:jc w:val="both"/>
              <w:rPr>
                <w:sz w:val="22"/>
                <w:szCs w:val="22"/>
              </w:rPr>
            </w:pPr>
            <w:r w:rsidRPr="00681169">
              <w:rPr>
                <w:sz w:val="22"/>
                <w:szCs w:val="22"/>
              </w:rPr>
              <w:t>2</w:t>
            </w:r>
            <w:r w:rsidRPr="00681169">
              <w:rPr>
                <w:sz w:val="22"/>
                <w:szCs w:val="22"/>
                <w:vertAlign w:val="superscript"/>
              </w:rPr>
              <w:t>nd</w:t>
            </w:r>
            <w:r w:rsidRPr="00681169">
              <w:rPr>
                <w:sz w:val="22"/>
                <w:szCs w:val="22"/>
              </w:rPr>
              <w:t xml:space="preserve"> Week March</w:t>
            </w:r>
          </w:p>
        </w:tc>
      </w:tr>
      <w:tr w:rsidR="00201A12" w14:paraId="20C61FB5" w14:textId="77777777" w:rsidTr="00FA1BA8">
        <w:tc>
          <w:tcPr>
            <w:tcW w:w="3168" w:type="dxa"/>
          </w:tcPr>
          <w:p w14:paraId="20C61FB2" w14:textId="77777777" w:rsidR="00201A12" w:rsidRPr="00681169" w:rsidRDefault="00201A12" w:rsidP="003908FD">
            <w:pPr>
              <w:pStyle w:val="Default"/>
              <w:spacing w:after="120" w:line="300" w:lineRule="auto"/>
              <w:jc w:val="both"/>
              <w:rPr>
                <w:sz w:val="22"/>
                <w:szCs w:val="22"/>
              </w:rPr>
            </w:pPr>
            <w:r w:rsidRPr="00681169">
              <w:rPr>
                <w:sz w:val="22"/>
                <w:szCs w:val="22"/>
              </w:rPr>
              <w:t>Propose  New Operating Procedures</w:t>
            </w:r>
          </w:p>
        </w:tc>
        <w:tc>
          <w:tcPr>
            <w:tcW w:w="1440" w:type="dxa"/>
          </w:tcPr>
          <w:p w14:paraId="20C61FB3" w14:textId="77777777" w:rsidR="00201A12" w:rsidRPr="00681169" w:rsidRDefault="00201A12" w:rsidP="003908FD">
            <w:pPr>
              <w:pStyle w:val="Default"/>
              <w:spacing w:after="120" w:line="300" w:lineRule="auto"/>
              <w:jc w:val="both"/>
              <w:rPr>
                <w:sz w:val="22"/>
                <w:szCs w:val="22"/>
              </w:rPr>
            </w:pPr>
            <w:r w:rsidRPr="00681169">
              <w:rPr>
                <w:sz w:val="22"/>
                <w:szCs w:val="22"/>
              </w:rPr>
              <w:t>All</w:t>
            </w:r>
          </w:p>
        </w:tc>
        <w:tc>
          <w:tcPr>
            <w:tcW w:w="4248" w:type="dxa"/>
          </w:tcPr>
          <w:p w14:paraId="20C61FB4" w14:textId="77777777" w:rsidR="00201A12" w:rsidRPr="00681169" w:rsidRDefault="00201A12" w:rsidP="003908FD">
            <w:pPr>
              <w:pStyle w:val="Default"/>
              <w:spacing w:after="120" w:line="300" w:lineRule="auto"/>
              <w:jc w:val="both"/>
              <w:rPr>
                <w:sz w:val="22"/>
                <w:szCs w:val="22"/>
              </w:rPr>
            </w:pPr>
            <w:r w:rsidRPr="00681169">
              <w:rPr>
                <w:sz w:val="22"/>
                <w:szCs w:val="22"/>
              </w:rPr>
              <w:t>Late March</w:t>
            </w:r>
          </w:p>
        </w:tc>
      </w:tr>
      <w:tr w:rsidR="00201A12" w14:paraId="20C61FB9" w14:textId="77777777" w:rsidTr="00FA1BA8">
        <w:tc>
          <w:tcPr>
            <w:tcW w:w="3168" w:type="dxa"/>
          </w:tcPr>
          <w:p w14:paraId="20C61FB6" w14:textId="77777777" w:rsidR="00201A12" w:rsidRPr="00681169" w:rsidRDefault="00201A12" w:rsidP="003908FD">
            <w:pPr>
              <w:pStyle w:val="Default"/>
              <w:spacing w:after="120" w:line="300" w:lineRule="auto"/>
              <w:jc w:val="both"/>
              <w:rPr>
                <w:sz w:val="22"/>
                <w:szCs w:val="22"/>
              </w:rPr>
            </w:pPr>
            <w:r w:rsidRPr="00681169">
              <w:rPr>
                <w:sz w:val="22"/>
                <w:szCs w:val="22"/>
              </w:rPr>
              <w:t>Review and Validate New Operating Procedures and Publish Revised Study</w:t>
            </w:r>
          </w:p>
        </w:tc>
        <w:tc>
          <w:tcPr>
            <w:tcW w:w="1440" w:type="dxa"/>
          </w:tcPr>
          <w:p w14:paraId="20C61FB7" w14:textId="77777777" w:rsidR="00201A12" w:rsidRPr="00681169" w:rsidRDefault="00A64958" w:rsidP="003908FD">
            <w:pPr>
              <w:pStyle w:val="Default"/>
              <w:spacing w:after="120" w:line="300" w:lineRule="auto"/>
              <w:jc w:val="both"/>
              <w:rPr>
                <w:sz w:val="22"/>
                <w:szCs w:val="22"/>
              </w:rPr>
            </w:pPr>
            <w:r>
              <w:rPr>
                <w:sz w:val="22"/>
                <w:szCs w:val="22"/>
              </w:rPr>
              <w:t>ISO</w:t>
            </w:r>
          </w:p>
        </w:tc>
        <w:tc>
          <w:tcPr>
            <w:tcW w:w="4248" w:type="dxa"/>
          </w:tcPr>
          <w:p w14:paraId="20C61FB8" w14:textId="77777777" w:rsidR="00201A12" w:rsidRPr="00681169" w:rsidRDefault="00201A12" w:rsidP="003908FD">
            <w:pPr>
              <w:pStyle w:val="Default"/>
              <w:spacing w:after="120" w:line="300" w:lineRule="auto"/>
              <w:jc w:val="both"/>
              <w:rPr>
                <w:sz w:val="22"/>
                <w:szCs w:val="22"/>
              </w:rPr>
            </w:pPr>
            <w:r w:rsidRPr="00681169">
              <w:rPr>
                <w:sz w:val="22"/>
                <w:szCs w:val="22"/>
              </w:rPr>
              <w:t>Early April</w:t>
            </w:r>
          </w:p>
        </w:tc>
      </w:tr>
      <w:tr w:rsidR="00201A12" w14:paraId="20C61FBD" w14:textId="77777777" w:rsidTr="00FA1BA8">
        <w:tc>
          <w:tcPr>
            <w:tcW w:w="3168" w:type="dxa"/>
          </w:tcPr>
          <w:p w14:paraId="20C61FBA" w14:textId="77777777" w:rsidR="00201A12" w:rsidRPr="00681169" w:rsidRDefault="00201A12" w:rsidP="003908FD">
            <w:pPr>
              <w:pStyle w:val="Default"/>
              <w:spacing w:after="120" w:line="300" w:lineRule="auto"/>
              <w:jc w:val="both"/>
              <w:rPr>
                <w:sz w:val="22"/>
                <w:szCs w:val="22"/>
              </w:rPr>
            </w:pPr>
            <w:r w:rsidRPr="00681169">
              <w:rPr>
                <w:sz w:val="22"/>
                <w:szCs w:val="22"/>
              </w:rPr>
              <w:t>Stakeholder Meeting on Revised Study</w:t>
            </w:r>
          </w:p>
        </w:tc>
        <w:tc>
          <w:tcPr>
            <w:tcW w:w="1440" w:type="dxa"/>
          </w:tcPr>
          <w:p w14:paraId="20C61FBB" w14:textId="77777777" w:rsidR="00201A12" w:rsidRPr="00681169" w:rsidRDefault="00A64958" w:rsidP="003908FD">
            <w:pPr>
              <w:pStyle w:val="Default"/>
              <w:spacing w:after="120" w:line="300" w:lineRule="auto"/>
              <w:jc w:val="both"/>
              <w:rPr>
                <w:sz w:val="22"/>
                <w:szCs w:val="22"/>
              </w:rPr>
            </w:pPr>
            <w:r>
              <w:rPr>
                <w:sz w:val="22"/>
                <w:szCs w:val="22"/>
              </w:rPr>
              <w:t>ISO</w:t>
            </w:r>
            <w:r w:rsidR="00201A12" w:rsidRPr="00681169">
              <w:rPr>
                <w:sz w:val="22"/>
                <w:szCs w:val="22"/>
              </w:rPr>
              <w:t>/All</w:t>
            </w:r>
          </w:p>
        </w:tc>
        <w:tc>
          <w:tcPr>
            <w:tcW w:w="4248" w:type="dxa"/>
          </w:tcPr>
          <w:p w14:paraId="20C61FBC" w14:textId="77777777" w:rsidR="00201A12" w:rsidRPr="00681169" w:rsidRDefault="00201A12" w:rsidP="003908FD">
            <w:pPr>
              <w:pStyle w:val="Default"/>
              <w:spacing w:after="120" w:line="300" w:lineRule="auto"/>
              <w:jc w:val="both"/>
              <w:rPr>
                <w:sz w:val="22"/>
                <w:szCs w:val="22"/>
              </w:rPr>
            </w:pPr>
            <w:r w:rsidRPr="00681169">
              <w:rPr>
                <w:sz w:val="22"/>
                <w:szCs w:val="22"/>
              </w:rPr>
              <w:t>2</w:t>
            </w:r>
            <w:r w:rsidRPr="00681169">
              <w:rPr>
                <w:sz w:val="22"/>
                <w:szCs w:val="22"/>
                <w:vertAlign w:val="superscript"/>
              </w:rPr>
              <w:t>nd</w:t>
            </w:r>
            <w:r w:rsidRPr="00681169">
              <w:rPr>
                <w:sz w:val="22"/>
                <w:szCs w:val="22"/>
              </w:rPr>
              <w:t xml:space="preserve"> Week in April</w:t>
            </w:r>
          </w:p>
        </w:tc>
      </w:tr>
      <w:tr w:rsidR="00201A12" w14:paraId="20C61FC1" w14:textId="77777777" w:rsidTr="00FA1BA8">
        <w:tc>
          <w:tcPr>
            <w:tcW w:w="3168" w:type="dxa"/>
          </w:tcPr>
          <w:p w14:paraId="20C61FBE" w14:textId="77777777" w:rsidR="00201A12" w:rsidRPr="00681169" w:rsidRDefault="00201A12" w:rsidP="003908FD">
            <w:pPr>
              <w:pStyle w:val="Default"/>
              <w:spacing w:after="120" w:line="300" w:lineRule="auto"/>
              <w:jc w:val="both"/>
              <w:rPr>
                <w:sz w:val="22"/>
                <w:szCs w:val="22"/>
              </w:rPr>
            </w:pPr>
            <w:r w:rsidRPr="00681169">
              <w:rPr>
                <w:sz w:val="22"/>
                <w:szCs w:val="22"/>
              </w:rPr>
              <w:t xml:space="preserve">Receive Comments on Study </w:t>
            </w:r>
          </w:p>
        </w:tc>
        <w:tc>
          <w:tcPr>
            <w:tcW w:w="1440" w:type="dxa"/>
          </w:tcPr>
          <w:p w14:paraId="20C61FBF" w14:textId="77777777" w:rsidR="00201A12" w:rsidRPr="00681169" w:rsidRDefault="00201A12" w:rsidP="003908FD">
            <w:pPr>
              <w:pStyle w:val="Default"/>
              <w:spacing w:after="120" w:line="300" w:lineRule="auto"/>
              <w:jc w:val="both"/>
              <w:rPr>
                <w:sz w:val="22"/>
                <w:szCs w:val="22"/>
              </w:rPr>
            </w:pPr>
            <w:r w:rsidRPr="00681169">
              <w:rPr>
                <w:sz w:val="22"/>
                <w:szCs w:val="22"/>
              </w:rPr>
              <w:t>All</w:t>
            </w:r>
          </w:p>
        </w:tc>
        <w:tc>
          <w:tcPr>
            <w:tcW w:w="4248" w:type="dxa"/>
          </w:tcPr>
          <w:p w14:paraId="20C61FC0" w14:textId="77777777" w:rsidR="00201A12" w:rsidRPr="00681169" w:rsidRDefault="00201A12" w:rsidP="003908FD">
            <w:pPr>
              <w:pStyle w:val="Default"/>
              <w:spacing w:after="120" w:line="300" w:lineRule="auto"/>
              <w:jc w:val="both"/>
              <w:rPr>
                <w:sz w:val="22"/>
                <w:szCs w:val="22"/>
              </w:rPr>
            </w:pPr>
            <w:r w:rsidRPr="00681169">
              <w:rPr>
                <w:sz w:val="22"/>
                <w:szCs w:val="22"/>
              </w:rPr>
              <w:t>3</w:t>
            </w:r>
            <w:r w:rsidRPr="00681169">
              <w:rPr>
                <w:sz w:val="22"/>
                <w:szCs w:val="22"/>
                <w:vertAlign w:val="superscript"/>
              </w:rPr>
              <w:t>rd</w:t>
            </w:r>
            <w:r w:rsidRPr="00681169">
              <w:rPr>
                <w:sz w:val="22"/>
                <w:szCs w:val="22"/>
              </w:rPr>
              <w:t xml:space="preserve"> Week in April</w:t>
            </w:r>
          </w:p>
        </w:tc>
      </w:tr>
      <w:tr w:rsidR="00201A12" w:rsidRPr="00681169" w14:paraId="20C61FC5" w14:textId="77777777" w:rsidTr="00FA1BA8">
        <w:tc>
          <w:tcPr>
            <w:tcW w:w="3168" w:type="dxa"/>
          </w:tcPr>
          <w:p w14:paraId="20C61FC2" w14:textId="77777777" w:rsidR="00201A12" w:rsidRPr="00681169" w:rsidRDefault="00201A12" w:rsidP="003908FD">
            <w:pPr>
              <w:pStyle w:val="Default"/>
              <w:spacing w:after="120" w:line="300" w:lineRule="auto"/>
              <w:jc w:val="both"/>
              <w:rPr>
                <w:sz w:val="22"/>
                <w:szCs w:val="22"/>
              </w:rPr>
            </w:pPr>
            <w:r w:rsidRPr="00681169">
              <w:rPr>
                <w:sz w:val="22"/>
                <w:szCs w:val="22"/>
              </w:rPr>
              <w:t>Publish Final Study Report</w:t>
            </w:r>
          </w:p>
        </w:tc>
        <w:tc>
          <w:tcPr>
            <w:tcW w:w="1440" w:type="dxa"/>
          </w:tcPr>
          <w:p w14:paraId="20C61FC3" w14:textId="77777777" w:rsidR="00201A12" w:rsidRPr="00681169" w:rsidRDefault="00A64958" w:rsidP="003908FD">
            <w:pPr>
              <w:pStyle w:val="Default"/>
              <w:spacing w:after="120" w:line="300" w:lineRule="auto"/>
              <w:jc w:val="both"/>
              <w:rPr>
                <w:sz w:val="22"/>
                <w:szCs w:val="22"/>
              </w:rPr>
            </w:pPr>
            <w:r>
              <w:rPr>
                <w:sz w:val="22"/>
                <w:szCs w:val="22"/>
              </w:rPr>
              <w:t>ISO</w:t>
            </w:r>
          </w:p>
        </w:tc>
        <w:tc>
          <w:tcPr>
            <w:tcW w:w="4248" w:type="dxa"/>
          </w:tcPr>
          <w:p w14:paraId="20C61FC4" w14:textId="77777777" w:rsidR="00201A12" w:rsidRPr="00681169" w:rsidRDefault="00201A12" w:rsidP="003908FD">
            <w:pPr>
              <w:pStyle w:val="Default"/>
              <w:spacing w:after="120" w:line="300" w:lineRule="auto"/>
              <w:jc w:val="both"/>
              <w:rPr>
                <w:sz w:val="22"/>
                <w:szCs w:val="22"/>
              </w:rPr>
            </w:pPr>
            <w:r w:rsidRPr="00681169">
              <w:rPr>
                <w:sz w:val="22"/>
                <w:szCs w:val="22"/>
              </w:rPr>
              <w:t>1</w:t>
            </w:r>
            <w:r w:rsidRPr="00681169">
              <w:rPr>
                <w:sz w:val="22"/>
                <w:szCs w:val="22"/>
                <w:vertAlign w:val="superscript"/>
              </w:rPr>
              <w:t>st</w:t>
            </w:r>
            <w:r w:rsidRPr="00681169">
              <w:rPr>
                <w:sz w:val="22"/>
                <w:szCs w:val="22"/>
              </w:rPr>
              <w:t xml:space="preserve"> Week in May; No later than end of June</w:t>
            </w:r>
          </w:p>
        </w:tc>
      </w:tr>
      <w:tr w:rsidR="00201A12" w14:paraId="20C61FC9" w14:textId="77777777" w:rsidTr="00FA1BA8">
        <w:tc>
          <w:tcPr>
            <w:tcW w:w="3168" w:type="dxa"/>
          </w:tcPr>
          <w:p w14:paraId="20C61FC6" w14:textId="77777777" w:rsidR="00201A12" w:rsidRPr="00681169" w:rsidRDefault="00201A12" w:rsidP="003908FD">
            <w:pPr>
              <w:pStyle w:val="Default"/>
              <w:spacing w:after="120" w:line="300" w:lineRule="auto"/>
              <w:jc w:val="both"/>
              <w:rPr>
                <w:sz w:val="22"/>
                <w:szCs w:val="22"/>
              </w:rPr>
            </w:pPr>
            <w:r w:rsidRPr="00681169">
              <w:rPr>
                <w:sz w:val="22"/>
                <w:szCs w:val="22"/>
              </w:rPr>
              <w:t>Draft LSE Local Allocations</w:t>
            </w:r>
          </w:p>
        </w:tc>
        <w:tc>
          <w:tcPr>
            <w:tcW w:w="1440" w:type="dxa"/>
          </w:tcPr>
          <w:p w14:paraId="20C61FC7" w14:textId="77777777" w:rsidR="00201A12" w:rsidRPr="00681169" w:rsidRDefault="00201A12" w:rsidP="003908FD">
            <w:pPr>
              <w:pStyle w:val="Default"/>
              <w:spacing w:after="120" w:line="300" w:lineRule="auto"/>
              <w:jc w:val="both"/>
              <w:rPr>
                <w:sz w:val="22"/>
                <w:szCs w:val="22"/>
              </w:rPr>
            </w:pPr>
            <w:r w:rsidRPr="00681169">
              <w:rPr>
                <w:sz w:val="22"/>
                <w:szCs w:val="22"/>
              </w:rPr>
              <w:t>LSEs</w:t>
            </w:r>
          </w:p>
        </w:tc>
        <w:tc>
          <w:tcPr>
            <w:tcW w:w="4248" w:type="dxa"/>
          </w:tcPr>
          <w:p w14:paraId="20C61FC8" w14:textId="77777777" w:rsidR="00201A12" w:rsidRPr="00681169" w:rsidRDefault="00201A12" w:rsidP="003908FD">
            <w:pPr>
              <w:pStyle w:val="Default"/>
              <w:spacing w:after="120" w:line="300" w:lineRule="auto"/>
              <w:jc w:val="both"/>
              <w:rPr>
                <w:sz w:val="22"/>
                <w:szCs w:val="22"/>
              </w:rPr>
            </w:pPr>
            <w:r w:rsidRPr="00681169">
              <w:rPr>
                <w:sz w:val="22"/>
                <w:szCs w:val="22"/>
              </w:rPr>
              <w:t>(sum of next year’s TAC local resource needs / sum of current year’s TAC local resource needs) x current year LSEs local allocation for its load in that TAC</w:t>
            </w:r>
          </w:p>
        </w:tc>
      </w:tr>
      <w:tr w:rsidR="00201A12" w14:paraId="20C61FCD" w14:textId="77777777" w:rsidTr="00FA1BA8">
        <w:tc>
          <w:tcPr>
            <w:tcW w:w="3168" w:type="dxa"/>
          </w:tcPr>
          <w:p w14:paraId="20C61FCA" w14:textId="77777777" w:rsidR="00201A12" w:rsidRPr="00681169" w:rsidRDefault="00201A12" w:rsidP="003908FD">
            <w:pPr>
              <w:pStyle w:val="Default"/>
              <w:spacing w:after="120" w:line="300" w:lineRule="auto"/>
              <w:jc w:val="both"/>
              <w:rPr>
                <w:sz w:val="22"/>
                <w:szCs w:val="22"/>
              </w:rPr>
            </w:pPr>
            <w:r w:rsidRPr="00681169">
              <w:rPr>
                <w:sz w:val="22"/>
                <w:szCs w:val="22"/>
              </w:rPr>
              <w:t>Updated CEC load forecast</w:t>
            </w:r>
          </w:p>
        </w:tc>
        <w:tc>
          <w:tcPr>
            <w:tcW w:w="1440" w:type="dxa"/>
          </w:tcPr>
          <w:p w14:paraId="20C61FCB" w14:textId="77777777" w:rsidR="00201A12" w:rsidRPr="00681169" w:rsidRDefault="00201A12" w:rsidP="003908FD">
            <w:pPr>
              <w:pStyle w:val="Default"/>
              <w:spacing w:after="120" w:line="300" w:lineRule="auto"/>
              <w:jc w:val="both"/>
              <w:rPr>
                <w:sz w:val="22"/>
                <w:szCs w:val="22"/>
              </w:rPr>
            </w:pPr>
            <w:r w:rsidRPr="00681169">
              <w:rPr>
                <w:sz w:val="22"/>
                <w:szCs w:val="22"/>
              </w:rPr>
              <w:t>CEC</w:t>
            </w:r>
          </w:p>
        </w:tc>
        <w:tc>
          <w:tcPr>
            <w:tcW w:w="4248" w:type="dxa"/>
          </w:tcPr>
          <w:p w14:paraId="20C61FCC" w14:textId="77777777" w:rsidR="00201A12" w:rsidRPr="00681169" w:rsidRDefault="00201A12" w:rsidP="003908FD">
            <w:pPr>
              <w:pStyle w:val="Default"/>
              <w:spacing w:after="120" w:line="300" w:lineRule="auto"/>
              <w:jc w:val="both"/>
              <w:rPr>
                <w:sz w:val="22"/>
                <w:szCs w:val="22"/>
              </w:rPr>
            </w:pPr>
            <w:r w:rsidRPr="00681169">
              <w:rPr>
                <w:sz w:val="22"/>
                <w:szCs w:val="22"/>
              </w:rPr>
              <w:t>No later than end of June</w:t>
            </w:r>
          </w:p>
        </w:tc>
      </w:tr>
      <w:tr w:rsidR="00201A12" w14:paraId="20C61FD1" w14:textId="77777777" w:rsidTr="00FA1BA8">
        <w:tc>
          <w:tcPr>
            <w:tcW w:w="3168" w:type="dxa"/>
          </w:tcPr>
          <w:p w14:paraId="20C61FCE" w14:textId="77777777" w:rsidR="00201A12" w:rsidRPr="00681169" w:rsidRDefault="00201A12" w:rsidP="003908FD">
            <w:pPr>
              <w:pStyle w:val="Default"/>
              <w:spacing w:after="120" w:line="300" w:lineRule="auto"/>
              <w:jc w:val="both"/>
              <w:rPr>
                <w:sz w:val="22"/>
                <w:szCs w:val="22"/>
              </w:rPr>
            </w:pPr>
            <w:r w:rsidRPr="00681169">
              <w:rPr>
                <w:sz w:val="22"/>
                <w:szCs w:val="22"/>
              </w:rPr>
              <w:t>Final local allocations</w:t>
            </w:r>
          </w:p>
        </w:tc>
        <w:tc>
          <w:tcPr>
            <w:tcW w:w="1440" w:type="dxa"/>
          </w:tcPr>
          <w:p w14:paraId="20C61FCF" w14:textId="77777777" w:rsidR="00201A12" w:rsidRPr="00681169" w:rsidRDefault="00A64958" w:rsidP="003908FD">
            <w:pPr>
              <w:pStyle w:val="Default"/>
              <w:spacing w:after="120" w:line="300" w:lineRule="auto"/>
              <w:jc w:val="both"/>
              <w:rPr>
                <w:sz w:val="22"/>
                <w:szCs w:val="22"/>
              </w:rPr>
            </w:pPr>
            <w:r>
              <w:rPr>
                <w:sz w:val="22"/>
                <w:szCs w:val="22"/>
              </w:rPr>
              <w:t>ISO</w:t>
            </w:r>
            <w:r w:rsidR="00201A12" w:rsidRPr="00681169">
              <w:rPr>
                <w:sz w:val="22"/>
                <w:szCs w:val="22"/>
              </w:rPr>
              <w:t>/LRA</w:t>
            </w:r>
          </w:p>
        </w:tc>
        <w:tc>
          <w:tcPr>
            <w:tcW w:w="4248" w:type="dxa"/>
          </w:tcPr>
          <w:p w14:paraId="20C61FD0" w14:textId="77777777" w:rsidR="00201A12" w:rsidRPr="00681169" w:rsidRDefault="00201A12" w:rsidP="003908FD">
            <w:pPr>
              <w:pStyle w:val="Default"/>
              <w:spacing w:after="120" w:line="300" w:lineRule="auto"/>
              <w:jc w:val="both"/>
              <w:rPr>
                <w:sz w:val="22"/>
                <w:szCs w:val="22"/>
              </w:rPr>
            </w:pPr>
            <w:r w:rsidRPr="00681169">
              <w:rPr>
                <w:sz w:val="22"/>
                <w:szCs w:val="22"/>
              </w:rPr>
              <w:t>2</w:t>
            </w:r>
            <w:r w:rsidRPr="00681169">
              <w:rPr>
                <w:sz w:val="22"/>
                <w:szCs w:val="22"/>
                <w:vertAlign w:val="superscript"/>
              </w:rPr>
              <w:t>nd</w:t>
            </w:r>
            <w:r w:rsidRPr="00681169">
              <w:rPr>
                <w:sz w:val="22"/>
                <w:szCs w:val="22"/>
              </w:rPr>
              <w:t>-3</w:t>
            </w:r>
            <w:r w:rsidRPr="00681169">
              <w:rPr>
                <w:sz w:val="22"/>
                <w:szCs w:val="22"/>
                <w:vertAlign w:val="superscript"/>
              </w:rPr>
              <w:t>rd</w:t>
            </w:r>
            <w:r w:rsidRPr="00681169">
              <w:rPr>
                <w:sz w:val="22"/>
                <w:szCs w:val="22"/>
              </w:rPr>
              <w:t xml:space="preserve"> week of July</w:t>
            </w:r>
          </w:p>
        </w:tc>
      </w:tr>
      <w:tr w:rsidR="00201A12" w14:paraId="20C61FD5" w14:textId="77777777" w:rsidTr="00FA1BA8">
        <w:tc>
          <w:tcPr>
            <w:tcW w:w="3168" w:type="dxa"/>
          </w:tcPr>
          <w:p w14:paraId="20C61FD2" w14:textId="77777777" w:rsidR="00201A12" w:rsidRPr="00681169" w:rsidRDefault="00201A12" w:rsidP="003908FD">
            <w:pPr>
              <w:pStyle w:val="Default"/>
              <w:spacing w:after="120" w:line="300" w:lineRule="auto"/>
              <w:jc w:val="both"/>
              <w:rPr>
                <w:sz w:val="22"/>
                <w:szCs w:val="22"/>
              </w:rPr>
            </w:pPr>
            <w:r w:rsidRPr="00681169">
              <w:rPr>
                <w:sz w:val="22"/>
                <w:szCs w:val="22"/>
              </w:rPr>
              <w:t>Final procurement showing</w:t>
            </w:r>
          </w:p>
        </w:tc>
        <w:tc>
          <w:tcPr>
            <w:tcW w:w="1440" w:type="dxa"/>
          </w:tcPr>
          <w:p w14:paraId="20C61FD3" w14:textId="77777777" w:rsidR="00201A12" w:rsidRPr="00681169" w:rsidRDefault="00201A12" w:rsidP="003908FD">
            <w:pPr>
              <w:pStyle w:val="Default"/>
              <w:spacing w:after="120" w:line="300" w:lineRule="auto"/>
              <w:jc w:val="both"/>
              <w:rPr>
                <w:sz w:val="22"/>
                <w:szCs w:val="22"/>
              </w:rPr>
            </w:pPr>
            <w:r w:rsidRPr="00681169">
              <w:rPr>
                <w:sz w:val="22"/>
                <w:szCs w:val="22"/>
              </w:rPr>
              <w:t>LSEs</w:t>
            </w:r>
          </w:p>
        </w:tc>
        <w:tc>
          <w:tcPr>
            <w:tcW w:w="4248" w:type="dxa"/>
          </w:tcPr>
          <w:p w14:paraId="20C61FD4" w14:textId="77777777" w:rsidR="00201A12" w:rsidRPr="00681169" w:rsidRDefault="00201A12" w:rsidP="003908FD">
            <w:pPr>
              <w:pStyle w:val="Default"/>
              <w:spacing w:after="120" w:line="300" w:lineRule="auto"/>
              <w:jc w:val="both"/>
              <w:rPr>
                <w:sz w:val="22"/>
                <w:szCs w:val="22"/>
              </w:rPr>
            </w:pPr>
            <w:r>
              <w:rPr>
                <w:sz w:val="22"/>
                <w:szCs w:val="22"/>
              </w:rPr>
              <w:t>The last business day of October</w:t>
            </w:r>
          </w:p>
        </w:tc>
      </w:tr>
      <w:tr w:rsidR="00201A12" w14:paraId="20C61FD9" w14:textId="77777777" w:rsidTr="00FA1BA8">
        <w:tc>
          <w:tcPr>
            <w:tcW w:w="3168" w:type="dxa"/>
          </w:tcPr>
          <w:p w14:paraId="20C61FD6" w14:textId="77777777" w:rsidR="00201A12" w:rsidRPr="00681169" w:rsidRDefault="00201A12" w:rsidP="003908FD">
            <w:pPr>
              <w:pStyle w:val="Default"/>
              <w:spacing w:after="120" w:line="300" w:lineRule="auto"/>
              <w:jc w:val="both"/>
              <w:rPr>
                <w:sz w:val="22"/>
                <w:szCs w:val="22"/>
              </w:rPr>
            </w:pPr>
            <w:r w:rsidRPr="00681169">
              <w:rPr>
                <w:sz w:val="22"/>
                <w:szCs w:val="22"/>
              </w:rPr>
              <w:t>Market Notice and Report with individual and potential collective deficiencies</w:t>
            </w:r>
          </w:p>
        </w:tc>
        <w:tc>
          <w:tcPr>
            <w:tcW w:w="1440" w:type="dxa"/>
          </w:tcPr>
          <w:p w14:paraId="20C61FD7" w14:textId="77777777" w:rsidR="00201A12" w:rsidRPr="00681169" w:rsidRDefault="00A64958" w:rsidP="003908FD">
            <w:pPr>
              <w:pStyle w:val="Default"/>
              <w:spacing w:after="120" w:line="300" w:lineRule="auto"/>
              <w:jc w:val="both"/>
              <w:rPr>
                <w:sz w:val="22"/>
                <w:szCs w:val="22"/>
              </w:rPr>
            </w:pPr>
            <w:r>
              <w:rPr>
                <w:sz w:val="22"/>
                <w:szCs w:val="22"/>
              </w:rPr>
              <w:t>ISO</w:t>
            </w:r>
          </w:p>
        </w:tc>
        <w:tc>
          <w:tcPr>
            <w:tcW w:w="4248" w:type="dxa"/>
          </w:tcPr>
          <w:p w14:paraId="20C61FD8" w14:textId="77777777" w:rsidR="00201A12" w:rsidRPr="00681169" w:rsidRDefault="00201A12" w:rsidP="003908FD">
            <w:pPr>
              <w:pStyle w:val="Default"/>
              <w:spacing w:after="120" w:line="300" w:lineRule="auto"/>
              <w:jc w:val="both"/>
              <w:rPr>
                <w:sz w:val="22"/>
                <w:szCs w:val="22"/>
              </w:rPr>
            </w:pPr>
            <w:r>
              <w:rPr>
                <w:sz w:val="22"/>
                <w:szCs w:val="22"/>
              </w:rPr>
              <w:t>Twenty-one (21) Calendar</w:t>
            </w:r>
            <w:r w:rsidRPr="001658CF">
              <w:rPr>
                <w:sz w:val="22"/>
                <w:szCs w:val="22"/>
              </w:rPr>
              <w:t xml:space="preserve"> days</w:t>
            </w:r>
            <w:r>
              <w:rPr>
                <w:b/>
                <w:sz w:val="22"/>
                <w:szCs w:val="22"/>
              </w:rPr>
              <w:t xml:space="preserve"> </w:t>
            </w:r>
            <w:r w:rsidRPr="001658CF">
              <w:rPr>
                <w:sz w:val="22"/>
                <w:szCs w:val="22"/>
              </w:rPr>
              <w:t>after the Final Procurement Showing</w:t>
            </w:r>
            <w:r>
              <w:rPr>
                <w:sz w:val="22"/>
                <w:szCs w:val="22"/>
              </w:rPr>
              <w:t xml:space="preserve">   </w:t>
            </w:r>
          </w:p>
        </w:tc>
      </w:tr>
      <w:tr w:rsidR="00201A12" w14:paraId="20C61FDD" w14:textId="77777777" w:rsidTr="00FA1BA8">
        <w:tc>
          <w:tcPr>
            <w:tcW w:w="3168" w:type="dxa"/>
          </w:tcPr>
          <w:p w14:paraId="20C61FDA" w14:textId="77777777" w:rsidR="00201A12" w:rsidRPr="00681169" w:rsidRDefault="00201A12" w:rsidP="003908FD">
            <w:pPr>
              <w:pStyle w:val="Default"/>
              <w:spacing w:after="120" w:line="300" w:lineRule="auto"/>
              <w:jc w:val="both"/>
              <w:rPr>
                <w:sz w:val="22"/>
                <w:szCs w:val="22"/>
              </w:rPr>
            </w:pPr>
            <w:r w:rsidRPr="00681169">
              <w:rPr>
                <w:sz w:val="22"/>
                <w:szCs w:val="22"/>
              </w:rPr>
              <w:lastRenderedPageBreak/>
              <w:t>Additional procurement showings</w:t>
            </w:r>
          </w:p>
        </w:tc>
        <w:tc>
          <w:tcPr>
            <w:tcW w:w="1440" w:type="dxa"/>
          </w:tcPr>
          <w:p w14:paraId="20C61FDB" w14:textId="77777777" w:rsidR="00201A12" w:rsidRPr="00681169" w:rsidRDefault="00201A12" w:rsidP="003908FD">
            <w:pPr>
              <w:pStyle w:val="Default"/>
              <w:spacing w:after="120" w:line="300" w:lineRule="auto"/>
              <w:jc w:val="both"/>
              <w:rPr>
                <w:sz w:val="22"/>
                <w:szCs w:val="22"/>
              </w:rPr>
            </w:pPr>
            <w:r w:rsidRPr="00681169">
              <w:rPr>
                <w:sz w:val="22"/>
                <w:szCs w:val="22"/>
              </w:rPr>
              <w:t>LSEs</w:t>
            </w:r>
          </w:p>
        </w:tc>
        <w:tc>
          <w:tcPr>
            <w:tcW w:w="4248" w:type="dxa"/>
          </w:tcPr>
          <w:p w14:paraId="20C61FDC" w14:textId="77777777" w:rsidR="00201A12" w:rsidRPr="00681169" w:rsidRDefault="00201A12" w:rsidP="003908FD">
            <w:pPr>
              <w:pStyle w:val="Default"/>
              <w:spacing w:after="120" w:line="300" w:lineRule="auto"/>
              <w:jc w:val="both"/>
              <w:rPr>
                <w:sz w:val="22"/>
                <w:szCs w:val="22"/>
              </w:rPr>
            </w:pPr>
            <w:r>
              <w:rPr>
                <w:sz w:val="22"/>
                <w:szCs w:val="22"/>
              </w:rPr>
              <w:t>Thirty (</w:t>
            </w:r>
            <w:r w:rsidRPr="001658CF">
              <w:rPr>
                <w:sz w:val="22"/>
                <w:szCs w:val="22"/>
              </w:rPr>
              <w:t>30</w:t>
            </w:r>
            <w:r>
              <w:rPr>
                <w:sz w:val="22"/>
                <w:szCs w:val="22"/>
              </w:rPr>
              <w:t>)</w:t>
            </w:r>
            <w:r w:rsidRPr="001658CF">
              <w:rPr>
                <w:sz w:val="22"/>
                <w:szCs w:val="22"/>
              </w:rPr>
              <w:t xml:space="preserve"> </w:t>
            </w:r>
            <w:r>
              <w:rPr>
                <w:sz w:val="22"/>
                <w:szCs w:val="22"/>
              </w:rPr>
              <w:t>C</w:t>
            </w:r>
            <w:r w:rsidRPr="001658CF">
              <w:rPr>
                <w:sz w:val="22"/>
                <w:szCs w:val="22"/>
              </w:rPr>
              <w:t xml:space="preserve">alendar days after </w:t>
            </w:r>
            <w:r>
              <w:rPr>
                <w:sz w:val="22"/>
                <w:szCs w:val="22"/>
              </w:rPr>
              <w:t xml:space="preserve">the date the </w:t>
            </w:r>
            <w:r w:rsidRPr="001658CF">
              <w:rPr>
                <w:sz w:val="22"/>
                <w:szCs w:val="22"/>
              </w:rPr>
              <w:t>Market Notice</w:t>
            </w:r>
            <w:r>
              <w:rPr>
                <w:sz w:val="22"/>
                <w:szCs w:val="22"/>
              </w:rPr>
              <w:t xml:space="preserve"> is issued.  </w:t>
            </w:r>
          </w:p>
        </w:tc>
      </w:tr>
      <w:tr w:rsidR="00201A12" w14:paraId="20C61FE1" w14:textId="77777777" w:rsidTr="00FA1BA8">
        <w:tc>
          <w:tcPr>
            <w:tcW w:w="3168" w:type="dxa"/>
          </w:tcPr>
          <w:p w14:paraId="20C61FDE" w14:textId="77777777" w:rsidR="00201A12" w:rsidRPr="00681169" w:rsidRDefault="00A64958" w:rsidP="003908FD">
            <w:pPr>
              <w:pStyle w:val="Default"/>
              <w:spacing w:after="120" w:line="300" w:lineRule="auto"/>
              <w:jc w:val="both"/>
              <w:rPr>
                <w:sz w:val="22"/>
                <w:szCs w:val="22"/>
              </w:rPr>
            </w:pPr>
            <w:r>
              <w:rPr>
                <w:sz w:val="22"/>
                <w:szCs w:val="22"/>
              </w:rPr>
              <w:t>ISO</w:t>
            </w:r>
            <w:r w:rsidR="00201A12" w:rsidRPr="00681169">
              <w:rPr>
                <w:sz w:val="22"/>
                <w:szCs w:val="22"/>
              </w:rPr>
              <w:t xml:space="preserve"> backstop (as needed)</w:t>
            </w:r>
          </w:p>
        </w:tc>
        <w:tc>
          <w:tcPr>
            <w:tcW w:w="1440" w:type="dxa"/>
          </w:tcPr>
          <w:p w14:paraId="20C61FDF" w14:textId="77777777" w:rsidR="00201A12" w:rsidRPr="00681169" w:rsidRDefault="00A64958" w:rsidP="003908FD">
            <w:pPr>
              <w:pStyle w:val="Default"/>
              <w:spacing w:after="120" w:line="300" w:lineRule="auto"/>
              <w:jc w:val="both"/>
              <w:rPr>
                <w:sz w:val="22"/>
                <w:szCs w:val="22"/>
              </w:rPr>
            </w:pPr>
            <w:r>
              <w:rPr>
                <w:sz w:val="22"/>
                <w:szCs w:val="22"/>
              </w:rPr>
              <w:t>ISO</w:t>
            </w:r>
          </w:p>
        </w:tc>
        <w:tc>
          <w:tcPr>
            <w:tcW w:w="4248" w:type="dxa"/>
          </w:tcPr>
          <w:p w14:paraId="20C61FE0" w14:textId="77777777" w:rsidR="00201A12" w:rsidRPr="00681169" w:rsidRDefault="00201A12" w:rsidP="003908FD">
            <w:pPr>
              <w:pStyle w:val="Default"/>
              <w:spacing w:after="120" w:line="300" w:lineRule="auto"/>
              <w:jc w:val="both"/>
              <w:rPr>
                <w:sz w:val="22"/>
                <w:szCs w:val="22"/>
              </w:rPr>
            </w:pPr>
            <w:r>
              <w:rPr>
                <w:sz w:val="22"/>
                <w:szCs w:val="22"/>
              </w:rPr>
              <w:t>As needed, following</w:t>
            </w:r>
            <w:r w:rsidRPr="001658CF">
              <w:rPr>
                <w:sz w:val="22"/>
                <w:szCs w:val="22"/>
              </w:rPr>
              <w:t xml:space="preserve"> the </w:t>
            </w:r>
            <w:r>
              <w:rPr>
                <w:sz w:val="22"/>
                <w:szCs w:val="22"/>
              </w:rPr>
              <w:t>expiration of the thirty (30) calendar day period for an LSE to show a</w:t>
            </w:r>
            <w:r w:rsidRPr="001658CF">
              <w:rPr>
                <w:sz w:val="22"/>
                <w:szCs w:val="22"/>
              </w:rPr>
              <w:t xml:space="preserve">dditional </w:t>
            </w:r>
            <w:r>
              <w:rPr>
                <w:sz w:val="22"/>
                <w:szCs w:val="22"/>
              </w:rPr>
              <w:t>p</w:t>
            </w:r>
            <w:r w:rsidRPr="001658CF">
              <w:rPr>
                <w:sz w:val="22"/>
                <w:szCs w:val="22"/>
              </w:rPr>
              <w:t>rocur</w:t>
            </w:r>
            <w:r>
              <w:rPr>
                <w:sz w:val="22"/>
                <w:szCs w:val="22"/>
              </w:rPr>
              <w:t>e</w:t>
            </w:r>
            <w:r w:rsidRPr="001658CF">
              <w:rPr>
                <w:sz w:val="22"/>
                <w:szCs w:val="22"/>
              </w:rPr>
              <w:t>ment</w:t>
            </w:r>
            <w:r>
              <w:rPr>
                <w:sz w:val="22"/>
                <w:szCs w:val="22"/>
              </w:rPr>
              <w:t xml:space="preserve"> has been made to correct an RA deficiency.  </w:t>
            </w:r>
          </w:p>
        </w:tc>
      </w:tr>
    </w:tbl>
    <w:p w14:paraId="20C61FE2" w14:textId="77777777" w:rsidR="000F5EAC" w:rsidRDefault="000F5EAC" w:rsidP="00C600E7">
      <w:pPr>
        <w:pStyle w:val="Heading2"/>
        <w:numPr>
          <w:ilvl w:val="0"/>
          <w:numId w:val="0"/>
        </w:numPr>
        <w:ind w:left="576" w:hanging="576"/>
      </w:pPr>
      <w:bookmarkStart w:id="1158" w:name="_Exhibit_A-5:_Flow"/>
      <w:bookmarkStart w:id="1159" w:name="_Toc341465318"/>
      <w:bookmarkStart w:id="1160" w:name="_Toc369088229"/>
      <w:bookmarkEnd w:id="1151"/>
      <w:bookmarkEnd w:id="1152"/>
      <w:bookmarkEnd w:id="1153"/>
      <w:bookmarkEnd w:id="1158"/>
      <w:bookmarkEnd w:id="1159"/>
      <w:bookmarkEnd w:id="1160"/>
    </w:p>
    <w:p w14:paraId="20C61FE3" w14:textId="77777777" w:rsidR="00C600E7" w:rsidRDefault="00C600E7" w:rsidP="00C600E7">
      <w:pPr>
        <w:pStyle w:val="Heading2"/>
        <w:numPr>
          <w:ilvl w:val="0"/>
          <w:numId w:val="0"/>
        </w:numPr>
        <w:ind w:left="576" w:hanging="576"/>
      </w:pPr>
      <w:bookmarkStart w:id="1161" w:name="_Toc233778822"/>
      <w:r>
        <w:t>Exhibit A-6: Flexible Capacity Needs Assessment Schedule</w:t>
      </w:r>
      <w:bookmarkEnd w:id="1161"/>
    </w:p>
    <w:p w14:paraId="20C61FE4" w14:textId="77777777" w:rsidR="00C600E7" w:rsidRDefault="00C600E7" w:rsidP="004534AE"/>
    <w:tbl>
      <w:tblPr>
        <w:tblW w:w="8095" w:type="dxa"/>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35"/>
        <w:gridCol w:w="1528"/>
        <w:gridCol w:w="2332"/>
      </w:tblGrid>
      <w:tr w:rsidR="00C600E7" w:rsidRPr="00571E77" w14:paraId="20C61FE8" w14:textId="77777777" w:rsidTr="00D356EF">
        <w:tc>
          <w:tcPr>
            <w:tcW w:w="4235" w:type="dxa"/>
          </w:tcPr>
          <w:p w14:paraId="20C61FE5" w14:textId="77777777" w:rsidR="00C600E7" w:rsidRPr="00681169" w:rsidRDefault="00C600E7" w:rsidP="00D356EF">
            <w:pPr>
              <w:pStyle w:val="Default"/>
              <w:spacing w:after="120" w:line="300" w:lineRule="auto"/>
              <w:jc w:val="both"/>
              <w:rPr>
                <w:b/>
              </w:rPr>
            </w:pPr>
            <w:r>
              <w:rPr>
                <w:b/>
              </w:rPr>
              <w:t>Task</w:t>
            </w:r>
          </w:p>
        </w:tc>
        <w:tc>
          <w:tcPr>
            <w:tcW w:w="1528" w:type="dxa"/>
          </w:tcPr>
          <w:p w14:paraId="20C61FE6" w14:textId="77777777" w:rsidR="00C600E7" w:rsidRPr="00681169" w:rsidRDefault="00C600E7" w:rsidP="00D356EF">
            <w:pPr>
              <w:pStyle w:val="Default"/>
              <w:spacing w:after="120" w:line="300" w:lineRule="auto"/>
              <w:jc w:val="both"/>
              <w:rPr>
                <w:b/>
              </w:rPr>
            </w:pPr>
            <w:r w:rsidRPr="00681169">
              <w:rPr>
                <w:b/>
              </w:rPr>
              <w:t>Entity</w:t>
            </w:r>
          </w:p>
        </w:tc>
        <w:tc>
          <w:tcPr>
            <w:tcW w:w="2332" w:type="dxa"/>
          </w:tcPr>
          <w:p w14:paraId="20C61FE7" w14:textId="77777777" w:rsidR="00C600E7" w:rsidRPr="00681169" w:rsidRDefault="00C600E7" w:rsidP="00D356EF">
            <w:pPr>
              <w:pStyle w:val="Default"/>
              <w:spacing w:after="120" w:line="300" w:lineRule="auto"/>
              <w:jc w:val="both"/>
              <w:rPr>
                <w:b/>
              </w:rPr>
            </w:pPr>
            <w:r>
              <w:rPr>
                <w:b/>
              </w:rPr>
              <w:t>Date</w:t>
            </w:r>
          </w:p>
        </w:tc>
      </w:tr>
      <w:tr w:rsidR="00C600E7" w:rsidRPr="00571E77" w14:paraId="20C61FEC" w14:textId="77777777" w:rsidTr="00D356EF">
        <w:tc>
          <w:tcPr>
            <w:tcW w:w="4235" w:type="dxa"/>
          </w:tcPr>
          <w:p w14:paraId="20C61FE9"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Receive CEC load forecast used for Transmission Planning Process expansion plan</w:t>
            </w:r>
          </w:p>
        </w:tc>
        <w:tc>
          <w:tcPr>
            <w:tcW w:w="1528" w:type="dxa"/>
          </w:tcPr>
          <w:p w14:paraId="20C61FEA"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CEC</w:t>
            </w:r>
          </w:p>
        </w:tc>
        <w:tc>
          <w:tcPr>
            <w:tcW w:w="2332" w:type="dxa"/>
          </w:tcPr>
          <w:p w14:paraId="20C61FEB" w14:textId="77777777" w:rsidR="00C600E7" w:rsidRPr="00A26285" w:rsidRDefault="00C600E7" w:rsidP="00D356EF">
            <w:pPr>
              <w:spacing w:before="120"/>
              <w:rPr>
                <w:rFonts w:cs="Arial"/>
              </w:rPr>
            </w:pPr>
            <w:r w:rsidRPr="00A26285">
              <w:rPr>
                <w:rFonts w:cs="Arial"/>
              </w:rPr>
              <w:t>Early January</w:t>
            </w:r>
          </w:p>
        </w:tc>
      </w:tr>
      <w:tr w:rsidR="00C600E7" w:rsidRPr="00571E77" w14:paraId="20C61FF0" w14:textId="77777777" w:rsidTr="00D356EF">
        <w:tc>
          <w:tcPr>
            <w:tcW w:w="4235" w:type="dxa"/>
          </w:tcPr>
          <w:p w14:paraId="20C61FED"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Submit updated RPS build-out data to the ISO</w:t>
            </w:r>
            <w:r>
              <w:rPr>
                <w:rFonts w:cs="Arial"/>
                <w:color w:val="000000"/>
              </w:rPr>
              <w:t xml:space="preserve"> using template on ISO website.</w:t>
            </w:r>
          </w:p>
        </w:tc>
        <w:tc>
          <w:tcPr>
            <w:tcW w:w="1528" w:type="dxa"/>
          </w:tcPr>
          <w:p w14:paraId="20C61FEE" w14:textId="77777777" w:rsidR="00C600E7" w:rsidRPr="00A26285" w:rsidRDefault="00C600E7" w:rsidP="00D356EF">
            <w:pPr>
              <w:autoSpaceDE w:val="0"/>
              <w:autoSpaceDN w:val="0"/>
              <w:adjustRightInd w:val="0"/>
              <w:spacing w:before="120" w:after="0" w:line="288" w:lineRule="auto"/>
              <w:ind w:left="162"/>
              <w:rPr>
                <w:rFonts w:cs="Arial"/>
                <w:color w:val="000000"/>
              </w:rPr>
            </w:pPr>
            <w:r>
              <w:rPr>
                <w:rFonts w:cs="Arial"/>
                <w:color w:val="000000"/>
              </w:rPr>
              <w:t>Scheduling Coordinator for LSEs</w:t>
            </w:r>
          </w:p>
        </w:tc>
        <w:tc>
          <w:tcPr>
            <w:tcW w:w="2332" w:type="dxa"/>
          </w:tcPr>
          <w:p w14:paraId="20C61FEF" w14:textId="77777777" w:rsidR="00C600E7" w:rsidRPr="00A26285" w:rsidRDefault="00C600E7" w:rsidP="00D356EF">
            <w:pPr>
              <w:spacing w:before="120"/>
              <w:rPr>
                <w:rFonts w:cs="Arial"/>
              </w:rPr>
            </w:pPr>
            <w:r w:rsidRPr="00A26285">
              <w:rPr>
                <w:rFonts w:cs="Arial"/>
              </w:rPr>
              <w:t xml:space="preserve">Early January </w:t>
            </w:r>
          </w:p>
        </w:tc>
      </w:tr>
      <w:tr w:rsidR="00C600E7" w:rsidRPr="00571E77" w14:paraId="20C61FF4" w14:textId="77777777" w:rsidTr="00D356EF">
        <w:tc>
          <w:tcPr>
            <w:tcW w:w="4235" w:type="dxa"/>
          </w:tcPr>
          <w:p w14:paraId="20C61FF1"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Publish annual Flexible Capacity Needs assumptions paper</w:t>
            </w:r>
          </w:p>
        </w:tc>
        <w:tc>
          <w:tcPr>
            <w:tcW w:w="1528" w:type="dxa"/>
          </w:tcPr>
          <w:p w14:paraId="20C61FF2"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ISO</w:t>
            </w:r>
          </w:p>
        </w:tc>
        <w:tc>
          <w:tcPr>
            <w:tcW w:w="2332" w:type="dxa"/>
          </w:tcPr>
          <w:p w14:paraId="20C61FF3" w14:textId="77777777" w:rsidR="00C600E7" w:rsidRPr="00A26285" w:rsidRDefault="00C600E7" w:rsidP="00D356EF">
            <w:pPr>
              <w:spacing w:before="120"/>
              <w:rPr>
                <w:rFonts w:cs="Arial"/>
              </w:rPr>
            </w:pPr>
            <w:r w:rsidRPr="00A26285">
              <w:rPr>
                <w:rFonts w:cs="Arial"/>
              </w:rPr>
              <w:t xml:space="preserve">Late January </w:t>
            </w:r>
          </w:p>
        </w:tc>
      </w:tr>
      <w:tr w:rsidR="00C600E7" w:rsidRPr="00571E77" w14:paraId="20C61FF8" w14:textId="77777777" w:rsidTr="00D356EF">
        <w:tc>
          <w:tcPr>
            <w:tcW w:w="4235" w:type="dxa"/>
          </w:tcPr>
          <w:p w14:paraId="20C61FF5"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 xml:space="preserve">Stakeholder meeting to discuss assumptions, stakeholder comments, and posting of comments with ISO response </w:t>
            </w:r>
          </w:p>
        </w:tc>
        <w:tc>
          <w:tcPr>
            <w:tcW w:w="1528" w:type="dxa"/>
          </w:tcPr>
          <w:p w14:paraId="20C61FF6"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ISO/All</w:t>
            </w:r>
          </w:p>
        </w:tc>
        <w:tc>
          <w:tcPr>
            <w:tcW w:w="2332" w:type="dxa"/>
          </w:tcPr>
          <w:p w14:paraId="20C61FF7" w14:textId="77777777" w:rsidR="00C600E7" w:rsidRPr="00A26285" w:rsidRDefault="00C600E7" w:rsidP="00D356EF">
            <w:pPr>
              <w:spacing w:before="120"/>
              <w:rPr>
                <w:rFonts w:cs="Arial"/>
              </w:rPr>
            </w:pPr>
            <w:r w:rsidRPr="00A26285">
              <w:rPr>
                <w:rFonts w:cs="Arial"/>
              </w:rPr>
              <w:t>Early February</w:t>
            </w:r>
          </w:p>
        </w:tc>
      </w:tr>
      <w:tr w:rsidR="00C600E7" w:rsidRPr="00571E77" w14:paraId="20C61FFC" w14:textId="77777777" w:rsidTr="00D356EF">
        <w:tc>
          <w:tcPr>
            <w:tcW w:w="4235" w:type="dxa"/>
          </w:tcPr>
          <w:p w14:paraId="20C61FF9"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Draft Flexible Capacity Needs Assessment completed, including draft allocations to LRAs and minimum and maximums for each flexible capacity category, and draft adjustment factor.</w:t>
            </w:r>
          </w:p>
        </w:tc>
        <w:tc>
          <w:tcPr>
            <w:tcW w:w="1528" w:type="dxa"/>
          </w:tcPr>
          <w:p w14:paraId="20C61FFA"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ISO</w:t>
            </w:r>
          </w:p>
        </w:tc>
        <w:tc>
          <w:tcPr>
            <w:tcW w:w="2332" w:type="dxa"/>
          </w:tcPr>
          <w:p w14:paraId="20C61FFB" w14:textId="77777777" w:rsidR="00C600E7" w:rsidRPr="00A26285" w:rsidRDefault="00C600E7" w:rsidP="00D356EF">
            <w:pPr>
              <w:spacing w:before="120"/>
              <w:rPr>
                <w:rFonts w:cs="Arial"/>
              </w:rPr>
            </w:pPr>
            <w:r w:rsidRPr="00A26285">
              <w:rPr>
                <w:rFonts w:cs="Arial"/>
              </w:rPr>
              <w:t>Early March</w:t>
            </w:r>
          </w:p>
        </w:tc>
      </w:tr>
      <w:tr w:rsidR="00C600E7" w:rsidRPr="00571E77" w14:paraId="20C62000" w14:textId="77777777" w:rsidTr="00D356EF">
        <w:tc>
          <w:tcPr>
            <w:tcW w:w="4235" w:type="dxa"/>
          </w:tcPr>
          <w:p w14:paraId="20C61FFD"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Flexible Capacity Needs Assessment stakeholder meeting</w:t>
            </w:r>
          </w:p>
        </w:tc>
        <w:tc>
          <w:tcPr>
            <w:tcW w:w="1528" w:type="dxa"/>
          </w:tcPr>
          <w:p w14:paraId="20C61FFE"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ISO/All</w:t>
            </w:r>
          </w:p>
        </w:tc>
        <w:tc>
          <w:tcPr>
            <w:tcW w:w="2332" w:type="dxa"/>
          </w:tcPr>
          <w:p w14:paraId="20C61FFF" w14:textId="77777777" w:rsidR="00C600E7" w:rsidRPr="00A26285" w:rsidRDefault="00C600E7" w:rsidP="00D356EF">
            <w:pPr>
              <w:spacing w:before="120"/>
              <w:rPr>
                <w:rFonts w:cs="Arial"/>
              </w:rPr>
            </w:pPr>
            <w:r w:rsidRPr="00A26285">
              <w:rPr>
                <w:rFonts w:cs="Arial"/>
              </w:rPr>
              <w:t>Mid-March</w:t>
            </w:r>
          </w:p>
        </w:tc>
      </w:tr>
      <w:tr w:rsidR="00C600E7" w:rsidRPr="00571E77" w14:paraId="20C62004" w14:textId="77777777" w:rsidTr="00D356EF">
        <w:tc>
          <w:tcPr>
            <w:tcW w:w="4235" w:type="dxa"/>
          </w:tcPr>
          <w:p w14:paraId="20C62001"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 xml:space="preserve">Publish draft final Flexible Capacity Needs Assessment, draft allocations to LRAs and minimum and maximums for each flexible capacity category including draft final allocations to LRAs and minimum and maximums for each </w:t>
            </w:r>
            <w:r w:rsidRPr="00A26285">
              <w:rPr>
                <w:rFonts w:cs="Arial"/>
                <w:color w:val="000000"/>
              </w:rPr>
              <w:lastRenderedPageBreak/>
              <w:t>flexible capacity category, and draft adjustment factor.</w:t>
            </w:r>
          </w:p>
        </w:tc>
        <w:tc>
          <w:tcPr>
            <w:tcW w:w="1528" w:type="dxa"/>
          </w:tcPr>
          <w:p w14:paraId="20C62002"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lastRenderedPageBreak/>
              <w:t>ISO</w:t>
            </w:r>
          </w:p>
        </w:tc>
        <w:tc>
          <w:tcPr>
            <w:tcW w:w="2332" w:type="dxa"/>
          </w:tcPr>
          <w:p w14:paraId="20C62003" w14:textId="77777777" w:rsidR="00C600E7" w:rsidRPr="00A26285" w:rsidRDefault="00C600E7" w:rsidP="00D356EF">
            <w:pPr>
              <w:spacing w:before="120"/>
              <w:rPr>
                <w:rFonts w:cs="Arial"/>
              </w:rPr>
            </w:pPr>
            <w:r w:rsidRPr="00A26285">
              <w:rPr>
                <w:rFonts w:cs="Arial"/>
              </w:rPr>
              <w:t>Late March</w:t>
            </w:r>
          </w:p>
        </w:tc>
      </w:tr>
      <w:tr w:rsidR="00C600E7" w:rsidRPr="00571E77" w14:paraId="20C62008" w14:textId="77777777" w:rsidTr="00D356EF">
        <w:tc>
          <w:tcPr>
            <w:tcW w:w="4235" w:type="dxa"/>
          </w:tcPr>
          <w:p w14:paraId="20C62005"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ISO stakeholder meeting to discuss draft final Flexible Capacity Needs Assessment</w:t>
            </w:r>
          </w:p>
        </w:tc>
        <w:tc>
          <w:tcPr>
            <w:tcW w:w="1528" w:type="dxa"/>
          </w:tcPr>
          <w:p w14:paraId="20C62006"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ISO/All</w:t>
            </w:r>
          </w:p>
        </w:tc>
        <w:tc>
          <w:tcPr>
            <w:tcW w:w="2332" w:type="dxa"/>
          </w:tcPr>
          <w:p w14:paraId="20C62007" w14:textId="77777777" w:rsidR="00C600E7" w:rsidRPr="00A26285" w:rsidRDefault="00C600E7" w:rsidP="00D356EF">
            <w:pPr>
              <w:spacing w:before="120"/>
              <w:rPr>
                <w:rFonts w:cs="Arial"/>
              </w:rPr>
            </w:pPr>
            <w:r w:rsidRPr="00A26285">
              <w:rPr>
                <w:rFonts w:cs="Arial"/>
              </w:rPr>
              <w:t>Early April</w:t>
            </w:r>
          </w:p>
        </w:tc>
      </w:tr>
      <w:tr w:rsidR="00C600E7" w:rsidRPr="00571E77" w14:paraId="20C6200C" w14:textId="77777777" w:rsidTr="00D356EF">
        <w:tc>
          <w:tcPr>
            <w:tcW w:w="4235" w:type="dxa"/>
          </w:tcPr>
          <w:p w14:paraId="20C62009"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color w:val="000000"/>
              </w:rPr>
              <w:t xml:space="preserve">Final Flexible Capacity Needs study posted </w:t>
            </w:r>
          </w:p>
        </w:tc>
        <w:tc>
          <w:tcPr>
            <w:tcW w:w="1528" w:type="dxa"/>
          </w:tcPr>
          <w:p w14:paraId="20C6200A" w14:textId="77777777" w:rsidR="00C600E7" w:rsidRPr="00A26285" w:rsidRDefault="00C600E7" w:rsidP="00D356EF">
            <w:pPr>
              <w:autoSpaceDE w:val="0"/>
              <w:autoSpaceDN w:val="0"/>
              <w:adjustRightInd w:val="0"/>
              <w:spacing w:before="120" w:after="0" w:line="288" w:lineRule="auto"/>
              <w:ind w:left="162"/>
              <w:rPr>
                <w:rFonts w:cs="Arial"/>
                <w:color w:val="000000"/>
              </w:rPr>
            </w:pPr>
            <w:r w:rsidRPr="00A26285">
              <w:rPr>
                <w:rFonts w:cs="Arial"/>
              </w:rPr>
              <w:t>ISO</w:t>
            </w:r>
          </w:p>
        </w:tc>
        <w:tc>
          <w:tcPr>
            <w:tcW w:w="2332" w:type="dxa"/>
          </w:tcPr>
          <w:p w14:paraId="20C6200B" w14:textId="77777777" w:rsidR="00C600E7" w:rsidRPr="00A26285" w:rsidRDefault="00C600E7" w:rsidP="00D356EF">
            <w:pPr>
              <w:spacing w:before="120"/>
              <w:rPr>
                <w:rFonts w:cs="Arial"/>
              </w:rPr>
            </w:pPr>
            <w:r w:rsidRPr="00A26285">
              <w:rPr>
                <w:rFonts w:cs="Arial"/>
              </w:rPr>
              <w:t>1</w:t>
            </w:r>
            <w:r w:rsidRPr="00A26285">
              <w:rPr>
                <w:rFonts w:cs="Arial"/>
                <w:vertAlign w:val="superscript"/>
              </w:rPr>
              <w:t>st</w:t>
            </w:r>
            <w:r w:rsidRPr="00A26285">
              <w:rPr>
                <w:rFonts w:cs="Arial"/>
              </w:rPr>
              <w:t xml:space="preserve"> Week in May; No later than end of June</w:t>
            </w:r>
          </w:p>
        </w:tc>
      </w:tr>
    </w:tbl>
    <w:p w14:paraId="20C6200D" w14:textId="77777777" w:rsidR="00C600E7" w:rsidRPr="00C600E7" w:rsidRDefault="00C600E7" w:rsidP="00FA1BA8"/>
    <w:sectPr w:rsidR="00C600E7" w:rsidRPr="00C600E7" w:rsidSect="00CF0EA0">
      <w:headerReference w:type="default" r:id="rId110"/>
      <w:footerReference w:type="default" r:id="rId111"/>
      <w:pgSz w:w="12240" w:h="15840"/>
      <w:pgMar w:top="1440" w:right="1800" w:bottom="1440" w:left="180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62F0004" w14:textId="77777777" w:rsidR="00F04B7B" w:rsidRDefault="00F04B7B">
      <w:r>
        <w:separator/>
      </w:r>
    </w:p>
  </w:endnote>
  <w:endnote w:type="continuationSeparator" w:id="0">
    <w:p w14:paraId="5F46AFA3" w14:textId="77777777" w:rsidR="00F04B7B" w:rsidRDefault="00F04B7B">
      <w:r>
        <w:continuationSeparator/>
      </w:r>
    </w:p>
  </w:endnote>
  <w:endnote w:type="continuationNotice" w:id="1">
    <w:p w14:paraId="0FEFD016" w14:textId="77777777" w:rsidR="00F04B7B" w:rsidRDefault="00F04B7B">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Bold">
    <w:panose1 w:val="020B0704020202020204"/>
    <w:charset w:val="00"/>
    <w:family w:val="roman"/>
    <w:notTrueType/>
    <w:pitch w:val="default"/>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Univers">
    <w:altName w:val="Arial"/>
    <w:charset w:val="00"/>
    <w:family w:val="swiss"/>
    <w:pitch w:val="variable"/>
    <w:sig w:usb0="80000287" w:usb1="00000000" w:usb2="00000000" w:usb3="00000000" w:csb0="0000000F" w:csb1="00000000"/>
  </w:font>
  <w:font w:name="Arial Black">
    <w:panose1 w:val="020B0A04020102020204"/>
    <w:charset w:val="00"/>
    <w:family w:val="swiss"/>
    <w:pitch w:val="variable"/>
    <w:sig w:usb0="A00002AF" w:usb1="400078FB" w:usb2="00000000" w:usb3="00000000" w:csb0="0000009F" w:csb1="00000000"/>
  </w:font>
  <w:font w:name="Malgun Gothic">
    <w:altName w:val="맑은 고딕"/>
    <w:panose1 w:val="020B0503020000020004"/>
    <w:charset w:val="81"/>
    <w:family w:val="swiss"/>
    <w:pitch w:val="variable"/>
    <w:sig w:usb0="9000002F" w:usb1="29D77CFB" w:usb2="00000012" w:usb3="00000000" w:csb0="00080001"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6204E" w14:textId="77777777" w:rsidR="00635AA1" w:rsidRDefault="00635AA1">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20C6204F" w14:textId="77777777" w:rsidR="00635AA1" w:rsidRDefault="00635AA1">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62050" w14:textId="77777777" w:rsidR="00635AA1" w:rsidRDefault="00635AA1" w:rsidP="00A52ED7">
    <w:pPr>
      <w:pStyle w:val="Footer"/>
      <w:tabs>
        <w:tab w:val="left" w:pos="3960"/>
      </w:tabs>
      <w:rPr>
        <w:i w:val="0"/>
        <w:iCs/>
      </w:rPr>
    </w:pPr>
    <w:r>
      <w:rPr>
        <w:i w:val="0"/>
        <w:iCs/>
        <w:sz w:val="16"/>
      </w:rPr>
      <w:t>Version 9</w:t>
    </w:r>
    <w:r>
      <w:rPr>
        <w:i w:val="0"/>
        <w:iCs/>
        <w:sz w:val="16"/>
      </w:rPr>
      <w:tab/>
      <w:t xml:space="preserve">Last Revised: June 9, 2011 </w:t>
    </w:r>
    <w:r w:rsidRPr="006F1901">
      <w:rPr>
        <w:i w:val="0"/>
        <w:iCs/>
        <w:sz w:val="16"/>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62056" w14:textId="4C7B2DB6" w:rsidR="00635AA1" w:rsidRDefault="00635AA1" w:rsidP="0083269F">
    <w:pPr>
      <w:pStyle w:val="Footer"/>
      <w:tabs>
        <w:tab w:val="left" w:pos="3600"/>
      </w:tabs>
      <w:rPr>
        <w:i w:val="0"/>
        <w:iCs/>
      </w:rPr>
    </w:pPr>
    <w:r>
      <w:rPr>
        <w:i w:val="0"/>
        <w:iCs/>
        <w:sz w:val="16"/>
      </w:rPr>
      <w:t xml:space="preserve">Version </w:t>
    </w:r>
    <w:r w:rsidR="00EE3654">
      <w:rPr>
        <w:i w:val="0"/>
        <w:iCs/>
        <w:sz w:val="16"/>
      </w:rPr>
      <w:t>8</w:t>
    </w:r>
    <w:del w:id="444" w:author="Bogen, Melanie" w:date="2026-10-08T09:13:00Z" w16du:dateUtc="2026-10-08T16:13:00Z">
      <w:r w:rsidR="00EE3654" w:rsidDel="00F417B2">
        <w:rPr>
          <w:i w:val="0"/>
          <w:iCs/>
          <w:sz w:val="16"/>
        </w:rPr>
        <w:delText>5</w:delText>
      </w:r>
    </w:del>
    <w:ins w:id="445" w:author="Bogen, Melanie" w:date="2026-10-08T09:13:00Z" w16du:dateUtc="2026-10-08T16:13:00Z">
      <w:r w:rsidR="00F417B2">
        <w:rPr>
          <w:i w:val="0"/>
          <w:iCs/>
          <w:sz w:val="16"/>
        </w:rPr>
        <w:t>6</w:t>
      </w:r>
    </w:ins>
    <w:r>
      <w:rPr>
        <w:i w:val="0"/>
        <w:iCs/>
        <w:sz w:val="16"/>
      </w:rPr>
      <w:tab/>
      <w:t xml:space="preserve">Last Revised: </w:t>
    </w:r>
    <w:del w:id="446" w:author="Bogen, Melanie" w:date="2026-10-08T09:13:00Z" w16du:dateUtc="2026-10-08T16:13:00Z">
      <w:r w:rsidR="00EE3654" w:rsidDel="00F417B2">
        <w:rPr>
          <w:i w:val="0"/>
          <w:iCs/>
          <w:sz w:val="16"/>
        </w:rPr>
        <w:delText>July 1</w:delText>
      </w:r>
    </w:del>
    <w:ins w:id="447" w:author="Bogen, Melanie" w:date="2026-10-08T09:13:00Z" w16du:dateUtc="2026-10-08T16:13:00Z">
      <w:r w:rsidR="00F417B2">
        <w:rPr>
          <w:i w:val="0"/>
          <w:iCs/>
          <w:sz w:val="16"/>
        </w:rPr>
        <w:t>October 8</w:t>
      </w:r>
    </w:ins>
    <w:r w:rsidR="00767C4C">
      <w:rPr>
        <w:i w:val="0"/>
        <w:iCs/>
        <w:sz w:val="16"/>
      </w:rPr>
      <w:t xml:space="preserve">, </w:t>
    </w:r>
    <w:proofErr w:type="gramStart"/>
    <w:r w:rsidR="00767C4C">
      <w:rPr>
        <w:i w:val="0"/>
        <w:iCs/>
        <w:sz w:val="16"/>
      </w:rPr>
      <w:t>2026</w:t>
    </w:r>
    <w:proofErr w:type="gramEnd"/>
    <w:r w:rsidRPr="006F1901">
      <w:rPr>
        <w:i w:val="0"/>
        <w:iCs/>
        <w:sz w:val="16"/>
      </w:rPr>
      <w:tab/>
    </w:r>
    <w:r>
      <w:rPr>
        <w:i w:val="0"/>
        <w:iCs/>
        <w:sz w:val="16"/>
      </w:rPr>
      <w:fldChar w:fldCharType="begin"/>
    </w:r>
    <w:r>
      <w:rPr>
        <w:i w:val="0"/>
        <w:iCs/>
        <w:sz w:val="16"/>
      </w:rPr>
      <w:instrText xml:space="preserve"> PAGE    \* MERGEFORMAT </w:instrText>
    </w:r>
    <w:r>
      <w:rPr>
        <w:i w:val="0"/>
        <w:iCs/>
        <w:sz w:val="16"/>
      </w:rPr>
      <w:fldChar w:fldCharType="separate"/>
    </w:r>
    <w:r w:rsidR="00D3355E">
      <w:rPr>
        <w:i w:val="0"/>
        <w:iCs/>
        <w:noProof/>
        <w:sz w:val="16"/>
      </w:rPr>
      <w:t>10</w:t>
    </w:r>
    <w:r>
      <w:rPr>
        <w:i w:val="0"/>
        <w:iCs/>
        <w:sz w:val="16"/>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6205A" w14:textId="49C29E20" w:rsidR="00635AA1" w:rsidRDefault="00635AA1" w:rsidP="00BD1A40">
    <w:pPr>
      <w:pStyle w:val="Footer"/>
      <w:pBdr>
        <w:top w:val="single" w:sz="12" w:space="0" w:color="auto"/>
      </w:pBdr>
      <w:tabs>
        <w:tab w:val="clear" w:pos="9360"/>
        <w:tab w:val="left" w:pos="6480"/>
        <w:tab w:val="right" w:pos="14310"/>
      </w:tabs>
      <w:rPr>
        <w:i w:val="0"/>
        <w:iCs/>
      </w:rPr>
    </w:pPr>
    <w:r>
      <w:rPr>
        <w:i w:val="0"/>
        <w:iCs/>
        <w:sz w:val="16"/>
      </w:rPr>
      <w:t>Version 15</w:t>
    </w:r>
    <w:r>
      <w:rPr>
        <w:i w:val="0"/>
        <w:iCs/>
        <w:sz w:val="16"/>
      </w:rPr>
      <w:tab/>
      <w:t>Last Revised: November 23, 2012</w:t>
    </w:r>
    <w:r w:rsidRPr="006F1901">
      <w:rPr>
        <w:i w:val="0"/>
        <w:iCs/>
        <w:sz w:val="16"/>
      </w:rPr>
      <w:tab/>
    </w:r>
    <w:r>
      <w:rPr>
        <w:i w:val="0"/>
        <w:iCs/>
        <w:sz w:val="16"/>
      </w:rPr>
      <w:fldChar w:fldCharType="begin"/>
    </w:r>
    <w:r>
      <w:rPr>
        <w:i w:val="0"/>
        <w:iCs/>
        <w:sz w:val="16"/>
      </w:rPr>
      <w:instrText xml:space="preserve"> PAGE  \* Arabic  \* MERGEFORMAT </w:instrText>
    </w:r>
    <w:r>
      <w:rPr>
        <w:i w:val="0"/>
        <w:iCs/>
        <w:sz w:val="16"/>
      </w:rPr>
      <w:fldChar w:fldCharType="separate"/>
    </w:r>
    <w:r w:rsidR="00D3355E">
      <w:rPr>
        <w:i w:val="0"/>
        <w:iCs/>
        <w:noProof/>
        <w:sz w:val="16"/>
      </w:rPr>
      <w:t>72</w:t>
    </w:r>
    <w:r>
      <w:rPr>
        <w:i w:val="0"/>
        <w:iCs/>
        <w:sz w:val="16"/>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6205D" w14:textId="147CD910" w:rsidR="00635AA1" w:rsidRPr="00825861" w:rsidRDefault="00635AA1" w:rsidP="00BD1A40">
    <w:pPr>
      <w:pStyle w:val="Footer"/>
      <w:pBdr>
        <w:top w:val="single" w:sz="12" w:space="0" w:color="auto"/>
      </w:pBdr>
      <w:tabs>
        <w:tab w:val="clear" w:pos="9360"/>
        <w:tab w:val="left" w:pos="3600"/>
        <w:tab w:val="right" w:pos="8640"/>
      </w:tabs>
      <w:rPr>
        <w:i w:val="0"/>
        <w:iCs/>
        <w:sz w:val="16"/>
      </w:rPr>
    </w:pPr>
    <w:r>
      <w:rPr>
        <w:i w:val="0"/>
        <w:iCs/>
        <w:sz w:val="16"/>
      </w:rPr>
      <w:t xml:space="preserve">Version </w:t>
    </w:r>
    <w:r w:rsidR="008E60F2">
      <w:rPr>
        <w:i w:val="0"/>
        <w:iCs/>
        <w:sz w:val="16"/>
      </w:rPr>
      <w:t>8</w:t>
    </w:r>
    <w:del w:id="1162" w:author="Bogen, Melanie" w:date="2026-10-08T09:13:00Z" w16du:dateUtc="2026-10-08T16:13:00Z">
      <w:r w:rsidR="00EE3654" w:rsidDel="00F417B2">
        <w:rPr>
          <w:i w:val="0"/>
          <w:iCs/>
          <w:sz w:val="16"/>
        </w:rPr>
        <w:delText>5</w:delText>
      </w:r>
    </w:del>
    <w:ins w:id="1163" w:author="Bogen, Melanie" w:date="2026-10-08T09:13:00Z" w16du:dateUtc="2026-10-08T16:13:00Z">
      <w:r w:rsidR="00F417B2">
        <w:rPr>
          <w:i w:val="0"/>
          <w:iCs/>
          <w:sz w:val="16"/>
        </w:rPr>
        <w:t>6</w:t>
      </w:r>
    </w:ins>
    <w:r>
      <w:rPr>
        <w:i w:val="0"/>
        <w:iCs/>
        <w:sz w:val="16"/>
      </w:rPr>
      <w:tab/>
      <w:t xml:space="preserve">Last Revised:  </w:t>
    </w:r>
    <w:del w:id="1164" w:author="Bogen, Melanie" w:date="2026-10-08T09:13:00Z" w16du:dateUtc="2026-10-08T16:13:00Z">
      <w:r w:rsidR="00EE3654" w:rsidDel="00F417B2">
        <w:rPr>
          <w:i w:val="0"/>
          <w:iCs/>
          <w:sz w:val="16"/>
        </w:rPr>
        <w:delText>July 1</w:delText>
      </w:r>
    </w:del>
    <w:ins w:id="1165" w:author="Bogen, Melanie" w:date="2026-10-08T09:13:00Z" w16du:dateUtc="2026-10-08T16:13:00Z">
      <w:r w:rsidR="00F417B2">
        <w:rPr>
          <w:i w:val="0"/>
          <w:iCs/>
          <w:sz w:val="16"/>
        </w:rPr>
        <w:t>October 8</w:t>
      </w:r>
    </w:ins>
    <w:r w:rsidR="00A26EB3">
      <w:rPr>
        <w:i w:val="0"/>
        <w:iCs/>
        <w:sz w:val="16"/>
      </w:rPr>
      <w:t xml:space="preserve">, </w:t>
    </w:r>
    <w:proofErr w:type="gramStart"/>
    <w:r w:rsidR="00A26EB3">
      <w:rPr>
        <w:i w:val="0"/>
        <w:iCs/>
        <w:sz w:val="16"/>
      </w:rPr>
      <w:t>2026</w:t>
    </w:r>
    <w:proofErr w:type="gramEnd"/>
    <w:r w:rsidRPr="006F1901">
      <w:rPr>
        <w:i w:val="0"/>
        <w:iCs/>
        <w:sz w:val="16"/>
      </w:rPr>
      <w:tab/>
    </w:r>
    <w:r>
      <w:rPr>
        <w:i w:val="0"/>
        <w:iCs/>
        <w:sz w:val="16"/>
      </w:rPr>
      <w:fldChar w:fldCharType="begin"/>
    </w:r>
    <w:r>
      <w:rPr>
        <w:i w:val="0"/>
        <w:iCs/>
        <w:sz w:val="16"/>
      </w:rPr>
      <w:instrText xml:space="preserve"> PAGE  \* Arabic  \* MERGEFORMAT </w:instrText>
    </w:r>
    <w:r>
      <w:rPr>
        <w:i w:val="0"/>
        <w:iCs/>
        <w:sz w:val="16"/>
      </w:rPr>
      <w:fldChar w:fldCharType="separate"/>
    </w:r>
    <w:r w:rsidR="00D3355E">
      <w:rPr>
        <w:i w:val="0"/>
        <w:iCs/>
        <w:noProof/>
        <w:sz w:val="16"/>
      </w:rPr>
      <w:t>154</w:t>
    </w:r>
    <w:r>
      <w:rPr>
        <w:i w:val="0"/>
        <w:iCs/>
        <w:sz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A2C0F56" w14:textId="77777777" w:rsidR="00F04B7B" w:rsidRDefault="00F04B7B">
      <w:r>
        <w:separator/>
      </w:r>
    </w:p>
  </w:footnote>
  <w:footnote w:type="continuationSeparator" w:id="0">
    <w:p w14:paraId="6EEDD03A" w14:textId="77777777" w:rsidR="00F04B7B" w:rsidRDefault="00F04B7B">
      <w:r>
        <w:continuationSeparator/>
      </w:r>
    </w:p>
  </w:footnote>
  <w:footnote w:type="continuationNotice" w:id="1">
    <w:p w14:paraId="028D2E87" w14:textId="77777777" w:rsidR="00F04B7B" w:rsidRDefault="00F04B7B">
      <w:pPr>
        <w:spacing w:after="0"/>
      </w:pPr>
    </w:p>
  </w:footnote>
  <w:footnote w:id="2">
    <w:p w14:paraId="20C62060" w14:textId="77777777" w:rsidR="00635AA1" w:rsidRDefault="00635AA1" w:rsidP="005C0EF0">
      <w:pPr>
        <w:pStyle w:val="FootnoteText"/>
      </w:pPr>
      <w:r>
        <w:rPr>
          <w:rStyle w:val="FootnoteReference"/>
        </w:rPr>
        <w:footnoteRef/>
      </w:r>
      <w:r>
        <w:t xml:space="preserve">  </w:t>
      </w:r>
      <w:r>
        <w:tab/>
        <w:t xml:space="preserve">For example, if the adopted policy mandate for identifying policy-driven transmission in the TPP is the state’s 33 percent renewable portfolio standard, </w:t>
      </w:r>
      <w:r>
        <w:rPr>
          <w:rFonts w:cs="Arial"/>
          <w:szCs w:val="22"/>
        </w:rPr>
        <w:t>t</w:t>
      </w:r>
      <w:r w:rsidRPr="005F46BA">
        <w:rPr>
          <w:rFonts w:cs="Arial"/>
          <w:szCs w:val="22"/>
        </w:rPr>
        <w:t xml:space="preserve">he ISO establishes the resource portfolio in collaboration with the CPUC, and this portfolio includes renewable resources that will be sufficient to meet the state mandate of 33% renewable energy on an annual basis by 2020.  </w:t>
      </w:r>
    </w:p>
  </w:footnote>
  <w:footnote w:id="3">
    <w:p w14:paraId="20C62061" w14:textId="3F2D5FAB" w:rsidR="00635AA1" w:rsidRPr="00BC036F" w:rsidRDefault="00635AA1" w:rsidP="005C0EF0">
      <w:pPr>
        <w:pStyle w:val="FootnoteText"/>
        <w:rPr>
          <w:rFonts w:cs="Arial"/>
        </w:rPr>
      </w:pPr>
      <w:r w:rsidRPr="00BC036F">
        <w:rPr>
          <w:rStyle w:val="FootnoteReference"/>
          <w:rFonts w:cs="Arial"/>
          <w:i/>
          <w:sz w:val="20"/>
        </w:rPr>
        <w:footnoteRef/>
      </w:r>
      <w:r w:rsidRPr="00BC036F">
        <w:rPr>
          <w:rFonts w:cs="Arial"/>
          <w:i/>
        </w:rPr>
        <w:t xml:space="preserve">  ISO On-Peak Deliverability Assessment Methodology for Resource Adequacy Purposes, Updated </w:t>
      </w:r>
      <w:r>
        <w:rPr>
          <w:rFonts w:cs="Arial"/>
          <w:i/>
        </w:rPr>
        <w:t xml:space="preserve">April 10, </w:t>
      </w:r>
      <w:r w:rsidRPr="00BC036F">
        <w:rPr>
          <w:rFonts w:cs="Arial"/>
          <w:i/>
        </w:rPr>
        <w:t xml:space="preserve">2009, </w:t>
      </w:r>
      <w:hyperlink w:history="1"/>
      <w:hyperlink r:id="rId1" w:history="1">
        <w:r w:rsidRPr="00A82A0B">
          <w:rPr>
            <w:rStyle w:val="Hyperlink"/>
            <w:rFonts w:cs="Arial"/>
          </w:rPr>
          <w:t>http://www.caiso.com/Documents/On-PeakDeliverabilityAssessmentMethodology.pdf</w:t>
        </w:r>
      </w:hyperlink>
    </w:p>
  </w:footnote>
  <w:footnote w:id="4">
    <w:p w14:paraId="20C62064" w14:textId="77777777" w:rsidR="00635AA1" w:rsidRDefault="00635AA1" w:rsidP="006518F0">
      <w:pPr>
        <w:pStyle w:val="FootnoteText"/>
      </w:pPr>
      <w:r>
        <w:rPr>
          <w:rStyle w:val="FootnoteReference"/>
        </w:rPr>
        <w:footnoteRef/>
      </w:r>
      <w:r>
        <w:t xml:space="preserve"> Generating Unit and Resource-Specific System Resource Outages making RA Capacity unavailable should be reported to the ISO through the Outage Management System.</w:t>
      </w:r>
    </w:p>
  </w:footnote>
  <w:footnote w:id="5">
    <w:p w14:paraId="20C62065" w14:textId="77777777" w:rsidR="00635AA1" w:rsidRDefault="00635AA1" w:rsidP="00C26AA6">
      <w:pPr>
        <w:pStyle w:val="FootnoteText"/>
        <w:rPr>
          <w:rFonts w:cs="Arial"/>
        </w:rPr>
      </w:pPr>
      <w:r>
        <w:rPr>
          <w:rStyle w:val="FootnoteReference"/>
          <w:rFonts w:cs="Arial"/>
        </w:rPr>
        <w:footnoteRef/>
      </w:r>
      <w:r>
        <w:rPr>
          <w:rFonts w:cs="Arial"/>
        </w:rPr>
        <w:t xml:space="preserve"> </w:t>
      </w:r>
      <w:r>
        <w:rPr>
          <w:rFonts w:cs="Arial"/>
        </w:rPr>
        <w:tab/>
        <w:t>Applicable Reliability Criteria under the ISO Tariff are “[t]he reliability standards established by NERC, WECC, and Local Reliability Criteria as amended from time to time, including any requirements of the NRC.”  (ISO Tariff, Appendix A, Master Definitions Supplement.)  Local Reliability Criteria under the ISO Tariff are “Reliability Criteria unique to the transmission systems of each of the PTOs established at the later of: (1) ISO Operations Date, or (2) the date upon which a New Participating TO places its facilities under the control of the ISO.”  (</w:t>
      </w:r>
      <w:r>
        <w:rPr>
          <w:rFonts w:cs="Arial"/>
          <w:i/>
          <w:iCs/>
        </w:rPr>
        <w:t>Id.</w:t>
      </w:r>
      <w:r>
        <w:rPr>
          <w:rFonts w:cs="Arial"/>
        </w:rPr>
        <w:t>)  Finally, Reliability Criteria under the ISO Tariff are “[p]re-established criteria that are to be followed in order to maintain desired performance of the ISO Controlled Grid under contingency or steady state conditions.”  (</w:t>
      </w:r>
      <w:r>
        <w:rPr>
          <w:rFonts w:cs="Arial"/>
          <w:i/>
          <w:iCs/>
        </w:rPr>
        <w:t>Id.</w:t>
      </w:r>
      <w:r>
        <w:rPr>
          <w:rFonts w:cs="Arial"/>
        </w:rPr>
        <w:t xml:space="preserve">)  </w:t>
      </w:r>
    </w:p>
  </w:footnote>
  <w:footnote w:id="6">
    <w:p w14:paraId="23E4487D" w14:textId="77777777" w:rsidR="00635AA1" w:rsidRDefault="00635AA1"/>
    <w:p w14:paraId="20C62066" w14:textId="77777777" w:rsidR="00635AA1" w:rsidRDefault="00635AA1" w:rsidP="008E28A3">
      <w:pPr>
        <w:pStyle w:val="FootnoteText"/>
        <w:jc w:val="both"/>
      </w:pPr>
    </w:p>
  </w:footnote>
  <w:footnote w:id="7">
    <w:p w14:paraId="20C62067" w14:textId="77777777" w:rsidR="00635AA1" w:rsidRDefault="00635AA1" w:rsidP="00204D8C">
      <w:pPr>
        <w:pStyle w:val="FootnoteText"/>
      </w:pPr>
      <w:r>
        <w:rPr>
          <w:rStyle w:val="FootnoteReference"/>
        </w:rPr>
        <w:footnoteRef/>
      </w:r>
      <w:r>
        <w:t xml:space="preserve"> 80% post-contingency loading was deemed appropriate as the additional 20% margin should account for any unexpected flows or operating contingency not captured in the scenarios studied.  </w:t>
      </w:r>
    </w:p>
  </w:footnote>
  <w:footnote w:id="8">
    <w:p w14:paraId="20C62068" w14:textId="77777777" w:rsidR="00635AA1" w:rsidRDefault="00635AA1" w:rsidP="00F86D31">
      <w:pPr>
        <w:pStyle w:val="FootnoteText"/>
      </w:pPr>
      <w:r>
        <w:rPr>
          <w:rStyle w:val="FootnoteReference"/>
        </w:rPr>
        <w:footnoteRef/>
      </w:r>
      <w:r>
        <w:t xml:space="preserve"> For a complete list of Base Ramping qualifications, please refer to ISO Tariff Section 40.10.3.2</w:t>
      </w:r>
    </w:p>
  </w:footnote>
  <w:footnote w:id="9">
    <w:p w14:paraId="20C62069" w14:textId="77777777" w:rsidR="00635AA1" w:rsidRDefault="00635AA1" w:rsidP="00F86D31">
      <w:pPr>
        <w:pStyle w:val="FootnoteText"/>
      </w:pPr>
      <w:r>
        <w:rPr>
          <w:rStyle w:val="FootnoteReference"/>
        </w:rPr>
        <w:footnoteRef/>
      </w:r>
      <w:r>
        <w:t xml:space="preserve"> For a complete list of Peak Ramping qualifications, please refer to ISO Tariff Section 40.10.3.3</w:t>
      </w:r>
    </w:p>
  </w:footnote>
  <w:footnote w:id="10">
    <w:p w14:paraId="20C6206A" w14:textId="77777777" w:rsidR="00635AA1" w:rsidRDefault="00635AA1" w:rsidP="00F86D31">
      <w:pPr>
        <w:pStyle w:val="FootnoteText"/>
      </w:pPr>
      <w:r>
        <w:rPr>
          <w:rStyle w:val="FootnoteReference"/>
        </w:rPr>
        <w:footnoteRef/>
      </w:r>
      <w:r>
        <w:t xml:space="preserve"> For a complete list of Super-Peak Ramping qualifications, please refer to ISO Tariff Section 40.10.3.4</w:t>
      </w:r>
    </w:p>
  </w:footnote>
  <w:footnote w:id="11">
    <w:p w14:paraId="20C6206B" w14:textId="77777777" w:rsidR="00635AA1" w:rsidRPr="00692E6D" w:rsidRDefault="00635AA1" w:rsidP="00F86D31">
      <w:pPr>
        <w:pStyle w:val="FootnoteText"/>
      </w:pPr>
      <w:r>
        <w:rPr>
          <w:rStyle w:val="FootnoteReference"/>
        </w:rPr>
        <w:footnoteRef/>
      </w:r>
      <w:r>
        <w:t xml:space="preserve"> Five-hour block defined in </w:t>
      </w:r>
      <w:hyperlink w:anchor="_Summary_of_Flexible" w:history="1">
        <w:r>
          <w:rPr>
            <w:rStyle w:val="Hyperlink"/>
          </w:rPr>
          <w:t>Section 7</w:t>
        </w:r>
      </w:hyperlink>
    </w:p>
  </w:footnote>
  <w:footnote w:id="12">
    <w:p w14:paraId="20C6206C" w14:textId="77777777" w:rsidR="00635AA1" w:rsidRDefault="00635AA1" w:rsidP="00F86D31">
      <w:pPr>
        <w:pStyle w:val="FootnoteText"/>
      </w:pPr>
      <w:r w:rsidRPr="00692E6D">
        <w:rPr>
          <w:rStyle w:val="FootnoteReference"/>
        </w:rPr>
        <w:footnoteRef/>
      </w:r>
      <w:r w:rsidRPr="00692E6D">
        <w:t xml:space="preserve"> Five-hour block defined in </w:t>
      </w:r>
      <w:hyperlink w:anchor="_Summary_of_Flexible" w:history="1">
        <w:r>
          <w:rPr>
            <w:rStyle w:val="Hyperlink"/>
          </w:rPr>
          <w:t>Section 7</w:t>
        </w:r>
      </w:hyperlink>
    </w:p>
  </w:footnote>
  <w:footnote w:id="13">
    <w:p w14:paraId="20C6206D" w14:textId="77777777" w:rsidR="00635AA1" w:rsidRDefault="00635AA1" w:rsidP="00C600E7">
      <w:pPr>
        <w:pStyle w:val="FootnoteText"/>
        <w:rPr>
          <w:rFonts w:cs="Arial"/>
        </w:rPr>
      </w:pPr>
      <w:r>
        <w:rPr>
          <w:rStyle w:val="FootnoteReference"/>
          <w:rFonts w:cs="Arial"/>
        </w:rPr>
        <w:footnoteRef/>
      </w:r>
      <w:r>
        <w:rPr>
          <w:rFonts w:cs="Arial"/>
        </w:rPr>
        <w:t xml:space="preserve"> </w:t>
      </w:r>
      <w:r>
        <w:rPr>
          <w:rFonts w:cs="Arial"/>
        </w:rPr>
        <w:tab/>
        <w:t>Applicable Reliability Criteria under the ISO Tariff are “[t]he reliability standards established by NERC, WECC, and Local Reliability Criteria as amended from time to time, including any requirements of the NRC.”  (ISO Tariff, Appendix A, Master Definitions Supplement.)  Local Reliability Criteria under the ISO Tariff are “Reliability Criteria unique to the transmission systems of each of the PTOs established at the later of: (1) ISO Operations Date, or (2) the date upon which a New Participating TO places its facilities under the control of the ISO.”  (</w:t>
      </w:r>
      <w:r>
        <w:rPr>
          <w:rFonts w:cs="Arial"/>
          <w:i/>
          <w:iCs/>
        </w:rPr>
        <w:t>Id.</w:t>
      </w:r>
      <w:r>
        <w:rPr>
          <w:rFonts w:cs="Arial"/>
        </w:rPr>
        <w:t>)  Finally, Reliability Criteria under the ISO Tariff are “[p]re-established criteria that are to be followed in order to maintain desired performance of the ISO Controlled Grid under contingency or steady state conditions.”  (</w:t>
      </w:r>
      <w:r>
        <w:rPr>
          <w:rFonts w:cs="Arial"/>
          <w:i/>
          <w:iCs/>
        </w:rPr>
        <w:t>Id.</w:t>
      </w:r>
      <w:r>
        <w:rPr>
          <w:rFonts w:cs="Arial"/>
        </w:rPr>
        <w:t xml:space="preserve">)  </w:t>
      </w:r>
    </w:p>
  </w:footnote>
  <w:footnote w:id="14">
    <w:p w14:paraId="20C6206E" w14:textId="77777777" w:rsidR="00635AA1" w:rsidRPr="00883289" w:rsidRDefault="00635AA1" w:rsidP="00BF627C">
      <w:pPr>
        <w:pStyle w:val="FootnoteText"/>
        <w:rPr>
          <w:rFonts w:cs="Arial"/>
        </w:rPr>
      </w:pPr>
      <w:r w:rsidRPr="00883289">
        <w:rPr>
          <w:rStyle w:val="FootnoteReference"/>
          <w:rFonts w:cs="Arial"/>
        </w:rPr>
        <w:footnoteRef/>
      </w:r>
      <w:r>
        <w:rPr>
          <w:rFonts w:cs="Arial"/>
        </w:rPr>
        <w:t xml:space="preserve"> </w:t>
      </w:r>
      <w:r>
        <w:rPr>
          <w:rFonts w:cs="Arial"/>
        </w:rPr>
        <w:tab/>
      </w:r>
      <w:r w:rsidRPr="00883289">
        <w:rPr>
          <w:rFonts w:cs="Arial"/>
        </w:rPr>
        <w:t>The post-day ahead window begins at 6:00 p.m. on the day before the Trading Day and ends at 6:00 a.m. on the Trading Day,</w:t>
      </w:r>
    </w:p>
  </w:footnote>
  <w:footnote w:id="15">
    <w:p w14:paraId="20C6206F" w14:textId="77777777" w:rsidR="00635AA1" w:rsidRDefault="00635AA1" w:rsidP="00BF627C">
      <w:pPr>
        <w:pStyle w:val="FootnoteText"/>
      </w:pPr>
      <w:r w:rsidRPr="007C054F">
        <w:rPr>
          <w:rStyle w:val="FootnoteReference"/>
          <w:rFonts w:cs="Arial"/>
        </w:rPr>
        <w:footnoteRef/>
      </w:r>
      <w:r w:rsidRPr="007C054F">
        <w:rPr>
          <w:rFonts w:cs="Arial"/>
        </w:rPr>
        <w:t xml:space="preserve">  There are no resources designated with</w:t>
      </w:r>
      <w:r>
        <w:rPr>
          <w:rFonts w:cs="Arial"/>
        </w:rPr>
        <w:t xml:space="preserve"> </w:t>
      </w:r>
      <w:r w:rsidRPr="007C054F">
        <w:rPr>
          <w:rFonts w:cs="Arial"/>
        </w:rPr>
        <w:t>Resource Adequacy</w:t>
      </w:r>
      <w:r>
        <w:rPr>
          <w:rFonts w:cs="Arial"/>
        </w:rPr>
        <w:t xml:space="preserve"> Capacity</w:t>
      </w:r>
      <w:r w:rsidRPr="007C054F">
        <w:rPr>
          <w:rFonts w:cs="Arial"/>
        </w:rPr>
        <w:t>, substituted Resource Adequacy</w:t>
      </w:r>
      <w:r>
        <w:rPr>
          <w:rFonts w:cs="Arial"/>
        </w:rPr>
        <w:t xml:space="preserve"> Capacity, RMR capacity</w:t>
      </w:r>
      <w:r w:rsidRPr="007C054F">
        <w:rPr>
          <w:rFonts w:cs="Arial"/>
        </w:rPr>
        <w:t xml:space="preserve"> or Capacity Procurement Mechanism capacity available to meet the reliability need.</w:t>
      </w:r>
    </w:p>
  </w:footnote>
  <w:footnote w:id="16">
    <w:p w14:paraId="20C62070" w14:textId="77777777" w:rsidR="00635AA1" w:rsidRPr="00883289" w:rsidRDefault="00635AA1" w:rsidP="00BF627C">
      <w:pPr>
        <w:pStyle w:val="FootnoteText"/>
        <w:rPr>
          <w:rFonts w:cs="Arial"/>
        </w:rPr>
      </w:pPr>
      <w:r w:rsidRPr="00883289">
        <w:rPr>
          <w:rStyle w:val="FootnoteReference"/>
          <w:rFonts w:cs="Arial"/>
        </w:rPr>
        <w:footnoteRef/>
      </w:r>
      <w:r w:rsidRPr="00883289">
        <w:rPr>
          <w:rFonts w:cs="Arial"/>
        </w:rPr>
        <w:t xml:space="preserve"> </w:t>
      </w:r>
      <w:r>
        <w:rPr>
          <w:rFonts w:cs="Arial"/>
        </w:rPr>
        <w:tab/>
        <w:t xml:space="preserve">See Tariff Sections 34.9, 43.2.5.1, and 43.4. </w:t>
      </w:r>
    </w:p>
  </w:footnote>
  <w:footnote w:id="17">
    <w:p w14:paraId="20C62071" w14:textId="77777777" w:rsidR="00635AA1" w:rsidRPr="00B1584F" w:rsidRDefault="00635AA1" w:rsidP="00BF627C">
      <w:pPr>
        <w:pStyle w:val="FootnoteText"/>
      </w:pPr>
      <w:r>
        <w:rPr>
          <w:rStyle w:val="FootnoteReference"/>
        </w:rPr>
        <w:footnoteRef/>
      </w:r>
      <w:r>
        <w:t xml:space="preserve"> </w:t>
      </w:r>
      <w:r w:rsidRPr="00B1584F">
        <w:t>All credible contingencies include single contingencies and multiple contingencies. Single contingencies (N-1) are defined in accordance to NERC TPL-002-0b Category B conditions. Multiple contingencies are defined in accordance to NERC TPL-003-0a Category C conditions. In addition, WECC-FAC-011 mentions multiple contingencies and required guidelines for regional requirement</w:t>
      </w:r>
    </w:p>
    <w:p w14:paraId="20C62072" w14:textId="77777777" w:rsidR="00635AA1" w:rsidRDefault="00635AA1" w:rsidP="00BF627C">
      <w:pPr>
        <w:pStyle w:val="FootnoteText"/>
      </w:pPr>
    </w:p>
  </w:footnote>
  <w:footnote w:id="18">
    <w:p w14:paraId="20C62073" w14:textId="77777777" w:rsidR="00635AA1" w:rsidRPr="00883289" w:rsidRDefault="00635AA1" w:rsidP="00BF627C">
      <w:pPr>
        <w:pStyle w:val="FootnoteText"/>
        <w:rPr>
          <w:rFonts w:cs="Arial"/>
        </w:rPr>
      </w:pPr>
      <w:r w:rsidRPr="00883289">
        <w:rPr>
          <w:rStyle w:val="FootnoteReference"/>
          <w:rFonts w:cs="Arial"/>
        </w:rPr>
        <w:footnoteRef/>
      </w:r>
      <w:r w:rsidRPr="00883289">
        <w:rPr>
          <w:rFonts w:cs="Arial"/>
        </w:rPr>
        <w:t xml:space="preserve"> </w:t>
      </w:r>
      <w:r>
        <w:rPr>
          <w:rFonts w:cs="Arial"/>
        </w:rPr>
        <w:t xml:space="preserve"> </w:t>
      </w:r>
      <w:r w:rsidRPr="00883289">
        <w:rPr>
          <w:rFonts w:cs="Arial"/>
        </w:rPr>
        <w:t xml:space="preserve">System capacity margin is the amount of generation kept on line due to potential load </w:t>
      </w:r>
      <w:r>
        <w:rPr>
          <w:rFonts w:cs="Arial"/>
        </w:rPr>
        <w:t xml:space="preserve">forecast </w:t>
      </w:r>
      <w:r w:rsidRPr="00883289">
        <w:rPr>
          <w:rFonts w:cs="Arial"/>
        </w:rPr>
        <w:t>errors</w:t>
      </w:r>
      <w:r>
        <w:rPr>
          <w:rFonts w:cs="Arial"/>
        </w:rPr>
        <w:t>.</w:t>
      </w:r>
    </w:p>
  </w:footnote>
  <w:footnote w:id="19">
    <w:p w14:paraId="20C62074" w14:textId="77777777" w:rsidR="00635AA1" w:rsidRDefault="00635AA1" w:rsidP="00BF627C">
      <w:pPr>
        <w:pStyle w:val="FootnoteText"/>
      </w:pPr>
      <w:r>
        <w:rPr>
          <w:rStyle w:val="FootnoteReference"/>
        </w:rPr>
        <w:footnoteRef/>
      </w:r>
      <w:r>
        <w:t xml:space="preserve"> </w:t>
      </w:r>
      <w:r>
        <w:tab/>
      </w:r>
      <w:r w:rsidRPr="00883289">
        <w:rPr>
          <w:rFonts w:cs="Arial"/>
        </w:rPr>
        <w:t>The post-day ahead window begins at 6:00 p.m. on the day before the Trading Day and ends at 6:00 a.m. on the Trading Day,</w:t>
      </w:r>
    </w:p>
  </w:footnote>
  <w:footnote w:id="20">
    <w:p w14:paraId="20C62075" w14:textId="77777777" w:rsidR="00635AA1" w:rsidRPr="00B1584F" w:rsidRDefault="00635AA1" w:rsidP="00BF627C">
      <w:pPr>
        <w:pStyle w:val="FootnoteText"/>
      </w:pPr>
      <w:r>
        <w:rPr>
          <w:rStyle w:val="FootnoteReference"/>
        </w:rPr>
        <w:footnoteRef/>
      </w:r>
      <w:r>
        <w:t xml:space="preserve"> </w:t>
      </w:r>
      <w:r w:rsidRPr="00B1584F">
        <w:t>All credible contingencies include single contingencies and multiple contingencies. Single contingencies (N-1) are defined in accordance to NERC TPL-002-0b Category B conditions. Multiple contingencies are defined in accordance to NERC TPL-003-0a Category C conditions. In addition, WECC-FAC-011 mentions multiple contingencies and required guidelines for regional requirement</w:t>
      </w:r>
    </w:p>
    <w:p w14:paraId="20C62076" w14:textId="77777777" w:rsidR="00635AA1" w:rsidRDefault="00635AA1" w:rsidP="00BF627C">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6204C" w14:textId="77777777" w:rsidR="00635AA1" w:rsidRDefault="00635AA1">
    <w:pPr>
      <w:pStyle w:val="Header"/>
      <w:pBdr>
        <w:bottom w:val="single" w:sz="12" w:space="2" w:color="auto"/>
      </w:pBdr>
      <w:tabs>
        <w:tab w:val="clear" w:pos="8640"/>
        <w:tab w:val="right" w:pos="9360"/>
      </w:tabs>
      <w:spacing w:after="0"/>
      <w:rPr>
        <w:b w:val="0"/>
        <w:bCs/>
        <w:sz w:val="16"/>
      </w:rPr>
    </w:pPr>
    <w:r>
      <w:rPr>
        <w:b w:val="0"/>
        <w:bCs/>
        <w:noProof/>
        <w:sz w:val="16"/>
      </w:rPr>
      <mc:AlternateContent>
        <mc:Choice Requires="wps">
          <w:drawing>
            <wp:anchor distT="0" distB="0" distL="114300" distR="114300" simplePos="0" relativeHeight="251658240" behindDoc="0" locked="0" layoutInCell="1" allowOverlap="1" wp14:anchorId="20C6205E" wp14:editId="20C6205F">
              <wp:simplePos x="0" y="0"/>
              <wp:positionH relativeFrom="column">
                <wp:posOffset>2628900</wp:posOffset>
              </wp:positionH>
              <wp:positionV relativeFrom="paragraph">
                <wp:posOffset>68580</wp:posOffset>
              </wp:positionV>
              <wp:extent cx="571500" cy="282575"/>
              <wp:effectExtent l="47625" t="106680" r="47625" b="96520"/>
              <wp:wrapNone/>
              <wp:docPr id="1" name="WordArt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299840">
                        <a:off x="0" y="0"/>
                        <a:ext cx="571500" cy="282575"/>
                      </a:xfrm>
                      <a:prstGeom prst="rect">
                        <a:avLst/>
                      </a:prstGeom>
                      <a:extLst>
                        <a:ext uri="{AF507438-7753-43E0-B8FC-AC1667EBCBE1}">
                          <a14:hiddenEffects xmlns:a14="http://schemas.microsoft.com/office/drawing/2010/main">
                            <a:effectLst/>
                          </a14:hiddenEffects>
                        </a:ext>
                      </a:extLst>
                    </wps:spPr>
                    <wps:txbx>
                      <w:txbxContent>
                        <w:p w14:paraId="20C620ED" w14:textId="77777777" w:rsidR="00635AA1" w:rsidRDefault="00635AA1" w:rsidP="00BA032D">
                          <w:pPr>
                            <w:pStyle w:val="NormalWeb"/>
                            <w:spacing w:before="0" w:beforeAutospacing="0" w:after="0" w:afterAutospacing="0"/>
                            <w:jc w:val="center"/>
                          </w:pPr>
                          <w:r>
                            <w:rPr>
                              <w:rFonts w:ascii="Arial Black" w:hAnsi="Arial Black"/>
                              <w:outline/>
                              <w:color w:val="000000"/>
                              <w:sz w:val="72"/>
                              <w:szCs w:val="72"/>
                              <w14:textOutline w14:w="9525" w14:cap="flat" w14:cmpd="sng" w14:algn="ctr">
                                <w14:solidFill>
                                  <w14:srgbClr w14:val="000000"/>
                                </w14:solidFill>
                                <w14:prstDash w14:val="solid"/>
                                <w14:round/>
                              </w14:textOutline>
                              <w14:textFill>
                                <w14:solidFill>
                                  <w14:srgbClr w14:val="FFFFFF"/>
                                </w14:solidFill>
                              </w14:textFill>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20C6205E" id="_x0000_t202" coordsize="21600,21600" o:spt="202" path="m,l,21600r21600,l21600,xe">
              <v:stroke joinstyle="miter"/>
              <v:path gradientshapeok="t" o:connecttype="rect"/>
            </v:shapetype>
            <v:shape id="WordArt 1" o:spid="_x0000_s1240" type="#_x0000_t202" style="position:absolute;left:0;text-align:left;margin-left:207pt;margin-top:5.4pt;width:45pt;height:22.25pt;rotation:-1419772fd;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sdm49AEAAMMDAAAOAAAAZHJzL2Uyb0RvYy54bWysU01v2zAMvQ/YfxB0b/yBZU2NOEXWrrt0&#10;W4Fm6FmR5NibJWqUEjv/fpTiJsN2G3YRLJJ6fI98Xt6OpmcHjb4DW/NilnOmrQTV2V3Nv20erhac&#10;+SCsEj1YXfOj9vx29fbNcnCVLqGFXmlkBGJ9NbiatyG4Ksu8bLURfgZOW0o2gEYEuuIuUygGQjd9&#10;Vub5+2wAVA5Bau8pen9K8lXCbxotw9em8TqwvubELaQT07mNZ7ZaimqHwrWdnGiIf2BhRGep6Rnq&#10;XgTB9tj9BWU6ieChCTMJJoOm6aROGkhNkf+h5rkVTictNBzvzmPy/w9Wfjk8uydkYfwAIy0wifDu&#10;EeQPzyzctcLu9BoRhlYLRY0Lfg4nepujo7Wm6EaP4aPqaMZFnGs2OF9N+HEfvvKx03b4DIqeiH2A&#10;1G1s0DAEenZVlDc3i3d5CtNsGDGipR3Pi6IGTFJwfl3Mc8pISpWLcn49Tw1FFbHiGhz68EmDYfGj&#10;5kg+SKDi8OhD5HYpmYhGbieWYdyOVBIJb0EdifJA/qi5/7kXqEn+3twB2Yk0NwjmhQy4xiT6tfNm&#10;fBHopt6BSD/1r/5IBJJRFLPCxDmo7wRkerLdQfSMdJGyE8WpeCJ7Qo1vvVvT8B66pOTCc1JCTkkC&#10;J1dHK/5+T1WXf2/1CwAA//8DAFBLAwQUAAYACAAAACEAD8a5g90AAAAJAQAADwAAAGRycy9kb3du&#10;cmV2LnhtbEyPQU/DMAyF70j8h8hI3Fiy0SHUNZ0QEjcmYNsBblnjtdUap2qypvx7vBO72X5Pz+8r&#10;1pPrxIhDaD1pmM8UCKTK25ZqDfvd28MziBANWdN5Qg2/GGBd3t4UJrc+0ReO21gLDqGQGw1NjH0u&#10;ZagadCbMfI/E2tEPzkReh1rawSQOd51cKPUknWmJPzSmx9cGq9P27DScho9F+qzRpPS9z8Zdtnn/&#10;GTda399NLysQEaf4b4ZLfa4OJXc6+DPZIDoN2TxjlsiCYgQ2LNXlcOBh+QiyLOQ1QfkHAAD//wMA&#10;UEsBAi0AFAAGAAgAAAAhALaDOJL+AAAA4QEAABMAAAAAAAAAAAAAAAAAAAAAAFtDb250ZW50X1R5&#10;cGVzXS54bWxQSwECLQAUAAYACAAAACEAOP0h/9YAAACUAQAACwAAAAAAAAAAAAAAAAAvAQAAX3Jl&#10;bHMvLnJlbHNQSwECLQAUAAYACAAAACEARLHZuPQBAADDAwAADgAAAAAAAAAAAAAAAAAuAgAAZHJz&#10;L2Uyb0RvYy54bWxQSwECLQAUAAYACAAAACEAD8a5g90AAAAJAQAADwAAAAAAAAAAAAAAAABOBAAA&#10;ZHJzL2Rvd25yZXYueG1sUEsFBgAAAAAEAAQA8wAAAFgFAAAAAA==&#10;" filled="f" stroked="f">
              <o:lock v:ext="edit" shapetype="t"/>
              <v:textbox style="mso-fit-shape-to-text:t">
                <w:txbxContent>
                  <w:p w14:paraId="20C620ED" w14:textId="77777777" w:rsidR="00635AA1" w:rsidRDefault="00635AA1" w:rsidP="00BA032D">
                    <w:pPr>
                      <w:pStyle w:val="NormalWeb"/>
                      <w:spacing w:before="0" w:beforeAutospacing="0" w:after="0" w:afterAutospacing="0"/>
                      <w:jc w:val="center"/>
                    </w:pPr>
                    <w:r>
                      <w:rPr>
                        <w:rFonts w:ascii="Arial Black" w:hAnsi="Arial Black"/>
                        <w:outline/>
                        <w:color w:val="000000"/>
                        <w:sz w:val="72"/>
                        <w:szCs w:val="72"/>
                        <w14:textOutline w14:w="9525" w14:cap="flat" w14:cmpd="sng" w14:algn="ctr">
                          <w14:solidFill>
                            <w14:srgbClr w14:val="000000"/>
                          </w14:solidFill>
                          <w14:prstDash w14:val="solid"/>
                          <w14:round/>
                        </w14:textOutline>
                        <w14:textFill>
                          <w14:solidFill>
                            <w14:srgbClr w14:val="FFFFFF"/>
                          </w14:solidFill>
                        </w14:textFill>
                      </w:rPr>
                      <w:t>Draft</w:t>
                    </w:r>
                  </w:p>
                </w:txbxContent>
              </v:textbox>
            </v:shape>
          </w:pict>
        </mc:Fallback>
      </mc:AlternateContent>
    </w:r>
    <w:r>
      <w:rPr>
        <w:b w:val="0"/>
        <w:bCs/>
        <w:sz w:val="16"/>
      </w:rPr>
      <w:t>ISO Business Practice Manual</w:t>
    </w:r>
    <w:r>
      <w:rPr>
        <w:b w:val="0"/>
        <w:bCs/>
        <w:sz w:val="16"/>
      </w:rPr>
      <w:tab/>
    </w:r>
    <w:r>
      <w:rPr>
        <w:b w:val="0"/>
        <w:bCs/>
        <w:sz w:val="16"/>
      </w:rPr>
      <w:tab/>
      <w:t>BPM for Reliability Requirements</w:t>
    </w:r>
  </w:p>
  <w:p w14:paraId="20C6204D" w14:textId="77777777" w:rsidR="00635AA1" w:rsidRDefault="00635AA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62053" w14:textId="77777777" w:rsidR="00635AA1" w:rsidRDefault="00635AA1" w:rsidP="00A52ED7">
    <w:pPr>
      <w:pStyle w:val="Header"/>
      <w:pBdr>
        <w:bottom w:val="single" w:sz="12" w:space="2" w:color="auto"/>
      </w:pBdr>
      <w:tabs>
        <w:tab w:val="clear" w:pos="4320"/>
        <w:tab w:val="clear" w:pos="8640"/>
        <w:tab w:val="right" w:pos="9360"/>
      </w:tabs>
      <w:spacing w:after="0"/>
      <w:rPr>
        <w:b w:val="0"/>
        <w:bCs/>
        <w:sz w:val="16"/>
      </w:rPr>
    </w:pPr>
    <w:r>
      <w:rPr>
        <w:b w:val="0"/>
        <w:bCs/>
        <w:sz w:val="16"/>
      </w:rPr>
      <w:t>CAISO Business Practice Manual</w:t>
    </w:r>
    <w:r>
      <w:rPr>
        <w:b w:val="0"/>
        <w:bCs/>
        <w:sz w:val="16"/>
      </w:rPr>
      <w:tab/>
      <w:t>BPM for Reliability Requirements</w:t>
    </w:r>
  </w:p>
  <w:p w14:paraId="20C62054" w14:textId="77777777" w:rsidR="00635AA1" w:rsidRPr="00A52ED7" w:rsidRDefault="00635AA1" w:rsidP="00373FC2">
    <w:pPr>
      <w:pStyle w:val="Header"/>
      <w:pBdr>
        <w:bottom w:val="single" w:sz="12" w:space="2" w:color="auto"/>
      </w:pBdr>
      <w:tabs>
        <w:tab w:val="clear" w:pos="8640"/>
        <w:tab w:val="right" w:pos="9360"/>
      </w:tabs>
      <w:spacing w:after="0"/>
      <w:rPr>
        <w:b w:val="0"/>
        <w:bCs/>
        <w:sz w:val="8"/>
        <w:szCs w:val="8"/>
      </w:rPr>
    </w:pPr>
    <w:r w:rsidRPr="00A52ED7">
      <w:rPr>
        <w:b w:val="0"/>
        <w:bCs/>
        <w:sz w:val="8"/>
        <w:szCs w:val="8"/>
      </w:rPr>
      <w:tab/>
    </w:r>
  </w:p>
  <w:p w14:paraId="20C62055" w14:textId="77777777" w:rsidR="00635AA1" w:rsidRPr="00A52ED7" w:rsidRDefault="00635AA1">
    <w:pPr>
      <w:pStyle w:val="Header"/>
      <w:rPr>
        <w:sz w:val="8"/>
        <w:szCs w:val="8"/>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62057" w14:textId="77777777" w:rsidR="00635AA1" w:rsidRDefault="00635AA1" w:rsidP="00A52ED7">
    <w:pPr>
      <w:pStyle w:val="Header"/>
      <w:pBdr>
        <w:bottom w:val="single" w:sz="12" w:space="2" w:color="auto"/>
      </w:pBdr>
      <w:tabs>
        <w:tab w:val="clear" w:pos="4320"/>
        <w:tab w:val="clear" w:pos="8640"/>
        <w:tab w:val="right" w:pos="14310"/>
      </w:tabs>
      <w:spacing w:after="0"/>
      <w:rPr>
        <w:b w:val="0"/>
        <w:bCs/>
        <w:sz w:val="16"/>
      </w:rPr>
    </w:pPr>
    <w:r>
      <w:rPr>
        <w:b w:val="0"/>
        <w:bCs/>
        <w:sz w:val="16"/>
      </w:rPr>
      <w:t>ISO Business Practice Manual</w:t>
    </w:r>
    <w:r>
      <w:rPr>
        <w:b w:val="0"/>
        <w:bCs/>
        <w:sz w:val="16"/>
      </w:rPr>
      <w:tab/>
      <w:t>BPM for Reliability Requirements</w:t>
    </w:r>
  </w:p>
  <w:p w14:paraId="20C62058" w14:textId="77777777" w:rsidR="00635AA1" w:rsidRPr="00A52ED7" w:rsidRDefault="00635AA1" w:rsidP="00373FC2">
    <w:pPr>
      <w:pStyle w:val="Header"/>
      <w:pBdr>
        <w:bottom w:val="single" w:sz="12" w:space="2" w:color="auto"/>
      </w:pBdr>
      <w:tabs>
        <w:tab w:val="clear" w:pos="8640"/>
        <w:tab w:val="right" w:pos="9360"/>
      </w:tabs>
      <w:spacing w:after="0"/>
      <w:rPr>
        <w:b w:val="0"/>
        <w:bCs/>
        <w:sz w:val="8"/>
        <w:szCs w:val="8"/>
      </w:rPr>
    </w:pPr>
    <w:r w:rsidRPr="00A52ED7">
      <w:rPr>
        <w:b w:val="0"/>
        <w:bCs/>
        <w:sz w:val="8"/>
        <w:szCs w:val="8"/>
      </w:rPr>
      <w:tab/>
    </w:r>
  </w:p>
  <w:p w14:paraId="20C62059" w14:textId="77777777" w:rsidR="00635AA1" w:rsidRPr="00A52ED7" w:rsidRDefault="00635AA1">
    <w:pPr>
      <w:pStyle w:val="Header"/>
      <w:rPr>
        <w:sz w:val="8"/>
        <w:szCs w:val="8"/>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6205B" w14:textId="77777777" w:rsidR="00635AA1" w:rsidRDefault="00635AA1">
    <w:pPr>
      <w:pStyle w:val="Header"/>
      <w:rPr>
        <w:b w:val="0"/>
        <w:bCs/>
        <w:sz w:val="16"/>
      </w:rPr>
    </w:pPr>
    <w:r>
      <w:rPr>
        <w:b w:val="0"/>
        <w:bCs/>
        <w:sz w:val="16"/>
      </w:rPr>
      <w:t>CAISO Business Practice Manual</w:t>
    </w:r>
    <w:r>
      <w:rPr>
        <w:b w:val="0"/>
        <w:bCs/>
        <w:sz w:val="16"/>
      </w:rPr>
      <w:tab/>
    </w:r>
    <w:r>
      <w:rPr>
        <w:b w:val="0"/>
        <w:bCs/>
        <w:sz w:val="16"/>
      </w:rPr>
      <w:tab/>
      <w:t>BPM for Reliability Requirements</w:t>
    </w:r>
  </w:p>
  <w:p w14:paraId="20C6205C" w14:textId="77777777" w:rsidR="00635AA1" w:rsidRPr="00A52ED7" w:rsidRDefault="00635AA1" w:rsidP="00A52ED7">
    <w:pPr>
      <w:pStyle w:val="Header"/>
      <w:pBdr>
        <w:bottom w:val="single" w:sz="12" w:space="2" w:color="auto"/>
      </w:pBdr>
      <w:tabs>
        <w:tab w:val="clear" w:pos="8640"/>
        <w:tab w:val="right" w:pos="9360"/>
      </w:tabs>
      <w:spacing w:after="0"/>
      <w:rPr>
        <w:b w:val="0"/>
        <w:bCs/>
        <w:sz w:val="8"/>
        <w:szCs w:val="8"/>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hybridMultilevel"/>
    <w:tmpl w:val="D29086B2"/>
    <w:lvl w:ilvl="0" w:tplc="FFFFFFFF">
      <w:start w:val="1"/>
      <w:numFmt w:val="lowerRoman"/>
      <w:lvlText w:val="(%1)"/>
      <w:lvlJc w:val="left"/>
      <w:pPr>
        <w:tabs>
          <w:tab w:val="left" w:pos="2520"/>
        </w:tabs>
        <w:ind w:left="2160" w:hanging="360"/>
      </w:pPr>
      <w:rPr>
        <w:rFonts w:ascii="Arial" w:hAnsi="Arial"/>
        <w:b w:val="0"/>
        <w:i w:val="0"/>
        <w:sz w:val="20"/>
        <w:rtl w:val="0"/>
        <w:cs w:val="0"/>
      </w:rPr>
    </w:lvl>
    <w:lvl w:ilvl="1" w:tplc="FFFFFFFF">
      <w:start w:val="1"/>
      <w:numFmt w:val="lowerLetter"/>
      <w:lvlText w:val="%2."/>
      <w:lvlJc w:val="left"/>
      <w:pPr>
        <w:tabs>
          <w:tab w:val="left" w:pos="1440"/>
        </w:tabs>
        <w:ind w:left="1440" w:hanging="360"/>
      </w:pPr>
      <w:rPr>
        <w:rFonts w:ascii="Times New Roman" w:hAnsi="Times New Roman"/>
        <w:rtl w:val="0"/>
        <w:cs w:val="0"/>
      </w:rPr>
    </w:lvl>
    <w:lvl w:ilvl="2" w:tplc="FFFFFFFF">
      <w:start w:val="1"/>
      <w:numFmt w:val="lowerRoman"/>
      <w:lvlText w:val="%3."/>
      <w:lvlJc w:val="right"/>
      <w:pPr>
        <w:tabs>
          <w:tab w:val="left" w:pos="2160"/>
        </w:tabs>
        <w:ind w:left="2160" w:hanging="180"/>
      </w:pPr>
      <w:rPr>
        <w:rFonts w:ascii="Times New Roman" w:hAnsi="Times New Roman"/>
        <w:rtl w:val="0"/>
        <w:cs w:val="0"/>
      </w:rPr>
    </w:lvl>
    <w:lvl w:ilvl="3" w:tplc="FFFFFFFF">
      <w:start w:val="1"/>
      <w:numFmt w:val="decimal"/>
      <w:lvlText w:val="%4."/>
      <w:lvlJc w:val="left"/>
      <w:pPr>
        <w:tabs>
          <w:tab w:val="left" w:pos="2880"/>
        </w:tabs>
        <w:ind w:left="2880" w:hanging="360"/>
      </w:pPr>
      <w:rPr>
        <w:rFonts w:ascii="Times New Roman" w:hAnsi="Times New Roman"/>
        <w:rtl w:val="0"/>
        <w:cs w:val="0"/>
      </w:rPr>
    </w:lvl>
    <w:lvl w:ilvl="4" w:tplc="FFFFFFFF">
      <w:start w:val="1"/>
      <w:numFmt w:val="lowerLetter"/>
      <w:lvlText w:val="%5."/>
      <w:lvlJc w:val="left"/>
      <w:pPr>
        <w:tabs>
          <w:tab w:val="left" w:pos="3600"/>
        </w:tabs>
        <w:ind w:left="3600" w:hanging="360"/>
      </w:pPr>
      <w:rPr>
        <w:rFonts w:ascii="Times New Roman" w:hAnsi="Times New Roman"/>
        <w:rtl w:val="0"/>
        <w:cs w:val="0"/>
      </w:rPr>
    </w:lvl>
    <w:lvl w:ilvl="5" w:tplc="FFFFFFFF">
      <w:start w:val="1"/>
      <w:numFmt w:val="lowerRoman"/>
      <w:lvlText w:val="%6."/>
      <w:lvlJc w:val="right"/>
      <w:pPr>
        <w:tabs>
          <w:tab w:val="left" w:pos="4320"/>
        </w:tabs>
        <w:ind w:left="4320" w:hanging="180"/>
      </w:pPr>
      <w:rPr>
        <w:rFonts w:ascii="Times New Roman" w:hAnsi="Times New Roman"/>
        <w:rtl w:val="0"/>
        <w:cs w:val="0"/>
      </w:rPr>
    </w:lvl>
    <w:lvl w:ilvl="6" w:tplc="FFFFFFFF">
      <w:start w:val="1"/>
      <w:numFmt w:val="decimal"/>
      <w:lvlText w:val="%7."/>
      <w:lvlJc w:val="left"/>
      <w:pPr>
        <w:tabs>
          <w:tab w:val="left" w:pos="5040"/>
        </w:tabs>
        <w:ind w:left="5040" w:hanging="360"/>
      </w:pPr>
      <w:rPr>
        <w:rFonts w:ascii="Times New Roman" w:hAnsi="Times New Roman"/>
        <w:rtl w:val="0"/>
        <w:cs w:val="0"/>
      </w:rPr>
    </w:lvl>
    <w:lvl w:ilvl="7" w:tplc="FFFFFFFF">
      <w:start w:val="1"/>
      <w:numFmt w:val="lowerLetter"/>
      <w:lvlText w:val="%8."/>
      <w:lvlJc w:val="left"/>
      <w:pPr>
        <w:tabs>
          <w:tab w:val="left" w:pos="5760"/>
        </w:tabs>
        <w:ind w:left="5760" w:hanging="360"/>
      </w:pPr>
      <w:rPr>
        <w:rFonts w:ascii="Times New Roman" w:hAnsi="Times New Roman"/>
        <w:rtl w:val="0"/>
        <w:cs w:val="0"/>
      </w:rPr>
    </w:lvl>
    <w:lvl w:ilvl="8" w:tplc="FFFFFFFF">
      <w:start w:val="1"/>
      <w:numFmt w:val="lowerRoman"/>
      <w:lvlText w:val="%9."/>
      <w:lvlJc w:val="right"/>
      <w:pPr>
        <w:tabs>
          <w:tab w:val="left" w:pos="6480"/>
        </w:tabs>
        <w:ind w:left="6480" w:hanging="180"/>
      </w:pPr>
      <w:rPr>
        <w:rFonts w:ascii="Times New Roman" w:hAnsi="Times New Roman"/>
        <w:rtl w:val="0"/>
        <w:cs w:val="0"/>
      </w:rPr>
    </w:lvl>
  </w:abstractNum>
  <w:abstractNum w:abstractNumId="1" w15:restartNumberingAfterBreak="0">
    <w:nsid w:val="002E25A8"/>
    <w:multiLevelType w:val="hybridMultilevel"/>
    <w:tmpl w:val="1F6490D8"/>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2B470B1"/>
    <w:multiLevelType w:val="hybridMultilevel"/>
    <w:tmpl w:val="3016413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AC7192E"/>
    <w:multiLevelType w:val="hybridMultilevel"/>
    <w:tmpl w:val="80A0046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D8859A5"/>
    <w:multiLevelType w:val="hybridMultilevel"/>
    <w:tmpl w:val="02BA0332"/>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1370E12"/>
    <w:multiLevelType w:val="hybridMultilevel"/>
    <w:tmpl w:val="CC9885C8"/>
    <w:lvl w:ilvl="0" w:tplc="0409000B">
      <w:start w:val="1"/>
      <w:numFmt w:val="bullet"/>
      <w:lvlText w:val=""/>
      <w:lvlJc w:val="left"/>
      <w:pPr>
        <w:ind w:left="1440" w:hanging="360"/>
      </w:pPr>
      <w:rPr>
        <w:rFonts w:ascii="Wingdings" w:hAnsi="Wingding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6" w15:restartNumberingAfterBreak="0">
    <w:nsid w:val="13FE3CB3"/>
    <w:multiLevelType w:val="hybridMultilevel"/>
    <w:tmpl w:val="C67AC5B2"/>
    <w:lvl w:ilvl="0" w:tplc="04090001">
      <w:start w:val="1"/>
      <w:numFmt w:val="bullet"/>
      <w:lvlText w:val=""/>
      <w:lvlJc w:val="left"/>
      <w:pPr>
        <w:ind w:left="765" w:hanging="360"/>
      </w:pPr>
      <w:rPr>
        <w:rFonts w:ascii="Symbol" w:hAnsi="Symbol" w:hint="default"/>
      </w:rPr>
    </w:lvl>
    <w:lvl w:ilvl="1" w:tplc="04090003" w:tentative="1">
      <w:start w:val="1"/>
      <w:numFmt w:val="bullet"/>
      <w:lvlText w:val="o"/>
      <w:lvlJc w:val="left"/>
      <w:pPr>
        <w:ind w:left="1485" w:hanging="360"/>
      </w:pPr>
      <w:rPr>
        <w:rFonts w:ascii="Courier New" w:hAnsi="Courier New" w:cs="Courier New" w:hint="default"/>
      </w:rPr>
    </w:lvl>
    <w:lvl w:ilvl="2" w:tplc="04090005" w:tentative="1">
      <w:start w:val="1"/>
      <w:numFmt w:val="bullet"/>
      <w:lvlText w:val=""/>
      <w:lvlJc w:val="left"/>
      <w:pPr>
        <w:ind w:left="2205" w:hanging="360"/>
      </w:pPr>
      <w:rPr>
        <w:rFonts w:ascii="Wingdings" w:hAnsi="Wingdings" w:hint="default"/>
      </w:rPr>
    </w:lvl>
    <w:lvl w:ilvl="3" w:tplc="04090001" w:tentative="1">
      <w:start w:val="1"/>
      <w:numFmt w:val="bullet"/>
      <w:lvlText w:val=""/>
      <w:lvlJc w:val="left"/>
      <w:pPr>
        <w:ind w:left="2925" w:hanging="360"/>
      </w:pPr>
      <w:rPr>
        <w:rFonts w:ascii="Symbol" w:hAnsi="Symbol" w:hint="default"/>
      </w:rPr>
    </w:lvl>
    <w:lvl w:ilvl="4" w:tplc="04090003" w:tentative="1">
      <w:start w:val="1"/>
      <w:numFmt w:val="bullet"/>
      <w:lvlText w:val="o"/>
      <w:lvlJc w:val="left"/>
      <w:pPr>
        <w:ind w:left="3645" w:hanging="360"/>
      </w:pPr>
      <w:rPr>
        <w:rFonts w:ascii="Courier New" w:hAnsi="Courier New" w:cs="Courier New" w:hint="default"/>
      </w:rPr>
    </w:lvl>
    <w:lvl w:ilvl="5" w:tplc="04090005" w:tentative="1">
      <w:start w:val="1"/>
      <w:numFmt w:val="bullet"/>
      <w:lvlText w:val=""/>
      <w:lvlJc w:val="left"/>
      <w:pPr>
        <w:ind w:left="4365" w:hanging="360"/>
      </w:pPr>
      <w:rPr>
        <w:rFonts w:ascii="Wingdings" w:hAnsi="Wingdings" w:hint="default"/>
      </w:rPr>
    </w:lvl>
    <w:lvl w:ilvl="6" w:tplc="04090001" w:tentative="1">
      <w:start w:val="1"/>
      <w:numFmt w:val="bullet"/>
      <w:lvlText w:val=""/>
      <w:lvlJc w:val="left"/>
      <w:pPr>
        <w:ind w:left="5085" w:hanging="360"/>
      </w:pPr>
      <w:rPr>
        <w:rFonts w:ascii="Symbol" w:hAnsi="Symbol" w:hint="default"/>
      </w:rPr>
    </w:lvl>
    <w:lvl w:ilvl="7" w:tplc="04090003" w:tentative="1">
      <w:start w:val="1"/>
      <w:numFmt w:val="bullet"/>
      <w:lvlText w:val="o"/>
      <w:lvlJc w:val="left"/>
      <w:pPr>
        <w:ind w:left="5805" w:hanging="360"/>
      </w:pPr>
      <w:rPr>
        <w:rFonts w:ascii="Courier New" w:hAnsi="Courier New" w:cs="Courier New" w:hint="default"/>
      </w:rPr>
    </w:lvl>
    <w:lvl w:ilvl="8" w:tplc="04090005" w:tentative="1">
      <w:start w:val="1"/>
      <w:numFmt w:val="bullet"/>
      <w:lvlText w:val=""/>
      <w:lvlJc w:val="left"/>
      <w:pPr>
        <w:ind w:left="6525" w:hanging="360"/>
      </w:pPr>
      <w:rPr>
        <w:rFonts w:ascii="Wingdings" w:hAnsi="Wingdings" w:hint="default"/>
      </w:rPr>
    </w:lvl>
  </w:abstractNum>
  <w:abstractNum w:abstractNumId="7" w15:restartNumberingAfterBreak="0">
    <w:nsid w:val="16E03A2F"/>
    <w:multiLevelType w:val="hybridMultilevel"/>
    <w:tmpl w:val="A536B246"/>
    <w:lvl w:ilvl="0" w:tplc="B87858E8">
      <w:start w:val="1"/>
      <w:numFmt w:val="decimal"/>
      <w:lvlText w:val="%1."/>
      <w:lvlJc w:val="left"/>
      <w:pPr>
        <w:ind w:left="78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7024F1E"/>
    <w:multiLevelType w:val="hybridMultilevel"/>
    <w:tmpl w:val="D1A2B20C"/>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7721FC2"/>
    <w:multiLevelType w:val="hybridMultilevel"/>
    <w:tmpl w:val="1884E1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17CC1902"/>
    <w:multiLevelType w:val="hybridMultilevel"/>
    <w:tmpl w:val="0CE02A08"/>
    <w:lvl w:ilvl="0" w:tplc="0409000B">
      <w:start w:val="1"/>
      <w:numFmt w:val="bullet"/>
      <w:lvlText w:val=""/>
      <w:lvlJc w:val="left"/>
      <w:pPr>
        <w:tabs>
          <w:tab w:val="num" w:pos="720"/>
        </w:tabs>
        <w:ind w:left="720" w:hanging="360"/>
      </w:pPr>
      <w:rPr>
        <w:rFonts w:ascii="Wingdings" w:hAnsi="Wingdings"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1A863B39"/>
    <w:multiLevelType w:val="hybridMultilevel"/>
    <w:tmpl w:val="57C471AA"/>
    <w:lvl w:ilvl="0" w:tplc="04090011">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0191E16"/>
    <w:multiLevelType w:val="hybridMultilevel"/>
    <w:tmpl w:val="C68099C6"/>
    <w:lvl w:ilvl="0" w:tplc="EAAE9C1C">
      <w:start w:val="1"/>
      <w:numFmt w:val="bullet"/>
      <w:lvlText w:val=""/>
      <w:lvlJc w:val="left"/>
      <w:pPr>
        <w:tabs>
          <w:tab w:val="num" w:pos="1080"/>
        </w:tabs>
        <w:ind w:left="1080" w:hanging="360"/>
      </w:pPr>
      <w:rPr>
        <w:rFonts w:ascii="Symbol" w:hAnsi="Symbol" w:hint="default"/>
        <w:color w:val="auto"/>
        <w:sz w:val="20"/>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2033785E"/>
    <w:multiLevelType w:val="hybridMultilevel"/>
    <w:tmpl w:val="A84AC25C"/>
    <w:lvl w:ilvl="0" w:tplc="E5C09F72">
      <w:start w:val="2"/>
      <w:numFmt w:val="decimal"/>
      <w:lvlText w:val="(%1)"/>
      <w:lvlJc w:val="left"/>
      <w:pPr>
        <w:tabs>
          <w:tab w:val="num" w:pos="1800"/>
        </w:tabs>
        <w:ind w:left="1800" w:hanging="360"/>
      </w:pPr>
      <w:rPr>
        <w:rFonts w:cs="Times New Roman" w:hint="cs"/>
        <w:b w:val="0"/>
        <w:spacing w:val="0"/>
      </w:rPr>
    </w:lvl>
    <w:lvl w:ilvl="1" w:tplc="04090019">
      <w:start w:val="1"/>
      <w:numFmt w:val="lowerLetter"/>
      <w:lvlText w:val="%2."/>
      <w:lvlJc w:val="left"/>
      <w:pPr>
        <w:tabs>
          <w:tab w:val="num" w:pos="2520"/>
        </w:tabs>
        <w:ind w:left="2520" w:hanging="360"/>
      </w:pPr>
      <w:rPr>
        <w:rFonts w:cs="Times New Roman"/>
        <w:spacing w:val="0"/>
      </w:rPr>
    </w:lvl>
    <w:lvl w:ilvl="2" w:tplc="0409001B">
      <w:start w:val="1"/>
      <w:numFmt w:val="lowerRoman"/>
      <w:lvlText w:val="%3."/>
      <w:lvlJc w:val="right"/>
      <w:pPr>
        <w:tabs>
          <w:tab w:val="num" w:pos="3240"/>
        </w:tabs>
        <w:ind w:left="3240" w:hanging="180"/>
      </w:pPr>
      <w:rPr>
        <w:rFonts w:cs="Times New Roman"/>
        <w:spacing w:val="0"/>
      </w:rPr>
    </w:lvl>
    <w:lvl w:ilvl="3" w:tplc="0409000F">
      <w:start w:val="1"/>
      <w:numFmt w:val="decimal"/>
      <w:lvlText w:val="%4."/>
      <w:lvlJc w:val="left"/>
      <w:pPr>
        <w:tabs>
          <w:tab w:val="num" w:pos="3960"/>
        </w:tabs>
        <w:ind w:left="3960" w:hanging="360"/>
      </w:pPr>
      <w:rPr>
        <w:rFonts w:cs="Times New Roman"/>
        <w:spacing w:val="0"/>
      </w:rPr>
    </w:lvl>
    <w:lvl w:ilvl="4" w:tplc="04090019">
      <w:start w:val="1"/>
      <w:numFmt w:val="lowerLetter"/>
      <w:lvlText w:val="%5."/>
      <w:lvlJc w:val="left"/>
      <w:pPr>
        <w:tabs>
          <w:tab w:val="num" w:pos="4680"/>
        </w:tabs>
        <w:ind w:left="4680" w:hanging="360"/>
      </w:pPr>
      <w:rPr>
        <w:rFonts w:cs="Times New Roman"/>
        <w:spacing w:val="0"/>
      </w:rPr>
    </w:lvl>
    <w:lvl w:ilvl="5" w:tplc="0409001B">
      <w:start w:val="1"/>
      <w:numFmt w:val="lowerRoman"/>
      <w:lvlText w:val="%6."/>
      <w:lvlJc w:val="right"/>
      <w:pPr>
        <w:tabs>
          <w:tab w:val="num" w:pos="5400"/>
        </w:tabs>
        <w:ind w:left="5400" w:hanging="180"/>
      </w:pPr>
      <w:rPr>
        <w:rFonts w:cs="Times New Roman"/>
        <w:spacing w:val="0"/>
      </w:rPr>
    </w:lvl>
    <w:lvl w:ilvl="6" w:tplc="0409000F">
      <w:start w:val="1"/>
      <w:numFmt w:val="decimal"/>
      <w:lvlText w:val="%7."/>
      <w:lvlJc w:val="left"/>
      <w:pPr>
        <w:tabs>
          <w:tab w:val="num" w:pos="6120"/>
        </w:tabs>
        <w:ind w:left="6120" w:hanging="360"/>
      </w:pPr>
      <w:rPr>
        <w:rFonts w:cs="Times New Roman"/>
        <w:spacing w:val="0"/>
      </w:rPr>
    </w:lvl>
    <w:lvl w:ilvl="7" w:tplc="04090019">
      <w:start w:val="1"/>
      <w:numFmt w:val="lowerLetter"/>
      <w:lvlText w:val="%8."/>
      <w:lvlJc w:val="left"/>
      <w:pPr>
        <w:tabs>
          <w:tab w:val="num" w:pos="6840"/>
        </w:tabs>
        <w:ind w:left="6840" w:hanging="360"/>
      </w:pPr>
      <w:rPr>
        <w:rFonts w:cs="Times New Roman"/>
        <w:spacing w:val="0"/>
      </w:rPr>
    </w:lvl>
    <w:lvl w:ilvl="8" w:tplc="0409001B">
      <w:start w:val="1"/>
      <w:numFmt w:val="lowerRoman"/>
      <w:lvlText w:val="%9."/>
      <w:lvlJc w:val="right"/>
      <w:pPr>
        <w:tabs>
          <w:tab w:val="num" w:pos="7560"/>
        </w:tabs>
        <w:ind w:left="7560" w:hanging="180"/>
      </w:pPr>
      <w:rPr>
        <w:rFonts w:cs="Times New Roman"/>
        <w:spacing w:val="0"/>
      </w:rPr>
    </w:lvl>
  </w:abstractNum>
  <w:abstractNum w:abstractNumId="14" w15:restartNumberingAfterBreak="0">
    <w:nsid w:val="21683DD9"/>
    <w:multiLevelType w:val="hybridMultilevel"/>
    <w:tmpl w:val="F6C6971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37A2C9F"/>
    <w:multiLevelType w:val="hybridMultilevel"/>
    <w:tmpl w:val="0A361C32"/>
    <w:lvl w:ilvl="0" w:tplc="0B72618A">
      <w:start w:val="3"/>
      <w:numFmt w:val="decimal"/>
      <w:lvlText w:val="%1."/>
      <w:lvlJc w:val="left"/>
      <w:pPr>
        <w:tabs>
          <w:tab w:val="num" w:pos="720"/>
        </w:tabs>
        <w:ind w:left="720" w:hanging="360"/>
      </w:pPr>
    </w:lvl>
    <w:lvl w:ilvl="1" w:tplc="65CCCAB2" w:tentative="1">
      <w:start w:val="1"/>
      <w:numFmt w:val="decimal"/>
      <w:lvlText w:val="%2."/>
      <w:lvlJc w:val="left"/>
      <w:pPr>
        <w:tabs>
          <w:tab w:val="num" w:pos="1440"/>
        </w:tabs>
        <w:ind w:left="1440" w:hanging="360"/>
      </w:pPr>
    </w:lvl>
    <w:lvl w:ilvl="2" w:tplc="BD32ABB4" w:tentative="1">
      <w:start w:val="1"/>
      <w:numFmt w:val="decimal"/>
      <w:lvlText w:val="%3."/>
      <w:lvlJc w:val="left"/>
      <w:pPr>
        <w:tabs>
          <w:tab w:val="num" w:pos="2160"/>
        </w:tabs>
        <w:ind w:left="2160" w:hanging="360"/>
      </w:pPr>
    </w:lvl>
    <w:lvl w:ilvl="3" w:tplc="C1FC6508" w:tentative="1">
      <w:start w:val="1"/>
      <w:numFmt w:val="decimal"/>
      <w:lvlText w:val="%4."/>
      <w:lvlJc w:val="left"/>
      <w:pPr>
        <w:tabs>
          <w:tab w:val="num" w:pos="2880"/>
        </w:tabs>
        <w:ind w:left="2880" w:hanging="360"/>
      </w:pPr>
    </w:lvl>
    <w:lvl w:ilvl="4" w:tplc="6D4EABC6" w:tentative="1">
      <w:start w:val="1"/>
      <w:numFmt w:val="decimal"/>
      <w:lvlText w:val="%5."/>
      <w:lvlJc w:val="left"/>
      <w:pPr>
        <w:tabs>
          <w:tab w:val="num" w:pos="3600"/>
        </w:tabs>
        <w:ind w:left="3600" w:hanging="360"/>
      </w:pPr>
    </w:lvl>
    <w:lvl w:ilvl="5" w:tplc="6E9CBCAC" w:tentative="1">
      <w:start w:val="1"/>
      <w:numFmt w:val="decimal"/>
      <w:lvlText w:val="%6."/>
      <w:lvlJc w:val="left"/>
      <w:pPr>
        <w:tabs>
          <w:tab w:val="num" w:pos="4320"/>
        </w:tabs>
        <w:ind w:left="4320" w:hanging="360"/>
      </w:pPr>
    </w:lvl>
    <w:lvl w:ilvl="6" w:tplc="89CAA5A6" w:tentative="1">
      <w:start w:val="1"/>
      <w:numFmt w:val="decimal"/>
      <w:lvlText w:val="%7."/>
      <w:lvlJc w:val="left"/>
      <w:pPr>
        <w:tabs>
          <w:tab w:val="num" w:pos="5040"/>
        </w:tabs>
        <w:ind w:left="5040" w:hanging="360"/>
      </w:pPr>
    </w:lvl>
    <w:lvl w:ilvl="7" w:tplc="585AEE30" w:tentative="1">
      <w:start w:val="1"/>
      <w:numFmt w:val="decimal"/>
      <w:lvlText w:val="%8."/>
      <w:lvlJc w:val="left"/>
      <w:pPr>
        <w:tabs>
          <w:tab w:val="num" w:pos="5760"/>
        </w:tabs>
        <w:ind w:left="5760" w:hanging="360"/>
      </w:pPr>
    </w:lvl>
    <w:lvl w:ilvl="8" w:tplc="5EC07024" w:tentative="1">
      <w:start w:val="1"/>
      <w:numFmt w:val="decimal"/>
      <w:lvlText w:val="%9."/>
      <w:lvlJc w:val="left"/>
      <w:pPr>
        <w:tabs>
          <w:tab w:val="num" w:pos="6480"/>
        </w:tabs>
        <w:ind w:left="6480" w:hanging="360"/>
      </w:pPr>
    </w:lvl>
  </w:abstractNum>
  <w:abstractNum w:abstractNumId="16" w15:restartNumberingAfterBreak="0">
    <w:nsid w:val="245514E8"/>
    <w:multiLevelType w:val="hybridMultilevel"/>
    <w:tmpl w:val="92AC63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4F46978"/>
    <w:multiLevelType w:val="hybridMultilevel"/>
    <w:tmpl w:val="C96A9AFA"/>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8" w15:restartNumberingAfterBreak="0">
    <w:nsid w:val="27EB1BFA"/>
    <w:multiLevelType w:val="hybridMultilevel"/>
    <w:tmpl w:val="DE56279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292D5310"/>
    <w:multiLevelType w:val="hybridMultilevel"/>
    <w:tmpl w:val="5CB629F8"/>
    <w:lvl w:ilvl="0" w:tplc="04090011">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20" w15:restartNumberingAfterBreak="0">
    <w:nsid w:val="2BB91EFE"/>
    <w:multiLevelType w:val="hybridMultilevel"/>
    <w:tmpl w:val="124C6A8A"/>
    <w:lvl w:ilvl="0" w:tplc="0409000F">
      <w:start w:val="1"/>
      <w:numFmt w:val="decimal"/>
      <w:lvlText w:val="%1."/>
      <w:lvlJc w:val="left"/>
      <w:pPr>
        <w:tabs>
          <w:tab w:val="num" w:pos="1260"/>
        </w:tabs>
        <w:ind w:left="1260" w:hanging="360"/>
      </w:pPr>
    </w:lvl>
    <w:lvl w:ilvl="1" w:tplc="04090019">
      <w:start w:val="1"/>
      <w:numFmt w:val="lowerLetter"/>
      <w:lvlText w:val="%2."/>
      <w:lvlJc w:val="left"/>
      <w:pPr>
        <w:tabs>
          <w:tab w:val="num" w:pos="1440"/>
        </w:tabs>
        <w:ind w:left="1440" w:hanging="360"/>
      </w:pPr>
    </w:lvl>
    <w:lvl w:ilvl="2" w:tplc="0409001B">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1" w15:restartNumberingAfterBreak="0">
    <w:nsid w:val="2DB36718"/>
    <w:multiLevelType w:val="hybridMultilevel"/>
    <w:tmpl w:val="84EE0474"/>
    <w:lvl w:ilvl="0" w:tplc="0409000F">
      <w:start w:val="1"/>
      <w:numFmt w:val="decimal"/>
      <w:lvlText w:val="%1."/>
      <w:lvlJc w:val="left"/>
      <w:pPr>
        <w:ind w:left="780" w:hanging="360"/>
      </w:pPr>
    </w:lvl>
    <w:lvl w:ilvl="1" w:tplc="04090019">
      <w:start w:val="1"/>
      <w:numFmt w:val="lowerLetter"/>
      <w:lvlText w:val="%2."/>
      <w:lvlJc w:val="left"/>
      <w:pPr>
        <w:ind w:left="1500" w:hanging="360"/>
      </w:pPr>
    </w:lvl>
    <w:lvl w:ilvl="2" w:tplc="0409001B">
      <w:start w:val="1"/>
      <w:numFmt w:val="lowerRoman"/>
      <w:lvlText w:val="%3."/>
      <w:lvlJc w:val="right"/>
      <w:pPr>
        <w:ind w:left="2220" w:hanging="180"/>
      </w:pPr>
    </w:lvl>
    <w:lvl w:ilvl="3" w:tplc="0409000F" w:tentative="1">
      <w:start w:val="1"/>
      <w:numFmt w:val="decimal"/>
      <w:lvlText w:val="%4."/>
      <w:lvlJc w:val="left"/>
      <w:pPr>
        <w:ind w:left="2940" w:hanging="360"/>
      </w:pPr>
    </w:lvl>
    <w:lvl w:ilvl="4" w:tplc="04090019" w:tentative="1">
      <w:start w:val="1"/>
      <w:numFmt w:val="lowerLetter"/>
      <w:lvlText w:val="%5."/>
      <w:lvlJc w:val="left"/>
      <w:pPr>
        <w:ind w:left="3660" w:hanging="360"/>
      </w:pPr>
    </w:lvl>
    <w:lvl w:ilvl="5" w:tplc="0409001B" w:tentative="1">
      <w:start w:val="1"/>
      <w:numFmt w:val="lowerRoman"/>
      <w:lvlText w:val="%6."/>
      <w:lvlJc w:val="right"/>
      <w:pPr>
        <w:ind w:left="4380" w:hanging="180"/>
      </w:pPr>
    </w:lvl>
    <w:lvl w:ilvl="6" w:tplc="0409000F" w:tentative="1">
      <w:start w:val="1"/>
      <w:numFmt w:val="decimal"/>
      <w:lvlText w:val="%7."/>
      <w:lvlJc w:val="left"/>
      <w:pPr>
        <w:ind w:left="5100" w:hanging="360"/>
      </w:pPr>
    </w:lvl>
    <w:lvl w:ilvl="7" w:tplc="04090019" w:tentative="1">
      <w:start w:val="1"/>
      <w:numFmt w:val="lowerLetter"/>
      <w:lvlText w:val="%8."/>
      <w:lvlJc w:val="left"/>
      <w:pPr>
        <w:ind w:left="5820" w:hanging="360"/>
      </w:pPr>
    </w:lvl>
    <w:lvl w:ilvl="8" w:tplc="0409001B" w:tentative="1">
      <w:start w:val="1"/>
      <w:numFmt w:val="lowerRoman"/>
      <w:lvlText w:val="%9."/>
      <w:lvlJc w:val="right"/>
      <w:pPr>
        <w:ind w:left="6540" w:hanging="180"/>
      </w:pPr>
    </w:lvl>
  </w:abstractNum>
  <w:abstractNum w:abstractNumId="22" w15:restartNumberingAfterBreak="0">
    <w:nsid w:val="2E7045E4"/>
    <w:multiLevelType w:val="hybridMultilevel"/>
    <w:tmpl w:val="F2206A4A"/>
    <w:lvl w:ilvl="0" w:tplc="6DC6D48A">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3073756B"/>
    <w:multiLevelType w:val="hybridMultilevel"/>
    <w:tmpl w:val="D7EE3C6A"/>
    <w:lvl w:ilvl="0" w:tplc="0409000B">
      <w:start w:val="1"/>
      <w:numFmt w:val="bullet"/>
      <w:lvlText w:val=""/>
      <w:lvlJc w:val="left"/>
      <w:pPr>
        <w:tabs>
          <w:tab w:val="num" w:pos="720"/>
        </w:tabs>
        <w:ind w:left="720" w:hanging="360"/>
      </w:pPr>
      <w:rPr>
        <w:rFonts w:ascii="Wingdings" w:hAnsi="Wingdings"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34043EBB"/>
    <w:multiLevelType w:val="hybridMultilevel"/>
    <w:tmpl w:val="509E26B8"/>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7EF7B3A"/>
    <w:multiLevelType w:val="hybridMultilevel"/>
    <w:tmpl w:val="7E5291E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380D06AF"/>
    <w:multiLevelType w:val="multilevel"/>
    <w:tmpl w:val="95E29970"/>
    <w:lvl w:ilvl="0">
      <w:start w:val="1"/>
      <w:numFmt w:val="decimal"/>
      <w:pStyle w:val="1"/>
      <w:lvlText w:val="%1)"/>
      <w:lvlJc w:val="left"/>
      <w:pPr>
        <w:tabs>
          <w:tab w:val="num" w:pos="1440"/>
        </w:tabs>
        <w:ind w:left="1440" w:hanging="360"/>
      </w:pPr>
      <w:rPr>
        <w:rFonts w:ascii="Arial" w:hAnsi="Arial" w:hint="default"/>
        <w:b w:val="0"/>
        <w:i w:val="0"/>
        <w:sz w:val="22"/>
        <w:u w:val="none"/>
      </w:rPr>
    </w:lvl>
    <w:lvl w:ilvl="1">
      <w:start w:val="1"/>
      <w:numFmt w:val="lowerLetter"/>
      <w:lvlText w:val="%2)"/>
      <w:lvlJc w:val="left"/>
      <w:pPr>
        <w:tabs>
          <w:tab w:val="num" w:pos="1800"/>
        </w:tabs>
        <w:ind w:left="1800" w:hanging="360"/>
      </w:pPr>
      <w:rPr>
        <w:rFonts w:hint="default"/>
      </w:rPr>
    </w:lvl>
    <w:lvl w:ilvl="2">
      <w:start w:val="1"/>
      <w:numFmt w:val="lowerRoman"/>
      <w:lvlText w:val="%3)"/>
      <w:lvlJc w:val="left"/>
      <w:pPr>
        <w:tabs>
          <w:tab w:val="num" w:pos="2520"/>
        </w:tabs>
        <w:ind w:left="2160" w:hanging="360"/>
      </w:pPr>
      <w:rPr>
        <w:rFonts w:hint="default"/>
      </w:rPr>
    </w:lvl>
    <w:lvl w:ilvl="3">
      <w:start w:val="1"/>
      <w:numFmt w:val="decimal"/>
      <w:lvlText w:val="(%4)"/>
      <w:lvlJc w:val="left"/>
      <w:pPr>
        <w:tabs>
          <w:tab w:val="num" w:pos="2520"/>
        </w:tabs>
        <w:ind w:left="2520" w:hanging="360"/>
      </w:pPr>
      <w:rPr>
        <w:rFonts w:hint="default"/>
      </w:rPr>
    </w:lvl>
    <w:lvl w:ilvl="4">
      <w:start w:val="1"/>
      <w:numFmt w:val="lowerLetter"/>
      <w:lvlText w:val="(%5)"/>
      <w:lvlJc w:val="left"/>
      <w:pPr>
        <w:tabs>
          <w:tab w:val="num" w:pos="2880"/>
        </w:tabs>
        <w:ind w:left="2880" w:hanging="360"/>
      </w:pPr>
      <w:rPr>
        <w:rFonts w:hint="default"/>
      </w:rPr>
    </w:lvl>
    <w:lvl w:ilvl="5">
      <w:start w:val="1"/>
      <w:numFmt w:val="lowerRoman"/>
      <w:lvlText w:val="(%6)"/>
      <w:lvlJc w:val="left"/>
      <w:pPr>
        <w:tabs>
          <w:tab w:val="num" w:pos="720"/>
        </w:tabs>
        <w:ind w:left="72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7" w15:restartNumberingAfterBreak="0">
    <w:nsid w:val="388874CE"/>
    <w:multiLevelType w:val="hybridMultilevel"/>
    <w:tmpl w:val="ADEA82B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38A2521C"/>
    <w:multiLevelType w:val="hybridMultilevel"/>
    <w:tmpl w:val="504E49BE"/>
    <w:lvl w:ilvl="0" w:tplc="8FDC5B6A">
      <w:start w:val="1"/>
      <w:numFmt w:val="decimal"/>
      <w:lvlText w:val="%1."/>
      <w:lvlJc w:val="left"/>
      <w:pPr>
        <w:ind w:left="1800" w:hanging="360"/>
      </w:pPr>
      <w:rPr>
        <w:rFonts w:hint="default"/>
        <w:vertAlign w:val="superscript"/>
      </w:rPr>
    </w:lvl>
    <w:lvl w:ilvl="1" w:tplc="04090019" w:tentative="1">
      <w:start w:val="1"/>
      <w:numFmt w:val="lowerLetter"/>
      <w:lvlText w:val="%2."/>
      <w:lvlJc w:val="left"/>
      <w:pPr>
        <w:ind w:left="2520" w:hanging="360"/>
      </w:pPr>
    </w:lvl>
    <w:lvl w:ilvl="2" w:tplc="0409001B" w:tentative="1">
      <w:start w:val="1"/>
      <w:numFmt w:val="lowerRoman"/>
      <w:lvlText w:val="%3."/>
      <w:lvlJc w:val="right"/>
      <w:pPr>
        <w:ind w:left="3240" w:hanging="180"/>
      </w:pPr>
    </w:lvl>
    <w:lvl w:ilvl="3" w:tplc="0409000F" w:tentative="1">
      <w:start w:val="1"/>
      <w:numFmt w:val="decimal"/>
      <w:lvlText w:val="%4."/>
      <w:lvlJc w:val="left"/>
      <w:pPr>
        <w:ind w:left="3960" w:hanging="360"/>
      </w:pPr>
    </w:lvl>
    <w:lvl w:ilvl="4" w:tplc="04090019" w:tentative="1">
      <w:start w:val="1"/>
      <w:numFmt w:val="lowerLetter"/>
      <w:lvlText w:val="%5."/>
      <w:lvlJc w:val="left"/>
      <w:pPr>
        <w:ind w:left="4680" w:hanging="360"/>
      </w:pPr>
    </w:lvl>
    <w:lvl w:ilvl="5" w:tplc="0409001B" w:tentative="1">
      <w:start w:val="1"/>
      <w:numFmt w:val="lowerRoman"/>
      <w:lvlText w:val="%6."/>
      <w:lvlJc w:val="right"/>
      <w:pPr>
        <w:ind w:left="5400" w:hanging="180"/>
      </w:pPr>
    </w:lvl>
    <w:lvl w:ilvl="6" w:tplc="0409000F" w:tentative="1">
      <w:start w:val="1"/>
      <w:numFmt w:val="decimal"/>
      <w:lvlText w:val="%7."/>
      <w:lvlJc w:val="left"/>
      <w:pPr>
        <w:ind w:left="6120" w:hanging="360"/>
      </w:pPr>
    </w:lvl>
    <w:lvl w:ilvl="7" w:tplc="04090019" w:tentative="1">
      <w:start w:val="1"/>
      <w:numFmt w:val="lowerLetter"/>
      <w:lvlText w:val="%8."/>
      <w:lvlJc w:val="left"/>
      <w:pPr>
        <w:ind w:left="6840" w:hanging="360"/>
      </w:pPr>
    </w:lvl>
    <w:lvl w:ilvl="8" w:tplc="0409001B" w:tentative="1">
      <w:start w:val="1"/>
      <w:numFmt w:val="lowerRoman"/>
      <w:lvlText w:val="%9."/>
      <w:lvlJc w:val="right"/>
      <w:pPr>
        <w:ind w:left="7560" w:hanging="180"/>
      </w:pPr>
    </w:lvl>
  </w:abstractNum>
  <w:abstractNum w:abstractNumId="29" w15:restartNumberingAfterBreak="0">
    <w:nsid w:val="3ABB5B14"/>
    <w:multiLevelType w:val="hybridMultilevel"/>
    <w:tmpl w:val="AAAC0C9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3FF32105"/>
    <w:multiLevelType w:val="hybridMultilevel"/>
    <w:tmpl w:val="DB7EEAA4"/>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40153570"/>
    <w:multiLevelType w:val="hybridMultilevel"/>
    <w:tmpl w:val="275A136E"/>
    <w:lvl w:ilvl="0" w:tplc="93B2909C">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41940E50"/>
    <w:multiLevelType w:val="hybridMultilevel"/>
    <w:tmpl w:val="89D4F550"/>
    <w:lvl w:ilvl="0" w:tplc="0409000B">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420F72C5"/>
    <w:multiLevelType w:val="hybridMultilevel"/>
    <w:tmpl w:val="78C497A2"/>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422E30AB"/>
    <w:multiLevelType w:val="hybridMultilevel"/>
    <w:tmpl w:val="7B4EDDA2"/>
    <w:lvl w:ilvl="0" w:tplc="07746650">
      <w:start w:val="1"/>
      <w:numFmt w:val="decimal"/>
      <w:lvlText w:val="%1."/>
      <w:lvlJc w:val="left"/>
      <w:pPr>
        <w:ind w:left="78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42EF00BA"/>
    <w:multiLevelType w:val="hybridMultilevel"/>
    <w:tmpl w:val="9F18DC28"/>
    <w:lvl w:ilvl="0" w:tplc="04090005">
      <w:start w:val="1"/>
      <w:numFmt w:val="bullet"/>
      <w:lvlText w:val=""/>
      <w:lvlJc w:val="left"/>
      <w:pPr>
        <w:ind w:left="720" w:hanging="360"/>
      </w:pPr>
      <w:rPr>
        <w:rFonts w:ascii="Wingdings" w:hAnsi="Wingdings" w:hint="default"/>
      </w:rPr>
    </w:lvl>
    <w:lvl w:ilvl="1" w:tplc="8BAA70CE">
      <w:start w:val="1"/>
      <w:numFmt w:val="decimal"/>
      <w:lvlText w:val="%2."/>
      <w:lvlJc w:val="left"/>
      <w:pPr>
        <w:ind w:left="1440" w:hanging="360"/>
      </w:pPr>
      <w:rPr>
        <w:rFonts w:hint="default"/>
      </w:r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43C23AEB"/>
    <w:multiLevelType w:val="hybridMultilevel"/>
    <w:tmpl w:val="059EE370"/>
    <w:lvl w:ilvl="0" w:tplc="0409000B">
      <w:start w:val="1"/>
      <w:numFmt w:val="bullet"/>
      <w:lvlText w:val=""/>
      <w:lvlJc w:val="left"/>
      <w:pPr>
        <w:tabs>
          <w:tab w:val="num" w:pos="720"/>
        </w:tabs>
        <w:ind w:left="720" w:hanging="360"/>
      </w:pPr>
      <w:rPr>
        <w:rFonts w:ascii="Wingdings" w:hAnsi="Wingdings"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7" w15:restartNumberingAfterBreak="0">
    <w:nsid w:val="44D320A3"/>
    <w:multiLevelType w:val="hybridMultilevel"/>
    <w:tmpl w:val="718200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49697BBB"/>
    <w:multiLevelType w:val="hybridMultilevel"/>
    <w:tmpl w:val="218073E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4D4A61C5"/>
    <w:multiLevelType w:val="hybridMultilevel"/>
    <w:tmpl w:val="E48EC1DE"/>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4FB94254"/>
    <w:multiLevelType w:val="hybridMultilevel"/>
    <w:tmpl w:val="0D20C04C"/>
    <w:lvl w:ilvl="0" w:tplc="5254D594">
      <w:start w:val="1"/>
      <w:numFmt w:val="decimal"/>
      <w:lvlText w:val="(%1)"/>
      <w:lvlJc w:val="left"/>
      <w:pPr>
        <w:tabs>
          <w:tab w:val="num" w:pos="1080"/>
        </w:tabs>
        <w:ind w:left="1080" w:hanging="360"/>
      </w:pPr>
      <w:rPr>
        <w:rFonts w:ascii="Arial" w:hAnsi="Arial" w:hint="default"/>
        <w:b w:val="0"/>
        <w:i w:val="0"/>
        <w:sz w:val="20"/>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41" w15:restartNumberingAfterBreak="0">
    <w:nsid w:val="50FA3E06"/>
    <w:multiLevelType w:val="hybridMultilevel"/>
    <w:tmpl w:val="5040346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520D119C"/>
    <w:multiLevelType w:val="hybridMultilevel"/>
    <w:tmpl w:val="21CE5F86"/>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5755232C"/>
    <w:multiLevelType w:val="hybridMultilevel"/>
    <w:tmpl w:val="3430913A"/>
    <w:lvl w:ilvl="0" w:tplc="F40AE5F6">
      <w:start w:val="1"/>
      <w:numFmt w:val="decimal"/>
      <w:lvlText w:val="%1."/>
      <w:lvlJc w:val="left"/>
      <w:pPr>
        <w:tabs>
          <w:tab w:val="num" w:pos="720"/>
        </w:tabs>
        <w:ind w:left="720" w:hanging="360"/>
      </w:pPr>
    </w:lvl>
    <w:lvl w:ilvl="1" w:tplc="C2A6D446" w:tentative="1">
      <w:start w:val="1"/>
      <w:numFmt w:val="decimal"/>
      <w:lvlText w:val="%2."/>
      <w:lvlJc w:val="left"/>
      <w:pPr>
        <w:tabs>
          <w:tab w:val="num" w:pos="1440"/>
        </w:tabs>
        <w:ind w:left="1440" w:hanging="360"/>
      </w:pPr>
    </w:lvl>
    <w:lvl w:ilvl="2" w:tplc="0704627E" w:tentative="1">
      <w:start w:val="1"/>
      <w:numFmt w:val="decimal"/>
      <w:lvlText w:val="%3."/>
      <w:lvlJc w:val="left"/>
      <w:pPr>
        <w:tabs>
          <w:tab w:val="num" w:pos="2160"/>
        </w:tabs>
        <w:ind w:left="2160" w:hanging="360"/>
      </w:pPr>
    </w:lvl>
    <w:lvl w:ilvl="3" w:tplc="EDEE6502" w:tentative="1">
      <w:start w:val="1"/>
      <w:numFmt w:val="decimal"/>
      <w:lvlText w:val="%4."/>
      <w:lvlJc w:val="left"/>
      <w:pPr>
        <w:tabs>
          <w:tab w:val="num" w:pos="2880"/>
        </w:tabs>
        <w:ind w:left="2880" w:hanging="360"/>
      </w:pPr>
    </w:lvl>
    <w:lvl w:ilvl="4" w:tplc="74A2F0DC" w:tentative="1">
      <w:start w:val="1"/>
      <w:numFmt w:val="decimal"/>
      <w:lvlText w:val="%5."/>
      <w:lvlJc w:val="left"/>
      <w:pPr>
        <w:tabs>
          <w:tab w:val="num" w:pos="3600"/>
        </w:tabs>
        <w:ind w:left="3600" w:hanging="360"/>
      </w:pPr>
    </w:lvl>
    <w:lvl w:ilvl="5" w:tplc="DF36DEC2" w:tentative="1">
      <w:start w:val="1"/>
      <w:numFmt w:val="decimal"/>
      <w:lvlText w:val="%6."/>
      <w:lvlJc w:val="left"/>
      <w:pPr>
        <w:tabs>
          <w:tab w:val="num" w:pos="4320"/>
        </w:tabs>
        <w:ind w:left="4320" w:hanging="360"/>
      </w:pPr>
    </w:lvl>
    <w:lvl w:ilvl="6" w:tplc="43AED07A" w:tentative="1">
      <w:start w:val="1"/>
      <w:numFmt w:val="decimal"/>
      <w:lvlText w:val="%7."/>
      <w:lvlJc w:val="left"/>
      <w:pPr>
        <w:tabs>
          <w:tab w:val="num" w:pos="5040"/>
        </w:tabs>
        <w:ind w:left="5040" w:hanging="360"/>
      </w:pPr>
    </w:lvl>
    <w:lvl w:ilvl="7" w:tplc="5C1AEF6E" w:tentative="1">
      <w:start w:val="1"/>
      <w:numFmt w:val="decimal"/>
      <w:lvlText w:val="%8."/>
      <w:lvlJc w:val="left"/>
      <w:pPr>
        <w:tabs>
          <w:tab w:val="num" w:pos="5760"/>
        </w:tabs>
        <w:ind w:left="5760" w:hanging="360"/>
      </w:pPr>
    </w:lvl>
    <w:lvl w:ilvl="8" w:tplc="FE3A9300" w:tentative="1">
      <w:start w:val="1"/>
      <w:numFmt w:val="decimal"/>
      <w:lvlText w:val="%9."/>
      <w:lvlJc w:val="left"/>
      <w:pPr>
        <w:tabs>
          <w:tab w:val="num" w:pos="6480"/>
        </w:tabs>
        <w:ind w:left="6480" w:hanging="360"/>
      </w:pPr>
    </w:lvl>
  </w:abstractNum>
  <w:abstractNum w:abstractNumId="44" w15:restartNumberingAfterBreak="0">
    <w:nsid w:val="594B57DA"/>
    <w:multiLevelType w:val="hybridMultilevel"/>
    <w:tmpl w:val="05F6FF7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5" w15:restartNumberingAfterBreak="0">
    <w:nsid w:val="59D33A06"/>
    <w:multiLevelType w:val="hybridMultilevel"/>
    <w:tmpl w:val="5B1215A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5BF755B9"/>
    <w:multiLevelType w:val="hybridMultilevel"/>
    <w:tmpl w:val="C2E0B08E"/>
    <w:lvl w:ilvl="0" w:tplc="D5CA24F2">
      <w:start w:val="2"/>
      <w:numFmt w:val="decimal"/>
      <w:lvlText w:val="%1."/>
      <w:lvlJc w:val="left"/>
      <w:pPr>
        <w:tabs>
          <w:tab w:val="num" w:pos="720"/>
        </w:tabs>
        <w:ind w:left="720" w:hanging="360"/>
      </w:pPr>
    </w:lvl>
    <w:lvl w:ilvl="1" w:tplc="E206BBEA" w:tentative="1">
      <w:start w:val="1"/>
      <w:numFmt w:val="decimal"/>
      <w:lvlText w:val="%2."/>
      <w:lvlJc w:val="left"/>
      <w:pPr>
        <w:tabs>
          <w:tab w:val="num" w:pos="1440"/>
        </w:tabs>
        <w:ind w:left="1440" w:hanging="360"/>
      </w:pPr>
    </w:lvl>
    <w:lvl w:ilvl="2" w:tplc="A79211A2" w:tentative="1">
      <w:start w:val="1"/>
      <w:numFmt w:val="decimal"/>
      <w:lvlText w:val="%3."/>
      <w:lvlJc w:val="left"/>
      <w:pPr>
        <w:tabs>
          <w:tab w:val="num" w:pos="2160"/>
        </w:tabs>
        <w:ind w:left="2160" w:hanging="360"/>
      </w:pPr>
    </w:lvl>
    <w:lvl w:ilvl="3" w:tplc="B8E23138" w:tentative="1">
      <w:start w:val="1"/>
      <w:numFmt w:val="decimal"/>
      <w:lvlText w:val="%4."/>
      <w:lvlJc w:val="left"/>
      <w:pPr>
        <w:tabs>
          <w:tab w:val="num" w:pos="2880"/>
        </w:tabs>
        <w:ind w:left="2880" w:hanging="360"/>
      </w:pPr>
    </w:lvl>
    <w:lvl w:ilvl="4" w:tplc="88AEEE7E" w:tentative="1">
      <w:start w:val="1"/>
      <w:numFmt w:val="decimal"/>
      <w:lvlText w:val="%5."/>
      <w:lvlJc w:val="left"/>
      <w:pPr>
        <w:tabs>
          <w:tab w:val="num" w:pos="3600"/>
        </w:tabs>
        <w:ind w:left="3600" w:hanging="360"/>
      </w:pPr>
    </w:lvl>
    <w:lvl w:ilvl="5" w:tplc="F5A08844" w:tentative="1">
      <w:start w:val="1"/>
      <w:numFmt w:val="decimal"/>
      <w:lvlText w:val="%6."/>
      <w:lvlJc w:val="left"/>
      <w:pPr>
        <w:tabs>
          <w:tab w:val="num" w:pos="4320"/>
        </w:tabs>
        <w:ind w:left="4320" w:hanging="360"/>
      </w:pPr>
    </w:lvl>
    <w:lvl w:ilvl="6" w:tplc="0388F0B8" w:tentative="1">
      <w:start w:val="1"/>
      <w:numFmt w:val="decimal"/>
      <w:lvlText w:val="%7."/>
      <w:lvlJc w:val="left"/>
      <w:pPr>
        <w:tabs>
          <w:tab w:val="num" w:pos="5040"/>
        </w:tabs>
        <w:ind w:left="5040" w:hanging="360"/>
      </w:pPr>
    </w:lvl>
    <w:lvl w:ilvl="7" w:tplc="7610BC1C" w:tentative="1">
      <w:start w:val="1"/>
      <w:numFmt w:val="decimal"/>
      <w:lvlText w:val="%8."/>
      <w:lvlJc w:val="left"/>
      <w:pPr>
        <w:tabs>
          <w:tab w:val="num" w:pos="5760"/>
        </w:tabs>
        <w:ind w:left="5760" w:hanging="360"/>
      </w:pPr>
    </w:lvl>
    <w:lvl w:ilvl="8" w:tplc="1F90611C" w:tentative="1">
      <w:start w:val="1"/>
      <w:numFmt w:val="decimal"/>
      <w:lvlText w:val="%9."/>
      <w:lvlJc w:val="left"/>
      <w:pPr>
        <w:tabs>
          <w:tab w:val="num" w:pos="6480"/>
        </w:tabs>
        <w:ind w:left="6480" w:hanging="360"/>
      </w:pPr>
    </w:lvl>
  </w:abstractNum>
  <w:abstractNum w:abstractNumId="47" w15:restartNumberingAfterBreak="0">
    <w:nsid w:val="5E9F53E5"/>
    <w:multiLevelType w:val="hybridMultilevel"/>
    <w:tmpl w:val="6D7A70F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5F934F96"/>
    <w:multiLevelType w:val="hybridMultilevel"/>
    <w:tmpl w:val="061CDAEA"/>
    <w:lvl w:ilvl="0" w:tplc="04090011">
      <w:start w:val="1"/>
      <w:numFmt w:val="decimal"/>
      <w:lvlText w:val="%1)"/>
      <w:lvlJc w:val="left"/>
      <w:pPr>
        <w:ind w:left="1440" w:hanging="360"/>
      </w:pPr>
    </w:lvl>
    <w:lvl w:ilvl="1" w:tplc="04090019">
      <w:start w:val="1"/>
      <w:numFmt w:val="lowerLetter"/>
      <w:lvlText w:val="%2."/>
      <w:lvlJc w:val="left"/>
      <w:pPr>
        <w:ind w:left="2160" w:hanging="360"/>
      </w:pPr>
    </w:lvl>
    <w:lvl w:ilvl="2" w:tplc="0409001B">
      <w:start w:val="1"/>
      <w:numFmt w:val="lowerRoman"/>
      <w:lvlText w:val="%3."/>
      <w:lvlJc w:val="right"/>
      <w:pPr>
        <w:ind w:left="2880" w:hanging="180"/>
      </w:pPr>
    </w:lvl>
    <w:lvl w:ilvl="3" w:tplc="0409000F">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9" w15:restartNumberingAfterBreak="0">
    <w:nsid w:val="62C20B1C"/>
    <w:multiLevelType w:val="hybridMultilevel"/>
    <w:tmpl w:val="2FA0857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64D35114"/>
    <w:multiLevelType w:val="hybridMultilevel"/>
    <w:tmpl w:val="4B30FF66"/>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65A948D8"/>
    <w:multiLevelType w:val="hybridMultilevel"/>
    <w:tmpl w:val="C0AAE646"/>
    <w:lvl w:ilvl="0" w:tplc="8B3625BA">
      <w:start w:val="1"/>
      <w:numFmt w:val="decimal"/>
      <w:lvlText w:val="%1)"/>
      <w:lvlJc w:val="left"/>
      <w:pPr>
        <w:ind w:left="1080" w:hanging="360"/>
      </w:pPr>
      <w:rPr>
        <w:rFonts w:hint="default"/>
        <w:b/>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2" w15:restartNumberingAfterBreak="0">
    <w:nsid w:val="66482A2D"/>
    <w:multiLevelType w:val="hybridMultilevel"/>
    <w:tmpl w:val="201EA102"/>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66B46103"/>
    <w:multiLevelType w:val="hybridMultilevel"/>
    <w:tmpl w:val="7FE01C5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4" w15:restartNumberingAfterBreak="0">
    <w:nsid w:val="6B026A7B"/>
    <w:multiLevelType w:val="hybridMultilevel"/>
    <w:tmpl w:val="973A2CF4"/>
    <w:lvl w:ilvl="0" w:tplc="87066EBC">
      <w:start w:val="1"/>
      <w:numFmt w:val="bullet"/>
      <w:lvlText w:val=""/>
      <w:lvlJc w:val="left"/>
      <w:pPr>
        <w:tabs>
          <w:tab w:val="num" w:pos="1296"/>
        </w:tabs>
        <w:ind w:left="1080" w:hanging="144"/>
      </w:pPr>
      <w:rPr>
        <w:rFonts w:ascii="Symbol" w:hAnsi="Symbol" w:hint="default"/>
      </w:rPr>
    </w:lvl>
    <w:lvl w:ilvl="1" w:tplc="04090003" w:tentative="1">
      <w:start w:val="1"/>
      <w:numFmt w:val="bullet"/>
      <w:lvlText w:val="o"/>
      <w:lvlJc w:val="left"/>
      <w:pPr>
        <w:tabs>
          <w:tab w:val="num" w:pos="2160"/>
        </w:tabs>
        <w:ind w:left="2160" w:hanging="360"/>
      </w:pPr>
      <w:rPr>
        <w:rFonts w:ascii="Courier New" w:hAnsi="Courier New" w:hint="default"/>
      </w:rPr>
    </w:lvl>
    <w:lvl w:ilvl="2" w:tplc="04090005" w:tentative="1">
      <w:start w:val="1"/>
      <w:numFmt w:val="bullet"/>
      <w:lvlText w:val=""/>
      <w:lvlJc w:val="left"/>
      <w:pPr>
        <w:tabs>
          <w:tab w:val="num" w:pos="2880"/>
        </w:tabs>
        <w:ind w:left="2880" w:hanging="360"/>
      </w:pPr>
      <w:rPr>
        <w:rFonts w:ascii="Wingdings" w:hAnsi="Wingdings" w:hint="default"/>
      </w:rPr>
    </w:lvl>
    <w:lvl w:ilvl="3" w:tplc="04090001" w:tentative="1">
      <w:start w:val="1"/>
      <w:numFmt w:val="bullet"/>
      <w:lvlText w:val=""/>
      <w:lvlJc w:val="left"/>
      <w:pPr>
        <w:tabs>
          <w:tab w:val="num" w:pos="3600"/>
        </w:tabs>
        <w:ind w:left="3600" w:hanging="360"/>
      </w:pPr>
      <w:rPr>
        <w:rFonts w:ascii="Symbol" w:hAnsi="Symbol" w:hint="default"/>
      </w:rPr>
    </w:lvl>
    <w:lvl w:ilvl="4" w:tplc="04090003" w:tentative="1">
      <w:start w:val="1"/>
      <w:numFmt w:val="bullet"/>
      <w:lvlText w:val="o"/>
      <w:lvlJc w:val="left"/>
      <w:pPr>
        <w:tabs>
          <w:tab w:val="num" w:pos="4320"/>
        </w:tabs>
        <w:ind w:left="4320" w:hanging="360"/>
      </w:pPr>
      <w:rPr>
        <w:rFonts w:ascii="Courier New" w:hAnsi="Courier New" w:hint="default"/>
      </w:rPr>
    </w:lvl>
    <w:lvl w:ilvl="5" w:tplc="04090005" w:tentative="1">
      <w:start w:val="1"/>
      <w:numFmt w:val="bullet"/>
      <w:lvlText w:val=""/>
      <w:lvlJc w:val="left"/>
      <w:pPr>
        <w:tabs>
          <w:tab w:val="num" w:pos="5040"/>
        </w:tabs>
        <w:ind w:left="5040" w:hanging="360"/>
      </w:pPr>
      <w:rPr>
        <w:rFonts w:ascii="Wingdings" w:hAnsi="Wingdings" w:hint="default"/>
      </w:rPr>
    </w:lvl>
    <w:lvl w:ilvl="6" w:tplc="04090001" w:tentative="1">
      <w:start w:val="1"/>
      <w:numFmt w:val="bullet"/>
      <w:lvlText w:val=""/>
      <w:lvlJc w:val="left"/>
      <w:pPr>
        <w:tabs>
          <w:tab w:val="num" w:pos="5760"/>
        </w:tabs>
        <w:ind w:left="5760" w:hanging="360"/>
      </w:pPr>
      <w:rPr>
        <w:rFonts w:ascii="Symbol" w:hAnsi="Symbol" w:hint="default"/>
      </w:rPr>
    </w:lvl>
    <w:lvl w:ilvl="7" w:tplc="04090003" w:tentative="1">
      <w:start w:val="1"/>
      <w:numFmt w:val="bullet"/>
      <w:lvlText w:val="o"/>
      <w:lvlJc w:val="left"/>
      <w:pPr>
        <w:tabs>
          <w:tab w:val="num" w:pos="6480"/>
        </w:tabs>
        <w:ind w:left="6480" w:hanging="360"/>
      </w:pPr>
      <w:rPr>
        <w:rFonts w:ascii="Courier New" w:hAnsi="Courier New" w:hint="default"/>
      </w:rPr>
    </w:lvl>
    <w:lvl w:ilvl="8" w:tplc="04090005" w:tentative="1">
      <w:start w:val="1"/>
      <w:numFmt w:val="bullet"/>
      <w:lvlText w:val=""/>
      <w:lvlJc w:val="left"/>
      <w:pPr>
        <w:tabs>
          <w:tab w:val="num" w:pos="7200"/>
        </w:tabs>
        <w:ind w:left="7200" w:hanging="360"/>
      </w:pPr>
      <w:rPr>
        <w:rFonts w:ascii="Wingdings" w:hAnsi="Wingdings" w:hint="default"/>
      </w:rPr>
    </w:lvl>
  </w:abstractNum>
  <w:abstractNum w:abstractNumId="55" w15:restartNumberingAfterBreak="0">
    <w:nsid w:val="6E22707D"/>
    <w:multiLevelType w:val="hybridMultilevel"/>
    <w:tmpl w:val="AFCCCC52"/>
    <w:lvl w:ilvl="0" w:tplc="27CE7C14">
      <w:start w:val="1"/>
      <w:numFmt w:val="lowerLetter"/>
      <w:lvlText w:val="%1)"/>
      <w:lvlJc w:val="left"/>
      <w:pPr>
        <w:ind w:left="1080" w:hanging="360"/>
      </w:pPr>
      <w:rPr>
        <w:rFonts w:hint="default"/>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6" w15:restartNumberingAfterBreak="0">
    <w:nsid w:val="6E6865F6"/>
    <w:multiLevelType w:val="hybridMultilevel"/>
    <w:tmpl w:val="0F50CDE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6E9B7824"/>
    <w:multiLevelType w:val="hybridMultilevel"/>
    <w:tmpl w:val="67F6B5D6"/>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8" w15:restartNumberingAfterBreak="0">
    <w:nsid w:val="6EB30864"/>
    <w:multiLevelType w:val="hybridMultilevel"/>
    <w:tmpl w:val="C96A9AF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59" w15:restartNumberingAfterBreak="0">
    <w:nsid w:val="72381C11"/>
    <w:multiLevelType w:val="hybridMultilevel"/>
    <w:tmpl w:val="47D4DD4C"/>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0" w15:restartNumberingAfterBreak="0">
    <w:nsid w:val="72904A4D"/>
    <w:multiLevelType w:val="multilevel"/>
    <w:tmpl w:val="34749CEA"/>
    <w:lvl w:ilvl="0">
      <w:start w:val="1"/>
      <w:numFmt w:val="decimal"/>
      <w:pStyle w:val="Heading1"/>
      <w:lvlText w:val="%1"/>
      <w:lvlJc w:val="left"/>
      <w:pPr>
        <w:ind w:left="612" w:hanging="432"/>
      </w:pPr>
      <w:rPr>
        <w:rFonts w:cs="Times New Roman" w:hint="default"/>
        <w:b w:val="0"/>
        <w:bCs w:val="0"/>
        <w:iCs w:val="0"/>
        <w:caps w:val="0"/>
        <w:smallCaps w:val="0"/>
        <w:strike w:val="0"/>
        <w:dstrike w:val="0"/>
        <w:noProof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Heading2"/>
      <w:lvlText w:val="%1.%2"/>
      <w:lvlJc w:val="left"/>
      <w:pPr>
        <w:ind w:left="576" w:hanging="576"/>
      </w:pPr>
      <w:rPr>
        <w:rFonts w:cs="Times New Roman" w:hint="default"/>
        <w:b w:val="0"/>
        <w:bCs w:val="0"/>
        <w:iCs w:val="0"/>
        <w:caps w:val="0"/>
        <w:smallCaps w:val="0"/>
        <w:strike w:val="0"/>
        <w:dstrike w:val="0"/>
        <w:noProof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2">
      <w:start w:val="1"/>
      <w:numFmt w:val="decimal"/>
      <w:pStyle w:val="Heading3"/>
      <w:lvlText w:val="%1.%2.%3"/>
      <w:lvlJc w:val="left"/>
      <w:pPr>
        <w:ind w:left="720" w:hanging="720"/>
      </w:pPr>
      <w:rPr>
        <w:rFonts w:cs="Times New Roman" w:hint="default"/>
        <w:b w:val="0"/>
        <w:bCs w:val="0"/>
        <w:iCs w:val="0"/>
        <w:caps w:val="0"/>
        <w:smallCaps w:val="0"/>
        <w:strike w:val="0"/>
        <w:dstrike w:val="0"/>
        <w:noProof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pStyle w:val="Heading4"/>
      <w:lvlText w:val="%1.%2.%3.%4"/>
      <w:lvlJc w:val="left"/>
      <w:pPr>
        <w:ind w:left="2034" w:hanging="2034"/>
      </w:pPr>
      <w:rPr>
        <w:rFonts w:cs="Times New Roman" w:hint="default"/>
        <w:b w:val="0"/>
        <w:bCs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lvlText w:val="%1.%2.%3.%4.%5"/>
      <w:lvlJc w:val="left"/>
      <w:pPr>
        <w:ind w:left="1548" w:hanging="1008"/>
      </w:pPr>
      <w:rPr>
        <w:rFonts w:cs="Times New Roman" w:hint="default"/>
        <w:b w:val="0"/>
        <w:bCs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5">
      <w:start w:val="1"/>
      <w:numFmt w:val="decimal"/>
      <w:pStyle w:val="Heading6"/>
      <w:lvlText w:val="%1.%2.%3.%4.%5.%6"/>
      <w:lvlJc w:val="left"/>
      <w:pPr>
        <w:ind w:left="223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61" w15:restartNumberingAfterBreak="0">
    <w:nsid w:val="74E00166"/>
    <w:multiLevelType w:val="hybridMultilevel"/>
    <w:tmpl w:val="04E2BDE2"/>
    <w:lvl w:ilvl="0" w:tplc="833ADA36">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 w15:restartNumberingAfterBreak="0">
    <w:nsid w:val="75865B4A"/>
    <w:multiLevelType w:val="hybridMultilevel"/>
    <w:tmpl w:val="796EF026"/>
    <w:lvl w:ilvl="0" w:tplc="04090001">
      <w:start w:val="1"/>
      <w:numFmt w:val="bullet"/>
      <w:lvlText w:val=""/>
      <w:lvlJc w:val="left"/>
      <w:pPr>
        <w:ind w:left="1211" w:hanging="360"/>
      </w:pPr>
      <w:rPr>
        <w:rFonts w:ascii="Symbol" w:hAnsi="Symbol" w:hint="default"/>
      </w:rPr>
    </w:lvl>
    <w:lvl w:ilvl="1" w:tplc="04090003" w:tentative="1">
      <w:start w:val="1"/>
      <w:numFmt w:val="bullet"/>
      <w:lvlText w:val="o"/>
      <w:lvlJc w:val="left"/>
      <w:pPr>
        <w:ind w:left="1931" w:hanging="360"/>
      </w:pPr>
      <w:rPr>
        <w:rFonts w:ascii="Courier New" w:hAnsi="Courier New" w:cs="Courier New" w:hint="default"/>
      </w:rPr>
    </w:lvl>
    <w:lvl w:ilvl="2" w:tplc="04090005" w:tentative="1">
      <w:start w:val="1"/>
      <w:numFmt w:val="bullet"/>
      <w:lvlText w:val=""/>
      <w:lvlJc w:val="left"/>
      <w:pPr>
        <w:ind w:left="2651" w:hanging="360"/>
      </w:pPr>
      <w:rPr>
        <w:rFonts w:ascii="Wingdings" w:hAnsi="Wingdings" w:hint="default"/>
      </w:rPr>
    </w:lvl>
    <w:lvl w:ilvl="3" w:tplc="04090001" w:tentative="1">
      <w:start w:val="1"/>
      <w:numFmt w:val="bullet"/>
      <w:lvlText w:val=""/>
      <w:lvlJc w:val="left"/>
      <w:pPr>
        <w:ind w:left="3371" w:hanging="360"/>
      </w:pPr>
      <w:rPr>
        <w:rFonts w:ascii="Symbol" w:hAnsi="Symbol" w:hint="default"/>
      </w:rPr>
    </w:lvl>
    <w:lvl w:ilvl="4" w:tplc="04090003" w:tentative="1">
      <w:start w:val="1"/>
      <w:numFmt w:val="bullet"/>
      <w:lvlText w:val="o"/>
      <w:lvlJc w:val="left"/>
      <w:pPr>
        <w:ind w:left="4091" w:hanging="360"/>
      </w:pPr>
      <w:rPr>
        <w:rFonts w:ascii="Courier New" w:hAnsi="Courier New" w:cs="Courier New" w:hint="default"/>
      </w:rPr>
    </w:lvl>
    <w:lvl w:ilvl="5" w:tplc="04090005" w:tentative="1">
      <w:start w:val="1"/>
      <w:numFmt w:val="bullet"/>
      <w:lvlText w:val=""/>
      <w:lvlJc w:val="left"/>
      <w:pPr>
        <w:ind w:left="4811" w:hanging="360"/>
      </w:pPr>
      <w:rPr>
        <w:rFonts w:ascii="Wingdings" w:hAnsi="Wingdings" w:hint="default"/>
      </w:rPr>
    </w:lvl>
    <w:lvl w:ilvl="6" w:tplc="04090001" w:tentative="1">
      <w:start w:val="1"/>
      <w:numFmt w:val="bullet"/>
      <w:lvlText w:val=""/>
      <w:lvlJc w:val="left"/>
      <w:pPr>
        <w:ind w:left="5531" w:hanging="360"/>
      </w:pPr>
      <w:rPr>
        <w:rFonts w:ascii="Symbol" w:hAnsi="Symbol" w:hint="default"/>
      </w:rPr>
    </w:lvl>
    <w:lvl w:ilvl="7" w:tplc="04090003" w:tentative="1">
      <w:start w:val="1"/>
      <w:numFmt w:val="bullet"/>
      <w:lvlText w:val="o"/>
      <w:lvlJc w:val="left"/>
      <w:pPr>
        <w:ind w:left="6251" w:hanging="360"/>
      </w:pPr>
      <w:rPr>
        <w:rFonts w:ascii="Courier New" w:hAnsi="Courier New" w:cs="Courier New" w:hint="default"/>
      </w:rPr>
    </w:lvl>
    <w:lvl w:ilvl="8" w:tplc="04090005" w:tentative="1">
      <w:start w:val="1"/>
      <w:numFmt w:val="bullet"/>
      <w:lvlText w:val=""/>
      <w:lvlJc w:val="left"/>
      <w:pPr>
        <w:ind w:left="6971" w:hanging="360"/>
      </w:pPr>
      <w:rPr>
        <w:rFonts w:ascii="Wingdings" w:hAnsi="Wingdings" w:hint="default"/>
      </w:rPr>
    </w:lvl>
  </w:abstractNum>
  <w:abstractNum w:abstractNumId="63" w15:restartNumberingAfterBreak="0">
    <w:nsid w:val="76CB19D8"/>
    <w:multiLevelType w:val="hybridMultilevel"/>
    <w:tmpl w:val="55DEB74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4" w15:restartNumberingAfterBreak="0">
    <w:nsid w:val="78ED614D"/>
    <w:multiLevelType w:val="hybridMultilevel"/>
    <w:tmpl w:val="1F0C722C"/>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5" w15:restartNumberingAfterBreak="0">
    <w:nsid w:val="7AAC7276"/>
    <w:multiLevelType w:val="hybridMultilevel"/>
    <w:tmpl w:val="9C8069C2"/>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6" w15:restartNumberingAfterBreak="0">
    <w:nsid w:val="7ADF0ADE"/>
    <w:multiLevelType w:val="hybridMultilevel"/>
    <w:tmpl w:val="35DEED6C"/>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7" w15:restartNumberingAfterBreak="0">
    <w:nsid w:val="7B622A8D"/>
    <w:multiLevelType w:val="singleLevel"/>
    <w:tmpl w:val="21482A1A"/>
    <w:lvl w:ilvl="0">
      <w:start w:val="1"/>
      <w:numFmt w:val="bullet"/>
      <w:pStyle w:val="Bullet1"/>
      <w:lvlText w:val=""/>
      <w:lvlJc w:val="left"/>
      <w:pPr>
        <w:tabs>
          <w:tab w:val="num" w:pos="720"/>
        </w:tabs>
        <w:ind w:left="720" w:hanging="360"/>
      </w:pPr>
      <w:rPr>
        <w:rFonts w:ascii="Wingdings" w:hAnsi="Wingdings" w:hint="default"/>
      </w:rPr>
    </w:lvl>
  </w:abstractNum>
  <w:abstractNum w:abstractNumId="68" w15:restartNumberingAfterBreak="0">
    <w:nsid w:val="7B8F6AAA"/>
    <w:multiLevelType w:val="hybridMultilevel"/>
    <w:tmpl w:val="AE8484EE"/>
    <w:lvl w:ilvl="0" w:tplc="0409000F">
      <w:start w:val="1"/>
      <w:numFmt w:val="decimal"/>
      <w:lvlText w:val="%1."/>
      <w:lvlJc w:val="left"/>
      <w:pPr>
        <w:ind w:left="720" w:hanging="360"/>
      </w:pPr>
    </w:lvl>
    <w:lvl w:ilvl="1" w:tplc="04090019" w:tentative="1">
      <w:start w:val="1"/>
      <w:numFmt w:val="lowerLetter"/>
      <w:lvlText w:val="%2."/>
      <w:lvlJc w:val="left"/>
      <w:pPr>
        <w:ind w:left="-720" w:hanging="360"/>
      </w:pPr>
    </w:lvl>
    <w:lvl w:ilvl="2" w:tplc="0409001B" w:tentative="1">
      <w:start w:val="1"/>
      <w:numFmt w:val="lowerRoman"/>
      <w:lvlText w:val="%3."/>
      <w:lvlJc w:val="right"/>
      <w:pPr>
        <w:ind w:left="0" w:hanging="180"/>
      </w:pPr>
    </w:lvl>
    <w:lvl w:ilvl="3" w:tplc="0409000F" w:tentative="1">
      <w:start w:val="1"/>
      <w:numFmt w:val="decimal"/>
      <w:lvlText w:val="%4."/>
      <w:lvlJc w:val="left"/>
      <w:pPr>
        <w:ind w:left="720" w:hanging="360"/>
      </w:pPr>
    </w:lvl>
    <w:lvl w:ilvl="4" w:tplc="04090019" w:tentative="1">
      <w:start w:val="1"/>
      <w:numFmt w:val="lowerLetter"/>
      <w:lvlText w:val="%5."/>
      <w:lvlJc w:val="left"/>
      <w:pPr>
        <w:ind w:left="1440" w:hanging="360"/>
      </w:pPr>
    </w:lvl>
    <w:lvl w:ilvl="5" w:tplc="0409001B" w:tentative="1">
      <w:start w:val="1"/>
      <w:numFmt w:val="lowerRoman"/>
      <w:lvlText w:val="%6."/>
      <w:lvlJc w:val="right"/>
      <w:pPr>
        <w:ind w:left="2160" w:hanging="180"/>
      </w:pPr>
    </w:lvl>
    <w:lvl w:ilvl="6" w:tplc="0409000F" w:tentative="1">
      <w:start w:val="1"/>
      <w:numFmt w:val="decimal"/>
      <w:lvlText w:val="%7."/>
      <w:lvlJc w:val="left"/>
      <w:pPr>
        <w:ind w:left="2880" w:hanging="360"/>
      </w:pPr>
    </w:lvl>
    <w:lvl w:ilvl="7" w:tplc="04090019" w:tentative="1">
      <w:start w:val="1"/>
      <w:numFmt w:val="lowerLetter"/>
      <w:lvlText w:val="%8."/>
      <w:lvlJc w:val="left"/>
      <w:pPr>
        <w:ind w:left="3600" w:hanging="360"/>
      </w:pPr>
    </w:lvl>
    <w:lvl w:ilvl="8" w:tplc="0409001B" w:tentative="1">
      <w:start w:val="1"/>
      <w:numFmt w:val="lowerRoman"/>
      <w:lvlText w:val="%9."/>
      <w:lvlJc w:val="right"/>
      <w:pPr>
        <w:ind w:left="4320" w:hanging="180"/>
      </w:pPr>
    </w:lvl>
  </w:abstractNum>
  <w:abstractNum w:abstractNumId="69" w15:restartNumberingAfterBreak="0">
    <w:nsid w:val="7EE62467"/>
    <w:multiLevelType w:val="hybridMultilevel"/>
    <w:tmpl w:val="2F2C364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645886484">
    <w:abstractNumId w:val="26"/>
  </w:num>
  <w:num w:numId="2" w16cid:durableId="1468353436">
    <w:abstractNumId w:val="67"/>
  </w:num>
  <w:num w:numId="3" w16cid:durableId="757167940">
    <w:abstractNumId w:val="23"/>
  </w:num>
  <w:num w:numId="4" w16cid:durableId="1006518148">
    <w:abstractNumId w:val="10"/>
  </w:num>
  <w:num w:numId="5" w16cid:durableId="548497218">
    <w:abstractNumId w:val="54"/>
  </w:num>
  <w:num w:numId="6" w16cid:durableId="1809205797">
    <w:abstractNumId w:val="36"/>
  </w:num>
  <w:num w:numId="7" w16cid:durableId="37898639">
    <w:abstractNumId w:val="40"/>
  </w:num>
  <w:num w:numId="8" w16cid:durableId="368188010">
    <w:abstractNumId w:val="12"/>
  </w:num>
  <w:num w:numId="9" w16cid:durableId="1854101879">
    <w:abstractNumId w:val="20"/>
  </w:num>
  <w:num w:numId="10" w16cid:durableId="1234774876">
    <w:abstractNumId w:val="13"/>
    <w:lvlOverride w:ilvl="0">
      <w:lvl w:ilvl="0" w:tplc="E5C09F72">
        <w:start w:val="2"/>
        <w:numFmt w:val="decimal"/>
        <w:lvlText w:val="(%1)"/>
        <w:lvlJc w:val="left"/>
        <w:pPr>
          <w:tabs>
            <w:tab w:val="num" w:pos="1800"/>
          </w:tabs>
          <w:ind w:left="1800" w:hanging="360"/>
        </w:pPr>
        <w:rPr>
          <w:rFonts w:cs="Times New Roman" w:hint="cs"/>
          <w:b w:val="0"/>
          <w:color w:val="auto"/>
          <w:spacing w:val="0"/>
          <w:u w:val="none"/>
        </w:rPr>
      </w:lvl>
    </w:lvlOverride>
    <w:lvlOverride w:ilvl="1">
      <w:lvl w:ilvl="1" w:tplc="04090019">
        <w:start w:val="1"/>
        <w:numFmt w:val="lowerLetter"/>
        <w:lvlText w:val="%2."/>
        <w:lvlJc w:val="left"/>
        <w:pPr>
          <w:tabs>
            <w:tab w:val="num" w:pos="2520"/>
          </w:tabs>
          <w:ind w:left="2520" w:hanging="360"/>
        </w:pPr>
        <w:rPr>
          <w:rFonts w:cs="Times New Roman"/>
          <w:color w:val="0000FF"/>
          <w:spacing w:val="0"/>
          <w:u w:val="double"/>
        </w:rPr>
      </w:lvl>
    </w:lvlOverride>
    <w:lvlOverride w:ilvl="2">
      <w:lvl w:ilvl="2" w:tplc="0409001B">
        <w:start w:val="1"/>
        <w:numFmt w:val="lowerRoman"/>
        <w:lvlText w:val="%3."/>
        <w:lvlJc w:val="right"/>
        <w:pPr>
          <w:tabs>
            <w:tab w:val="num" w:pos="3240"/>
          </w:tabs>
          <w:ind w:left="3240" w:hanging="180"/>
        </w:pPr>
        <w:rPr>
          <w:rFonts w:cs="Times New Roman"/>
          <w:color w:val="0000FF"/>
          <w:spacing w:val="0"/>
          <w:u w:val="double"/>
        </w:rPr>
      </w:lvl>
    </w:lvlOverride>
    <w:lvlOverride w:ilvl="3">
      <w:lvl w:ilvl="3" w:tplc="0409000F">
        <w:start w:val="1"/>
        <w:numFmt w:val="decimal"/>
        <w:lvlText w:val="%4."/>
        <w:lvlJc w:val="left"/>
        <w:pPr>
          <w:tabs>
            <w:tab w:val="num" w:pos="3960"/>
          </w:tabs>
          <w:ind w:left="3960" w:hanging="360"/>
        </w:pPr>
        <w:rPr>
          <w:rFonts w:cs="Times New Roman"/>
          <w:color w:val="0000FF"/>
          <w:spacing w:val="0"/>
          <w:u w:val="double"/>
        </w:rPr>
      </w:lvl>
    </w:lvlOverride>
    <w:lvlOverride w:ilvl="4">
      <w:lvl w:ilvl="4" w:tplc="04090019">
        <w:start w:val="1"/>
        <w:numFmt w:val="lowerLetter"/>
        <w:lvlText w:val="%5."/>
        <w:lvlJc w:val="left"/>
        <w:pPr>
          <w:tabs>
            <w:tab w:val="num" w:pos="4680"/>
          </w:tabs>
          <w:ind w:left="4680" w:hanging="360"/>
        </w:pPr>
        <w:rPr>
          <w:rFonts w:cs="Times New Roman"/>
          <w:color w:val="0000FF"/>
          <w:spacing w:val="0"/>
          <w:u w:val="double"/>
        </w:rPr>
      </w:lvl>
    </w:lvlOverride>
    <w:lvlOverride w:ilvl="5">
      <w:lvl w:ilvl="5" w:tplc="0409001B">
        <w:start w:val="1"/>
        <w:numFmt w:val="lowerRoman"/>
        <w:lvlText w:val="%6."/>
        <w:lvlJc w:val="right"/>
        <w:pPr>
          <w:tabs>
            <w:tab w:val="num" w:pos="5400"/>
          </w:tabs>
          <w:ind w:left="5400" w:hanging="180"/>
        </w:pPr>
        <w:rPr>
          <w:rFonts w:cs="Times New Roman"/>
          <w:color w:val="0000FF"/>
          <w:spacing w:val="0"/>
          <w:u w:val="double"/>
        </w:rPr>
      </w:lvl>
    </w:lvlOverride>
    <w:lvlOverride w:ilvl="6">
      <w:lvl w:ilvl="6" w:tplc="0409000F">
        <w:start w:val="1"/>
        <w:numFmt w:val="decimal"/>
        <w:lvlText w:val="%7."/>
        <w:lvlJc w:val="left"/>
        <w:pPr>
          <w:tabs>
            <w:tab w:val="num" w:pos="6120"/>
          </w:tabs>
          <w:ind w:left="6120" w:hanging="360"/>
        </w:pPr>
        <w:rPr>
          <w:rFonts w:cs="Times New Roman"/>
          <w:color w:val="0000FF"/>
          <w:spacing w:val="0"/>
          <w:u w:val="double"/>
        </w:rPr>
      </w:lvl>
    </w:lvlOverride>
    <w:lvlOverride w:ilvl="7">
      <w:lvl w:ilvl="7" w:tplc="04090019">
        <w:start w:val="1"/>
        <w:numFmt w:val="lowerLetter"/>
        <w:lvlText w:val="%8."/>
        <w:lvlJc w:val="left"/>
        <w:pPr>
          <w:tabs>
            <w:tab w:val="num" w:pos="6840"/>
          </w:tabs>
          <w:ind w:left="6840" w:hanging="360"/>
        </w:pPr>
        <w:rPr>
          <w:rFonts w:cs="Times New Roman"/>
          <w:color w:val="0000FF"/>
          <w:spacing w:val="0"/>
          <w:u w:val="double"/>
        </w:rPr>
      </w:lvl>
    </w:lvlOverride>
    <w:lvlOverride w:ilvl="8">
      <w:lvl w:ilvl="8" w:tplc="0409001B">
        <w:start w:val="1"/>
        <w:numFmt w:val="lowerRoman"/>
        <w:lvlText w:val="%9."/>
        <w:lvlJc w:val="right"/>
        <w:pPr>
          <w:tabs>
            <w:tab w:val="num" w:pos="7560"/>
          </w:tabs>
          <w:ind w:left="7560" w:hanging="180"/>
        </w:pPr>
        <w:rPr>
          <w:rFonts w:cs="Times New Roman"/>
          <w:color w:val="0000FF"/>
          <w:spacing w:val="0"/>
          <w:u w:val="double"/>
        </w:rPr>
      </w:lvl>
    </w:lvlOverride>
  </w:num>
  <w:num w:numId="11" w16cid:durableId="2131701493">
    <w:abstractNumId w:val="11"/>
  </w:num>
  <w:num w:numId="12" w16cid:durableId="527570421">
    <w:abstractNumId w:val="0"/>
  </w:num>
  <w:num w:numId="13" w16cid:durableId="761528688">
    <w:abstractNumId w:val="48"/>
  </w:num>
  <w:num w:numId="14" w16cid:durableId="369458542">
    <w:abstractNumId w:val="51"/>
  </w:num>
  <w:num w:numId="15" w16cid:durableId="1616864012">
    <w:abstractNumId w:val="69"/>
  </w:num>
  <w:num w:numId="16" w16cid:durableId="703167884">
    <w:abstractNumId w:val="55"/>
  </w:num>
  <w:num w:numId="17" w16cid:durableId="75171104">
    <w:abstractNumId w:val="58"/>
  </w:num>
  <w:num w:numId="18" w16cid:durableId="375617347">
    <w:abstractNumId w:val="28"/>
  </w:num>
  <w:num w:numId="19" w16cid:durableId="727848230">
    <w:abstractNumId w:val="60"/>
  </w:num>
  <w:num w:numId="20" w16cid:durableId="1771587541">
    <w:abstractNumId w:val="6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693269773">
    <w:abstractNumId w:val="18"/>
  </w:num>
  <w:num w:numId="22" w16cid:durableId="739248768">
    <w:abstractNumId w:val="42"/>
  </w:num>
  <w:num w:numId="23" w16cid:durableId="132332151">
    <w:abstractNumId w:val="62"/>
  </w:num>
  <w:num w:numId="24" w16cid:durableId="399670782">
    <w:abstractNumId w:val="52"/>
  </w:num>
  <w:num w:numId="25" w16cid:durableId="2061053033">
    <w:abstractNumId w:val="59"/>
  </w:num>
  <w:num w:numId="26" w16cid:durableId="1810703526">
    <w:abstractNumId w:val="4"/>
  </w:num>
  <w:num w:numId="27" w16cid:durableId="539585368">
    <w:abstractNumId w:val="64"/>
  </w:num>
  <w:num w:numId="28" w16cid:durableId="766538694">
    <w:abstractNumId w:val="57"/>
  </w:num>
  <w:num w:numId="29" w16cid:durableId="911744498">
    <w:abstractNumId w:val="39"/>
  </w:num>
  <w:num w:numId="30" w16cid:durableId="550504295">
    <w:abstractNumId w:val="56"/>
  </w:num>
  <w:num w:numId="31" w16cid:durableId="971062477">
    <w:abstractNumId w:val="2"/>
  </w:num>
  <w:num w:numId="32" w16cid:durableId="124664364">
    <w:abstractNumId w:val="65"/>
  </w:num>
  <w:num w:numId="33" w16cid:durableId="2052800744">
    <w:abstractNumId w:val="24"/>
  </w:num>
  <w:num w:numId="34" w16cid:durableId="163203480">
    <w:abstractNumId w:val="31"/>
  </w:num>
  <w:num w:numId="35" w16cid:durableId="1848400329">
    <w:abstractNumId w:val="16"/>
  </w:num>
  <w:num w:numId="36" w16cid:durableId="189339905">
    <w:abstractNumId w:val="30"/>
  </w:num>
  <w:num w:numId="37" w16cid:durableId="1108352594">
    <w:abstractNumId w:val="35"/>
  </w:num>
  <w:num w:numId="38" w16cid:durableId="1474985244">
    <w:abstractNumId w:val="50"/>
  </w:num>
  <w:num w:numId="39" w16cid:durableId="1077823159">
    <w:abstractNumId w:val="33"/>
  </w:num>
  <w:num w:numId="40" w16cid:durableId="1458337031">
    <w:abstractNumId w:val="1"/>
  </w:num>
  <w:num w:numId="41" w16cid:durableId="475608910">
    <w:abstractNumId w:val="63"/>
  </w:num>
  <w:num w:numId="42" w16cid:durableId="1588729289">
    <w:abstractNumId w:val="41"/>
  </w:num>
  <w:num w:numId="43" w16cid:durableId="28921666">
    <w:abstractNumId w:val="5"/>
  </w:num>
  <w:num w:numId="44" w16cid:durableId="1787570">
    <w:abstractNumId w:val="8"/>
  </w:num>
  <w:num w:numId="45" w16cid:durableId="1676573363">
    <w:abstractNumId w:val="32"/>
  </w:num>
  <w:num w:numId="46" w16cid:durableId="577831274">
    <w:abstractNumId w:val="66"/>
  </w:num>
  <w:num w:numId="47" w16cid:durableId="1318609227">
    <w:abstractNumId w:val="3"/>
  </w:num>
  <w:num w:numId="48" w16cid:durableId="848980856">
    <w:abstractNumId w:val="45"/>
  </w:num>
  <w:num w:numId="49" w16cid:durableId="1829663441">
    <w:abstractNumId w:val="44"/>
  </w:num>
  <w:num w:numId="50" w16cid:durableId="723452028">
    <w:abstractNumId w:val="21"/>
  </w:num>
  <w:num w:numId="51" w16cid:durableId="1685670076">
    <w:abstractNumId w:val="7"/>
  </w:num>
  <w:num w:numId="52" w16cid:durableId="2047414474">
    <w:abstractNumId w:val="34"/>
  </w:num>
  <w:num w:numId="53" w16cid:durableId="1371342102">
    <w:abstractNumId w:val="25"/>
  </w:num>
  <w:num w:numId="54" w16cid:durableId="1034772550">
    <w:abstractNumId w:val="49"/>
  </w:num>
  <w:num w:numId="55" w16cid:durableId="627049124">
    <w:abstractNumId w:val="9"/>
  </w:num>
  <w:num w:numId="56" w16cid:durableId="1990204855">
    <w:abstractNumId w:val="29"/>
  </w:num>
  <w:num w:numId="57" w16cid:durableId="1825853755">
    <w:abstractNumId w:val="6"/>
  </w:num>
  <w:num w:numId="58" w16cid:durableId="82650162">
    <w:abstractNumId w:val="46"/>
  </w:num>
  <w:num w:numId="59" w16cid:durableId="812913573">
    <w:abstractNumId w:val="15"/>
  </w:num>
  <w:num w:numId="60" w16cid:durableId="113989901">
    <w:abstractNumId w:val="27"/>
  </w:num>
  <w:num w:numId="61" w16cid:durableId="1101340996">
    <w:abstractNumId w:val="22"/>
  </w:num>
  <w:num w:numId="62" w16cid:durableId="1749107243">
    <w:abstractNumId w:val="61"/>
  </w:num>
  <w:num w:numId="63" w16cid:durableId="244845595">
    <w:abstractNumId w:val="53"/>
  </w:num>
  <w:num w:numId="64" w16cid:durableId="1158568742">
    <w:abstractNumId w:val="43"/>
  </w:num>
  <w:num w:numId="65" w16cid:durableId="1556505932">
    <w:abstractNumId w:val="37"/>
  </w:num>
  <w:num w:numId="66" w16cid:durableId="1475030189">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7" w16cid:durableId="792140448">
    <w:abstractNumId w:val="60"/>
    <w:lvlOverride w:ilvl="0">
      <w:startOverride w:val="6"/>
    </w:lvlOverride>
    <w:lvlOverride w:ilvl="1">
      <w:startOverride w:val="1"/>
    </w:lvlOverride>
    <w:lvlOverride w:ilvl="2">
      <w:startOverride w:val="3"/>
    </w:lvlOverride>
    <w:lvlOverride w:ilvl="3">
      <w:startOverride w:val="8"/>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1577209319">
    <w:abstractNumId w:val="17"/>
  </w:num>
  <w:num w:numId="69" w16cid:durableId="561450404">
    <w:abstractNumId w:val="68"/>
  </w:num>
  <w:num w:numId="70" w16cid:durableId="1253782399">
    <w:abstractNumId w:val="38"/>
  </w:num>
  <w:num w:numId="71" w16cid:durableId="1218006949">
    <w:abstractNumId w:val="14"/>
  </w:num>
  <w:num w:numId="72" w16cid:durableId="912276082">
    <w:abstractNumId w:val="47"/>
  </w:num>
  <w:num w:numId="73" w16cid:durableId="901019540">
    <w:abstractNumId w:val="60"/>
  </w:num>
  <w:numIdMacAtCleanup w:val="7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Bogen, Melanie">
    <w15:presenceInfo w15:providerId="AD" w15:userId="S::mbogen@caiso.com::a47e6ea2-5a9c-47df-86f5-cec6e918af4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drawingGridHorizontalSpacing w:val="110"/>
  <w:displayHorizontalDrawingGridEvery w:val="2"/>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AMO_XmlVersion" w:val="Empty"/>
    <w:docVar w:name="b1" w:val="Empty"/>
    <w:docVar w:name="OLE_LINK1" w:val="Empty"/>
    <w:docVar w:name="OLE_LINK3" w:val="Empty"/>
    <w:docVar w:name="P395_22044" w:val="Empty"/>
  </w:docVars>
  <w:rsids>
    <w:rsidRoot w:val="00130F30"/>
    <w:rsid w:val="0000006C"/>
    <w:rsid w:val="000005C5"/>
    <w:rsid w:val="00000BF4"/>
    <w:rsid w:val="000014D8"/>
    <w:rsid w:val="00002F6E"/>
    <w:rsid w:val="0000524E"/>
    <w:rsid w:val="00005A26"/>
    <w:rsid w:val="00005A59"/>
    <w:rsid w:val="00006A48"/>
    <w:rsid w:val="000107CF"/>
    <w:rsid w:val="00012B8E"/>
    <w:rsid w:val="00013360"/>
    <w:rsid w:val="000134DB"/>
    <w:rsid w:val="00014587"/>
    <w:rsid w:val="00014660"/>
    <w:rsid w:val="00014AC9"/>
    <w:rsid w:val="00016797"/>
    <w:rsid w:val="00016C83"/>
    <w:rsid w:val="00016C8B"/>
    <w:rsid w:val="000175BC"/>
    <w:rsid w:val="000208B3"/>
    <w:rsid w:val="000214F0"/>
    <w:rsid w:val="00021B96"/>
    <w:rsid w:val="00021CAB"/>
    <w:rsid w:val="00023109"/>
    <w:rsid w:val="00023AAD"/>
    <w:rsid w:val="00023C6F"/>
    <w:rsid w:val="00023EE7"/>
    <w:rsid w:val="0002559B"/>
    <w:rsid w:val="00025DBB"/>
    <w:rsid w:val="000267C8"/>
    <w:rsid w:val="00027872"/>
    <w:rsid w:val="00027C76"/>
    <w:rsid w:val="0003191A"/>
    <w:rsid w:val="00031BFA"/>
    <w:rsid w:val="00031C0A"/>
    <w:rsid w:val="00033494"/>
    <w:rsid w:val="00033F8F"/>
    <w:rsid w:val="00034FA5"/>
    <w:rsid w:val="0003548F"/>
    <w:rsid w:val="00035701"/>
    <w:rsid w:val="00035741"/>
    <w:rsid w:val="0003730E"/>
    <w:rsid w:val="00037325"/>
    <w:rsid w:val="000375A7"/>
    <w:rsid w:val="000404F4"/>
    <w:rsid w:val="00041324"/>
    <w:rsid w:val="00041A92"/>
    <w:rsid w:val="00042A45"/>
    <w:rsid w:val="00046F80"/>
    <w:rsid w:val="000470AC"/>
    <w:rsid w:val="00047123"/>
    <w:rsid w:val="000471A3"/>
    <w:rsid w:val="0004725C"/>
    <w:rsid w:val="00047406"/>
    <w:rsid w:val="00050C9C"/>
    <w:rsid w:val="00051D8E"/>
    <w:rsid w:val="00052800"/>
    <w:rsid w:val="00054AAD"/>
    <w:rsid w:val="00057AF2"/>
    <w:rsid w:val="00062013"/>
    <w:rsid w:val="00062B95"/>
    <w:rsid w:val="0006369C"/>
    <w:rsid w:val="0006566B"/>
    <w:rsid w:val="000657A6"/>
    <w:rsid w:val="0006612B"/>
    <w:rsid w:val="0006680D"/>
    <w:rsid w:val="0006715D"/>
    <w:rsid w:val="00067DF0"/>
    <w:rsid w:val="00070E0B"/>
    <w:rsid w:val="0007190B"/>
    <w:rsid w:val="00072258"/>
    <w:rsid w:val="00073158"/>
    <w:rsid w:val="00073A85"/>
    <w:rsid w:val="000743C1"/>
    <w:rsid w:val="00075100"/>
    <w:rsid w:val="00075257"/>
    <w:rsid w:val="0007584D"/>
    <w:rsid w:val="00076AEF"/>
    <w:rsid w:val="000778AA"/>
    <w:rsid w:val="00080D99"/>
    <w:rsid w:val="00082E21"/>
    <w:rsid w:val="00084CF9"/>
    <w:rsid w:val="00085CB9"/>
    <w:rsid w:val="00086D20"/>
    <w:rsid w:val="00087A48"/>
    <w:rsid w:val="00090E20"/>
    <w:rsid w:val="000913FC"/>
    <w:rsid w:val="00091E9C"/>
    <w:rsid w:val="00093DD5"/>
    <w:rsid w:val="000947DB"/>
    <w:rsid w:val="00094987"/>
    <w:rsid w:val="00096A32"/>
    <w:rsid w:val="00096C79"/>
    <w:rsid w:val="0009720A"/>
    <w:rsid w:val="0009745D"/>
    <w:rsid w:val="0009793A"/>
    <w:rsid w:val="000A4EE7"/>
    <w:rsid w:val="000A6256"/>
    <w:rsid w:val="000B02D3"/>
    <w:rsid w:val="000B08AE"/>
    <w:rsid w:val="000B1E3F"/>
    <w:rsid w:val="000B27CF"/>
    <w:rsid w:val="000B2C29"/>
    <w:rsid w:val="000B2EA0"/>
    <w:rsid w:val="000B397E"/>
    <w:rsid w:val="000B5088"/>
    <w:rsid w:val="000B60A9"/>
    <w:rsid w:val="000B7CD7"/>
    <w:rsid w:val="000C0D53"/>
    <w:rsid w:val="000C1749"/>
    <w:rsid w:val="000C198A"/>
    <w:rsid w:val="000C2D84"/>
    <w:rsid w:val="000C3703"/>
    <w:rsid w:val="000C46C9"/>
    <w:rsid w:val="000C6BAC"/>
    <w:rsid w:val="000C6D5A"/>
    <w:rsid w:val="000D0794"/>
    <w:rsid w:val="000D0F01"/>
    <w:rsid w:val="000D308F"/>
    <w:rsid w:val="000D4518"/>
    <w:rsid w:val="000D4AE7"/>
    <w:rsid w:val="000D4C62"/>
    <w:rsid w:val="000E1044"/>
    <w:rsid w:val="000E1D0A"/>
    <w:rsid w:val="000E3BC2"/>
    <w:rsid w:val="000E4E18"/>
    <w:rsid w:val="000E7E3D"/>
    <w:rsid w:val="000F0E53"/>
    <w:rsid w:val="000F2B7F"/>
    <w:rsid w:val="000F2C5E"/>
    <w:rsid w:val="000F456B"/>
    <w:rsid w:val="000F465A"/>
    <w:rsid w:val="000F4BFA"/>
    <w:rsid w:val="000F4DBB"/>
    <w:rsid w:val="000F5EAC"/>
    <w:rsid w:val="000F5ECD"/>
    <w:rsid w:val="000F6670"/>
    <w:rsid w:val="000F7801"/>
    <w:rsid w:val="0010023D"/>
    <w:rsid w:val="001003AF"/>
    <w:rsid w:val="0010100A"/>
    <w:rsid w:val="001029EB"/>
    <w:rsid w:val="00105220"/>
    <w:rsid w:val="001054D1"/>
    <w:rsid w:val="001057E1"/>
    <w:rsid w:val="00105855"/>
    <w:rsid w:val="001070C1"/>
    <w:rsid w:val="00110B23"/>
    <w:rsid w:val="00111818"/>
    <w:rsid w:val="00111CE9"/>
    <w:rsid w:val="001120EF"/>
    <w:rsid w:val="001120F7"/>
    <w:rsid w:val="0011509C"/>
    <w:rsid w:val="00115C73"/>
    <w:rsid w:val="00116C6E"/>
    <w:rsid w:val="00117548"/>
    <w:rsid w:val="00117B32"/>
    <w:rsid w:val="00117D4E"/>
    <w:rsid w:val="00120B10"/>
    <w:rsid w:val="0012135D"/>
    <w:rsid w:val="00121CE4"/>
    <w:rsid w:val="001238E6"/>
    <w:rsid w:val="001249B2"/>
    <w:rsid w:val="00125171"/>
    <w:rsid w:val="001276E1"/>
    <w:rsid w:val="00130003"/>
    <w:rsid w:val="00130F30"/>
    <w:rsid w:val="0013141A"/>
    <w:rsid w:val="001320C6"/>
    <w:rsid w:val="001320E5"/>
    <w:rsid w:val="0013299A"/>
    <w:rsid w:val="00133F48"/>
    <w:rsid w:val="00134598"/>
    <w:rsid w:val="001375EE"/>
    <w:rsid w:val="001406FD"/>
    <w:rsid w:val="00140AF9"/>
    <w:rsid w:val="00140D60"/>
    <w:rsid w:val="00143033"/>
    <w:rsid w:val="001449DE"/>
    <w:rsid w:val="001453F3"/>
    <w:rsid w:val="0014637C"/>
    <w:rsid w:val="00146ACA"/>
    <w:rsid w:val="00147BC1"/>
    <w:rsid w:val="00147C34"/>
    <w:rsid w:val="00147CD9"/>
    <w:rsid w:val="00147D17"/>
    <w:rsid w:val="0015032B"/>
    <w:rsid w:val="00150591"/>
    <w:rsid w:val="00150D97"/>
    <w:rsid w:val="001516EC"/>
    <w:rsid w:val="00151BF3"/>
    <w:rsid w:val="00151CF7"/>
    <w:rsid w:val="00153901"/>
    <w:rsid w:val="001555C2"/>
    <w:rsid w:val="001561E5"/>
    <w:rsid w:val="00157990"/>
    <w:rsid w:val="00160C5C"/>
    <w:rsid w:val="00161A81"/>
    <w:rsid w:val="00165600"/>
    <w:rsid w:val="00165920"/>
    <w:rsid w:val="00165941"/>
    <w:rsid w:val="0016613E"/>
    <w:rsid w:val="00167FB1"/>
    <w:rsid w:val="00170E52"/>
    <w:rsid w:val="00171855"/>
    <w:rsid w:val="001719AF"/>
    <w:rsid w:val="0017221A"/>
    <w:rsid w:val="00173107"/>
    <w:rsid w:val="0017392D"/>
    <w:rsid w:val="00174DE7"/>
    <w:rsid w:val="00175C82"/>
    <w:rsid w:val="001776AD"/>
    <w:rsid w:val="00177BFE"/>
    <w:rsid w:val="00180397"/>
    <w:rsid w:val="00181B48"/>
    <w:rsid w:val="001829BE"/>
    <w:rsid w:val="00184F59"/>
    <w:rsid w:val="001856EE"/>
    <w:rsid w:val="00185929"/>
    <w:rsid w:val="00186E28"/>
    <w:rsid w:val="0018732C"/>
    <w:rsid w:val="00187D3A"/>
    <w:rsid w:val="00190668"/>
    <w:rsid w:val="00191848"/>
    <w:rsid w:val="00192836"/>
    <w:rsid w:val="00195087"/>
    <w:rsid w:val="0019521C"/>
    <w:rsid w:val="00195641"/>
    <w:rsid w:val="0019634D"/>
    <w:rsid w:val="0019675D"/>
    <w:rsid w:val="00197336"/>
    <w:rsid w:val="00197962"/>
    <w:rsid w:val="00197CF9"/>
    <w:rsid w:val="001A14E0"/>
    <w:rsid w:val="001A1CBF"/>
    <w:rsid w:val="001A2B7C"/>
    <w:rsid w:val="001A2BBA"/>
    <w:rsid w:val="001A3862"/>
    <w:rsid w:val="001A3D32"/>
    <w:rsid w:val="001A4BDB"/>
    <w:rsid w:val="001A54A6"/>
    <w:rsid w:val="001B06B2"/>
    <w:rsid w:val="001B1517"/>
    <w:rsid w:val="001B1FAF"/>
    <w:rsid w:val="001B35A2"/>
    <w:rsid w:val="001B37B1"/>
    <w:rsid w:val="001B417E"/>
    <w:rsid w:val="001B4960"/>
    <w:rsid w:val="001B4D9C"/>
    <w:rsid w:val="001B6462"/>
    <w:rsid w:val="001B71FB"/>
    <w:rsid w:val="001B72BB"/>
    <w:rsid w:val="001C0003"/>
    <w:rsid w:val="001C0089"/>
    <w:rsid w:val="001C07A8"/>
    <w:rsid w:val="001C1259"/>
    <w:rsid w:val="001C15A2"/>
    <w:rsid w:val="001C21B9"/>
    <w:rsid w:val="001C2B64"/>
    <w:rsid w:val="001C5E17"/>
    <w:rsid w:val="001D1736"/>
    <w:rsid w:val="001D1DF4"/>
    <w:rsid w:val="001D2252"/>
    <w:rsid w:val="001D2951"/>
    <w:rsid w:val="001D30E5"/>
    <w:rsid w:val="001D49E7"/>
    <w:rsid w:val="001D4FD1"/>
    <w:rsid w:val="001D5CEC"/>
    <w:rsid w:val="001D6012"/>
    <w:rsid w:val="001E060C"/>
    <w:rsid w:val="001E149B"/>
    <w:rsid w:val="001E25D5"/>
    <w:rsid w:val="001E2992"/>
    <w:rsid w:val="001E34C5"/>
    <w:rsid w:val="001E36E8"/>
    <w:rsid w:val="001E3970"/>
    <w:rsid w:val="001E70EE"/>
    <w:rsid w:val="001E7F4A"/>
    <w:rsid w:val="001F01A1"/>
    <w:rsid w:val="001F04B1"/>
    <w:rsid w:val="001F0593"/>
    <w:rsid w:val="001F168D"/>
    <w:rsid w:val="001F1C1A"/>
    <w:rsid w:val="001F32B0"/>
    <w:rsid w:val="001F3AD2"/>
    <w:rsid w:val="001F415C"/>
    <w:rsid w:val="001F4495"/>
    <w:rsid w:val="001F4975"/>
    <w:rsid w:val="001F4B13"/>
    <w:rsid w:val="001F6606"/>
    <w:rsid w:val="001F6BB4"/>
    <w:rsid w:val="002019B7"/>
    <w:rsid w:val="00201A12"/>
    <w:rsid w:val="00201DD6"/>
    <w:rsid w:val="002022D5"/>
    <w:rsid w:val="00204417"/>
    <w:rsid w:val="0020477A"/>
    <w:rsid w:val="002048BF"/>
    <w:rsid w:val="00204D8C"/>
    <w:rsid w:val="00204F96"/>
    <w:rsid w:val="00205733"/>
    <w:rsid w:val="00207EAD"/>
    <w:rsid w:val="002101F0"/>
    <w:rsid w:val="002105BC"/>
    <w:rsid w:val="00213E77"/>
    <w:rsid w:val="00214003"/>
    <w:rsid w:val="00214362"/>
    <w:rsid w:val="00214EF0"/>
    <w:rsid w:val="002154D7"/>
    <w:rsid w:val="00215BDB"/>
    <w:rsid w:val="002201A2"/>
    <w:rsid w:val="00220AC0"/>
    <w:rsid w:val="00220D58"/>
    <w:rsid w:val="0022165C"/>
    <w:rsid w:val="002220E6"/>
    <w:rsid w:val="00222544"/>
    <w:rsid w:val="0022365E"/>
    <w:rsid w:val="00223C72"/>
    <w:rsid w:val="002242B8"/>
    <w:rsid w:val="00225098"/>
    <w:rsid w:val="00225139"/>
    <w:rsid w:val="00225A46"/>
    <w:rsid w:val="00226A11"/>
    <w:rsid w:val="0022752E"/>
    <w:rsid w:val="00227652"/>
    <w:rsid w:val="002321F4"/>
    <w:rsid w:val="002329F1"/>
    <w:rsid w:val="00232BC8"/>
    <w:rsid w:val="00232F47"/>
    <w:rsid w:val="002333A9"/>
    <w:rsid w:val="002349A2"/>
    <w:rsid w:val="00234A40"/>
    <w:rsid w:val="00234B6E"/>
    <w:rsid w:val="0024144B"/>
    <w:rsid w:val="00241A14"/>
    <w:rsid w:val="00244264"/>
    <w:rsid w:val="002443E3"/>
    <w:rsid w:val="00244524"/>
    <w:rsid w:val="002467B4"/>
    <w:rsid w:val="002471E6"/>
    <w:rsid w:val="002502E9"/>
    <w:rsid w:val="00250870"/>
    <w:rsid w:val="00251214"/>
    <w:rsid w:val="00252412"/>
    <w:rsid w:val="00252B40"/>
    <w:rsid w:val="00252FB7"/>
    <w:rsid w:val="0025438D"/>
    <w:rsid w:val="002561BF"/>
    <w:rsid w:val="0025659D"/>
    <w:rsid w:val="00256BA9"/>
    <w:rsid w:val="002609E8"/>
    <w:rsid w:val="00260D34"/>
    <w:rsid w:val="00261B5E"/>
    <w:rsid w:val="00263302"/>
    <w:rsid w:val="00264FFB"/>
    <w:rsid w:val="0026564A"/>
    <w:rsid w:val="002657F2"/>
    <w:rsid w:val="00265A32"/>
    <w:rsid w:val="00265DF8"/>
    <w:rsid w:val="002667B2"/>
    <w:rsid w:val="00270113"/>
    <w:rsid w:val="002702B5"/>
    <w:rsid w:val="00271398"/>
    <w:rsid w:val="002725A9"/>
    <w:rsid w:val="00273B28"/>
    <w:rsid w:val="002749F5"/>
    <w:rsid w:val="0028329C"/>
    <w:rsid w:val="00283A8F"/>
    <w:rsid w:val="00284243"/>
    <w:rsid w:val="00285267"/>
    <w:rsid w:val="00286DDA"/>
    <w:rsid w:val="00287464"/>
    <w:rsid w:val="0029052A"/>
    <w:rsid w:val="00290AD7"/>
    <w:rsid w:val="0029208A"/>
    <w:rsid w:val="00292780"/>
    <w:rsid w:val="00292C10"/>
    <w:rsid w:val="00293124"/>
    <w:rsid w:val="002943B5"/>
    <w:rsid w:val="0029478E"/>
    <w:rsid w:val="00294837"/>
    <w:rsid w:val="002948A1"/>
    <w:rsid w:val="00295360"/>
    <w:rsid w:val="002956E7"/>
    <w:rsid w:val="002959E5"/>
    <w:rsid w:val="00295A8E"/>
    <w:rsid w:val="002962F1"/>
    <w:rsid w:val="002967A1"/>
    <w:rsid w:val="00297A4D"/>
    <w:rsid w:val="002A0218"/>
    <w:rsid w:val="002A07EB"/>
    <w:rsid w:val="002A1302"/>
    <w:rsid w:val="002A15D3"/>
    <w:rsid w:val="002A176E"/>
    <w:rsid w:val="002A2AC7"/>
    <w:rsid w:val="002A494D"/>
    <w:rsid w:val="002B3F15"/>
    <w:rsid w:val="002B4BB3"/>
    <w:rsid w:val="002B4DA6"/>
    <w:rsid w:val="002B5BB5"/>
    <w:rsid w:val="002C0159"/>
    <w:rsid w:val="002C074D"/>
    <w:rsid w:val="002C1199"/>
    <w:rsid w:val="002C11C8"/>
    <w:rsid w:val="002C28F9"/>
    <w:rsid w:val="002C4AE0"/>
    <w:rsid w:val="002C63A1"/>
    <w:rsid w:val="002D01D4"/>
    <w:rsid w:val="002D1991"/>
    <w:rsid w:val="002D1E05"/>
    <w:rsid w:val="002D1FA6"/>
    <w:rsid w:val="002D2471"/>
    <w:rsid w:val="002D2F60"/>
    <w:rsid w:val="002D30B6"/>
    <w:rsid w:val="002D3295"/>
    <w:rsid w:val="002D573F"/>
    <w:rsid w:val="002D5902"/>
    <w:rsid w:val="002D6C7D"/>
    <w:rsid w:val="002D793F"/>
    <w:rsid w:val="002E1BBA"/>
    <w:rsid w:val="002E25F3"/>
    <w:rsid w:val="002E29C3"/>
    <w:rsid w:val="002E3ED0"/>
    <w:rsid w:val="002E4593"/>
    <w:rsid w:val="002E4F81"/>
    <w:rsid w:val="002E5B59"/>
    <w:rsid w:val="002E6038"/>
    <w:rsid w:val="002E7785"/>
    <w:rsid w:val="002F02BF"/>
    <w:rsid w:val="002F1517"/>
    <w:rsid w:val="002F2BDA"/>
    <w:rsid w:val="002F3541"/>
    <w:rsid w:val="002F3CC4"/>
    <w:rsid w:val="002F3D20"/>
    <w:rsid w:val="002F492D"/>
    <w:rsid w:val="002F555C"/>
    <w:rsid w:val="002F6455"/>
    <w:rsid w:val="002F6A38"/>
    <w:rsid w:val="002F7541"/>
    <w:rsid w:val="002F7E6F"/>
    <w:rsid w:val="00304010"/>
    <w:rsid w:val="00305A8A"/>
    <w:rsid w:val="00305BE8"/>
    <w:rsid w:val="003062E4"/>
    <w:rsid w:val="00307179"/>
    <w:rsid w:val="00307466"/>
    <w:rsid w:val="00307F94"/>
    <w:rsid w:val="00310CE7"/>
    <w:rsid w:val="00310D61"/>
    <w:rsid w:val="00311037"/>
    <w:rsid w:val="003116B2"/>
    <w:rsid w:val="003120D0"/>
    <w:rsid w:val="00312883"/>
    <w:rsid w:val="00312A25"/>
    <w:rsid w:val="00312BB0"/>
    <w:rsid w:val="00313080"/>
    <w:rsid w:val="00313CBB"/>
    <w:rsid w:val="003143C3"/>
    <w:rsid w:val="003145AC"/>
    <w:rsid w:val="00315531"/>
    <w:rsid w:val="00315AEE"/>
    <w:rsid w:val="00315B37"/>
    <w:rsid w:val="003161F7"/>
    <w:rsid w:val="003211B5"/>
    <w:rsid w:val="00321E85"/>
    <w:rsid w:val="00324A30"/>
    <w:rsid w:val="00324BEB"/>
    <w:rsid w:val="00325719"/>
    <w:rsid w:val="00325DE8"/>
    <w:rsid w:val="00326513"/>
    <w:rsid w:val="003273DA"/>
    <w:rsid w:val="0032748C"/>
    <w:rsid w:val="00330435"/>
    <w:rsid w:val="0033301A"/>
    <w:rsid w:val="0033309E"/>
    <w:rsid w:val="0033405D"/>
    <w:rsid w:val="003372D8"/>
    <w:rsid w:val="00337967"/>
    <w:rsid w:val="0034071C"/>
    <w:rsid w:val="00342F47"/>
    <w:rsid w:val="003430DD"/>
    <w:rsid w:val="00343A37"/>
    <w:rsid w:val="00343A7C"/>
    <w:rsid w:val="00345207"/>
    <w:rsid w:val="00346D1F"/>
    <w:rsid w:val="00350186"/>
    <w:rsid w:val="00351ED6"/>
    <w:rsid w:val="0035211C"/>
    <w:rsid w:val="00353706"/>
    <w:rsid w:val="003542FF"/>
    <w:rsid w:val="00356405"/>
    <w:rsid w:val="00356C3F"/>
    <w:rsid w:val="00357105"/>
    <w:rsid w:val="0035767D"/>
    <w:rsid w:val="00357C88"/>
    <w:rsid w:val="00360590"/>
    <w:rsid w:val="00361114"/>
    <w:rsid w:val="00362047"/>
    <w:rsid w:val="0036234C"/>
    <w:rsid w:val="00362FA6"/>
    <w:rsid w:val="00364A76"/>
    <w:rsid w:val="00364BD3"/>
    <w:rsid w:val="00366EE5"/>
    <w:rsid w:val="003701F0"/>
    <w:rsid w:val="00371568"/>
    <w:rsid w:val="00372D04"/>
    <w:rsid w:val="00373135"/>
    <w:rsid w:val="0037314E"/>
    <w:rsid w:val="00373FC2"/>
    <w:rsid w:val="00374DA8"/>
    <w:rsid w:val="00375565"/>
    <w:rsid w:val="00375DE9"/>
    <w:rsid w:val="003762DF"/>
    <w:rsid w:val="00376A2F"/>
    <w:rsid w:val="00381604"/>
    <w:rsid w:val="003819A6"/>
    <w:rsid w:val="00381D9F"/>
    <w:rsid w:val="00384616"/>
    <w:rsid w:val="00385C2F"/>
    <w:rsid w:val="00385CE6"/>
    <w:rsid w:val="003863D4"/>
    <w:rsid w:val="00386DA2"/>
    <w:rsid w:val="003908FD"/>
    <w:rsid w:val="0039175B"/>
    <w:rsid w:val="0039301D"/>
    <w:rsid w:val="003A1AC9"/>
    <w:rsid w:val="003A1B49"/>
    <w:rsid w:val="003A1F38"/>
    <w:rsid w:val="003A2034"/>
    <w:rsid w:val="003A3603"/>
    <w:rsid w:val="003A5426"/>
    <w:rsid w:val="003A5ACD"/>
    <w:rsid w:val="003A5ECD"/>
    <w:rsid w:val="003A6806"/>
    <w:rsid w:val="003A7ADE"/>
    <w:rsid w:val="003B03EB"/>
    <w:rsid w:val="003B0884"/>
    <w:rsid w:val="003B0B65"/>
    <w:rsid w:val="003B150B"/>
    <w:rsid w:val="003B1B45"/>
    <w:rsid w:val="003B2D28"/>
    <w:rsid w:val="003B34A9"/>
    <w:rsid w:val="003B39F6"/>
    <w:rsid w:val="003B45F1"/>
    <w:rsid w:val="003C0ED3"/>
    <w:rsid w:val="003C11B6"/>
    <w:rsid w:val="003C12A1"/>
    <w:rsid w:val="003C1D55"/>
    <w:rsid w:val="003C1E05"/>
    <w:rsid w:val="003C23DF"/>
    <w:rsid w:val="003C31E8"/>
    <w:rsid w:val="003C3D8E"/>
    <w:rsid w:val="003C3F6F"/>
    <w:rsid w:val="003C42FC"/>
    <w:rsid w:val="003C53AC"/>
    <w:rsid w:val="003C5FEA"/>
    <w:rsid w:val="003C699D"/>
    <w:rsid w:val="003C776C"/>
    <w:rsid w:val="003D2341"/>
    <w:rsid w:val="003D2667"/>
    <w:rsid w:val="003D2FCA"/>
    <w:rsid w:val="003D31E8"/>
    <w:rsid w:val="003D5CD8"/>
    <w:rsid w:val="003D7EE2"/>
    <w:rsid w:val="003E02AA"/>
    <w:rsid w:val="003E1DB9"/>
    <w:rsid w:val="003E2DEC"/>
    <w:rsid w:val="003E2FC1"/>
    <w:rsid w:val="003E3904"/>
    <w:rsid w:val="003E3E15"/>
    <w:rsid w:val="003E50C7"/>
    <w:rsid w:val="003E5796"/>
    <w:rsid w:val="003E673C"/>
    <w:rsid w:val="003E6D17"/>
    <w:rsid w:val="003E71C2"/>
    <w:rsid w:val="003E7AA7"/>
    <w:rsid w:val="003E7E9D"/>
    <w:rsid w:val="003F0F5C"/>
    <w:rsid w:val="003F1A09"/>
    <w:rsid w:val="003F2BA6"/>
    <w:rsid w:val="003F3A58"/>
    <w:rsid w:val="003F4166"/>
    <w:rsid w:val="003F45CE"/>
    <w:rsid w:val="003F589D"/>
    <w:rsid w:val="003F5FAF"/>
    <w:rsid w:val="003F6C3A"/>
    <w:rsid w:val="003F716A"/>
    <w:rsid w:val="003F7E21"/>
    <w:rsid w:val="004029B5"/>
    <w:rsid w:val="00404C1A"/>
    <w:rsid w:val="004059D4"/>
    <w:rsid w:val="00405BDD"/>
    <w:rsid w:val="00405D4E"/>
    <w:rsid w:val="004061E1"/>
    <w:rsid w:val="004066BC"/>
    <w:rsid w:val="00407211"/>
    <w:rsid w:val="00407F85"/>
    <w:rsid w:val="00411F9C"/>
    <w:rsid w:val="00412F92"/>
    <w:rsid w:val="00413247"/>
    <w:rsid w:val="00413EF5"/>
    <w:rsid w:val="004162C0"/>
    <w:rsid w:val="00417CDF"/>
    <w:rsid w:val="00422197"/>
    <w:rsid w:val="00422ADF"/>
    <w:rsid w:val="0042618E"/>
    <w:rsid w:val="00427049"/>
    <w:rsid w:val="00427EC9"/>
    <w:rsid w:val="00430D53"/>
    <w:rsid w:val="00432F5B"/>
    <w:rsid w:val="00433570"/>
    <w:rsid w:val="0043445F"/>
    <w:rsid w:val="00435968"/>
    <w:rsid w:val="00436643"/>
    <w:rsid w:val="00436E70"/>
    <w:rsid w:val="004378B7"/>
    <w:rsid w:val="00437C90"/>
    <w:rsid w:val="004401B4"/>
    <w:rsid w:val="00440957"/>
    <w:rsid w:val="00440E7A"/>
    <w:rsid w:val="0044186A"/>
    <w:rsid w:val="004418D0"/>
    <w:rsid w:val="004435A1"/>
    <w:rsid w:val="00443BC0"/>
    <w:rsid w:val="004442A2"/>
    <w:rsid w:val="00444D9F"/>
    <w:rsid w:val="004457DD"/>
    <w:rsid w:val="00445FD9"/>
    <w:rsid w:val="00446449"/>
    <w:rsid w:val="004534AE"/>
    <w:rsid w:val="004575C0"/>
    <w:rsid w:val="00457614"/>
    <w:rsid w:val="00460BD0"/>
    <w:rsid w:val="00462213"/>
    <w:rsid w:val="00464A4D"/>
    <w:rsid w:val="00471012"/>
    <w:rsid w:val="00471584"/>
    <w:rsid w:val="00471A55"/>
    <w:rsid w:val="004720D9"/>
    <w:rsid w:val="004728CB"/>
    <w:rsid w:val="00472C90"/>
    <w:rsid w:val="0047446E"/>
    <w:rsid w:val="00474902"/>
    <w:rsid w:val="0047524E"/>
    <w:rsid w:val="00475493"/>
    <w:rsid w:val="0047587C"/>
    <w:rsid w:val="00477B87"/>
    <w:rsid w:val="00480015"/>
    <w:rsid w:val="00480FF0"/>
    <w:rsid w:val="00482A3C"/>
    <w:rsid w:val="00484876"/>
    <w:rsid w:val="0048597D"/>
    <w:rsid w:val="00485B99"/>
    <w:rsid w:val="004860C0"/>
    <w:rsid w:val="004868F8"/>
    <w:rsid w:val="00486D6F"/>
    <w:rsid w:val="004873CE"/>
    <w:rsid w:val="004879EB"/>
    <w:rsid w:val="00487E78"/>
    <w:rsid w:val="004900C0"/>
    <w:rsid w:val="004911C5"/>
    <w:rsid w:val="00492F9E"/>
    <w:rsid w:val="00493700"/>
    <w:rsid w:val="00494F6E"/>
    <w:rsid w:val="004957F0"/>
    <w:rsid w:val="00495C71"/>
    <w:rsid w:val="0049690D"/>
    <w:rsid w:val="004A0B80"/>
    <w:rsid w:val="004A18B8"/>
    <w:rsid w:val="004A24A3"/>
    <w:rsid w:val="004A28BA"/>
    <w:rsid w:val="004A3459"/>
    <w:rsid w:val="004A3525"/>
    <w:rsid w:val="004A3E20"/>
    <w:rsid w:val="004A55C0"/>
    <w:rsid w:val="004A5637"/>
    <w:rsid w:val="004A67A7"/>
    <w:rsid w:val="004A6C82"/>
    <w:rsid w:val="004A7E5A"/>
    <w:rsid w:val="004B0C07"/>
    <w:rsid w:val="004B1514"/>
    <w:rsid w:val="004B1C8E"/>
    <w:rsid w:val="004B1E0A"/>
    <w:rsid w:val="004B2081"/>
    <w:rsid w:val="004B2DAF"/>
    <w:rsid w:val="004B47FA"/>
    <w:rsid w:val="004B6CF9"/>
    <w:rsid w:val="004B7258"/>
    <w:rsid w:val="004B7ABC"/>
    <w:rsid w:val="004B7F98"/>
    <w:rsid w:val="004C1255"/>
    <w:rsid w:val="004C2DB7"/>
    <w:rsid w:val="004C4EAE"/>
    <w:rsid w:val="004C5040"/>
    <w:rsid w:val="004C5C70"/>
    <w:rsid w:val="004C7153"/>
    <w:rsid w:val="004C7F0A"/>
    <w:rsid w:val="004D03CC"/>
    <w:rsid w:val="004D0771"/>
    <w:rsid w:val="004D17FB"/>
    <w:rsid w:val="004D1FEF"/>
    <w:rsid w:val="004D2816"/>
    <w:rsid w:val="004D37DD"/>
    <w:rsid w:val="004D4EA8"/>
    <w:rsid w:val="004D4F42"/>
    <w:rsid w:val="004D5CE9"/>
    <w:rsid w:val="004D5FF7"/>
    <w:rsid w:val="004D72AF"/>
    <w:rsid w:val="004E00A5"/>
    <w:rsid w:val="004E061B"/>
    <w:rsid w:val="004E0A2F"/>
    <w:rsid w:val="004E23B5"/>
    <w:rsid w:val="004E25A9"/>
    <w:rsid w:val="004E58F9"/>
    <w:rsid w:val="004E5AB1"/>
    <w:rsid w:val="004E6732"/>
    <w:rsid w:val="004E6FA3"/>
    <w:rsid w:val="004F0240"/>
    <w:rsid w:val="004F0975"/>
    <w:rsid w:val="004F1571"/>
    <w:rsid w:val="004F2806"/>
    <w:rsid w:val="004F3861"/>
    <w:rsid w:val="004F49DC"/>
    <w:rsid w:val="004F4EC8"/>
    <w:rsid w:val="004F53E9"/>
    <w:rsid w:val="004F632E"/>
    <w:rsid w:val="004F73EB"/>
    <w:rsid w:val="004F76CD"/>
    <w:rsid w:val="005002EA"/>
    <w:rsid w:val="00501B90"/>
    <w:rsid w:val="00503F1A"/>
    <w:rsid w:val="00505865"/>
    <w:rsid w:val="00505FBF"/>
    <w:rsid w:val="00507B87"/>
    <w:rsid w:val="00510C99"/>
    <w:rsid w:val="00511E0A"/>
    <w:rsid w:val="0051265A"/>
    <w:rsid w:val="005163CD"/>
    <w:rsid w:val="005165DA"/>
    <w:rsid w:val="0051681B"/>
    <w:rsid w:val="00517DD9"/>
    <w:rsid w:val="005212C4"/>
    <w:rsid w:val="005216CE"/>
    <w:rsid w:val="005226F1"/>
    <w:rsid w:val="00522DCA"/>
    <w:rsid w:val="0052370C"/>
    <w:rsid w:val="00523CBC"/>
    <w:rsid w:val="0052654B"/>
    <w:rsid w:val="00530249"/>
    <w:rsid w:val="00530864"/>
    <w:rsid w:val="00531525"/>
    <w:rsid w:val="00531B20"/>
    <w:rsid w:val="005329AE"/>
    <w:rsid w:val="00533B61"/>
    <w:rsid w:val="00534224"/>
    <w:rsid w:val="005349C2"/>
    <w:rsid w:val="0053666D"/>
    <w:rsid w:val="005367E1"/>
    <w:rsid w:val="0053699E"/>
    <w:rsid w:val="00536C58"/>
    <w:rsid w:val="00537F4F"/>
    <w:rsid w:val="00543765"/>
    <w:rsid w:val="0054387A"/>
    <w:rsid w:val="00543AC8"/>
    <w:rsid w:val="00543D44"/>
    <w:rsid w:val="005445A8"/>
    <w:rsid w:val="00554220"/>
    <w:rsid w:val="005556C7"/>
    <w:rsid w:val="00555DDB"/>
    <w:rsid w:val="00555E28"/>
    <w:rsid w:val="00555F9D"/>
    <w:rsid w:val="00556C1D"/>
    <w:rsid w:val="005573BE"/>
    <w:rsid w:val="005577FF"/>
    <w:rsid w:val="00561C0F"/>
    <w:rsid w:val="005625A2"/>
    <w:rsid w:val="00563015"/>
    <w:rsid w:val="005656D1"/>
    <w:rsid w:val="00565B1C"/>
    <w:rsid w:val="0056767E"/>
    <w:rsid w:val="005677F8"/>
    <w:rsid w:val="00571232"/>
    <w:rsid w:val="00571CBF"/>
    <w:rsid w:val="00571D77"/>
    <w:rsid w:val="00573170"/>
    <w:rsid w:val="00573CD0"/>
    <w:rsid w:val="00573E60"/>
    <w:rsid w:val="00573F55"/>
    <w:rsid w:val="0057502C"/>
    <w:rsid w:val="005755C5"/>
    <w:rsid w:val="00575A09"/>
    <w:rsid w:val="00582DE2"/>
    <w:rsid w:val="005835C6"/>
    <w:rsid w:val="00584B66"/>
    <w:rsid w:val="0058521B"/>
    <w:rsid w:val="0058551B"/>
    <w:rsid w:val="00585670"/>
    <w:rsid w:val="00585E70"/>
    <w:rsid w:val="0058734D"/>
    <w:rsid w:val="005902A6"/>
    <w:rsid w:val="0059065A"/>
    <w:rsid w:val="00593420"/>
    <w:rsid w:val="00595091"/>
    <w:rsid w:val="00595407"/>
    <w:rsid w:val="005955DD"/>
    <w:rsid w:val="00595EA6"/>
    <w:rsid w:val="00595FDB"/>
    <w:rsid w:val="00596FEE"/>
    <w:rsid w:val="005A1F36"/>
    <w:rsid w:val="005A356F"/>
    <w:rsid w:val="005A39F9"/>
    <w:rsid w:val="005A4619"/>
    <w:rsid w:val="005A5698"/>
    <w:rsid w:val="005A7740"/>
    <w:rsid w:val="005A7E0A"/>
    <w:rsid w:val="005B25A6"/>
    <w:rsid w:val="005B465E"/>
    <w:rsid w:val="005B6301"/>
    <w:rsid w:val="005B66E9"/>
    <w:rsid w:val="005B78E5"/>
    <w:rsid w:val="005C0A9F"/>
    <w:rsid w:val="005C0EF0"/>
    <w:rsid w:val="005C1CFF"/>
    <w:rsid w:val="005C420D"/>
    <w:rsid w:val="005C4229"/>
    <w:rsid w:val="005C449A"/>
    <w:rsid w:val="005C49E5"/>
    <w:rsid w:val="005C678F"/>
    <w:rsid w:val="005C6AAC"/>
    <w:rsid w:val="005C7959"/>
    <w:rsid w:val="005D13C3"/>
    <w:rsid w:val="005D2203"/>
    <w:rsid w:val="005D256F"/>
    <w:rsid w:val="005D2695"/>
    <w:rsid w:val="005D286E"/>
    <w:rsid w:val="005D3217"/>
    <w:rsid w:val="005D3BF6"/>
    <w:rsid w:val="005D5551"/>
    <w:rsid w:val="005D5757"/>
    <w:rsid w:val="005D6981"/>
    <w:rsid w:val="005D6A81"/>
    <w:rsid w:val="005D6F7A"/>
    <w:rsid w:val="005D7C90"/>
    <w:rsid w:val="005E134B"/>
    <w:rsid w:val="005E2249"/>
    <w:rsid w:val="005E3141"/>
    <w:rsid w:val="005E376B"/>
    <w:rsid w:val="005E6471"/>
    <w:rsid w:val="005E6C2C"/>
    <w:rsid w:val="005E762D"/>
    <w:rsid w:val="005F0467"/>
    <w:rsid w:val="005F0553"/>
    <w:rsid w:val="005F0DB2"/>
    <w:rsid w:val="005F0FBE"/>
    <w:rsid w:val="005F129F"/>
    <w:rsid w:val="005F19B8"/>
    <w:rsid w:val="005F1BE6"/>
    <w:rsid w:val="005F29C8"/>
    <w:rsid w:val="005F37A4"/>
    <w:rsid w:val="005F38AC"/>
    <w:rsid w:val="005F4361"/>
    <w:rsid w:val="005F517A"/>
    <w:rsid w:val="005F523B"/>
    <w:rsid w:val="005F62E4"/>
    <w:rsid w:val="005F731D"/>
    <w:rsid w:val="00600D70"/>
    <w:rsid w:val="00602985"/>
    <w:rsid w:val="0060331D"/>
    <w:rsid w:val="006036D9"/>
    <w:rsid w:val="00604172"/>
    <w:rsid w:val="00604376"/>
    <w:rsid w:val="006048D9"/>
    <w:rsid w:val="00604D98"/>
    <w:rsid w:val="006053DE"/>
    <w:rsid w:val="00605BF8"/>
    <w:rsid w:val="00606C33"/>
    <w:rsid w:val="00607457"/>
    <w:rsid w:val="0061059A"/>
    <w:rsid w:val="00611A59"/>
    <w:rsid w:val="00612C43"/>
    <w:rsid w:val="0061538E"/>
    <w:rsid w:val="0061680C"/>
    <w:rsid w:val="0061780B"/>
    <w:rsid w:val="00621A2E"/>
    <w:rsid w:val="00622872"/>
    <w:rsid w:val="00622D1B"/>
    <w:rsid w:val="006242CA"/>
    <w:rsid w:val="0062454C"/>
    <w:rsid w:val="00624B75"/>
    <w:rsid w:val="006256D5"/>
    <w:rsid w:val="00625810"/>
    <w:rsid w:val="00626145"/>
    <w:rsid w:val="00626C06"/>
    <w:rsid w:val="00627F30"/>
    <w:rsid w:val="006323BF"/>
    <w:rsid w:val="00634D11"/>
    <w:rsid w:val="006355D6"/>
    <w:rsid w:val="00635AA1"/>
    <w:rsid w:val="0063636A"/>
    <w:rsid w:val="00636EC4"/>
    <w:rsid w:val="006372E9"/>
    <w:rsid w:val="006373EC"/>
    <w:rsid w:val="00637EE5"/>
    <w:rsid w:val="00640113"/>
    <w:rsid w:val="00640505"/>
    <w:rsid w:val="00640A75"/>
    <w:rsid w:val="006427BC"/>
    <w:rsid w:val="0064280B"/>
    <w:rsid w:val="00642EF7"/>
    <w:rsid w:val="006446A3"/>
    <w:rsid w:val="00644E5C"/>
    <w:rsid w:val="00645D76"/>
    <w:rsid w:val="00645FF6"/>
    <w:rsid w:val="00646A28"/>
    <w:rsid w:val="00646FDC"/>
    <w:rsid w:val="0064735F"/>
    <w:rsid w:val="00647D74"/>
    <w:rsid w:val="006518F0"/>
    <w:rsid w:val="00652CAF"/>
    <w:rsid w:val="006530BC"/>
    <w:rsid w:val="00654D39"/>
    <w:rsid w:val="00655941"/>
    <w:rsid w:val="00656721"/>
    <w:rsid w:val="00656965"/>
    <w:rsid w:val="00656F8F"/>
    <w:rsid w:val="006612D8"/>
    <w:rsid w:val="00661E12"/>
    <w:rsid w:val="00662723"/>
    <w:rsid w:val="00664E12"/>
    <w:rsid w:val="006653A9"/>
    <w:rsid w:val="006658B1"/>
    <w:rsid w:val="00665BA6"/>
    <w:rsid w:val="00665BE2"/>
    <w:rsid w:val="006669AA"/>
    <w:rsid w:val="00666BD8"/>
    <w:rsid w:val="00671CC8"/>
    <w:rsid w:val="00672F7D"/>
    <w:rsid w:val="00676A3F"/>
    <w:rsid w:val="00680E60"/>
    <w:rsid w:val="006810ED"/>
    <w:rsid w:val="00681169"/>
    <w:rsid w:val="00681947"/>
    <w:rsid w:val="00681967"/>
    <w:rsid w:val="00681B7A"/>
    <w:rsid w:val="00681F3A"/>
    <w:rsid w:val="006831B7"/>
    <w:rsid w:val="00686AC8"/>
    <w:rsid w:val="00690F40"/>
    <w:rsid w:val="00692084"/>
    <w:rsid w:val="006926ED"/>
    <w:rsid w:val="00692E6D"/>
    <w:rsid w:val="006935AA"/>
    <w:rsid w:val="00694448"/>
    <w:rsid w:val="00696630"/>
    <w:rsid w:val="00696A0C"/>
    <w:rsid w:val="00697CAA"/>
    <w:rsid w:val="006A3106"/>
    <w:rsid w:val="006A32DA"/>
    <w:rsid w:val="006A39B2"/>
    <w:rsid w:val="006A3CB5"/>
    <w:rsid w:val="006A4A22"/>
    <w:rsid w:val="006B0074"/>
    <w:rsid w:val="006B3D4B"/>
    <w:rsid w:val="006B5918"/>
    <w:rsid w:val="006C20CD"/>
    <w:rsid w:val="006C5B4E"/>
    <w:rsid w:val="006C7489"/>
    <w:rsid w:val="006C789C"/>
    <w:rsid w:val="006D2475"/>
    <w:rsid w:val="006D255C"/>
    <w:rsid w:val="006D2914"/>
    <w:rsid w:val="006D2ABB"/>
    <w:rsid w:val="006D3FB9"/>
    <w:rsid w:val="006D69F1"/>
    <w:rsid w:val="006D7CF7"/>
    <w:rsid w:val="006E0D4F"/>
    <w:rsid w:val="006E120F"/>
    <w:rsid w:val="006E1B19"/>
    <w:rsid w:val="006E1BDF"/>
    <w:rsid w:val="006E21B4"/>
    <w:rsid w:val="006E36C9"/>
    <w:rsid w:val="006E3FE9"/>
    <w:rsid w:val="006E4F6B"/>
    <w:rsid w:val="006E52CC"/>
    <w:rsid w:val="006E57E7"/>
    <w:rsid w:val="006F0975"/>
    <w:rsid w:val="006F1AB6"/>
    <w:rsid w:val="006F24F4"/>
    <w:rsid w:val="006F3D90"/>
    <w:rsid w:val="006F6D1E"/>
    <w:rsid w:val="006F6D6C"/>
    <w:rsid w:val="006F6D75"/>
    <w:rsid w:val="007000E0"/>
    <w:rsid w:val="0070056E"/>
    <w:rsid w:val="00700DD7"/>
    <w:rsid w:val="00700F23"/>
    <w:rsid w:val="00701D1D"/>
    <w:rsid w:val="00701EAA"/>
    <w:rsid w:val="00704C4A"/>
    <w:rsid w:val="007051C4"/>
    <w:rsid w:val="0070660A"/>
    <w:rsid w:val="00706DCF"/>
    <w:rsid w:val="00710989"/>
    <w:rsid w:val="00712E80"/>
    <w:rsid w:val="00712F0F"/>
    <w:rsid w:val="0071493B"/>
    <w:rsid w:val="007149B7"/>
    <w:rsid w:val="00714DD5"/>
    <w:rsid w:val="00716AC0"/>
    <w:rsid w:val="0071708A"/>
    <w:rsid w:val="0071716D"/>
    <w:rsid w:val="00720643"/>
    <w:rsid w:val="00720A80"/>
    <w:rsid w:val="00720E5E"/>
    <w:rsid w:val="007211A3"/>
    <w:rsid w:val="0072128D"/>
    <w:rsid w:val="00722298"/>
    <w:rsid w:val="007228C1"/>
    <w:rsid w:val="007229E4"/>
    <w:rsid w:val="00722A2A"/>
    <w:rsid w:val="00725319"/>
    <w:rsid w:val="00725CB5"/>
    <w:rsid w:val="007263DE"/>
    <w:rsid w:val="0072788D"/>
    <w:rsid w:val="007278CC"/>
    <w:rsid w:val="007325EA"/>
    <w:rsid w:val="00734D20"/>
    <w:rsid w:val="00735054"/>
    <w:rsid w:val="007362B9"/>
    <w:rsid w:val="0073763C"/>
    <w:rsid w:val="007401CE"/>
    <w:rsid w:val="007408E0"/>
    <w:rsid w:val="00742060"/>
    <w:rsid w:val="0074229E"/>
    <w:rsid w:val="00743D29"/>
    <w:rsid w:val="00746235"/>
    <w:rsid w:val="00747DE4"/>
    <w:rsid w:val="00747F1D"/>
    <w:rsid w:val="007506D4"/>
    <w:rsid w:val="0075089E"/>
    <w:rsid w:val="00750BFC"/>
    <w:rsid w:val="00750F8A"/>
    <w:rsid w:val="0075165B"/>
    <w:rsid w:val="007532E8"/>
    <w:rsid w:val="007533AB"/>
    <w:rsid w:val="00754DAE"/>
    <w:rsid w:val="007559C4"/>
    <w:rsid w:val="00756D4B"/>
    <w:rsid w:val="0075707F"/>
    <w:rsid w:val="007571BC"/>
    <w:rsid w:val="007572C3"/>
    <w:rsid w:val="00760F61"/>
    <w:rsid w:val="0076178B"/>
    <w:rsid w:val="007621E9"/>
    <w:rsid w:val="0076371E"/>
    <w:rsid w:val="007637D3"/>
    <w:rsid w:val="00764238"/>
    <w:rsid w:val="007646E4"/>
    <w:rsid w:val="00764A2B"/>
    <w:rsid w:val="00764E42"/>
    <w:rsid w:val="00766044"/>
    <w:rsid w:val="00767468"/>
    <w:rsid w:val="00767C4C"/>
    <w:rsid w:val="00770B97"/>
    <w:rsid w:val="00770E0D"/>
    <w:rsid w:val="007711AB"/>
    <w:rsid w:val="007716FC"/>
    <w:rsid w:val="00771E8D"/>
    <w:rsid w:val="00773E0C"/>
    <w:rsid w:val="00774041"/>
    <w:rsid w:val="007741CA"/>
    <w:rsid w:val="00775DC3"/>
    <w:rsid w:val="00776B2C"/>
    <w:rsid w:val="00783495"/>
    <w:rsid w:val="00783D8C"/>
    <w:rsid w:val="0078407C"/>
    <w:rsid w:val="00785FA8"/>
    <w:rsid w:val="00785FBA"/>
    <w:rsid w:val="00787179"/>
    <w:rsid w:val="007876BB"/>
    <w:rsid w:val="00787A79"/>
    <w:rsid w:val="00790125"/>
    <w:rsid w:val="00790677"/>
    <w:rsid w:val="007906BA"/>
    <w:rsid w:val="00790ED4"/>
    <w:rsid w:val="0079165D"/>
    <w:rsid w:val="00792C6C"/>
    <w:rsid w:val="00792FBC"/>
    <w:rsid w:val="007931E0"/>
    <w:rsid w:val="007935D1"/>
    <w:rsid w:val="00794878"/>
    <w:rsid w:val="007A11C3"/>
    <w:rsid w:val="007A1862"/>
    <w:rsid w:val="007A1BA4"/>
    <w:rsid w:val="007A2768"/>
    <w:rsid w:val="007A28A4"/>
    <w:rsid w:val="007A350D"/>
    <w:rsid w:val="007A359B"/>
    <w:rsid w:val="007A4648"/>
    <w:rsid w:val="007A4919"/>
    <w:rsid w:val="007A5CD9"/>
    <w:rsid w:val="007B09F7"/>
    <w:rsid w:val="007B0A69"/>
    <w:rsid w:val="007B0E44"/>
    <w:rsid w:val="007B2897"/>
    <w:rsid w:val="007B2951"/>
    <w:rsid w:val="007B2DCD"/>
    <w:rsid w:val="007B3DC3"/>
    <w:rsid w:val="007B44E6"/>
    <w:rsid w:val="007B609C"/>
    <w:rsid w:val="007B791C"/>
    <w:rsid w:val="007B7CB2"/>
    <w:rsid w:val="007C096D"/>
    <w:rsid w:val="007C104B"/>
    <w:rsid w:val="007C28C7"/>
    <w:rsid w:val="007C4F4E"/>
    <w:rsid w:val="007C50B8"/>
    <w:rsid w:val="007C51D1"/>
    <w:rsid w:val="007C5644"/>
    <w:rsid w:val="007C5A4F"/>
    <w:rsid w:val="007C5BAD"/>
    <w:rsid w:val="007C5C8A"/>
    <w:rsid w:val="007C79EE"/>
    <w:rsid w:val="007D07E9"/>
    <w:rsid w:val="007D1AFB"/>
    <w:rsid w:val="007D1F0F"/>
    <w:rsid w:val="007D22CD"/>
    <w:rsid w:val="007D293A"/>
    <w:rsid w:val="007D340A"/>
    <w:rsid w:val="007D38B4"/>
    <w:rsid w:val="007D4A49"/>
    <w:rsid w:val="007D4C5D"/>
    <w:rsid w:val="007D6323"/>
    <w:rsid w:val="007D64EB"/>
    <w:rsid w:val="007D65B4"/>
    <w:rsid w:val="007D75E4"/>
    <w:rsid w:val="007D798D"/>
    <w:rsid w:val="007D7A88"/>
    <w:rsid w:val="007E10B2"/>
    <w:rsid w:val="007E120D"/>
    <w:rsid w:val="007E1C51"/>
    <w:rsid w:val="007E2ABC"/>
    <w:rsid w:val="007E2CA9"/>
    <w:rsid w:val="007E4F50"/>
    <w:rsid w:val="007E69FD"/>
    <w:rsid w:val="007E72C5"/>
    <w:rsid w:val="007E7882"/>
    <w:rsid w:val="007F0787"/>
    <w:rsid w:val="007F3440"/>
    <w:rsid w:val="007F3E3A"/>
    <w:rsid w:val="007F4777"/>
    <w:rsid w:val="007F48E6"/>
    <w:rsid w:val="007F556B"/>
    <w:rsid w:val="007F5582"/>
    <w:rsid w:val="007F56C6"/>
    <w:rsid w:val="007F606E"/>
    <w:rsid w:val="007F6CCE"/>
    <w:rsid w:val="007F7561"/>
    <w:rsid w:val="00800AF6"/>
    <w:rsid w:val="00801CB4"/>
    <w:rsid w:val="00802307"/>
    <w:rsid w:val="0080392B"/>
    <w:rsid w:val="008039AC"/>
    <w:rsid w:val="008063F5"/>
    <w:rsid w:val="00806720"/>
    <w:rsid w:val="00806F65"/>
    <w:rsid w:val="00810CC5"/>
    <w:rsid w:val="0081243A"/>
    <w:rsid w:val="008135D7"/>
    <w:rsid w:val="0081520B"/>
    <w:rsid w:val="00815223"/>
    <w:rsid w:val="0081583A"/>
    <w:rsid w:val="008173BE"/>
    <w:rsid w:val="00817DEE"/>
    <w:rsid w:val="00820CD9"/>
    <w:rsid w:val="00822E6B"/>
    <w:rsid w:val="00823D8D"/>
    <w:rsid w:val="00824A23"/>
    <w:rsid w:val="00825861"/>
    <w:rsid w:val="00825F6E"/>
    <w:rsid w:val="0083017F"/>
    <w:rsid w:val="00830C96"/>
    <w:rsid w:val="00831DD3"/>
    <w:rsid w:val="008322C6"/>
    <w:rsid w:val="00832653"/>
    <w:rsid w:val="0083269F"/>
    <w:rsid w:val="008332DE"/>
    <w:rsid w:val="00834BF5"/>
    <w:rsid w:val="0083608F"/>
    <w:rsid w:val="00836186"/>
    <w:rsid w:val="00840AE6"/>
    <w:rsid w:val="00841B83"/>
    <w:rsid w:val="008436F2"/>
    <w:rsid w:val="00844BAA"/>
    <w:rsid w:val="0084572A"/>
    <w:rsid w:val="00846C75"/>
    <w:rsid w:val="008473F9"/>
    <w:rsid w:val="008506AA"/>
    <w:rsid w:val="00851933"/>
    <w:rsid w:val="00851A38"/>
    <w:rsid w:val="00851EE7"/>
    <w:rsid w:val="008528EE"/>
    <w:rsid w:val="00852FAA"/>
    <w:rsid w:val="00854A75"/>
    <w:rsid w:val="00854BD2"/>
    <w:rsid w:val="00854E5A"/>
    <w:rsid w:val="0085528B"/>
    <w:rsid w:val="008556A5"/>
    <w:rsid w:val="00855C2D"/>
    <w:rsid w:val="00857277"/>
    <w:rsid w:val="00857D04"/>
    <w:rsid w:val="008600CF"/>
    <w:rsid w:val="00861D09"/>
    <w:rsid w:val="00863C6B"/>
    <w:rsid w:val="00863EAD"/>
    <w:rsid w:val="00864DC1"/>
    <w:rsid w:val="00865D94"/>
    <w:rsid w:val="00865FE4"/>
    <w:rsid w:val="00870D13"/>
    <w:rsid w:val="00871ADC"/>
    <w:rsid w:val="00872460"/>
    <w:rsid w:val="00875955"/>
    <w:rsid w:val="00875A5E"/>
    <w:rsid w:val="008762FD"/>
    <w:rsid w:val="0088010B"/>
    <w:rsid w:val="008841F3"/>
    <w:rsid w:val="00886979"/>
    <w:rsid w:val="00887157"/>
    <w:rsid w:val="00887386"/>
    <w:rsid w:val="00887C59"/>
    <w:rsid w:val="00890DD0"/>
    <w:rsid w:val="00897B6D"/>
    <w:rsid w:val="00897B74"/>
    <w:rsid w:val="008A144F"/>
    <w:rsid w:val="008A26C5"/>
    <w:rsid w:val="008A297D"/>
    <w:rsid w:val="008A2B54"/>
    <w:rsid w:val="008A4850"/>
    <w:rsid w:val="008A535B"/>
    <w:rsid w:val="008A57E8"/>
    <w:rsid w:val="008A6494"/>
    <w:rsid w:val="008B0777"/>
    <w:rsid w:val="008B09CF"/>
    <w:rsid w:val="008B160B"/>
    <w:rsid w:val="008B19C6"/>
    <w:rsid w:val="008B2769"/>
    <w:rsid w:val="008B6AAF"/>
    <w:rsid w:val="008B7B74"/>
    <w:rsid w:val="008C06A7"/>
    <w:rsid w:val="008C0BFB"/>
    <w:rsid w:val="008C192C"/>
    <w:rsid w:val="008C1DF5"/>
    <w:rsid w:val="008C3F2D"/>
    <w:rsid w:val="008C4A63"/>
    <w:rsid w:val="008C72E8"/>
    <w:rsid w:val="008C7FDD"/>
    <w:rsid w:val="008D0A2C"/>
    <w:rsid w:val="008D0A3F"/>
    <w:rsid w:val="008D2E46"/>
    <w:rsid w:val="008D4D8E"/>
    <w:rsid w:val="008D4F98"/>
    <w:rsid w:val="008D56F0"/>
    <w:rsid w:val="008D5BED"/>
    <w:rsid w:val="008D63EE"/>
    <w:rsid w:val="008D6AA1"/>
    <w:rsid w:val="008D7011"/>
    <w:rsid w:val="008E1367"/>
    <w:rsid w:val="008E28A3"/>
    <w:rsid w:val="008E2947"/>
    <w:rsid w:val="008E2972"/>
    <w:rsid w:val="008E36A9"/>
    <w:rsid w:val="008E3817"/>
    <w:rsid w:val="008E38D9"/>
    <w:rsid w:val="008E4316"/>
    <w:rsid w:val="008E46E2"/>
    <w:rsid w:val="008E5089"/>
    <w:rsid w:val="008E5137"/>
    <w:rsid w:val="008E5478"/>
    <w:rsid w:val="008E55AB"/>
    <w:rsid w:val="008E5A0B"/>
    <w:rsid w:val="008E60F2"/>
    <w:rsid w:val="008E741C"/>
    <w:rsid w:val="008E7A36"/>
    <w:rsid w:val="008F012A"/>
    <w:rsid w:val="008F0308"/>
    <w:rsid w:val="008F2496"/>
    <w:rsid w:val="008F2E9E"/>
    <w:rsid w:val="008F31E3"/>
    <w:rsid w:val="008F5D70"/>
    <w:rsid w:val="008F5F79"/>
    <w:rsid w:val="008F710F"/>
    <w:rsid w:val="009014B1"/>
    <w:rsid w:val="00904726"/>
    <w:rsid w:val="00904D05"/>
    <w:rsid w:val="00904D16"/>
    <w:rsid w:val="009076D6"/>
    <w:rsid w:val="00907E33"/>
    <w:rsid w:val="00910CBF"/>
    <w:rsid w:val="00911324"/>
    <w:rsid w:val="009121FC"/>
    <w:rsid w:val="009128BA"/>
    <w:rsid w:val="009128ED"/>
    <w:rsid w:val="00913918"/>
    <w:rsid w:val="00914091"/>
    <w:rsid w:val="00914681"/>
    <w:rsid w:val="00914F70"/>
    <w:rsid w:val="009151A2"/>
    <w:rsid w:val="00915269"/>
    <w:rsid w:val="00915E4C"/>
    <w:rsid w:val="00916AB5"/>
    <w:rsid w:val="00916C54"/>
    <w:rsid w:val="00917837"/>
    <w:rsid w:val="00917B8E"/>
    <w:rsid w:val="00920E72"/>
    <w:rsid w:val="0092167E"/>
    <w:rsid w:val="00925D2A"/>
    <w:rsid w:val="009265F3"/>
    <w:rsid w:val="00926A13"/>
    <w:rsid w:val="00927961"/>
    <w:rsid w:val="00927A8F"/>
    <w:rsid w:val="00927DA5"/>
    <w:rsid w:val="009333F6"/>
    <w:rsid w:val="00934535"/>
    <w:rsid w:val="00934B5C"/>
    <w:rsid w:val="009357CE"/>
    <w:rsid w:val="00935DC4"/>
    <w:rsid w:val="0093685E"/>
    <w:rsid w:val="0093745B"/>
    <w:rsid w:val="0094043E"/>
    <w:rsid w:val="00940F4D"/>
    <w:rsid w:val="00941327"/>
    <w:rsid w:val="009425D0"/>
    <w:rsid w:val="00942E91"/>
    <w:rsid w:val="00943FD9"/>
    <w:rsid w:val="0094453A"/>
    <w:rsid w:val="009445C1"/>
    <w:rsid w:val="00944BFB"/>
    <w:rsid w:val="009461C8"/>
    <w:rsid w:val="00946759"/>
    <w:rsid w:val="00946E68"/>
    <w:rsid w:val="00946F52"/>
    <w:rsid w:val="00947FE7"/>
    <w:rsid w:val="0095043A"/>
    <w:rsid w:val="00951F88"/>
    <w:rsid w:val="00953098"/>
    <w:rsid w:val="00953BB0"/>
    <w:rsid w:val="00954F71"/>
    <w:rsid w:val="0095505E"/>
    <w:rsid w:val="00955981"/>
    <w:rsid w:val="00955FC6"/>
    <w:rsid w:val="0095600A"/>
    <w:rsid w:val="00956CE1"/>
    <w:rsid w:val="00956E9D"/>
    <w:rsid w:val="00960057"/>
    <w:rsid w:val="009614B1"/>
    <w:rsid w:val="00961BC0"/>
    <w:rsid w:val="00961D7A"/>
    <w:rsid w:val="00963320"/>
    <w:rsid w:val="00964812"/>
    <w:rsid w:val="00964A43"/>
    <w:rsid w:val="00965076"/>
    <w:rsid w:val="009654D9"/>
    <w:rsid w:val="00965B25"/>
    <w:rsid w:val="00965E0E"/>
    <w:rsid w:val="009670CF"/>
    <w:rsid w:val="00967DA4"/>
    <w:rsid w:val="00971D51"/>
    <w:rsid w:val="00973ECB"/>
    <w:rsid w:val="009752A9"/>
    <w:rsid w:val="009754C3"/>
    <w:rsid w:val="009777D4"/>
    <w:rsid w:val="00980888"/>
    <w:rsid w:val="00980DCD"/>
    <w:rsid w:val="0098168D"/>
    <w:rsid w:val="00982910"/>
    <w:rsid w:val="0098313E"/>
    <w:rsid w:val="00984C2C"/>
    <w:rsid w:val="00984D7F"/>
    <w:rsid w:val="00985F25"/>
    <w:rsid w:val="009868C8"/>
    <w:rsid w:val="00987139"/>
    <w:rsid w:val="0099273A"/>
    <w:rsid w:val="009930F7"/>
    <w:rsid w:val="00993334"/>
    <w:rsid w:val="009939C7"/>
    <w:rsid w:val="00993AC7"/>
    <w:rsid w:val="009949CF"/>
    <w:rsid w:val="00996142"/>
    <w:rsid w:val="00996937"/>
    <w:rsid w:val="009A0250"/>
    <w:rsid w:val="009A05D7"/>
    <w:rsid w:val="009A13F2"/>
    <w:rsid w:val="009A1E18"/>
    <w:rsid w:val="009A22DE"/>
    <w:rsid w:val="009A2A46"/>
    <w:rsid w:val="009A3D05"/>
    <w:rsid w:val="009A6989"/>
    <w:rsid w:val="009A75F6"/>
    <w:rsid w:val="009B01C7"/>
    <w:rsid w:val="009B3422"/>
    <w:rsid w:val="009B3D62"/>
    <w:rsid w:val="009B51F4"/>
    <w:rsid w:val="009B63F8"/>
    <w:rsid w:val="009B6AEA"/>
    <w:rsid w:val="009B7AE2"/>
    <w:rsid w:val="009C122A"/>
    <w:rsid w:val="009C1556"/>
    <w:rsid w:val="009C30FA"/>
    <w:rsid w:val="009C3489"/>
    <w:rsid w:val="009C3F7A"/>
    <w:rsid w:val="009C5BC1"/>
    <w:rsid w:val="009C601D"/>
    <w:rsid w:val="009C7636"/>
    <w:rsid w:val="009C7EC2"/>
    <w:rsid w:val="009D013A"/>
    <w:rsid w:val="009D02A0"/>
    <w:rsid w:val="009D1175"/>
    <w:rsid w:val="009D15DA"/>
    <w:rsid w:val="009D214F"/>
    <w:rsid w:val="009D2D2A"/>
    <w:rsid w:val="009D32FA"/>
    <w:rsid w:val="009D3845"/>
    <w:rsid w:val="009D42A1"/>
    <w:rsid w:val="009D4A07"/>
    <w:rsid w:val="009D6630"/>
    <w:rsid w:val="009D784E"/>
    <w:rsid w:val="009D7CC0"/>
    <w:rsid w:val="009E2979"/>
    <w:rsid w:val="009E4A32"/>
    <w:rsid w:val="009E4BE3"/>
    <w:rsid w:val="009E4DF1"/>
    <w:rsid w:val="009E6902"/>
    <w:rsid w:val="009F0C3C"/>
    <w:rsid w:val="009F0CD8"/>
    <w:rsid w:val="009F0F6D"/>
    <w:rsid w:val="009F0FA3"/>
    <w:rsid w:val="009F1247"/>
    <w:rsid w:val="009F185F"/>
    <w:rsid w:val="009F1AC4"/>
    <w:rsid w:val="009F37F9"/>
    <w:rsid w:val="009F3B28"/>
    <w:rsid w:val="009F5BBA"/>
    <w:rsid w:val="009F6163"/>
    <w:rsid w:val="009F67EE"/>
    <w:rsid w:val="009F6DC7"/>
    <w:rsid w:val="009F73F1"/>
    <w:rsid w:val="009F79D6"/>
    <w:rsid w:val="00A00B16"/>
    <w:rsid w:val="00A016FF"/>
    <w:rsid w:val="00A03608"/>
    <w:rsid w:val="00A055CB"/>
    <w:rsid w:val="00A059D1"/>
    <w:rsid w:val="00A067CD"/>
    <w:rsid w:val="00A0753F"/>
    <w:rsid w:val="00A10993"/>
    <w:rsid w:val="00A112C9"/>
    <w:rsid w:val="00A112FA"/>
    <w:rsid w:val="00A11712"/>
    <w:rsid w:val="00A1228E"/>
    <w:rsid w:val="00A12462"/>
    <w:rsid w:val="00A1264E"/>
    <w:rsid w:val="00A12B23"/>
    <w:rsid w:val="00A1436C"/>
    <w:rsid w:val="00A14A50"/>
    <w:rsid w:val="00A15E9A"/>
    <w:rsid w:val="00A16762"/>
    <w:rsid w:val="00A1727A"/>
    <w:rsid w:val="00A17B24"/>
    <w:rsid w:val="00A2028A"/>
    <w:rsid w:val="00A20671"/>
    <w:rsid w:val="00A209DC"/>
    <w:rsid w:val="00A210B0"/>
    <w:rsid w:val="00A22F8A"/>
    <w:rsid w:val="00A2311B"/>
    <w:rsid w:val="00A24404"/>
    <w:rsid w:val="00A2575F"/>
    <w:rsid w:val="00A26236"/>
    <w:rsid w:val="00A26696"/>
    <w:rsid w:val="00A267A6"/>
    <w:rsid w:val="00A26EB3"/>
    <w:rsid w:val="00A273CE"/>
    <w:rsid w:val="00A27B53"/>
    <w:rsid w:val="00A302DC"/>
    <w:rsid w:val="00A30BBA"/>
    <w:rsid w:val="00A31B0F"/>
    <w:rsid w:val="00A32D01"/>
    <w:rsid w:val="00A41731"/>
    <w:rsid w:val="00A41836"/>
    <w:rsid w:val="00A418B9"/>
    <w:rsid w:val="00A4209C"/>
    <w:rsid w:val="00A42501"/>
    <w:rsid w:val="00A42CD8"/>
    <w:rsid w:val="00A451EC"/>
    <w:rsid w:val="00A4634E"/>
    <w:rsid w:val="00A46526"/>
    <w:rsid w:val="00A46D8D"/>
    <w:rsid w:val="00A46EAF"/>
    <w:rsid w:val="00A47C73"/>
    <w:rsid w:val="00A5121E"/>
    <w:rsid w:val="00A51636"/>
    <w:rsid w:val="00A51B87"/>
    <w:rsid w:val="00A5227D"/>
    <w:rsid w:val="00A52ED7"/>
    <w:rsid w:val="00A53326"/>
    <w:rsid w:val="00A5364A"/>
    <w:rsid w:val="00A542E7"/>
    <w:rsid w:val="00A5441C"/>
    <w:rsid w:val="00A545D4"/>
    <w:rsid w:val="00A55441"/>
    <w:rsid w:val="00A57B8E"/>
    <w:rsid w:val="00A60CD7"/>
    <w:rsid w:val="00A61923"/>
    <w:rsid w:val="00A635B9"/>
    <w:rsid w:val="00A64958"/>
    <w:rsid w:val="00A64D66"/>
    <w:rsid w:val="00A66D78"/>
    <w:rsid w:val="00A66F71"/>
    <w:rsid w:val="00A7019C"/>
    <w:rsid w:val="00A70FF4"/>
    <w:rsid w:val="00A71181"/>
    <w:rsid w:val="00A7128C"/>
    <w:rsid w:val="00A716A9"/>
    <w:rsid w:val="00A71C31"/>
    <w:rsid w:val="00A72B69"/>
    <w:rsid w:val="00A72DBB"/>
    <w:rsid w:val="00A72FE0"/>
    <w:rsid w:val="00A73109"/>
    <w:rsid w:val="00A738CD"/>
    <w:rsid w:val="00A73AFC"/>
    <w:rsid w:val="00A75A06"/>
    <w:rsid w:val="00A764C9"/>
    <w:rsid w:val="00A7693B"/>
    <w:rsid w:val="00A769F4"/>
    <w:rsid w:val="00A76B12"/>
    <w:rsid w:val="00A76FE4"/>
    <w:rsid w:val="00A80805"/>
    <w:rsid w:val="00A825B0"/>
    <w:rsid w:val="00A82A0B"/>
    <w:rsid w:val="00A84013"/>
    <w:rsid w:val="00A84D38"/>
    <w:rsid w:val="00A8508E"/>
    <w:rsid w:val="00A862A0"/>
    <w:rsid w:val="00A90E68"/>
    <w:rsid w:val="00A91052"/>
    <w:rsid w:val="00A920C7"/>
    <w:rsid w:val="00A93B2B"/>
    <w:rsid w:val="00A93B8C"/>
    <w:rsid w:val="00A95CF3"/>
    <w:rsid w:val="00A95CF6"/>
    <w:rsid w:val="00A962FB"/>
    <w:rsid w:val="00A965F1"/>
    <w:rsid w:val="00A968C1"/>
    <w:rsid w:val="00A96A33"/>
    <w:rsid w:val="00A96EEF"/>
    <w:rsid w:val="00AA0C57"/>
    <w:rsid w:val="00AA2F01"/>
    <w:rsid w:val="00AA4A28"/>
    <w:rsid w:val="00AA4F8E"/>
    <w:rsid w:val="00AA6C87"/>
    <w:rsid w:val="00AA7955"/>
    <w:rsid w:val="00AB1336"/>
    <w:rsid w:val="00AB16C4"/>
    <w:rsid w:val="00AB1E52"/>
    <w:rsid w:val="00AB222E"/>
    <w:rsid w:val="00AB460A"/>
    <w:rsid w:val="00AB51A4"/>
    <w:rsid w:val="00AB6F79"/>
    <w:rsid w:val="00AB7337"/>
    <w:rsid w:val="00AB7C8E"/>
    <w:rsid w:val="00AC0C0E"/>
    <w:rsid w:val="00AC1C6C"/>
    <w:rsid w:val="00AC361D"/>
    <w:rsid w:val="00AC4F50"/>
    <w:rsid w:val="00AC6249"/>
    <w:rsid w:val="00AC7315"/>
    <w:rsid w:val="00AD0892"/>
    <w:rsid w:val="00AD15AA"/>
    <w:rsid w:val="00AD163B"/>
    <w:rsid w:val="00AD185D"/>
    <w:rsid w:val="00AD412B"/>
    <w:rsid w:val="00AD644D"/>
    <w:rsid w:val="00AD64CC"/>
    <w:rsid w:val="00AD6E73"/>
    <w:rsid w:val="00AD7C1C"/>
    <w:rsid w:val="00AE04A6"/>
    <w:rsid w:val="00AE12CC"/>
    <w:rsid w:val="00AE25FD"/>
    <w:rsid w:val="00AE472E"/>
    <w:rsid w:val="00AE6ADC"/>
    <w:rsid w:val="00AE6C17"/>
    <w:rsid w:val="00AF0C45"/>
    <w:rsid w:val="00AF7543"/>
    <w:rsid w:val="00AF7DAD"/>
    <w:rsid w:val="00AF7DF6"/>
    <w:rsid w:val="00B0000A"/>
    <w:rsid w:val="00B0203E"/>
    <w:rsid w:val="00B03230"/>
    <w:rsid w:val="00B03635"/>
    <w:rsid w:val="00B0408B"/>
    <w:rsid w:val="00B051A9"/>
    <w:rsid w:val="00B108E4"/>
    <w:rsid w:val="00B1297B"/>
    <w:rsid w:val="00B1323D"/>
    <w:rsid w:val="00B138BE"/>
    <w:rsid w:val="00B13A92"/>
    <w:rsid w:val="00B14084"/>
    <w:rsid w:val="00B153AC"/>
    <w:rsid w:val="00B155D6"/>
    <w:rsid w:val="00B15883"/>
    <w:rsid w:val="00B20204"/>
    <w:rsid w:val="00B2158F"/>
    <w:rsid w:val="00B249BB"/>
    <w:rsid w:val="00B257E1"/>
    <w:rsid w:val="00B26174"/>
    <w:rsid w:val="00B265E6"/>
    <w:rsid w:val="00B26665"/>
    <w:rsid w:val="00B26CEE"/>
    <w:rsid w:val="00B26F22"/>
    <w:rsid w:val="00B30AA1"/>
    <w:rsid w:val="00B31399"/>
    <w:rsid w:val="00B31432"/>
    <w:rsid w:val="00B316E3"/>
    <w:rsid w:val="00B31788"/>
    <w:rsid w:val="00B318DF"/>
    <w:rsid w:val="00B3280B"/>
    <w:rsid w:val="00B32A5B"/>
    <w:rsid w:val="00B34E9F"/>
    <w:rsid w:val="00B35B02"/>
    <w:rsid w:val="00B3610D"/>
    <w:rsid w:val="00B36685"/>
    <w:rsid w:val="00B370BA"/>
    <w:rsid w:val="00B37A3E"/>
    <w:rsid w:val="00B37C40"/>
    <w:rsid w:val="00B4099F"/>
    <w:rsid w:val="00B40F2D"/>
    <w:rsid w:val="00B41DBC"/>
    <w:rsid w:val="00B422E3"/>
    <w:rsid w:val="00B423FA"/>
    <w:rsid w:val="00B445A1"/>
    <w:rsid w:val="00B4586C"/>
    <w:rsid w:val="00B46903"/>
    <w:rsid w:val="00B46FE2"/>
    <w:rsid w:val="00B50EFB"/>
    <w:rsid w:val="00B5343F"/>
    <w:rsid w:val="00B53A16"/>
    <w:rsid w:val="00B54451"/>
    <w:rsid w:val="00B54FC8"/>
    <w:rsid w:val="00B5522F"/>
    <w:rsid w:val="00B559F3"/>
    <w:rsid w:val="00B55E05"/>
    <w:rsid w:val="00B56B63"/>
    <w:rsid w:val="00B5745C"/>
    <w:rsid w:val="00B617F9"/>
    <w:rsid w:val="00B6252A"/>
    <w:rsid w:val="00B6364C"/>
    <w:rsid w:val="00B64508"/>
    <w:rsid w:val="00B64FA7"/>
    <w:rsid w:val="00B664D8"/>
    <w:rsid w:val="00B66ABB"/>
    <w:rsid w:val="00B67533"/>
    <w:rsid w:val="00B678DF"/>
    <w:rsid w:val="00B70721"/>
    <w:rsid w:val="00B73C40"/>
    <w:rsid w:val="00B743AB"/>
    <w:rsid w:val="00B759BE"/>
    <w:rsid w:val="00B75A61"/>
    <w:rsid w:val="00B76E76"/>
    <w:rsid w:val="00B77490"/>
    <w:rsid w:val="00B81676"/>
    <w:rsid w:val="00B83CC1"/>
    <w:rsid w:val="00B84450"/>
    <w:rsid w:val="00B85054"/>
    <w:rsid w:val="00B85D31"/>
    <w:rsid w:val="00B85F0B"/>
    <w:rsid w:val="00B86202"/>
    <w:rsid w:val="00B863A8"/>
    <w:rsid w:val="00B86F63"/>
    <w:rsid w:val="00B90284"/>
    <w:rsid w:val="00B905B3"/>
    <w:rsid w:val="00B90D08"/>
    <w:rsid w:val="00B92845"/>
    <w:rsid w:val="00B92A09"/>
    <w:rsid w:val="00B92CDD"/>
    <w:rsid w:val="00B930C2"/>
    <w:rsid w:val="00B97A8C"/>
    <w:rsid w:val="00BA000F"/>
    <w:rsid w:val="00BA032D"/>
    <w:rsid w:val="00BA0A85"/>
    <w:rsid w:val="00BA0C53"/>
    <w:rsid w:val="00BA1CDE"/>
    <w:rsid w:val="00BA37F4"/>
    <w:rsid w:val="00BA4275"/>
    <w:rsid w:val="00BA50D2"/>
    <w:rsid w:val="00BA5255"/>
    <w:rsid w:val="00BA5A7A"/>
    <w:rsid w:val="00BA6F4C"/>
    <w:rsid w:val="00BB1016"/>
    <w:rsid w:val="00BB1BB0"/>
    <w:rsid w:val="00BB2148"/>
    <w:rsid w:val="00BB2468"/>
    <w:rsid w:val="00BB24D1"/>
    <w:rsid w:val="00BB317A"/>
    <w:rsid w:val="00BB332D"/>
    <w:rsid w:val="00BB41DB"/>
    <w:rsid w:val="00BB5809"/>
    <w:rsid w:val="00BB6951"/>
    <w:rsid w:val="00BB761F"/>
    <w:rsid w:val="00BC0132"/>
    <w:rsid w:val="00BC04B6"/>
    <w:rsid w:val="00BC0BF3"/>
    <w:rsid w:val="00BC1866"/>
    <w:rsid w:val="00BC1944"/>
    <w:rsid w:val="00BC38E9"/>
    <w:rsid w:val="00BC4017"/>
    <w:rsid w:val="00BC4304"/>
    <w:rsid w:val="00BC5865"/>
    <w:rsid w:val="00BC7279"/>
    <w:rsid w:val="00BC7514"/>
    <w:rsid w:val="00BD0FC4"/>
    <w:rsid w:val="00BD1A40"/>
    <w:rsid w:val="00BD2589"/>
    <w:rsid w:val="00BD3BB9"/>
    <w:rsid w:val="00BD46C3"/>
    <w:rsid w:val="00BD4BD5"/>
    <w:rsid w:val="00BD6FED"/>
    <w:rsid w:val="00BD7500"/>
    <w:rsid w:val="00BE0F9D"/>
    <w:rsid w:val="00BE1AAB"/>
    <w:rsid w:val="00BE1CE3"/>
    <w:rsid w:val="00BE2398"/>
    <w:rsid w:val="00BE2F84"/>
    <w:rsid w:val="00BE318B"/>
    <w:rsid w:val="00BE3878"/>
    <w:rsid w:val="00BE5DBD"/>
    <w:rsid w:val="00BE7281"/>
    <w:rsid w:val="00BF041A"/>
    <w:rsid w:val="00BF0A9A"/>
    <w:rsid w:val="00BF0B1B"/>
    <w:rsid w:val="00BF0B68"/>
    <w:rsid w:val="00BF0BCA"/>
    <w:rsid w:val="00BF18B6"/>
    <w:rsid w:val="00BF23DB"/>
    <w:rsid w:val="00BF52E7"/>
    <w:rsid w:val="00BF585F"/>
    <w:rsid w:val="00BF627C"/>
    <w:rsid w:val="00C00704"/>
    <w:rsid w:val="00C013F6"/>
    <w:rsid w:val="00C0451B"/>
    <w:rsid w:val="00C04D5B"/>
    <w:rsid w:val="00C05590"/>
    <w:rsid w:val="00C05734"/>
    <w:rsid w:val="00C05C9B"/>
    <w:rsid w:val="00C05D57"/>
    <w:rsid w:val="00C06786"/>
    <w:rsid w:val="00C06CCA"/>
    <w:rsid w:val="00C06DB6"/>
    <w:rsid w:val="00C06DF7"/>
    <w:rsid w:val="00C10931"/>
    <w:rsid w:val="00C12C82"/>
    <w:rsid w:val="00C1421F"/>
    <w:rsid w:val="00C16659"/>
    <w:rsid w:val="00C16902"/>
    <w:rsid w:val="00C1691D"/>
    <w:rsid w:val="00C20034"/>
    <w:rsid w:val="00C21141"/>
    <w:rsid w:val="00C215C2"/>
    <w:rsid w:val="00C21F2D"/>
    <w:rsid w:val="00C22392"/>
    <w:rsid w:val="00C2298D"/>
    <w:rsid w:val="00C232E7"/>
    <w:rsid w:val="00C233A4"/>
    <w:rsid w:val="00C23406"/>
    <w:rsid w:val="00C23BCF"/>
    <w:rsid w:val="00C25EED"/>
    <w:rsid w:val="00C2600E"/>
    <w:rsid w:val="00C26AA6"/>
    <w:rsid w:val="00C307E3"/>
    <w:rsid w:val="00C30EF9"/>
    <w:rsid w:val="00C3348C"/>
    <w:rsid w:val="00C3411E"/>
    <w:rsid w:val="00C35C3A"/>
    <w:rsid w:val="00C35E07"/>
    <w:rsid w:val="00C37A0F"/>
    <w:rsid w:val="00C40BE1"/>
    <w:rsid w:val="00C40FE1"/>
    <w:rsid w:val="00C42DD7"/>
    <w:rsid w:val="00C4361A"/>
    <w:rsid w:val="00C438D2"/>
    <w:rsid w:val="00C43E3D"/>
    <w:rsid w:val="00C447AA"/>
    <w:rsid w:val="00C4586E"/>
    <w:rsid w:val="00C50536"/>
    <w:rsid w:val="00C51130"/>
    <w:rsid w:val="00C51F67"/>
    <w:rsid w:val="00C52BCC"/>
    <w:rsid w:val="00C53B4F"/>
    <w:rsid w:val="00C5725D"/>
    <w:rsid w:val="00C600E7"/>
    <w:rsid w:val="00C60275"/>
    <w:rsid w:val="00C60D59"/>
    <w:rsid w:val="00C612D0"/>
    <w:rsid w:val="00C619C3"/>
    <w:rsid w:val="00C61A7D"/>
    <w:rsid w:val="00C61DE6"/>
    <w:rsid w:val="00C622EA"/>
    <w:rsid w:val="00C6399F"/>
    <w:rsid w:val="00C63A1B"/>
    <w:rsid w:val="00C669CE"/>
    <w:rsid w:val="00C66AB4"/>
    <w:rsid w:val="00C70FE4"/>
    <w:rsid w:val="00C725B4"/>
    <w:rsid w:val="00C73684"/>
    <w:rsid w:val="00C7532B"/>
    <w:rsid w:val="00C7595B"/>
    <w:rsid w:val="00C75EF4"/>
    <w:rsid w:val="00C80479"/>
    <w:rsid w:val="00C807D7"/>
    <w:rsid w:val="00C811D5"/>
    <w:rsid w:val="00C8264B"/>
    <w:rsid w:val="00C8333E"/>
    <w:rsid w:val="00C849B3"/>
    <w:rsid w:val="00C84A53"/>
    <w:rsid w:val="00C85364"/>
    <w:rsid w:val="00C85F67"/>
    <w:rsid w:val="00C864AF"/>
    <w:rsid w:val="00C86A29"/>
    <w:rsid w:val="00C87669"/>
    <w:rsid w:val="00C87FD6"/>
    <w:rsid w:val="00C902D2"/>
    <w:rsid w:val="00C925A6"/>
    <w:rsid w:val="00C92E63"/>
    <w:rsid w:val="00C94018"/>
    <w:rsid w:val="00C941ED"/>
    <w:rsid w:val="00C94A0A"/>
    <w:rsid w:val="00C94A16"/>
    <w:rsid w:val="00CA0CB4"/>
    <w:rsid w:val="00CA36F5"/>
    <w:rsid w:val="00CA3CD4"/>
    <w:rsid w:val="00CA5324"/>
    <w:rsid w:val="00CA6C02"/>
    <w:rsid w:val="00CB0798"/>
    <w:rsid w:val="00CB136D"/>
    <w:rsid w:val="00CB178A"/>
    <w:rsid w:val="00CB1BB4"/>
    <w:rsid w:val="00CB1E5D"/>
    <w:rsid w:val="00CB2F6C"/>
    <w:rsid w:val="00CB54AF"/>
    <w:rsid w:val="00CB5CD0"/>
    <w:rsid w:val="00CB6C48"/>
    <w:rsid w:val="00CB6FA8"/>
    <w:rsid w:val="00CB7937"/>
    <w:rsid w:val="00CC084E"/>
    <w:rsid w:val="00CC3553"/>
    <w:rsid w:val="00CC4A27"/>
    <w:rsid w:val="00CC4F79"/>
    <w:rsid w:val="00CC6567"/>
    <w:rsid w:val="00CD338C"/>
    <w:rsid w:val="00CD490B"/>
    <w:rsid w:val="00CD4F9B"/>
    <w:rsid w:val="00CD5856"/>
    <w:rsid w:val="00CD5A91"/>
    <w:rsid w:val="00CD698A"/>
    <w:rsid w:val="00CD6AEF"/>
    <w:rsid w:val="00CE497F"/>
    <w:rsid w:val="00CE4B41"/>
    <w:rsid w:val="00CE4BEF"/>
    <w:rsid w:val="00CE4EF3"/>
    <w:rsid w:val="00CE7721"/>
    <w:rsid w:val="00CE7A91"/>
    <w:rsid w:val="00CE7AAE"/>
    <w:rsid w:val="00CE7F1F"/>
    <w:rsid w:val="00CF0249"/>
    <w:rsid w:val="00CF0E6D"/>
    <w:rsid w:val="00CF0EA0"/>
    <w:rsid w:val="00CF2EFA"/>
    <w:rsid w:val="00CF32F7"/>
    <w:rsid w:val="00CF3C96"/>
    <w:rsid w:val="00CF6179"/>
    <w:rsid w:val="00D01617"/>
    <w:rsid w:val="00D0170E"/>
    <w:rsid w:val="00D0178D"/>
    <w:rsid w:val="00D01800"/>
    <w:rsid w:val="00D01B2D"/>
    <w:rsid w:val="00D01FF5"/>
    <w:rsid w:val="00D035DD"/>
    <w:rsid w:val="00D03BF8"/>
    <w:rsid w:val="00D0406A"/>
    <w:rsid w:val="00D04494"/>
    <w:rsid w:val="00D04540"/>
    <w:rsid w:val="00D052E5"/>
    <w:rsid w:val="00D05ADE"/>
    <w:rsid w:val="00D0601A"/>
    <w:rsid w:val="00D101C9"/>
    <w:rsid w:val="00D117FD"/>
    <w:rsid w:val="00D11AE2"/>
    <w:rsid w:val="00D1422D"/>
    <w:rsid w:val="00D17E04"/>
    <w:rsid w:val="00D23CCA"/>
    <w:rsid w:val="00D2400D"/>
    <w:rsid w:val="00D25C95"/>
    <w:rsid w:val="00D2785E"/>
    <w:rsid w:val="00D27D65"/>
    <w:rsid w:val="00D30441"/>
    <w:rsid w:val="00D3277B"/>
    <w:rsid w:val="00D32E54"/>
    <w:rsid w:val="00D332C5"/>
    <w:rsid w:val="00D33472"/>
    <w:rsid w:val="00D3355E"/>
    <w:rsid w:val="00D34B5F"/>
    <w:rsid w:val="00D356EF"/>
    <w:rsid w:val="00D42539"/>
    <w:rsid w:val="00D432D4"/>
    <w:rsid w:val="00D43E6E"/>
    <w:rsid w:val="00D47A27"/>
    <w:rsid w:val="00D5059E"/>
    <w:rsid w:val="00D50F37"/>
    <w:rsid w:val="00D514F7"/>
    <w:rsid w:val="00D51EE4"/>
    <w:rsid w:val="00D53962"/>
    <w:rsid w:val="00D548BD"/>
    <w:rsid w:val="00D556EE"/>
    <w:rsid w:val="00D55783"/>
    <w:rsid w:val="00D55ADC"/>
    <w:rsid w:val="00D55F25"/>
    <w:rsid w:val="00D60BA3"/>
    <w:rsid w:val="00D62E81"/>
    <w:rsid w:val="00D63384"/>
    <w:rsid w:val="00D640AF"/>
    <w:rsid w:val="00D64C6F"/>
    <w:rsid w:val="00D65D57"/>
    <w:rsid w:val="00D66538"/>
    <w:rsid w:val="00D6746A"/>
    <w:rsid w:val="00D7231B"/>
    <w:rsid w:val="00D739A4"/>
    <w:rsid w:val="00D73AA8"/>
    <w:rsid w:val="00D73C85"/>
    <w:rsid w:val="00D75A4D"/>
    <w:rsid w:val="00D76053"/>
    <w:rsid w:val="00D76F84"/>
    <w:rsid w:val="00D77104"/>
    <w:rsid w:val="00D81956"/>
    <w:rsid w:val="00D81D40"/>
    <w:rsid w:val="00D829D2"/>
    <w:rsid w:val="00D83637"/>
    <w:rsid w:val="00D83F58"/>
    <w:rsid w:val="00D84209"/>
    <w:rsid w:val="00D856B2"/>
    <w:rsid w:val="00D85F58"/>
    <w:rsid w:val="00D90D3C"/>
    <w:rsid w:val="00D91521"/>
    <w:rsid w:val="00D91EAD"/>
    <w:rsid w:val="00D9332E"/>
    <w:rsid w:val="00D93EAB"/>
    <w:rsid w:val="00D941B0"/>
    <w:rsid w:val="00D958DC"/>
    <w:rsid w:val="00D97DF6"/>
    <w:rsid w:val="00DA055F"/>
    <w:rsid w:val="00DA086E"/>
    <w:rsid w:val="00DA08EE"/>
    <w:rsid w:val="00DA0959"/>
    <w:rsid w:val="00DA2CEE"/>
    <w:rsid w:val="00DA4697"/>
    <w:rsid w:val="00DA4D89"/>
    <w:rsid w:val="00DA7744"/>
    <w:rsid w:val="00DB4D1B"/>
    <w:rsid w:val="00DB4D73"/>
    <w:rsid w:val="00DB4E29"/>
    <w:rsid w:val="00DB7A70"/>
    <w:rsid w:val="00DB7CEC"/>
    <w:rsid w:val="00DC08F1"/>
    <w:rsid w:val="00DC0A6D"/>
    <w:rsid w:val="00DC151B"/>
    <w:rsid w:val="00DC26BF"/>
    <w:rsid w:val="00DC2BF4"/>
    <w:rsid w:val="00DC2D56"/>
    <w:rsid w:val="00DC3E0A"/>
    <w:rsid w:val="00DC3F46"/>
    <w:rsid w:val="00DC5148"/>
    <w:rsid w:val="00DC661B"/>
    <w:rsid w:val="00DD193B"/>
    <w:rsid w:val="00DD22BC"/>
    <w:rsid w:val="00DD2D46"/>
    <w:rsid w:val="00DD2DE4"/>
    <w:rsid w:val="00DD3D3D"/>
    <w:rsid w:val="00DD405F"/>
    <w:rsid w:val="00DD43AA"/>
    <w:rsid w:val="00DD4B4A"/>
    <w:rsid w:val="00DD4C31"/>
    <w:rsid w:val="00DD6003"/>
    <w:rsid w:val="00DD6301"/>
    <w:rsid w:val="00DD6939"/>
    <w:rsid w:val="00DE0157"/>
    <w:rsid w:val="00DE06E8"/>
    <w:rsid w:val="00DE0CBB"/>
    <w:rsid w:val="00DE278D"/>
    <w:rsid w:val="00DE2791"/>
    <w:rsid w:val="00DE2B58"/>
    <w:rsid w:val="00DE2FBB"/>
    <w:rsid w:val="00DE4022"/>
    <w:rsid w:val="00DE4A73"/>
    <w:rsid w:val="00DE66F8"/>
    <w:rsid w:val="00DE67BB"/>
    <w:rsid w:val="00DE73B8"/>
    <w:rsid w:val="00DE7EC8"/>
    <w:rsid w:val="00DF04D3"/>
    <w:rsid w:val="00DF0BC5"/>
    <w:rsid w:val="00DF1581"/>
    <w:rsid w:val="00DF1DF5"/>
    <w:rsid w:val="00DF28F7"/>
    <w:rsid w:val="00DF6E31"/>
    <w:rsid w:val="00DF6ED2"/>
    <w:rsid w:val="00E0280E"/>
    <w:rsid w:val="00E03A76"/>
    <w:rsid w:val="00E04DBE"/>
    <w:rsid w:val="00E06BFD"/>
    <w:rsid w:val="00E12248"/>
    <w:rsid w:val="00E134E6"/>
    <w:rsid w:val="00E135E0"/>
    <w:rsid w:val="00E145A0"/>
    <w:rsid w:val="00E15230"/>
    <w:rsid w:val="00E15547"/>
    <w:rsid w:val="00E15C9B"/>
    <w:rsid w:val="00E175E9"/>
    <w:rsid w:val="00E21AD6"/>
    <w:rsid w:val="00E21F07"/>
    <w:rsid w:val="00E228F7"/>
    <w:rsid w:val="00E230E8"/>
    <w:rsid w:val="00E24D29"/>
    <w:rsid w:val="00E27784"/>
    <w:rsid w:val="00E30191"/>
    <w:rsid w:val="00E306A6"/>
    <w:rsid w:val="00E30B2C"/>
    <w:rsid w:val="00E3385A"/>
    <w:rsid w:val="00E33F08"/>
    <w:rsid w:val="00E33F22"/>
    <w:rsid w:val="00E34CCB"/>
    <w:rsid w:val="00E34ECC"/>
    <w:rsid w:val="00E355CF"/>
    <w:rsid w:val="00E35A26"/>
    <w:rsid w:val="00E35AE8"/>
    <w:rsid w:val="00E3689C"/>
    <w:rsid w:val="00E36C60"/>
    <w:rsid w:val="00E36E04"/>
    <w:rsid w:val="00E36F00"/>
    <w:rsid w:val="00E40A86"/>
    <w:rsid w:val="00E40D36"/>
    <w:rsid w:val="00E435EC"/>
    <w:rsid w:val="00E43D20"/>
    <w:rsid w:val="00E4406B"/>
    <w:rsid w:val="00E4683D"/>
    <w:rsid w:val="00E52917"/>
    <w:rsid w:val="00E52FEF"/>
    <w:rsid w:val="00E5362B"/>
    <w:rsid w:val="00E5368E"/>
    <w:rsid w:val="00E53762"/>
    <w:rsid w:val="00E568AB"/>
    <w:rsid w:val="00E57822"/>
    <w:rsid w:val="00E5793C"/>
    <w:rsid w:val="00E61434"/>
    <w:rsid w:val="00E62A45"/>
    <w:rsid w:val="00E631E9"/>
    <w:rsid w:val="00E63FB6"/>
    <w:rsid w:val="00E6658A"/>
    <w:rsid w:val="00E666B1"/>
    <w:rsid w:val="00E6758F"/>
    <w:rsid w:val="00E6773A"/>
    <w:rsid w:val="00E67856"/>
    <w:rsid w:val="00E67D93"/>
    <w:rsid w:val="00E700C3"/>
    <w:rsid w:val="00E70D28"/>
    <w:rsid w:val="00E71895"/>
    <w:rsid w:val="00E71BD8"/>
    <w:rsid w:val="00E7540B"/>
    <w:rsid w:val="00E759EC"/>
    <w:rsid w:val="00E75FF2"/>
    <w:rsid w:val="00E766A4"/>
    <w:rsid w:val="00E771BD"/>
    <w:rsid w:val="00E809E1"/>
    <w:rsid w:val="00E80AC2"/>
    <w:rsid w:val="00E81FFE"/>
    <w:rsid w:val="00E8224B"/>
    <w:rsid w:val="00E8265C"/>
    <w:rsid w:val="00E82C1E"/>
    <w:rsid w:val="00E82E19"/>
    <w:rsid w:val="00E837F7"/>
    <w:rsid w:val="00E85495"/>
    <w:rsid w:val="00E85D22"/>
    <w:rsid w:val="00E869EA"/>
    <w:rsid w:val="00E91893"/>
    <w:rsid w:val="00E91AE9"/>
    <w:rsid w:val="00E91F9D"/>
    <w:rsid w:val="00E93706"/>
    <w:rsid w:val="00E93BF7"/>
    <w:rsid w:val="00E94046"/>
    <w:rsid w:val="00E95F75"/>
    <w:rsid w:val="00E968D5"/>
    <w:rsid w:val="00E9753C"/>
    <w:rsid w:val="00EA1DEF"/>
    <w:rsid w:val="00EA209F"/>
    <w:rsid w:val="00EA252C"/>
    <w:rsid w:val="00EA2B45"/>
    <w:rsid w:val="00EA3127"/>
    <w:rsid w:val="00EA3247"/>
    <w:rsid w:val="00EA4B4F"/>
    <w:rsid w:val="00EA5241"/>
    <w:rsid w:val="00EA543F"/>
    <w:rsid w:val="00EA5532"/>
    <w:rsid w:val="00EA6171"/>
    <w:rsid w:val="00EA6B20"/>
    <w:rsid w:val="00EA72C1"/>
    <w:rsid w:val="00EA7767"/>
    <w:rsid w:val="00EB118A"/>
    <w:rsid w:val="00EB2C1B"/>
    <w:rsid w:val="00EB3285"/>
    <w:rsid w:val="00EB32EF"/>
    <w:rsid w:val="00EB481A"/>
    <w:rsid w:val="00EB5A9B"/>
    <w:rsid w:val="00EB5AF5"/>
    <w:rsid w:val="00EB79D0"/>
    <w:rsid w:val="00EB7EB0"/>
    <w:rsid w:val="00EC09A3"/>
    <w:rsid w:val="00EC3100"/>
    <w:rsid w:val="00EC3B07"/>
    <w:rsid w:val="00EC3E23"/>
    <w:rsid w:val="00EC4609"/>
    <w:rsid w:val="00EC498F"/>
    <w:rsid w:val="00EC5121"/>
    <w:rsid w:val="00EC5B7C"/>
    <w:rsid w:val="00EC6E26"/>
    <w:rsid w:val="00EC6FB3"/>
    <w:rsid w:val="00EC75C9"/>
    <w:rsid w:val="00EC7859"/>
    <w:rsid w:val="00EC7DF1"/>
    <w:rsid w:val="00ED0DD2"/>
    <w:rsid w:val="00ED1AE1"/>
    <w:rsid w:val="00ED2400"/>
    <w:rsid w:val="00ED2E2B"/>
    <w:rsid w:val="00ED321C"/>
    <w:rsid w:val="00ED42FB"/>
    <w:rsid w:val="00ED50DE"/>
    <w:rsid w:val="00ED5330"/>
    <w:rsid w:val="00ED5D7B"/>
    <w:rsid w:val="00ED6D8A"/>
    <w:rsid w:val="00ED79F6"/>
    <w:rsid w:val="00ED7A5F"/>
    <w:rsid w:val="00EE0752"/>
    <w:rsid w:val="00EE0C17"/>
    <w:rsid w:val="00EE12E2"/>
    <w:rsid w:val="00EE215B"/>
    <w:rsid w:val="00EE2647"/>
    <w:rsid w:val="00EE3481"/>
    <w:rsid w:val="00EE3654"/>
    <w:rsid w:val="00EE6092"/>
    <w:rsid w:val="00EE67EF"/>
    <w:rsid w:val="00EE781D"/>
    <w:rsid w:val="00EF0B43"/>
    <w:rsid w:val="00EF126D"/>
    <w:rsid w:val="00EF1431"/>
    <w:rsid w:val="00EF1BE8"/>
    <w:rsid w:val="00EF47E0"/>
    <w:rsid w:val="00EF4C05"/>
    <w:rsid w:val="00EF5652"/>
    <w:rsid w:val="00EF57EE"/>
    <w:rsid w:val="00EF6022"/>
    <w:rsid w:val="00EF7415"/>
    <w:rsid w:val="00F00FEB"/>
    <w:rsid w:val="00F01720"/>
    <w:rsid w:val="00F01D9A"/>
    <w:rsid w:val="00F02437"/>
    <w:rsid w:val="00F02E90"/>
    <w:rsid w:val="00F039E4"/>
    <w:rsid w:val="00F04B7B"/>
    <w:rsid w:val="00F04C94"/>
    <w:rsid w:val="00F05029"/>
    <w:rsid w:val="00F06139"/>
    <w:rsid w:val="00F06AA9"/>
    <w:rsid w:val="00F06B01"/>
    <w:rsid w:val="00F074AC"/>
    <w:rsid w:val="00F13E7A"/>
    <w:rsid w:val="00F14717"/>
    <w:rsid w:val="00F1617A"/>
    <w:rsid w:val="00F16480"/>
    <w:rsid w:val="00F165BA"/>
    <w:rsid w:val="00F168D4"/>
    <w:rsid w:val="00F16E1E"/>
    <w:rsid w:val="00F204CC"/>
    <w:rsid w:val="00F20B21"/>
    <w:rsid w:val="00F21174"/>
    <w:rsid w:val="00F21AA3"/>
    <w:rsid w:val="00F222F3"/>
    <w:rsid w:val="00F224EA"/>
    <w:rsid w:val="00F2330A"/>
    <w:rsid w:val="00F25530"/>
    <w:rsid w:val="00F25A4D"/>
    <w:rsid w:val="00F270EE"/>
    <w:rsid w:val="00F30B39"/>
    <w:rsid w:val="00F31CBC"/>
    <w:rsid w:val="00F32A7F"/>
    <w:rsid w:val="00F374A2"/>
    <w:rsid w:val="00F37D82"/>
    <w:rsid w:val="00F40A66"/>
    <w:rsid w:val="00F417B2"/>
    <w:rsid w:val="00F41EAF"/>
    <w:rsid w:val="00F43887"/>
    <w:rsid w:val="00F44009"/>
    <w:rsid w:val="00F4416B"/>
    <w:rsid w:val="00F445FB"/>
    <w:rsid w:val="00F447B3"/>
    <w:rsid w:val="00F4592E"/>
    <w:rsid w:val="00F473CC"/>
    <w:rsid w:val="00F47EB4"/>
    <w:rsid w:val="00F505C0"/>
    <w:rsid w:val="00F50CC6"/>
    <w:rsid w:val="00F5179F"/>
    <w:rsid w:val="00F51A44"/>
    <w:rsid w:val="00F5228B"/>
    <w:rsid w:val="00F530CA"/>
    <w:rsid w:val="00F53A18"/>
    <w:rsid w:val="00F5568A"/>
    <w:rsid w:val="00F55ED0"/>
    <w:rsid w:val="00F563CB"/>
    <w:rsid w:val="00F5743C"/>
    <w:rsid w:val="00F61D5E"/>
    <w:rsid w:val="00F61F2D"/>
    <w:rsid w:val="00F63C1C"/>
    <w:rsid w:val="00F63F80"/>
    <w:rsid w:val="00F67114"/>
    <w:rsid w:val="00F674A6"/>
    <w:rsid w:val="00F67918"/>
    <w:rsid w:val="00F67D2D"/>
    <w:rsid w:val="00F7020F"/>
    <w:rsid w:val="00F70917"/>
    <w:rsid w:val="00F713BE"/>
    <w:rsid w:val="00F71AEB"/>
    <w:rsid w:val="00F71D55"/>
    <w:rsid w:val="00F7220C"/>
    <w:rsid w:val="00F72CB8"/>
    <w:rsid w:val="00F73026"/>
    <w:rsid w:val="00F73732"/>
    <w:rsid w:val="00F73A94"/>
    <w:rsid w:val="00F73E4C"/>
    <w:rsid w:val="00F74820"/>
    <w:rsid w:val="00F75517"/>
    <w:rsid w:val="00F758BC"/>
    <w:rsid w:val="00F75E19"/>
    <w:rsid w:val="00F75EB2"/>
    <w:rsid w:val="00F76B54"/>
    <w:rsid w:val="00F80663"/>
    <w:rsid w:val="00F8100E"/>
    <w:rsid w:val="00F8144E"/>
    <w:rsid w:val="00F8291D"/>
    <w:rsid w:val="00F82963"/>
    <w:rsid w:val="00F82D95"/>
    <w:rsid w:val="00F831DF"/>
    <w:rsid w:val="00F837AF"/>
    <w:rsid w:val="00F83B31"/>
    <w:rsid w:val="00F84715"/>
    <w:rsid w:val="00F850D1"/>
    <w:rsid w:val="00F869D6"/>
    <w:rsid w:val="00F86ADB"/>
    <w:rsid w:val="00F86D31"/>
    <w:rsid w:val="00F8705F"/>
    <w:rsid w:val="00F91610"/>
    <w:rsid w:val="00F9339D"/>
    <w:rsid w:val="00F93ED1"/>
    <w:rsid w:val="00F94043"/>
    <w:rsid w:val="00F94243"/>
    <w:rsid w:val="00F946C0"/>
    <w:rsid w:val="00F94A55"/>
    <w:rsid w:val="00F94FCC"/>
    <w:rsid w:val="00F9661E"/>
    <w:rsid w:val="00F9697B"/>
    <w:rsid w:val="00FA0744"/>
    <w:rsid w:val="00FA130B"/>
    <w:rsid w:val="00FA1662"/>
    <w:rsid w:val="00FA1BA8"/>
    <w:rsid w:val="00FA22B5"/>
    <w:rsid w:val="00FA339F"/>
    <w:rsid w:val="00FA4627"/>
    <w:rsid w:val="00FA6AFB"/>
    <w:rsid w:val="00FA78CE"/>
    <w:rsid w:val="00FA78FF"/>
    <w:rsid w:val="00FA7A1E"/>
    <w:rsid w:val="00FB4DC3"/>
    <w:rsid w:val="00FB4F06"/>
    <w:rsid w:val="00FB510C"/>
    <w:rsid w:val="00FB5CB4"/>
    <w:rsid w:val="00FC0724"/>
    <w:rsid w:val="00FC1CBA"/>
    <w:rsid w:val="00FC25C6"/>
    <w:rsid w:val="00FC2DE9"/>
    <w:rsid w:val="00FC55FA"/>
    <w:rsid w:val="00FC5966"/>
    <w:rsid w:val="00FC6D67"/>
    <w:rsid w:val="00FC6F01"/>
    <w:rsid w:val="00FD07C4"/>
    <w:rsid w:val="00FD1408"/>
    <w:rsid w:val="00FD170E"/>
    <w:rsid w:val="00FD1B61"/>
    <w:rsid w:val="00FD1FDB"/>
    <w:rsid w:val="00FD2C3F"/>
    <w:rsid w:val="00FD38E5"/>
    <w:rsid w:val="00FD46D0"/>
    <w:rsid w:val="00FD5B14"/>
    <w:rsid w:val="00FD5DB8"/>
    <w:rsid w:val="00FD5E47"/>
    <w:rsid w:val="00FD5F4F"/>
    <w:rsid w:val="00FD60D5"/>
    <w:rsid w:val="00FD686D"/>
    <w:rsid w:val="00FD6930"/>
    <w:rsid w:val="00FE124D"/>
    <w:rsid w:val="00FE19A5"/>
    <w:rsid w:val="00FE19FD"/>
    <w:rsid w:val="00FE2365"/>
    <w:rsid w:val="00FE2C95"/>
    <w:rsid w:val="00FE39C7"/>
    <w:rsid w:val="00FE3CE3"/>
    <w:rsid w:val="00FE5444"/>
    <w:rsid w:val="00FE61A4"/>
    <w:rsid w:val="00FE652E"/>
    <w:rsid w:val="00FE6A4F"/>
    <w:rsid w:val="00FF1753"/>
    <w:rsid w:val="00FF21C4"/>
    <w:rsid w:val="00FF243A"/>
    <w:rsid w:val="00FF2F1E"/>
    <w:rsid w:val="00FF30E5"/>
    <w:rsid w:val="00FF3A31"/>
    <w:rsid w:val="00FF3E31"/>
    <w:rsid w:val="00FF4FF0"/>
    <w:rsid w:val="00FF57EE"/>
    <w:rsid w:val="00FF5FFD"/>
    <w:rsid w:val="00FF683C"/>
    <w:rsid w:val="00FF7209"/>
    <w:rsid w:val="00FF78A9"/>
  </w:rsids>
  <m:mathPr>
    <m:mathFont m:val="Cambria Math"/>
    <m:brkBin m:val="before"/>
    <m:brkBinSub m:val="--"/>
    <m:smallFrac m:val="0"/>
    <m:dispDef/>
    <m:lMargin m:val="0"/>
    <m:rMargin m:val="0"/>
    <m:defJc m:val="centerGroup"/>
    <m:wrapIndent m:val="1440"/>
    <m:intLim m:val="subSup"/>
    <m:naryLim m:val="undOvr"/>
  </m:mathPr>
  <w:themeFontLang w:val="en-US" w:eastAsia="ko-K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0C611E5"/>
  <w15:docId w15:val="{11CDA2B9-BAF9-4714-AE2D-8F00DA8708C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ko-KR"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99"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130F30"/>
    <w:pPr>
      <w:spacing w:after="120"/>
      <w:jc w:val="both"/>
    </w:pPr>
    <w:rPr>
      <w:rFonts w:ascii="Arial" w:hAnsi="Arial"/>
      <w:sz w:val="22"/>
      <w:lang w:eastAsia="en-US"/>
    </w:rPr>
  </w:style>
  <w:style w:type="paragraph" w:styleId="Heading1">
    <w:name w:val="heading 1"/>
    <w:basedOn w:val="Normal"/>
    <w:next w:val="Normal"/>
    <w:link w:val="Heading1Char"/>
    <w:qFormat/>
    <w:rsid w:val="00130F30"/>
    <w:pPr>
      <w:keepNext/>
      <w:numPr>
        <w:numId w:val="19"/>
      </w:numPr>
      <w:spacing w:before="240" w:after="60"/>
      <w:outlineLvl w:val="0"/>
    </w:pPr>
    <w:rPr>
      <w:rFonts w:cs="Arial"/>
      <w:b/>
      <w:bCs/>
      <w:kern w:val="32"/>
      <w:sz w:val="32"/>
      <w:szCs w:val="32"/>
    </w:rPr>
  </w:style>
  <w:style w:type="paragraph" w:styleId="Heading2">
    <w:name w:val="heading 2"/>
    <w:basedOn w:val="Normal"/>
    <w:next w:val="Normal"/>
    <w:link w:val="Heading2Char"/>
    <w:qFormat/>
    <w:rsid w:val="00887386"/>
    <w:pPr>
      <w:keepNext/>
      <w:numPr>
        <w:ilvl w:val="1"/>
        <w:numId w:val="19"/>
      </w:numPr>
      <w:spacing w:before="240" w:after="60"/>
      <w:outlineLvl w:val="1"/>
    </w:pPr>
    <w:rPr>
      <w:rFonts w:cs="Arial"/>
      <w:b/>
      <w:bCs/>
      <w:iCs/>
      <w:sz w:val="28"/>
      <w:szCs w:val="28"/>
    </w:rPr>
  </w:style>
  <w:style w:type="paragraph" w:styleId="Heading3">
    <w:name w:val="heading 3"/>
    <w:basedOn w:val="Normal"/>
    <w:next w:val="Normal"/>
    <w:link w:val="Heading3Char"/>
    <w:qFormat/>
    <w:rsid w:val="009B51F4"/>
    <w:pPr>
      <w:keepNext/>
      <w:numPr>
        <w:ilvl w:val="2"/>
        <w:numId w:val="19"/>
      </w:numPr>
      <w:tabs>
        <w:tab w:val="left" w:pos="893"/>
      </w:tabs>
      <w:spacing w:before="60"/>
      <w:contextualSpacing/>
      <w:outlineLvl w:val="2"/>
    </w:pPr>
    <w:rPr>
      <w:rFonts w:cs="Arial"/>
      <w:b/>
      <w:bCs/>
      <w:i/>
      <w:sz w:val="28"/>
      <w:szCs w:val="26"/>
    </w:rPr>
  </w:style>
  <w:style w:type="paragraph" w:styleId="Heading4">
    <w:name w:val="heading 4"/>
    <w:basedOn w:val="Normal"/>
    <w:next w:val="Normal"/>
    <w:link w:val="Heading4Char"/>
    <w:qFormat/>
    <w:rsid w:val="00697CAA"/>
    <w:pPr>
      <w:keepNext/>
      <w:numPr>
        <w:ilvl w:val="3"/>
        <w:numId w:val="19"/>
      </w:numPr>
      <w:tabs>
        <w:tab w:val="left" w:pos="1800"/>
      </w:tabs>
      <w:spacing w:before="120"/>
      <w:contextualSpacing/>
      <w:outlineLvl w:val="3"/>
    </w:pPr>
    <w:rPr>
      <w:b/>
      <w:bCs/>
      <w:sz w:val="28"/>
      <w:szCs w:val="28"/>
    </w:rPr>
  </w:style>
  <w:style w:type="paragraph" w:styleId="Heading5">
    <w:name w:val="heading 5"/>
    <w:basedOn w:val="Normal"/>
    <w:next w:val="Normal"/>
    <w:link w:val="Heading5Char"/>
    <w:qFormat/>
    <w:rsid w:val="00A542E7"/>
    <w:pPr>
      <w:tabs>
        <w:tab w:val="left" w:pos="2160"/>
      </w:tabs>
      <w:spacing w:before="120"/>
      <w:contextualSpacing/>
      <w:outlineLvl w:val="4"/>
    </w:pPr>
    <w:rPr>
      <w:rFonts w:ascii="Arial Bold" w:hAnsi="Arial Bold"/>
      <w:b/>
      <w:bCs/>
      <w:i/>
      <w:iCs/>
      <w:sz w:val="28"/>
      <w:szCs w:val="26"/>
    </w:rPr>
  </w:style>
  <w:style w:type="paragraph" w:styleId="Heading6">
    <w:name w:val="heading 6"/>
    <w:basedOn w:val="Normal"/>
    <w:next w:val="Normal"/>
    <w:link w:val="Heading6Char"/>
    <w:unhideWhenUsed/>
    <w:qFormat/>
    <w:rsid w:val="00283A8F"/>
    <w:pPr>
      <w:keepNext/>
      <w:keepLines/>
      <w:numPr>
        <w:ilvl w:val="5"/>
        <w:numId w:val="19"/>
      </w:numPr>
      <w:spacing w:before="200" w:after="0"/>
      <w:outlineLvl w:val="5"/>
    </w:pPr>
    <w:rPr>
      <w:i/>
      <w:iCs/>
      <w:color w:val="000000"/>
      <w:sz w:val="24"/>
    </w:rPr>
  </w:style>
  <w:style w:type="paragraph" w:styleId="Heading7">
    <w:name w:val="heading 7"/>
    <w:basedOn w:val="Normal"/>
    <w:next w:val="Normal"/>
    <w:qFormat/>
    <w:rsid w:val="00184F59"/>
    <w:pPr>
      <w:numPr>
        <w:ilvl w:val="6"/>
        <w:numId w:val="19"/>
      </w:numPr>
      <w:spacing w:before="240" w:after="60"/>
      <w:outlineLvl w:val="6"/>
    </w:pPr>
    <w:rPr>
      <w:rFonts w:ascii="Times New Roman" w:hAnsi="Times New Roman"/>
      <w:sz w:val="24"/>
      <w:szCs w:val="24"/>
    </w:rPr>
  </w:style>
  <w:style w:type="paragraph" w:styleId="Heading8">
    <w:name w:val="heading 8"/>
    <w:basedOn w:val="Normal"/>
    <w:next w:val="Normal"/>
    <w:link w:val="Heading8Char"/>
    <w:semiHidden/>
    <w:unhideWhenUsed/>
    <w:qFormat/>
    <w:rsid w:val="00621A2E"/>
    <w:pPr>
      <w:keepNext/>
      <w:keepLines/>
      <w:numPr>
        <w:ilvl w:val="7"/>
        <w:numId w:val="19"/>
      </w:numPr>
      <w:spacing w:before="200" w:after="0"/>
      <w:outlineLvl w:val="7"/>
    </w:pPr>
    <w:rPr>
      <w:rFonts w:ascii="Cambria" w:hAnsi="Cambria"/>
      <w:color w:val="404040"/>
      <w:sz w:val="20"/>
    </w:rPr>
  </w:style>
  <w:style w:type="paragraph" w:styleId="Heading9">
    <w:name w:val="heading 9"/>
    <w:basedOn w:val="Normal"/>
    <w:next w:val="Normal"/>
    <w:qFormat/>
    <w:rsid w:val="00130F30"/>
    <w:pPr>
      <w:keepNext/>
      <w:numPr>
        <w:ilvl w:val="8"/>
        <w:numId w:val="19"/>
      </w:numPr>
      <w:outlineLvl w:val="8"/>
    </w:pPr>
    <w:rPr>
      <w:b/>
      <w:bCs/>
      <w:sz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araText">
    <w:name w:val="ParaText"/>
    <w:basedOn w:val="Normal"/>
    <w:rsid w:val="00130F30"/>
    <w:pPr>
      <w:spacing w:after="240" w:line="300" w:lineRule="auto"/>
    </w:pPr>
  </w:style>
  <w:style w:type="paragraph" w:styleId="Header">
    <w:name w:val="header"/>
    <w:basedOn w:val="Normal"/>
    <w:rsid w:val="00130F30"/>
    <w:pPr>
      <w:tabs>
        <w:tab w:val="center" w:pos="4320"/>
        <w:tab w:val="right" w:pos="8640"/>
      </w:tabs>
    </w:pPr>
    <w:rPr>
      <w:b/>
    </w:rPr>
  </w:style>
  <w:style w:type="paragraph" w:styleId="Footer">
    <w:name w:val="footer"/>
    <w:basedOn w:val="Normal"/>
    <w:link w:val="FooterChar"/>
    <w:uiPriority w:val="99"/>
    <w:rsid w:val="00130F30"/>
    <w:pPr>
      <w:pBdr>
        <w:top w:val="single" w:sz="12" w:space="1" w:color="auto"/>
      </w:pBdr>
      <w:tabs>
        <w:tab w:val="right" w:pos="9360"/>
      </w:tabs>
      <w:spacing w:after="0"/>
    </w:pPr>
    <w:rPr>
      <w:i/>
      <w:sz w:val="18"/>
    </w:rPr>
  </w:style>
  <w:style w:type="character" w:styleId="PageNumber">
    <w:name w:val="page number"/>
    <w:basedOn w:val="DefaultParagraphFont"/>
    <w:rsid w:val="00130F30"/>
  </w:style>
  <w:style w:type="paragraph" w:styleId="TOC1">
    <w:name w:val="toc 1"/>
    <w:basedOn w:val="Heading1"/>
    <w:next w:val="Normal"/>
    <w:uiPriority w:val="39"/>
    <w:rsid w:val="00925D2A"/>
    <w:pPr>
      <w:keepNext w:val="0"/>
      <w:numPr>
        <w:numId w:val="0"/>
      </w:numPr>
      <w:spacing w:before="120" w:after="120"/>
      <w:jc w:val="left"/>
      <w:outlineLvl w:val="9"/>
    </w:pPr>
    <w:rPr>
      <w:rFonts w:ascii="Calibri" w:hAnsi="Calibri" w:cs="Times New Roman"/>
      <w:caps/>
      <w:kern w:val="0"/>
      <w:sz w:val="20"/>
      <w:szCs w:val="20"/>
    </w:rPr>
  </w:style>
  <w:style w:type="paragraph" w:styleId="TOC9">
    <w:name w:val="toc 9"/>
    <w:basedOn w:val="Normal"/>
    <w:next w:val="Normal"/>
    <w:autoRedefine/>
    <w:uiPriority w:val="39"/>
    <w:rsid w:val="00130F30"/>
    <w:pPr>
      <w:spacing w:after="0"/>
      <w:ind w:left="1760"/>
      <w:jc w:val="left"/>
    </w:pPr>
    <w:rPr>
      <w:rFonts w:ascii="Calibri" w:hAnsi="Calibri"/>
      <w:sz w:val="18"/>
      <w:szCs w:val="18"/>
    </w:rPr>
  </w:style>
  <w:style w:type="paragraph" w:styleId="TOC2">
    <w:name w:val="toc 2"/>
    <w:basedOn w:val="Heading2"/>
    <w:next w:val="Normal"/>
    <w:autoRedefine/>
    <w:uiPriority w:val="39"/>
    <w:rsid w:val="002F02BF"/>
    <w:pPr>
      <w:keepNext w:val="0"/>
      <w:numPr>
        <w:ilvl w:val="0"/>
        <w:numId w:val="0"/>
      </w:numPr>
      <w:tabs>
        <w:tab w:val="left" w:pos="880"/>
        <w:tab w:val="right" w:leader="dot" w:pos="9350"/>
      </w:tabs>
      <w:spacing w:before="0" w:after="0"/>
      <w:ind w:left="220"/>
      <w:jc w:val="left"/>
      <w:outlineLvl w:val="9"/>
    </w:pPr>
    <w:rPr>
      <w:rFonts w:ascii="Calibri" w:hAnsi="Calibri" w:cs="Times New Roman"/>
      <w:b w:val="0"/>
      <w:bCs w:val="0"/>
      <w:iCs w:val="0"/>
      <w:smallCaps/>
      <w:sz w:val="20"/>
      <w:szCs w:val="20"/>
    </w:rPr>
  </w:style>
  <w:style w:type="paragraph" w:styleId="TOC3">
    <w:name w:val="toc 3"/>
    <w:basedOn w:val="Heading3"/>
    <w:next w:val="Normal"/>
    <w:autoRedefine/>
    <w:uiPriority w:val="39"/>
    <w:rsid w:val="00AE472E"/>
    <w:pPr>
      <w:keepNext w:val="0"/>
      <w:numPr>
        <w:ilvl w:val="0"/>
        <w:numId w:val="0"/>
      </w:numPr>
      <w:tabs>
        <w:tab w:val="clear" w:pos="893"/>
      </w:tabs>
      <w:spacing w:before="0" w:after="0"/>
      <w:ind w:left="440"/>
      <w:contextualSpacing w:val="0"/>
      <w:jc w:val="left"/>
      <w:outlineLvl w:val="9"/>
    </w:pPr>
    <w:rPr>
      <w:rFonts w:ascii="Calibri" w:hAnsi="Calibri" w:cs="Times New Roman"/>
      <w:b w:val="0"/>
      <w:bCs w:val="0"/>
      <w:iCs/>
      <w:sz w:val="20"/>
      <w:szCs w:val="20"/>
    </w:rPr>
  </w:style>
  <w:style w:type="paragraph" w:styleId="Title">
    <w:name w:val="Title"/>
    <w:basedOn w:val="Normal"/>
    <w:next w:val="Subtitle"/>
    <w:qFormat/>
    <w:rsid w:val="00130F30"/>
    <w:pPr>
      <w:keepNext/>
      <w:keepLines/>
      <w:tabs>
        <w:tab w:val="left" w:pos="576"/>
      </w:tabs>
      <w:spacing w:before="240" w:after="240"/>
      <w:jc w:val="center"/>
    </w:pPr>
    <w:rPr>
      <w:kern w:val="28"/>
      <w:sz w:val="48"/>
    </w:rPr>
  </w:style>
  <w:style w:type="paragraph" w:styleId="Subtitle">
    <w:name w:val="Subtitle"/>
    <w:basedOn w:val="Normal"/>
    <w:qFormat/>
    <w:rsid w:val="00130F30"/>
    <w:pPr>
      <w:spacing w:after="60"/>
      <w:jc w:val="center"/>
      <w:outlineLvl w:val="1"/>
    </w:pPr>
    <w:rPr>
      <w:rFonts w:cs="Arial"/>
      <w:sz w:val="24"/>
      <w:szCs w:val="24"/>
    </w:rPr>
  </w:style>
  <w:style w:type="character" w:styleId="Hyperlink">
    <w:name w:val="Hyperlink"/>
    <w:uiPriority w:val="99"/>
    <w:rsid w:val="00130F30"/>
    <w:rPr>
      <w:color w:val="0000FF"/>
      <w:u w:val="single"/>
    </w:rPr>
  </w:style>
  <w:style w:type="paragraph" w:customStyle="1" w:styleId="1">
    <w:name w:val="1"/>
    <w:aliases w:val="a,i Seq"/>
    <w:basedOn w:val="Normal"/>
    <w:rsid w:val="00130F30"/>
    <w:pPr>
      <w:numPr>
        <w:numId w:val="1"/>
      </w:numPr>
      <w:tabs>
        <w:tab w:val="left" w:pos="1800"/>
        <w:tab w:val="left" w:pos="2160"/>
        <w:tab w:val="left" w:pos="2520"/>
      </w:tabs>
      <w:spacing w:after="240" w:line="300" w:lineRule="auto"/>
    </w:pPr>
  </w:style>
  <w:style w:type="paragraph" w:customStyle="1" w:styleId="Bullet1">
    <w:name w:val="Bullet1"/>
    <w:basedOn w:val="Normal"/>
    <w:rsid w:val="00130F30"/>
    <w:pPr>
      <w:numPr>
        <w:numId w:val="2"/>
      </w:numPr>
      <w:spacing w:after="0" w:line="300" w:lineRule="auto"/>
    </w:pPr>
  </w:style>
  <w:style w:type="paragraph" w:styleId="FootnoteText">
    <w:name w:val="footnote text"/>
    <w:aliases w:val="Footnote Text Char1,Footnote Text Char Char,ft,ft Char,TBG Style Char Char Char,Footnote Text Char2,TBG Style Char Char,Footnote Text Char3 Char,Footnote Text Char3,fn,ALTS FOOTNOTE,Footnote Text Char Char1,Footnote Text1 Char,fn Char Char"/>
    <w:basedOn w:val="Normal"/>
    <w:link w:val="FootnoteTextChar"/>
    <w:uiPriority w:val="99"/>
    <w:rsid w:val="00130F30"/>
    <w:pPr>
      <w:suppressAutoHyphens/>
      <w:spacing w:before="50" w:after="0"/>
      <w:ind w:left="216" w:hanging="216"/>
      <w:jc w:val="left"/>
    </w:pPr>
    <w:rPr>
      <w:kern w:val="16"/>
      <w:sz w:val="18"/>
    </w:rPr>
  </w:style>
  <w:style w:type="character" w:customStyle="1" w:styleId="FootnoteTextChar">
    <w:name w:val="Footnote Text Char"/>
    <w:aliases w:val="Footnote Text Char1 Char,Footnote Text Char Char Char,ft Char1,ft Char Char,TBG Style Char Char Char Char,Footnote Text Char2 Char,TBG Style Char Char Char1,Footnote Text Char3 Char Char,Footnote Text Char3 Char1,fn Char"/>
    <w:link w:val="FootnoteText"/>
    <w:uiPriority w:val="99"/>
    <w:rsid w:val="00F04C94"/>
    <w:rPr>
      <w:rFonts w:ascii="Arial" w:hAnsi="Arial"/>
      <w:kern w:val="16"/>
      <w:sz w:val="18"/>
      <w:lang w:val="en-US" w:eastAsia="en-US" w:bidi="ar-SA"/>
    </w:rPr>
  </w:style>
  <w:style w:type="character" w:styleId="FootnoteReference">
    <w:name w:val="footnote reference"/>
    <w:aliases w:val="o,Style 17,fr,Style 13,Style 12,Style 15,Style 9,o1,fr1,o2,fr2,o3,fr3,Style 18,(NECG) Footnote Reference,Style 20,Style 7,Style 8,Style 28"/>
    <w:uiPriority w:val="99"/>
    <w:rsid w:val="00130F30"/>
    <w:rPr>
      <w:vertAlign w:val="superscript"/>
    </w:rPr>
  </w:style>
  <w:style w:type="paragraph" w:customStyle="1" w:styleId="Bullet2HRt">
    <w:name w:val="Bullet2[HRt]"/>
    <w:basedOn w:val="Normal"/>
    <w:rsid w:val="00130F30"/>
    <w:pPr>
      <w:tabs>
        <w:tab w:val="num" w:pos="1080"/>
      </w:tabs>
      <w:spacing w:after="240" w:line="300" w:lineRule="auto"/>
      <w:ind w:left="1080" w:hanging="360"/>
    </w:pPr>
  </w:style>
  <w:style w:type="paragraph" w:customStyle="1" w:styleId="Bullet3">
    <w:name w:val="Bullet3"/>
    <w:basedOn w:val="Normal"/>
    <w:rsid w:val="00EF47E0"/>
    <w:pPr>
      <w:tabs>
        <w:tab w:val="num" w:pos="1440"/>
      </w:tabs>
      <w:ind w:left="1440" w:hanging="360"/>
    </w:pPr>
  </w:style>
  <w:style w:type="paragraph" w:customStyle="1" w:styleId="Bullet3HRt">
    <w:name w:val="Bullet3[HRt]"/>
    <w:basedOn w:val="Bullet3"/>
    <w:rsid w:val="00EF47E0"/>
    <w:pPr>
      <w:numPr>
        <w:ilvl w:val="1"/>
      </w:numPr>
      <w:tabs>
        <w:tab w:val="num" w:pos="1440"/>
      </w:tabs>
      <w:spacing w:after="240" w:line="300" w:lineRule="auto"/>
      <w:ind w:left="1440" w:hanging="360"/>
    </w:pPr>
  </w:style>
  <w:style w:type="paragraph" w:styleId="BodyText">
    <w:name w:val="Body Text"/>
    <w:basedOn w:val="Normal"/>
    <w:rsid w:val="00EF47E0"/>
    <w:pPr>
      <w:spacing w:after="60"/>
      <w:ind w:right="720"/>
    </w:pPr>
  </w:style>
  <w:style w:type="paragraph" w:styleId="BalloonText">
    <w:name w:val="Balloon Text"/>
    <w:basedOn w:val="Normal"/>
    <w:semiHidden/>
    <w:rsid w:val="00624B75"/>
    <w:rPr>
      <w:rFonts w:ascii="Tahoma" w:hAnsi="Tahoma" w:cs="Tahoma"/>
      <w:sz w:val="16"/>
      <w:szCs w:val="16"/>
    </w:rPr>
  </w:style>
  <w:style w:type="character" w:styleId="CommentReference">
    <w:name w:val="annotation reference"/>
    <w:semiHidden/>
    <w:rsid w:val="00624B75"/>
    <w:rPr>
      <w:sz w:val="16"/>
      <w:szCs w:val="16"/>
    </w:rPr>
  </w:style>
  <w:style w:type="paragraph" w:styleId="CommentText">
    <w:name w:val="annotation text"/>
    <w:basedOn w:val="Normal"/>
    <w:semiHidden/>
    <w:rsid w:val="00624B75"/>
    <w:rPr>
      <w:sz w:val="20"/>
    </w:rPr>
  </w:style>
  <w:style w:type="paragraph" w:styleId="CommentSubject">
    <w:name w:val="annotation subject"/>
    <w:basedOn w:val="CommentText"/>
    <w:next w:val="CommentText"/>
    <w:semiHidden/>
    <w:rsid w:val="00624B75"/>
    <w:rPr>
      <w:b/>
      <w:bCs/>
    </w:rPr>
  </w:style>
  <w:style w:type="table" w:styleId="TableGrid">
    <w:name w:val="Table Grid"/>
    <w:basedOn w:val="TableNormal"/>
    <w:uiPriority w:val="39"/>
    <w:rsid w:val="004A3459"/>
    <w:pPr>
      <w:spacing w:after="120"/>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0B60A9"/>
    <w:pPr>
      <w:autoSpaceDE w:val="0"/>
      <w:autoSpaceDN w:val="0"/>
      <w:adjustRightInd w:val="0"/>
    </w:pPr>
    <w:rPr>
      <w:rFonts w:ascii="Arial" w:hAnsi="Arial" w:cs="Arial"/>
      <w:color w:val="000000"/>
      <w:sz w:val="24"/>
      <w:szCs w:val="24"/>
      <w:lang w:eastAsia="en-US"/>
    </w:rPr>
  </w:style>
  <w:style w:type="character" w:styleId="FollowedHyperlink">
    <w:name w:val="FollowedHyperlink"/>
    <w:rsid w:val="0051265A"/>
    <w:rPr>
      <w:color w:val="800080"/>
      <w:u w:val="single"/>
    </w:rPr>
  </w:style>
  <w:style w:type="character" w:styleId="HTMLTypewriter">
    <w:name w:val="HTML Typewriter"/>
    <w:rsid w:val="00E435EC"/>
    <w:rPr>
      <w:rFonts w:ascii="Arial Unicode MS" w:eastAsia="Arial Unicode MS" w:hAnsi="Arial Unicode MS" w:cs="Arial Unicode MS" w:hint="eastAsia"/>
      <w:sz w:val="20"/>
      <w:szCs w:val="20"/>
    </w:rPr>
  </w:style>
  <w:style w:type="paragraph" w:customStyle="1" w:styleId="listi">
    <w:name w:val="list(i)"/>
    <w:basedOn w:val="BodyText"/>
    <w:rsid w:val="00ED79F6"/>
    <w:pPr>
      <w:tabs>
        <w:tab w:val="left" w:pos="720"/>
      </w:tabs>
      <w:spacing w:after="0" w:line="480" w:lineRule="atLeast"/>
      <w:ind w:left="1440" w:right="0" w:hanging="720"/>
      <w:jc w:val="left"/>
    </w:pPr>
    <w:rPr>
      <w:rFonts w:ascii="Univers" w:hAnsi="Univers" w:cs="Arial"/>
      <w:sz w:val="20"/>
    </w:rPr>
  </w:style>
  <w:style w:type="paragraph" w:styleId="NormalWeb">
    <w:name w:val="Normal (Web)"/>
    <w:basedOn w:val="Normal"/>
    <w:uiPriority w:val="99"/>
    <w:rsid w:val="009A22DE"/>
    <w:pPr>
      <w:spacing w:before="100" w:beforeAutospacing="1" w:after="100" w:afterAutospacing="1"/>
      <w:jc w:val="left"/>
    </w:pPr>
    <w:rPr>
      <w:rFonts w:ascii="Times New Roman" w:hAnsi="Times New Roman"/>
      <w:sz w:val="24"/>
      <w:szCs w:val="24"/>
    </w:rPr>
  </w:style>
  <w:style w:type="paragraph" w:styleId="DocumentMap">
    <w:name w:val="Document Map"/>
    <w:basedOn w:val="Normal"/>
    <w:semiHidden/>
    <w:rsid w:val="00BA0A85"/>
    <w:pPr>
      <w:shd w:val="clear" w:color="auto" w:fill="000080"/>
    </w:pPr>
    <w:rPr>
      <w:rFonts w:ascii="Tahoma" w:hAnsi="Tahoma" w:cs="Tahoma"/>
      <w:sz w:val="20"/>
    </w:rPr>
  </w:style>
  <w:style w:type="character" w:customStyle="1" w:styleId="DeltaViewInsertion">
    <w:name w:val="DeltaView Insertion"/>
    <w:rsid w:val="004C5C70"/>
    <w:rPr>
      <w:color w:val="0000FF"/>
      <w:spacing w:val="0"/>
      <w:u w:val="double"/>
    </w:rPr>
  </w:style>
  <w:style w:type="character" w:customStyle="1" w:styleId="DeltaViewDeletion">
    <w:name w:val="DeltaView Deletion"/>
    <w:rsid w:val="004C5C70"/>
    <w:rPr>
      <w:strike/>
      <w:color w:val="FF0000"/>
      <w:spacing w:val="0"/>
    </w:rPr>
  </w:style>
  <w:style w:type="paragraph" w:styleId="Revision">
    <w:name w:val="Revision"/>
    <w:hidden/>
    <w:uiPriority w:val="99"/>
    <w:semiHidden/>
    <w:rsid w:val="00054AAD"/>
    <w:rPr>
      <w:rFonts w:ascii="Arial" w:hAnsi="Arial"/>
      <w:sz w:val="22"/>
      <w:lang w:eastAsia="en-US"/>
    </w:rPr>
  </w:style>
  <w:style w:type="paragraph" w:styleId="TOC4">
    <w:name w:val="toc 4"/>
    <w:basedOn w:val="Heading4"/>
    <w:next w:val="Normal"/>
    <w:autoRedefine/>
    <w:uiPriority w:val="39"/>
    <w:unhideWhenUsed/>
    <w:rsid w:val="00BA5A7A"/>
    <w:pPr>
      <w:keepNext w:val="0"/>
      <w:numPr>
        <w:ilvl w:val="0"/>
        <w:numId w:val="0"/>
      </w:numPr>
      <w:tabs>
        <w:tab w:val="clear" w:pos="1800"/>
        <w:tab w:val="left" w:pos="1540"/>
        <w:tab w:val="right" w:leader="dot" w:pos="9350"/>
      </w:tabs>
      <w:spacing w:before="0" w:after="0"/>
      <w:ind w:left="660"/>
      <w:contextualSpacing w:val="0"/>
      <w:jc w:val="left"/>
      <w:outlineLvl w:val="9"/>
    </w:pPr>
    <w:rPr>
      <w:rFonts w:ascii="Calibri" w:hAnsi="Calibri"/>
      <w:b w:val="0"/>
      <w:bCs w:val="0"/>
      <w:sz w:val="18"/>
      <w:szCs w:val="18"/>
    </w:rPr>
  </w:style>
  <w:style w:type="paragraph" w:styleId="ListParagraph">
    <w:name w:val="List Paragraph"/>
    <w:aliases w:val="Sections Heading"/>
    <w:basedOn w:val="Normal"/>
    <w:link w:val="ListParagraphChar"/>
    <w:uiPriority w:val="34"/>
    <w:qFormat/>
    <w:rsid w:val="003F5FAF"/>
    <w:pPr>
      <w:ind w:left="720"/>
      <w:contextualSpacing/>
    </w:pPr>
  </w:style>
  <w:style w:type="paragraph" w:styleId="TOC5">
    <w:name w:val="toc 5"/>
    <w:basedOn w:val="Normal"/>
    <w:next w:val="Normal"/>
    <w:autoRedefine/>
    <w:uiPriority w:val="39"/>
    <w:unhideWhenUsed/>
    <w:rsid w:val="00742060"/>
    <w:pPr>
      <w:spacing w:after="0"/>
      <w:ind w:left="880"/>
      <w:jc w:val="left"/>
    </w:pPr>
    <w:rPr>
      <w:rFonts w:ascii="Calibri" w:hAnsi="Calibri"/>
      <w:b/>
      <w:bCs/>
      <w:i/>
      <w:iCs/>
      <w:sz w:val="18"/>
      <w:szCs w:val="18"/>
    </w:rPr>
  </w:style>
  <w:style w:type="paragraph" w:styleId="TOC6">
    <w:name w:val="toc 6"/>
    <w:basedOn w:val="Normal"/>
    <w:next w:val="Normal"/>
    <w:autoRedefine/>
    <w:uiPriority w:val="39"/>
    <w:unhideWhenUsed/>
    <w:rsid w:val="000C198A"/>
    <w:pPr>
      <w:spacing w:after="0"/>
      <w:ind w:left="1100"/>
      <w:jc w:val="left"/>
    </w:pPr>
    <w:rPr>
      <w:rFonts w:ascii="Calibri" w:hAnsi="Calibri"/>
      <w:sz w:val="18"/>
      <w:szCs w:val="18"/>
    </w:rPr>
  </w:style>
  <w:style w:type="paragraph" w:styleId="TOC7">
    <w:name w:val="toc 7"/>
    <w:basedOn w:val="Normal"/>
    <w:next w:val="Normal"/>
    <w:autoRedefine/>
    <w:uiPriority w:val="39"/>
    <w:unhideWhenUsed/>
    <w:rsid w:val="00AE472E"/>
    <w:pPr>
      <w:spacing w:after="0"/>
      <w:ind w:left="1320"/>
      <w:jc w:val="left"/>
    </w:pPr>
    <w:rPr>
      <w:rFonts w:ascii="Calibri" w:hAnsi="Calibri"/>
      <w:sz w:val="18"/>
      <w:szCs w:val="18"/>
    </w:rPr>
  </w:style>
  <w:style w:type="paragraph" w:styleId="TOC8">
    <w:name w:val="toc 8"/>
    <w:basedOn w:val="Normal"/>
    <w:next w:val="Normal"/>
    <w:autoRedefine/>
    <w:uiPriority w:val="39"/>
    <w:unhideWhenUsed/>
    <w:rsid w:val="000C198A"/>
    <w:pPr>
      <w:spacing w:after="0"/>
      <w:ind w:left="1540"/>
      <w:jc w:val="left"/>
    </w:pPr>
    <w:rPr>
      <w:rFonts w:ascii="Calibri" w:hAnsi="Calibri"/>
      <w:sz w:val="18"/>
      <w:szCs w:val="18"/>
    </w:rPr>
  </w:style>
  <w:style w:type="paragraph" w:styleId="IntenseQuote">
    <w:name w:val="Intense Quote"/>
    <w:basedOn w:val="Normal"/>
    <w:next w:val="Normal"/>
    <w:link w:val="IntenseQuoteChar"/>
    <w:uiPriority w:val="30"/>
    <w:qFormat/>
    <w:rsid w:val="00865FE4"/>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865FE4"/>
    <w:rPr>
      <w:rFonts w:ascii="Arial" w:hAnsi="Arial"/>
      <w:b/>
      <w:bCs/>
      <w:i/>
      <w:iCs/>
      <w:color w:val="4F81BD"/>
      <w:sz w:val="22"/>
    </w:rPr>
  </w:style>
  <w:style w:type="character" w:styleId="Emphasis">
    <w:name w:val="Emphasis"/>
    <w:qFormat/>
    <w:rsid w:val="000F0E53"/>
    <w:rPr>
      <w:i/>
      <w:iCs/>
    </w:rPr>
  </w:style>
  <w:style w:type="paragraph" w:styleId="TOCHeading">
    <w:name w:val="TOC Heading"/>
    <w:basedOn w:val="Heading1"/>
    <w:next w:val="Normal"/>
    <w:uiPriority w:val="39"/>
    <w:unhideWhenUsed/>
    <w:qFormat/>
    <w:rsid w:val="00CA5324"/>
    <w:pPr>
      <w:keepLines/>
      <w:spacing w:before="480" w:after="0" w:line="276" w:lineRule="auto"/>
      <w:jc w:val="left"/>
      <w:outlineLvl w:val="9"/>
    </w:pPr>
    <w:rPr>
      <w:rFonts w:ascii="Cambria" w:hAnsi="Cambria" w:cs="Times New Roman"/>
      <w:color w:val="365F91"/>
      <w:kern w:val="0"/>
      <w:sz w:val="28"/>
      <w:szCs w:val="28"/>
    </w:rPr>
  </w:style>
  <w:style w:type="character" w:customStyle="1" w:styleId="FooterChar">
    <w:name w:val="Footer Char"/>
    <w:link w:val="Footer"/>
    <w:uiPriority w:val="99"/>
    <w:rsid w:val="00AA4A28"/>
    <w:rPr>
      <w:rFonts w:ascii="Arial" w:hAnsi="Arial"/>
      <w:i/>
      <w:sz w:val="18"/>
    </w:rPr>
  </w:style>
  <w:style w:type="paragraph" w:customStyle="1" w:styleId="ColorfulList-Accent11">
    <w:name w:val="Colorful List - Accent 11"/>
    <w:basedOn w:val="Normal"/>
    <w:uiPriority w:val="34"/>
    <w:qFormat/>
    <w:rsid w:val="005C0EF0"/>
    <w:pPr>
      <w:spacing w:before="120" w:after="0"/>
      <w:ind w:left="720"/>
      <w:contextualSpacing/>
      <w:jc w:val="left"/>
    </w:pPr>
  </w:style>
  <w:style w:type="character" w:customStyle="1" w:styleId="Heading6Char">
    <w:name w:val="Heading 6 Char"/>
    <w:link w:val="Heading6"/>
    <w:rsid w:val="00283A8F"/>
    <w:rPr>
      <w:rFonts w:ascii="Arial" w:hAnsi="Arial"/>
      <w:i/>
      <w:iCs/>
      <w:color w:val="000000"/>
      <w:sz w:val="24"/>
      <w:lang w:eastAsia="en-US"/>
    </w:rPr>
  </w:style>
  <w:style w:type="character" w:customStyle="1" w:styleId="Heading8Char">
    <w:name w:val="Heading 8 Char"/>
    <w:link w:val="Heading8"/>
    <w:semiHidden/>
    <w:rsid w:val="00621A2E"/>
    <w:rPr>
      <w:rFonts w:ascii="Cambria" w:hAnsi="Cambria"/>
      <w:color w:val="404040"/>
      <w:lang w:eastAsia="en-US"/>
    </w:rPr>
  </w:style>
  <w:style w:type="character" w:styleId="Strong">
    <w:name w:val="Strong"/>
    <w:qFormat/>
    <w:rsid w:val="00F5743C"/>
    <w:rPr>
      <w:b/>
      <w:bCs/>
    </w:rPr>
  </w:style>
  <w:style w:type="paragraph" w:customStyle="1" w:styleId="Bullet1HRt">
    <w:name w:val="Bullet1[HRt]"/>
    <w:basedOn w:val="Normal"/>
    <w:rsid w:val="00742060"/>
    <w:pPr>
      <w:tabs>
        <w:tab w:val="num" w:pos="720"/>
      </w:tabs>
      <w:spacing w:after="240" w:line="300" w:lineRule="auto"/>
      <w:ind w:left="720" w:hanging="360"/>
    </w:pPr>
  </w:style>
  <w:style w:type="character" w:customStyle="1" w:styleId="Heading5Char">
    <w:name w:val="Heading 5 Char"/>
    <w:basedOn w:val="DefaultParagraphFont"/>
    <w:link w:val="Heading5"/>
    <w:rsid w:val="00A542E7"/>
    <w:rPr>
      <w:rFonts w:ascii="Arial Bold" w:hAnsi="Arial Bold"/>
      <w:b/>
      <w:bCs/>
      <w:i/>
      <w:iCs/>
      <w:sz w:val="28"/>
      <w:szCs w:val="26"/>
      <w:lang w:eastAsia="en-US"/>
    </w:rPr>
  </w:style>
  <w:style w:type="paragraph" w:styleId="Caption">
    <w:name w:val="caption"/>
    <w:basedOn w:val="Normal"/>
    <w:next w:val="ParaText"/>
    <w:autoRedefine/>
    <w:qFormat/>
    <w:rsid w:val="004534AE"/>
    <w:pPr>
      <w:spacing w:before="120"/>
      <w:jc w:val="center"/>
    </w:pPr>
    <w:rPr>
      <w:b/>
    </w:rPr>
  </w:style>
  <w:style w:type="character" w:customStyle="1" w:styleId="Heading1Char">
    <w:name w:val="Heading 1 Char"/>
    <w:basedOn w:val="DefaultParagraphFont"/>
    <w:link w:val="Heading1"/>
    <w:rsid w:val="00A542E7"/>
    <w:rPr>
      <w:rFonts w:ascii="Arial" w:hAnsi="Arial" w:cs="Arial"/>
      <w:b/>
      <w:bCs/>
      <w:kern w:val="32"/>
      <w:sz w:val="32"/>
      <w:szCs w:val="32"/>
      <w:lang w:eastAsia="en-US"/>
    </w:rPr>
  </w:style>
  <w:style w:type="character" w:customStyle="1" w:styleId="Heading2Char">
    <w:name w:val="Heading 2 Char"/>
    <w:basedOn w:val="DefaultParagraphFont"/>
    <w:link w:val="Heading2"/>
    <w:rsid w:val="00A542E7"/>
    <w:rPr>
      <w:rFonts w:ascii="Arial" w:hAnsi="Arial" w:cs="Arial"/>
      <w:b/>
      <w:bCs/>
      <w:iCs/>
      <w:sz w:val="28"/>
      <w:szCs w:val="28"/>
      <w:lang w:eastAsia="en-US"/>
    </w:rPr>
  </w:style>
  <w:style w:type="character" w:customStyle="1" w:styleId="Heading3Char">
    <w:name w:val="Heading 3 Char"/>
    <w:basedOn w:val="DefaultParagraphFont"/>
    <w:link w:val="Heading3"/>
    <w:rsid w:val="00A542E7"/>
    <w:rPr>
      <w:rFonts w:ascii="Arial" w:hAnsi="Arial" w:cs="Arial"/>
      <w:b/>
      <w:bCs/>
      <w:i/>
      <w:sz w:val="28"/>
      <w:szCs w:val="26"/>
      <w:lang w:eastAsia="en-US"/>
    </w:rPr>
  </w:style>
  <w:style w:type="character" w:customStyle="1" w:styleId="Heading4Char">
    <w:name w:val="Heading 4 Char"/>
    <w:basedOn w:val="DefaultParagraphFont"/>
    <w:link w:val="Heading4"/>
    <w:rsid w:val="00A542E7"/>
    <w:rPr>
      <w:rFonts w:ascii="Arial" w:hAnsi="Arial"/>
      <w:b/>
      <w:bCs/>
      <w:sz w:val="28"/>
      <w:szCs w:val="28"/>
      <w:lang w:eastAsia="en-US"/>
    </w:rPr>
  </w:style>
  <w:style w:type="paragraph" w:styleId="NoSpacing">
    <w:name w:val="No Spacing"/>
    <w:uiPriority w:val="1"/>
    <w:qFormat/>
    <w:rsid w:val="00A542E7"/>
    <w:rPr>
      <w:rFonts w:asciiTheme="minorHAnsi" w:eastAsiaTheme="minorHAnsi" w:hAnsiTheme="minorHAnsi" w:cstheme="minorBidi"/>
      <w:sz w:val="22"/>
      <w:szCs w:val="22"/>
      <w:lang w:eastAsia="en-US"/>
    </w:rPr>
  </w:style>
  <w:style w:type="paragraph" w:styleId="EndnoteText">
    <w:name w:val="endnote text"/>
    <w:basedOn w:val="Normal"/>
    <w:link w:val="EndnoteTextChar"/>
    <w:semiHidden/>
    <w:unhideWhenUsed/>
    <w:rsid w:val="008E28A3"/>
    <w:pPr>
      <w:spacing w:after="0"/>
    </w:pPr>
    <w:rPr>
      <w:sz w:val="20"/>
    </w:rPr>
  </w:style>
  <w:style w:type="character" w:customStyle="1" w:styleId="EndnoteTextChar">
    <w:name w:val="Endnote Text Char"/>
    <w:basedOn w:val="DefaultParagraphFont"/>
    <w:link w:val="EndnoteText"/>
    <w:semiHidden/>
    <w:rsid w:val="008E28A3"/>
    <w:rPr>
      <w:rFonts w:ascii="Arial" w:hAnsi="Arial"/>
      <w:lang w:eastAsia="en-US"/>
    </w:rPr>
  </w:style>
  <w:style w:type="character" w:styleId="EndnoteReference">
    <w:name w:val="endnote reference"/>
    <w:basedOn w:val="DefaultParagraphFont"/>
    <w:semiHidden/>
    <w:unhideWhenUsed/>
    <w:rsid w:val="008E28A3"/>
    <w:rPr>
      <w:vertAlign w:val="superscript"/>
    </w:rPr>
  </w:style>
  <w:style w:type="table" w:customStyle="1" w:styleId="TableGridLight1">
    <w:name w:val="Table Grid Light1"/>
    <w:basedOn w:val="TableNormal"/>
    <w:uiPriority w:val="40"/>
    <w:rsid w:val="002F3D20"/>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PlainTable2">
    <w:name w:val="Plain Table 2"/>
    <w:basedOn w:val="TableNormal"/>
    <w:uiPriority w:val="42"/>
    <w:rsid w:val="0022752E"/>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UnresolvedMention">
    <w:name w:val="Unresolved Mention"/>
    <w:basedOn w:val="DefaultParagraphFont"/>
    <w:uiPriority w:val="99"/>
    <w:semiHidden/>
    <w:unhideWhenUsed/>
    <w:rsid w:val="00CB136D"/>
    <w:rPr>
      <w:color w:val="605E5C"/>
      <w:shd w:val="clear" w:color="auto" w:fill="E1DFDD"/>
    </w:rPr>
  </w:style>
  <w:style w:type="character" w:customStyle="1" w:styleId="ListParagraphChar">
    <w:name w:val="List Paragraph Char"/>
    <w:aliases w:val="Sections Heading Char"/>
    <w:basedOn w:val="DefaultParagraphFont"/>
    <w:link w:val="ListParagraph"/>
    <w:uiPriority w:val="34"/>
    <w:locked/>
    <w:rsid w:val="008436F2"/>
    <w:rPr>
      <w:rFonts w:ascii="Arial" w:hAnsi="Arial"/>
      <w:sz w:val="22"/>
      <w:lang w:eastAsia="en-US"/>
    </w:rPr>
  </w:style>
  <w:style w:type="table" w:styleId="GridTable3-Accent1">
    <w:name w:val="Grid Table 3 Accent 1"/>
    <w:basedOn w:val="TableNormal"/>
    <w:uiPriority w:val="48"/>
    <w:rsid w:val="008436F2"/>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9768000">
      <w:bodyDiv w:val="1"/>
      <w:marLeft w:val="0"/>
      <w:marRight w:val="0"/>
      <w:marTop w:val="0"/>
      <w:marBottom w:val="0"/>
      <w:divBdr>
        <w:top w:val="none" w:sz="0" w:space="0" w:color="auto"/>
        <w:left w:val="none" w:sz="0" w:space="0" w:color="auto"/>
        <w:bottom w:val="none" w:sz="0" w:space="0" w:color="auto"/>
        <w:right w:val="none" w:sz="0" w:space="0" w:color="auto"/>
      </w:divBdr>
    </w:div>
    <w:div w:id="336420921">
      <w:bodyDiv w:val="1"/>
      <w:marLeft w:val="0"/>
      <w:marRight w:val="0"/>
      <w:marTop w:val="0"/>
      <w:marBottom w:val="0"/>
      <w:divBdr>
        <w:top w:val="none" w:sz="0" w:space="0" w:color="auto"/>
        <w:left w:val="none" w:sz="0" w:space="0" w:color="auto"/>
        <w:bottom w:val="none" w:sz="0" w:space="0" w:color="auto"/>
        <w:right w:val="none" w:sz="0" w:space="0" w:color="auto"/>
      </w:divBdr>
    </w:div>
    <w:div w:id="379406318">
      <w:bodyDiv w:val="1"/>
      <w:marLeft w:val="0"/>
      <w:marRight w:val="0"/>
      <w:marTop w:val="0"/>
      <w:marBottom w:val="0"/>
      <w:divBdr>
        <w:top w:val="none" w:sz="0" w:space="0" w:color="auto"/>
        <w:left w:val="none" w:sz="0" w:space="0" w:color="auto"/>
        <w:bottom w:val="none" w:sz="0" w:space="0" w:color="auto"/>
        <w:right w:val="none" w:sz="0" w:space="0" w:color="auto"/>
      </w:divBdr>
    </w:div>
    <w:div w:id="560798316">
      <w:bodyDiv w:val="1"/>
      <w:marLeft w:val="0"/>
      <w:marRight w:val="0"/>
      <w:marTop w:val="0"/>
      <w:marBottom w:val="0"/>
      <w:divBdr>
        <w:top w:val="none" w:sz="0" w:space="0" w:color="auto"/>
        <w:left w:val="none" w:sz="0" w:space="0" w:color="auto"/>
        <w:bottom w:val="none" w:sz="0" w:space="0" w:color="auto"/>
        <w:right w:val="none" w:sz="0" w:space="0" w:color="auto"/>
      </w:divBdr>
    </w:div>
    <w:div w:id="598951192">
      <w:bodyDiv w:val="1"/>
      <w:marLeft w:val="0"/>
      <w:marRight w:val="0"/>
      <w:marTop w:val="0"/>
      <w:marBottom w:val="0"/>
      <w:divBdr>
        <w:top w:val="none" w:sz="0" w:space="0" w:color="auto"/>
        <w:left w:val="none" w:sz="0" w:space="0" w:color="auto"/>
        <w:bottom w:val="none" w:sz="0" w:space="0" w:color="auto"/>
        <w:right w:val="none" w:sz="0" w:space="0" w:color="auto"/>
      </w:divBdr>
    </w:div>
    <w:div w:id="1048727393">
      <w:bodyDiv w:val="1"/>
      <w:marLeft w:val="0"/>
      <w:marRight w:val="0"/>
      <w:marTop w:val="0"/>
      <w:marBottom w:val="0"/>
      <w:divBdr>
        <w:top w:val="none" w:sz="0" w:space="0" w:color="auto"/>
        <w:left w:val="none" w:sz="0" w:space="0" w:color="auto"/>
        <w:bottom w:val="none" w:sz="0" w:space="0" w:color="auto"/>
        <w:right w:val="none" w:sz="0" w:space="0" w:color="auto"/>
      </w:divBdr>
    </w:div>
    <w:div w:id="1079867129">
      <w:bodyDiv w:val="1"/>
      <w:marLeft w:val="0"/>
      <w:marRight w:val="0"/>
      <w:marTop w:val="0"/>
      <w:marBottom w:val="0"/>
      <w:divBdr>
        <w:top w:val="none" w:sz="0" w:space="0" w:color="auto"/>
        <w:left w:val="none" w:sz="0" w:space="0" w:color="auto"/>
        <w:bottom w:val="none" w:sz="0" w:space="0" w:color="auto"/>
        <w:right w:val="none" w:sz="0" w:space="0" w:color="auto"/>
      </w:divBdr>
    </w:div>
    <w:div w:id="1102726336">
      <w:bodyDiv w:val="1"/>
      <w:marLeft w:val="0"/>
      <w:marRight w:val="0"/>
      <w:marTop w:val="0"/>
      <w:marBottom w:val="0"/>
      <w:divBdr>
        <w:top w:val="none" w:sz="0" w:space="0" w:color="auto"/>
        <w:left w:val="none" w:sz="0" w:space="0" w:color="auto"/>
        <w:bottom w:val="none" w:sz="0" w:space="0" w:color="auto"/>
        <w:right w:val="none" w:sz="0" w:space="0" w:color="auto"/>
      </w:divBdr>
    </w:div>
    <w:div w:id="1163664473">
      <w:bodyDiv w:val="1"/>
      <w:marLeft w:val="0"/>
      <w:marRight w:val="0"/>
      <w:marTop w:val="0"/>
      <w:marBottom w:val="0"/>
      <w:divBdr>
        <w:top w:val="none" w:sz="0" w:space="0" w:color="auto"/>
        <w:left w:val="none" w:sz="0" w:space="0" w:color="auto"/>
        <w:bottom w:val="none" w:sz="0" w:space="0" w:color="auto"/>
        <w:right w:val="none" w:sz="0" w:space="0" w:color="auto"/>
      </w:divBdr>
    </w:div>
    <w:div w:id="1294677555">
      <w:bodyDiv w:val="1"/>
      <w:marLeft w:val="0"/>
      <w:marRight w:val="0"/>
      <w:marTop w:val="0"/>
      <w:marBottom w:val="0"/>
      <w:divBdr>
        <w:top w:val="none" w:sz="0" w:space="0" w:color="auto"/>
        <w:left w:val="none" w:sz="0" w:space="0" w:color="auto"/>
        <w:bottom w:val="none" w:sz="0" w:space="0" w:color="auto"/>
        <w:right w:val="none" w:sz="0" w:space="0" w:color="auto"/>
      </w:divBdr>
    </w:div>
    <w:div w:id="1331561704">
      <w:bodyDiv w:val="1"/>
      <w:marLeft w:val="0"/>
      <w:marRight w:val="0"/>
      <w:marTop w:val="0"/>
      <w:marBottom w:val="0"/>
      <w:divBdr>
        <w:top w:val="none" w:sz="0" w:space="0" w:color="auto"/>
        <w:left w:val="none" w:sz="0" w:space="0" w:color="auto"/>
        <w:bottom w:val="none" w:sz="0" w:space="0" w:color="auto"/>
        <w:right w:val="none" w:sz="0" w:space="0" w:color="auto"/>
      </w:divBdr>
      <w:divsChild>
        <w:div w:id="53243570">
          <w:marLeft w:val="1166"/>
          <w:marRight w:val="0"/>
          <w:marTop w:val="96"/>
          <w:marBottom w:val="0"/>
          <w:divBdr>
            <w:top w:val="none" w:sz="0" w:space="0" w:color="auto"/>
            <w:left w:val="none" w:sz="0" w:space="0" w:color="auto"/>
            <w:bottom w:val="none" w:sz="0" w:space="0" w:color="auto"/>
            <w:right w:val="none" w:sz="0" w:space="0" w:color="auto"/>
          </w:divBdr>
        </w:div>
      </w:divsChild>
    </w:div>
    <w:div w:id="1655988246">
      <w:bodyDiv w:val="1"/>
      <w:marLeft w:val="0"/>
      <w:marRight w:val="0"/>
      <w:marTop w:val="0"/>
      <w:marBottom w:val="0"/>
      <w:divBdr>
        <w:top w:val="none" w:sz="0" w:space="0" w:color="auto"/>
        <w:left w:val="none" w:sz="0" w:space="0" w:color="auto"/>
        <w:bottom w:val="none" w:sz="0" w:space="0" w:color="auto"/>
        <w:right w:val="none" w:sz="0" w:space="0" w:color="auto"/>
      </w:divBdr>
      <w:divsChild>
        <w:div w:id="1125268213">
          <w:marLeft w:val="1166"/>
          <w:marRight w:val="0"/>
          <w:marTop w:val="96"/>
          <w:marBottom w:val="0"/>
          <w:divBdr>
            <w:top w:val="none" w:sz="0" w:space="0" w:color="auto"/>
            <w:left w:val="none" w:sz="0" w:space="0" w:color="auto"/>
            <w:bottom w:val="none" w:sz="0" w:space="0" w:color="auto"/>
            <w:right w:val="none" w:sz="0" w:space="0" w:color="auto"/>
          </w:divBdr>
        </w:div>
      </w:divsChild>
    </w:div>
    <w:div w:id="1778867858">
      <w:bodyDiv w:val="1"/>
      <w:marLeft w:val="0"/>
      <w:marRight w:val="0"/>
      <w:marTop w:val="0"/>
      <w:marBottom w:val="0"/>
      <w:divBdr>
        <w:top w:val="none" w:sz="0" w:space="0" w:color="auto"/>
        <w:left w:val="none" w:sz="0" w:space="0" w:color="auto"/>
        <w:bottom w:val="none" w:sz="0" w:space="0" w:color="auto"/>
        <w:right w:val="none" w:sz="0" w:space="0" w:color="auto"/>
      </w:divBdr>
    </w:div>
    <w:div w:id="1920601977">
      <w:bodyDiv w:val="1"/>
      <w:marLeft w:val="0"/>
      <w:marRight w:val="0"/>
      <w:marTop w:val="0"/>
      <w:marBottom w:val="0"/>
      <w:divBdr>
        <w:top w:val="none" w:sz="0" w:space="0" w:color="auto"/>
        <w:left w:val="none" w:sz="0" w:space="0" w:color="auto"/>
        <w:bottom w:val="none" w:sz="0" w:space="0" w:color="auto"/>
        <w:right w:val="none" w:sz="0" w:space="0" w:color="auto"/>
      </w:divBdr>
      <w:divsChild>
        <w:div w:id="519398036">
          <w:marLeft w:val="1166"/>
          <w:marRight w:val="0"/>
          <w:marTop w:val="96"/>
          <w:marBottom w:val="0"/>
          <w:divBdr>
            <w:top w:val="none" w:sz="0" w:space="0" w:color="auto"/>
            <w:left w:val="none" w:sz="0" w:space="0" w:color="auto"/>
            <w:bottom w:val="none" w:sz="0" w:space="0" w:color="auto"/>
            <w:right w:val="none" w:sz="0" w:space="0" w:color="auto"/>
          </w:divBdr>
        </w:div>
      </w:divsChild>
    </w:div>
    <w:div w:id="1959487911">
      <w:bodyDiv w:val="1"/>
      <w:marLeft w:val="0"/>
      <w:marRight w:val="0"/>
      <w:marTop w:val="0"/>
      <w:marBottom w:val="0"/>
      <w:divBdr>
        <w:top w:val="none" w:sz="0" w:space="0" w:color="auto"/>
        <w:left w:val="none" w:sz="0" w:space="0" w:color="auto"/>
        <w:bottom w:val="none" w:sz="0" w:space="0" w:color="auto"/>
        <w:right w:val="none" w:sz="0" w:space="0" w:color="auto"/>
      </w:divBdr>
    </w:div>
    <w:div w:id="1997104994">
      <w:bodyDiv w:val="1"/>
      <w:marLeft w:val="0"/>
      <w:marRight w:val="0"/>
      <w:marTop w:val="0"/>
      <w:marBottom w:val="0"/>
      <w:divBdr>
        <w:top w:val="none" w:sz="0" w:space="0" w:color="auto"/>
        <w:left w:val="none" w:sz="0" w:space="0" w:color="auto"/>
        <w:bottom w:val="none" w:sz="0" w:space="0" w:color="auto"/>
        <w:right w:val="none" w:sz="0" w:space="0" w:color="auto"/>
      </w:divBdr>
      <w:divsChild>
        <w:div w:id="602690864">
          <w:marLeft w:val="720"/>
          <w:marRight w:val="0"/>
          <w:marTop w:val="115"/>
          <w:marBottom w:val="0"/>
          <w:divBdr>
            <w:top w:val="none" w:sz="0" w:space="0" w:color="auto"/>
            <w:left w:val="none" w:sz="0" w:space="0" w:color="auto"/>
            <w:bottom w:val="none" w:sz="0" w:space="0" w:color="auto"/>
            <w:right w:val="none" w:sz="0" w:space="0" w:color="auto"/>
          </w:divBdr>
        </w:div>
        <w:div w:id="907881021">
          <w:marLeft w:val="720"/>
          <w:marRight w:val="0"/>
          <w:marTop w:val="115"/>
          <w:marBottom w:val="0"/>
          <w:divBdr>
            <w:top w:val="none" w:sz="0" w:space="0" w:color="auto"/>
            <w:left w:val="none" w:sz="0" w:space="0" w:color="auto"/>
            <w:bottom w:val="none" w:sz="0" w:space="0" w:color="auto"/>
            <w:right w:val="none" w:sz="0" w:space="0" w:color="auto"/>
          </w:divBdr>
        </w:div>
        <w:div w:id="2016297118">
          <w:marLeft w:val="720"/>
          <w:marRight w:val="0"/>
          <w:marTop w:val="115"/>
          <w:marBottom w:val="0"/>
          <w:divBdr>
            <w:top w:val="none" w:sz="0" w:space="0" w:color="auto"/>
            <w:left w:val="none" w:sz="0" w:space="0" w:color="auto"/>
            <w:bottom w:val="none" w:sz="0" w:space="0" w:color="auto"/>
            <w:right w:val="none" w:sz="0" w:space="0" w:color="auto"/>
          </w:divBdr>
        </w:div>
      </w:divsChild>
    </w:div>
    <w:div w:id="206656540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endnotes" Target="endnotes.xml"/><Relationship Id="rId68" Type="http://schemas.openxmlformats.org/officeDocument/2006/relationships/hyperlink" Target="http://www.caiso.com/planning/Pages/ReliabilityRequirements" TargetMode="External"/><Relationship Id="rId84" Type="http://schemas.openxmlformats.org/officeDocument/2006/relationships/footer" Target="footer4.xml"/><Relationship Id="rId89" Type="http://schemas.openxmlformats.org/officeDocument/2006/relationships/image" Target="media/image13.png"/><Relationship Id="rId112" Type="http://schemas.openxmlformats.org/officeDocument/2006/relationships/fontTable" Target="fontTable.xml"/><Relationship Id="rId16" Type="http://schemas.openxmlformats.org/officeDocument/2006/relationships/customXml" Target="../customXml/item16.xml"/><Relationship Id="rId107" Type="http://schemas.openxmlformats.org/officeDocument/2006/relationships/diagramQuickStyle" Target="diagrams/quickStyle1.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numbering" Target="numbering.xml"/><Relationship Id="rId74" Type="http://schemas.openxmlformats.org/officeDocument/2006/relationships/image" Target="media/image6.png"/><Relationship Id="rId79" Type="http://schemas.openxmlformats.org/officeDocument/2006/relationships/image" Target="media/image10.jpeg"/><Relationship Id="rId102" Type="http://schemas.openxmlformats.org/officeDocument/2006/relationships/image" Target="media/image22.png"/><Relationship Id="rId5" Type="http://schemas.openxmlformats.org/officeDocument/2006/relationships/customXml" Target="../customXml/item5.xml"/><Relationship Id="rId90" Type="http://schemas.openxmlformats.org/officeDocument/2006/relationships/image" Target="media/image14.png"/><Relationship Id="rId95" Type="http://schemas.openxmlformats.org/officeDocument/2006/relationships/hyperlink" Target="http://www.caiso.com/Documents/RSI-2017_SubstitutionRulesMatrixGenericandFlexible.xlsx" TargetMode="Externa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header" Target="header1.xml"/><Relationship Id="rId69" Type="http://schemas.openxmlformats.org/officeDocument/2006/relationships/image" Target="media/image2.png"/><Relationship Id="rId113" Type="http://schemas.microsoft.com/office/2011/relationships/people" Target="people.xml"/><Relationship Id="rId80" Type="http://schemas.openxmlformats.org/officeDocument/2006/relationships/header" Target="header2.xml"/><Relationship Id="rId85" Type="http://schemas.openxmlformats.org/officeDocument/2006/relationships/hyperlink" Target="http://www.caiso.com/informed/Pages/StakeholderProcesses/LocalCapacityRequirementsProcess.aspx" TargetMode="External"/><Relationship Id="rId12" Type="http://schemas.openxmlformats.org/officeDocument/2006/relationships/customXml" Target="../customXml/item12.xml"/><Relationship Id="rId17" Type="http://schemas.openxmlformats.org/officeDocument/2006/relationships/customXml" Target="../customXml/item17.xml"/><Relationship Id="rId33" Type="http://schemas.openxmlformats.org/officeDocument/2006/relationships/customXml" Target="../customXml/item33.xml"/><Relationship Id="rId38" Type="http://schemas.openxmlformats.org/officeDocument/2006/relationships/customXml" Target="../customXml/item38.xml"/><Relationship Id="rId59" Type="http://schemas.openxmlformats.org/officeDocument/2006/relationships/styles" Target="styles.xml"/><Relationship Id="rId103" Type="http://schemas.openxmlformats.org/officeDocument/2006/relationships/image" Target="media/image23.png"/><Relationship Id="rId108" Type="http://schemas.openxmlformats.org/officeDocument/2006/relationships/diagramColors" Target="diagrams/colors1.xml"/><Relationship Id="rId54" Type="http://schemas.openxmlformats.org/officeDocument/2006/relationships/customXml" Target="../customXml/item54.xml"/><Relationship Id="rId70" Type="http://schemas.openxmlformats.org/officeDocument/2006/relationships/image" Target="media/image3.png"/><Relationship Id="rId75" Type="http://schemas.openxmlformats.org/officeDocument/2006/relationships/image" Target="media/image7.png"/><Relationship Id="rId91" Type="http://schemas.openxmlformats.org/officeDocument/2006/relationships/image" Target="media/image15.png"/><Relationship Id="rId96" Type="http://schemas.openxmlformats.org/officeDocument/2006/relationships/image" Target="media/image17.png"/><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diagramLayout" Target="diagrams/layout1.xml"/><Relationship Id="rId114" Type="http://schemas.openxmlformats.org/officeDocument/2006/relationships/theme" Target="theme/theme1.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settings" Target="settings.xml"/><Relationship Id="rId65" Type="http://schemas.openxmlformats.org/officeDocument/2006/relationships/footer" Target="footer1.xml"/><Relationship Id="rId73" Type="http://schemas.openxmlformats.org/officeDocument/2006/relationships/image" Target="media/image5.png"/><Relationship Id="rId78" Type="http://schemas.openxmlformats.org/officeDocument/2006/relationships/hyperlink" Target="http://www.caiso.com/Documents/On-PeakDeliverabilityAssessmentMethodology.pdf" TargetMode="External"/><Relationship Id="rId81" Type="http://schemas.openxmlformats.org/officeDocument/2006/relationships/footer" Target="footer3.xml"/><Relationship Id="rId86" Type="http://schemas.openxmlformats.org/officeDocument/2006/relationships/hyperlink" Target="http://www.caiso.com/informed/Pages/StakeholderProcesses/LocalCapacityRequirementsProcess.aspx" TargetMode="External"/><Relationship Id="rId94" Type="http://schemas.openxmlformats.org/officeDocument/2006/relationships/hyperlink" Target="http://www.caiso.com/Documents/RSI-2017_SubstitutionRulesMatrixGenericandFlexible.xlsx" TargetMode="External"/><Relationship Id="rId99" Type="http://schemas.openxmlformats.org/officeDocument/2006/relationships/hyperlink" Target="https://stakeholdercenter.caiso.com/RecurringStakeholderProcesses" TargetMode="External"/><Relationship Id="rId101" Type="http://schemas.openxmlformats.org/officeDocument/2006/relationships/image" Target="media/image21.png"/><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microsoft.com/office/2007/relationships/diagramDrawing" Target="diagrams/drawing1.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image" Target="media/image8.png"/><Relationship Id="rId97" Type="http://schemas.openxmlformats.org/officeDocument/2006/relationships/image" Target="media/image18.jpeg"/><Relationship Id="rId104" Type="http://schemas.openxmlformats.org/officeDocument/2006/relationships/image" Target="media/image24.png"/><Relationship Id="rId7" Type="http://schemas.openxmlformats.org/officeDocument/2006/relationships/customXml" Target="../customXml/item7.xml"/><Relationship Id="rId71" Type="http://schemas.openxmlformats.org/officeDocument/2006/relationships/image" Target="media/image4.png"/><Relationship Id="rId92" Type="http://schemas.openxmlformats.org/officeDocument/2006/relationships/image" Target="media/image16.emf"/><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footer" Target="footer2.xml"/><Relationship Id="rId87" Type="http://schemas.openxmlformats.org/officeDocument/2006/relationships/hyperlink" Target="http://www.caiso.com/232d/232ddd7d45320.html" TargetMode="External"/><Relationship Id="rId110" Type="http://schemas.openxmlformats.org/officeDocument/2006/relationships/header" Target="header4.xml"/><Relationship Id="rId61" Type="http://schemas.openxmlformats.org/officeDocument/2006/relationships/webSettings" Target="webSettings.xml"/><Relationship Id="rId82" Type="http://schemas.openxmlformats.org/officeDocument/2006/relationships/image" Target="media/image11.jpeg"/><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image" Target="media/image9.png"/><Relationship Id="rId100" Type="http://schemas.openxmlformats.org/officeDocument/2006/relationships/image" Target="media/image20.png"/><Relationship Id="rId105" Type="http://schemas.openxmlformats.org/officeDocument/2006/relationships/diagramData" Target="diagrams/data1.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hyperlink" Target="https://www.caiso.com/generation-transmission/resource-adequacy/power-contracts-bulletin-board" TargetMode="External"/><Relationship Id="rId93" Type="http://schemas.openxmlformats.org/officeDocument/2006/relationships/package" Target="embeddings/Microsoft_Visio_Drawing.vsdx"/><Relationship Id="rId98" Type="http://schemas.openxmlformats.org/officeDocument/2006/relationships/image" Target="media/image19.png"/><Relationship Id="rId3" Type="http://schemas.openxmlformats.org/officeDocument/2006/relationships/customXml" Target="../customXml/item3.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image" Target="media/image1.emf"/><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footnotes" Target="footnotes.xml"/><Relationship Id="rId83" Type="http://schemas.openxmlformats.org/officeDocument/2006/relationships/header" Target="header3.xml"/><Relationship Id="rId88" Type="http://schemas.openxmlformats.org/officeDocument/2006/relationships/image" Target="media/image12.png"/><Relationship Id="rId111" Type="http://schemas.openxmlformats.org/officeDocument/2006/relationships/footer" Target="footer5.xml"/></Relationships>
</file>

<file path=word/_rels/footnotes.xml.rels><?xml version="1.0" encoding="UTF-8" standalone="yes"?>
<Relationships xmlns="http://schemas.openxmlformats.org/package/2006/relationships"><Relationship Id="rId1" Type="http://schemas.openxmlformats.org/officeDocument/2006/relationships/hyperlink" Target="http://www.caiso.com/Documents/On-PeakDeliverabilityAssessmentMethodology.pdf" TargetMode="External"/></Relationships>
</file>

<file path=word/diagrams/colors1.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C67D9C05-BC8F-4046-9C43-133186232C67}" type="doc">
      <dgm:prSet loTypeId="urn:microsoft.com/office/officeart/2005/8/layout/process4" loCatId="process" qsTypeId="urn:microsoft.com/office/officeart/2005/8/quickstyle/simple1#4" qsCatId="simple" csTypeId="urn:microsoft.com/office/officeart/2005/8/colors/accent1_2#4" csCatId="accent1" phldr="1"/>
      <dgm:spPr/>
    </dgm:pt>
    <dgm:pt modelId="{FEAD29AA-BC4E-438B-95B7-525C258C30DE}">
      <dgm:prSet phldrT="[Text]"/>
      <dgm:spPr/>
      <dgm:t>
        <a:bodyPr/>
        <a:lstStyle/>
        <a:p>
          <a:r>
            <a:rPr lang="en-US"/>
            <a:t>Publish draft default QC and PRM values</a:t>
          </a:r>
        </a:p>
      </dgm:t>
    </dgm:pt>
    <dgm:pt modelId="{057EE741-99FF-4382-8CF4-52F8BCDDDBA5}" type="parTrans" cxnId="{026C5B28-128D-4515-B353-4A8F4E5DFFD9}">
      <dgm:prSet/>
      <dgm:spPr/>
      <dgm:t>
        <a:bodyPr/>
        <a:lstStyle/>
        <a:p>
          <a:endParaRPr lang="en-US"/>
        </a:p>
      </dgm:t>
    </dgm:pt>
    <dgm:pt modelId="{CB7A1F47-C175-4FBD-918F-E8B6CFE531F6}" type="sibTrans" cxnId="{026C5B28-128D-4515-B353-4A8F4E5DFFD9}">
      <dgm:prSet/>
      <dgm:spPr/>
      <dgm:t>
        <a:bodyPr/>
        <a:lstStyle/>
        <a:p>
          <a:endParaRPr lang="en-US"/>
        </a:p>
      </dgm:t>
    </dgm:pt>
    <dgm:pt modelId="{67BC55EC-04AA-40E6-B7E3-9BD04C0C55BE}">
      <dgm:prSet phldrT="[Text]"/>
      <dgm:spPr/>
      <dgm:t>
        <a:bodyPr/>
        <a:lstStyle/>
        <a:p>
          <a:r>
            <a:rPr lang="en-US"/>
            <a:t>Update and finalize default QC and PRM values</a:t>
          </a:r>
        </a:p>
      </dgm:t>
    </dgm:pt>
    <dgm:pt modelId="{B4CF2935-8192-4F26-B45C-2955305538EE}" type="parTrans" cxnId="{1F0E28A2-3D66-48E8-82D4-98B15A6FA288}">
      <dgm:prSet/>
      <dgm:spPr/>
      <dgm:t>
        <a:bodyPr/>
        <a:lstStyle/>
        <a:p>
          <a:endParaRPr lang="en-US"/>
        </a:p>
      </dgm:t>
    </dgm:pt>
    <dgm:pt modelId="{1E3C7AF0-2D2E-413A-957B-9836D1395820}" type="sibTrans" cxnId="{1F0E28A2-3D66-48E8-82D4-98B15A6FA288}">
      <dgm:prSet/>
      <dgm:spPr/>
      <dgm:t>
        <a:bodyPr/>
        <a:lstStyle/>
        <a:p>
          <a:endParaRPr lang="en-US"/>
        </a:p>
      </dgm:t>
    </dgm:pt>
    <dgm:pt modelId="{EF0C700B-6223-4E13-AC73-E2996A9DBDFF}">
      <dgm:prSet phldrT="[Text]"/>
      <dgm:spPr/>
      <dgm:t>
        <a:bodyPr/>
        <a:lstStyle/>
        <a:p>
          <a:r>
            <a:rPr lang="en-US"/>
            <a:t>Publish the final default QC and PRM values</a:t>
          </a:r>
        </a:p>
      </dgm:t>
    </dgm:pt>
    <dgm:pt modelId="{34070998-C09A-43F4-BD39-5A65ED7E6386}" type="parTrans" cxnId="{A2F80C48-848C-47FE-9FD3-12DEAF4336B9}">
      <dgm:prSet/>
      <dgm:spPr/>
      <dgm:t>
        <a:bodyPr/>
        <a:lstStyle/>
        <a:p>
          <a:endParaRPr lang="en-US"/>
        </a:p>
      </dgm:t>
    </dgm:pt>
    <dgm:pt modelId="{6E18D681-B9A5-45E5-8513-1022C3B25457}" type="sibTrans" cxnId="{A2F80C48-848C-47FE-9FD3-12DEAF4336B9}">
      <dgm:prSet/>
      <dgm:spPr/>
      <dgm:t>
        <a:bodyPr/>
        <a:lstStyle/>
        <a:p>
          <a:endParaRPr lang="en-US"/>
        </a:p>
      </dgm:t>
    </dgm:pt>
    <dgm:pt modelId="{43ADC813-18A6-457A-94DC-7D3FDB2324C5}">
      <dgm:prSet phldrT="[Text]"/>
      <dgm:spPr/>
      <dgm:t>
        <a:bodyPr/>
        <a:lstStyle/>
        <a:p>
          <a:r>
            <a:rPr lang="en-US"/>
            <a:t>Perform the default study</a:t>
          </a:r>
        </a:p>
      </dgm:t>
    </dgm:pt>
    <dgm:pt modelId="{7DB71368-78C7-4AD5-8164-989B5CBC5EB4}" type="parTrans" cxnId="{868CF594-6C7C-4C84-ABF4-E4B3859BC64A}">
      <dgm:prSet/>
      <dgm:spPr/>
      <dgm:t>
        <a:bodyPr/>
        <a:lstStyle/>
        <a:p>
          <a:endParaRPr lang="en-US"/>
        </a:p>
      </dgm:t>
    </dgm:pt>
    <dgm:pt modelId="{9A6CC9E7-9FAB-4557-90EC-06AAEDCA3483}" type="sibTrans" cxnId="{868CF594-6C7C-4C84-ABF4-E4B3859BC64A}">
      <dgm:prSet/>
      <dgm:spPr/>
      <dgm:t>
        <a:bodyPr/>
        <a:lstStyle/>
        <a:p>
          <a:endParaRPr lang="en-US"/>
        </a:p>
      </dgm:t>
    </dgm:pt>
    <dgm:pt modelId="{09FD47BF-8DA5-46C6-A0BD-D8C76F0F5C4D}">
      <dgm:prSet phldrT="[Text]"/>
      <dgm:spPr/>
      <dgm:t>
        <a:bodyPr/>
        <a:lstStyle/>
        <a:p>
          <a:r>
            <a:rPr lang="en-US"/>
            <a:t>Stakeholder review and comment period</a:t>
          </a:r>
        </a:p>
      </dgm:t>
    </dgm:pt>
    <dgm:pt modelId="{33C6396E-06F5-4E93-BE6E-48A69B29B673}" type="parTrans" cxnId="{EFB05FCD-EE57-4368-A3ED-BE3066DE1C44}">
      <dgm:prSet/>
      <dgm:spPr/>
      <dgm:t>
        <a:bodyPr/>
        <a:lstStyle/>
        <a:p>
          <a:endParaRPr lang="en-US"/>
        </a:p>
      </dgm:t>
    </dgm:pt>
    <dgm:pt modelId="{87419459-7F43-4F68-B205-BAA02F75896F}" type="sibTrans" cxnId="{EFB05FCD-EE57-4368-A3ED-BE3066DE1C44}">
      <dgm:prSet/>
      <dgm:spPr/>
      <dgm:t>
        <a:bodyPr/>
        <a:lstStyle/>
        <a:p>
          <a:endParaRPr lang="en-US"/>
        </a:p>
      </dgm:t>
    </dgm:pt>
    <dgm:pt modelId="{13314A3C-3E50-4388-9EC1-26EA0D81B1C7}" type="pres">
      <dgm:prSet presAssocID="{C67D9C05-BC8F-4046-9C43-133186232C67}" presName="Name0" presStyleCnt="0">
        <dgm:presLayoutVars>
          <dgm:dir/>
          <dgm:animLvl val="lvl"/>
          <dgm:resizeHandles val="exact"/>
        </dgm:presLayoutVars>
      </dgm:prSet>
      <dgm:spPr/>
    </dgm:pt>
    <dgm:pt modelId="{C84D00D1-C6D1-47B5-9EB2-2781554CE783}" type="pres">
      <dgm:prSet presAssocID="{EF0C700B-6223-4E13-AC73-E2996A9DBDFF}" presName="boxAndChildren" presStyleCnt="0"/>
      <dgm:spPr/>
    </dgm:pt>
    <dgm:pt modelId="{3EA8B515-003F-4586-BC19-04DBE32AD465}" type="pres">
      <dgm:prSet presAssocID="{EF0C700B-6223-4E13-AC73-E2996A9DBDFF}" presName="parentTextBox" presStyleLbl="node1" presStyleIdx="0" presStyleCnt="5"/>
      <dgm:spPr/>
    </dgm:pt>
    <dgm:pt modelId="{573B8CF5-4214-414E-93A2-278DB2FEE3FF}" type="pres">
      <dgm:prSet presAssocID="{1E3C7AF0-2D2E-413A-957B-9836D1395820}" presName="sp" presStyleCnt="0"/>
      <dgm:spPr/>
    </dgm:pt>
    <dgm:pt modelId="{6B451BCE-734B-4F0C-813D-7BACAA213ADF}" type="pres">
      <dgm:prSet presAssocID="{67BC55EC-04AA-40E6-B7E3-9BD04C0C55BE}" presName="arrowAndChildren" presStyleCnt="0"/>
      <dgm:spPr/>
    </dgm:pt>
    <dgm:pt modelId="{DD9F74BF-0976-4658-A02D-9C51B25F3ADA}" type="pres">
      <dgm:prSet presAssocID="{67BC55EC-04AA-40E6-B7E3-9BD04C0C55BE}" presName="parentTextArrow" presStyleLbl="node1" presStyleIdx="1" presStyleCnt="5"/>
      <dgm:spPr/>
    </dgm:pt>
    <dgm:pt modelId="{A7E00830-52CB-45A8-BD26-BD4F3F5AF18B}" type="pres">
      <dgm:prSet presAssocID="{87419459-7F43-4F68-B205-BAA02F75896F}" presName="sp" presStyleCnt="0"/>
      <dgm:spPr/>
    </dgm:pt>
    <dgm:pt modelId="{52D86467-F62C-4D06-9F17-929D4D6C2A8F}" type="pres">
      <dgm:prSet presAssocID="{09FD47BF-8DA5-46C6-A0BD-D8C76F0F5C4D}" presName="arrowAndChildren" presStyleCnt="0"/>
      <dgm:spPr/>
    </dgm:pt>
    <dgm:pt modelId="{40D52437-4D55-42D0-9FAA-438600624BFF}" type="pres">
      <dgm:prSet presAssocID="{09FD47BF-8DA5-46C6-A0BD-D8C76F0F5C4D}" presName="parentTextArrow" presStyleLbl="node1" presStyleIdx="2" presStyleCnt="5"/>
      <dgm:spPr/>
    </dgm:pt>
    <dgm:pt modelId="{EBF4FB02-A9CD-4C6F-B46F-3251E1F727D6}" type="pres">
      <dgm:prSet presAssocID="{CB7A1F47-C175-4FBD-918F-E8B6CFE531F6}" presName="sp" presStyleCnt="0"/>
      <dgm:spPr/>
    </dgm:pt>
    <dgm:pt modelId="{68C914E8-7817-4B8B-8463-298369D8E0D3}" type="pres">
      <dgm:prSet presAssocID="{FEAD29AA-BC4E-438B-95B7-525C258C30DE}" presName="arrowAndChildren" presStyleCnt="0"/>
      <dgm:spPr/>
    </dgm:pt>
    <dgm:pt modelId="{71922785-D77A-4A74-A295-4C7B4CE62747}" type="pres">
      <dgm:prSet presAssocID="{FEAD29AA-BC4E-438B-95B7-525C258C30DE}" presName="parentTextArrow" presStyleLbl="node1" presStyleIdx="3" presStyleCnt="5"/>
      <dgm:spPr/>
    </dgm:pt>
    <dgm:pt modelId="{229FFE4B-83D2-43CA-9B04-DA8E5C412F1A}" type="pres">
      <dgm:prSet presAssocID="{9A6CC9E7-9FAB-4557-90EC-06AAEDCA3483}" presName="sp" presStyleCnt="0"/>
      <dgm:spPr/>
    </dgm:pt>
    <dgm:pt modelId="{C86568BE-57F3-49CE-9006-02B901EAEE03}" type="pres">
      <dgm:prSet presAssocID="{43ADC813-18A6-457A-94DC-7D3FDB2324C5}" presName="arrowAndChildren" presStyleCnt="0"/>
      <dgm:spPr/>
    </dgm:pt>
    <dgm:pt modelId="{0060DBDE-4404-4A8F-A872-BD3E747F57E7}" type="pres">
      <dgm:prSet presAssocID="{43ADC813-18A6-457A-94DC-7D3FDB2324C5}" presName="parentTextArrow" presStyleLbl="node1" presStyleIdx="4" presStyleCnt="5"/>
      <dgm:spPr/>
    </dgm:pt>
  </dgm:ptLst>
  <dgm:cxnLst>
    <dgm:cxn modelId="{3FD21106-3A4A-4162-A248-D57F3FB0074F}" type="presOf" srcId="{FEAD29AA-BC4E-438B-95B7-525C258C30DE}" destId="{71922785-D77A-4A74-A295-4C7B4CE62747}" srcOrd="0" destOrd="0" presId="urn:microsoft.com/office/officeart/2005/8/layout/process4"/>
    <dgm:cxn modelId="{2C7C1B1E-6265-448D-836A-613BA1AB7F74}" type="presOf" srcId="{C67D9C05-BC8F-4046-9C43-133186232C67}" destId="{13314A3C-3E50-4388-9EC1-26EA0D81B1C7}" srcOrd="0" destOrd="0" presId="urn:microsoft.com/office/officeart/2005/8/layout/process4"/>
    <dgm:cxn modelId="{026C5B28-128D-4515-B353-4A8F4E5DFFD9}" srcId="{C67D9C05-BC8F-4046-9C43-133186232C67}" destId="{FEAD29AA-BC4E-438B-95B7-525C258C30DE}" srcOrd="1" destOrd="0" parTransId="{057EE741-99FF-4382-8CF4-52F8BCDDDBA5}" sibTransId="{CB7A1F47-C175-4FBD-918F-E8B6CFE531F6}"/>
    <dgm:cxn modelId="{A2F80C48-848C-47FE-9FD3-12DEAF4336B9}" srcId="{C67D9C05-BC8F-4046-9C43-133186232C67}" destId="{EF0C700B-6223-4E13-AC73-E2996A9DBDFF}" srcOrd="4" destOrd="0" parTransId="{34070998-C09A-43F4-BD39-5A65ED7E6386}" sibTransId="{6E18D681-B9A5-45E5-8513-1022C3B25457}"/>
    <dgm:cxn modelId="{15A23887-185A-4F85-9402-23F0EC35B22B}" type="presOf" srcId="{09FD47BF-8DA5-46C6-A0BD-D8C76F0F5C4D}" destId="{40D52437-4D55-42D0-9FAA-438600624BFF}" srcOrd="0" destOrd="0" presId="urn:microsoft.com/office/officeart/2005/8/layout/process4"/>
    <dgm:cxn modelId="{868CF594-6C7C-4C84-ABF4-E4B3859BC64A}" srcId="{C67D9C05-BC8F-4046-9C43-133186232C67}" destId="{43ADC813-18A6-457A-94DC-7D3FDB2324C5}" srcOrd="0" destOrd="0" parTransId="{7DB71368-78C7-4AD5-8164-989B5CBC5EB4}" sibTransId="{9A6CC9E7-9FAB-4557-90EC-06AAEDCA3483}"/>
    <dgm:cxn modelId="{1F0E28A2-3D66-48E8-82D4-98B15A6FA288}" srcId="{C67D9C05-BC8F-4046-9C43-133186232C67}" destId="{67BC55EC-04AA-40E6-B7E3-9BD04C0C55BE}" srcOrd="3" destOrd="0" parTransId="{B4CF2935-8192-4F26-B45C-2955305538EE}" sibTransId="{1E3C7AF0-2D2E-413A-957B-9836D1395820}"/>
    <dgm:cxn modelId="{8FF7EAB7-0C74-4F98-B469-6D4209B330B6}" type="presOf" srcId="{EF0C700B-6223-4E13-AC73-E2996A9DBDFF}" destId="{3EA8B515-003F-4586-BC19-04DBE32AD465}" srcOrd="0" destOrd="0" presId="urn:microsoft.com/office/officeart/2005/8/layout/process4"/>
    <dgm:cxn modelId="{EFB05FCD-EE57-4368-A3ED-BE3066DE1C44}" srcId="{C67D9C05-BC8F-4046-9C43-133186232C67}" destId="{09FD47BF-8DA5-46C6-A0BD-D8C76F0F5C4D}" srcOrd="2" destOrd="0" parTransId="{33C6396E-06F5-4E93-BE6E-48A69B29B673}" sibTransId="{87419459-7F43-4F68-B205-BAA02F75896F}"/>
    <dgm:cxn modelId="{2332C6CF-11AE-4215-B303-23144C3B1891}" type="presOf" srcId="{67BC55EC-04AA-40E6-B7E3-9BD04C0C55BE}" destId="{DD9F74BF-0976-4658-A02D-9C51B25F3ADA}" srcOrd="0" destOrd="0" presId="urn:microsoft.com/office/officeart/2005/8/layout/process4"/>
    <dgm:cxn modelId="{3CDBE0D8-C54A-47B3-B874-936864AB246A}" type="presOf" srcId="{43ADC813-18A6-457A-94DC-7D3FDB2324C5}" destId="{0060DBDE-4404-4A8F-A872-BD3E747F57E7}" srcOrd="0" destOrd="0" presId="urn:microsoft.com/office/officeart/2005/8/layout/process4"/>
    <dgm:cxn modelId="{BEC41F34-378A-4CFF-A2AE-0C3007607E14}" type="presParOf" srcId="{13314A3C-3E50-4388-9EC1-26EA0D81B1C7}" destId="{C84D00D1-C6D1-47B5-9EB2-2781554CE783}" srcOrd="0" destOrd="0" presId="urn:microsoft.com/office/officeart/2005/8/layout/process4"/>
    <dgm:cxn modelId="{605E7036-F41A-46AA-80C2-02C12E12DA06}" type="presParOf" srcId="{C84D00D1-C6D1-47B5-9EB2-2781554CE783}" destId="{3EA8B515-003F-4586-BC19-04DBE32AD465}" srcOrd="0" destOrd="0" presId="urn:microsoft.com/office/officeart/2005/8/layout/process4"/>
    <dgm:cxn modelId="{C6B2E567-9F3C-4D62-A607-8797F88403A9}" type="presParOf" srcId="{13314A3C-3E50-4388-9EC1-26EA0D81B1C7}" destId="{573B8CF5-4214-414E-93A2-278DB2FEE3FF}" srcOrd="1" destOrd="0" presId="urn:microsoft.com/office/officeart/2005/8/layout/process4"/>
    <dgm:cxn modelId="{72CDFBEC-CE3F-48F1-B36A-40B7E727A6BA}" type="presParOf" srcId="{13314A3C-3E50-4388-9EC1-26EA0D81B1C7}" destId="{6B451BCE-734B-4F0C-813D-7BACAA213ADF}" srcOrd="2" destOrd="0" presId="urn:microsoft.com/office/officeart/2005/8/layout/process4"/>
    <dgm:cxn modelId="{93409307-A7EF-4D2B-A65F-683D6A5D584E}" type="presParOf" srcId="{6B451BCE-734B-4F0C-813D-7BACAA213ADF}" destId="{DD9F74BF-0976-4658-A02D-9C51B25F3ADA}" srcOrd="0" destOrd="0" presId="urn:microsoft.com/office/officeart/2005/8/layout/process4"/>
    <dgm:cxn modelId="{832775C0-890E-4062-A445-19B863D8FA5A}" type="presParOf" srcId="{13314A3C-3E50-4388-9EC1-26EA0D81B1C7}" destId="{A7E00830-52CB-45A8-BD26-BD4F3F5AF18B}" srcOrd="3" destOrd="0" presId="urn:microsoft.com/office/officeart/2005/8/layout/process4"/>
    <dgm:cxn modelId="{9131B5B1-E641-4357-8FE5-0633EAAF9DC1}" type="presParOf" srcId="{13314A3C-3E50-4388-9EC1-26EA0D81B1C7}" destId="{52D86467-F62C-4D06-9F17-929D4D6C2A8F}" srcOrd="4" destOrd="0" presId="urn:microsoft.com/office/officeart/2005/8/layout/process4"/>
    <dgm:cxn modelId="{5EC126D4-1291-4DD5-AA0B-C15A115BD8A8}" type="presParOf" srcId="{52D86467-F62C-4D06-9F17-929D4D6C2A8F}" destId="{40D52437-4D55-42D0-9FAA-438600624BFF}" srcOrd="0" destOrd="0" presId="urn:microsoft.com/office/officeart/2005/8/layout/process4"/>
    <dgm:cxn modelId="{50E00469-31C5-4D4C-951A-D6BD37E2AB87}" type="presParOf" srcId="{13314A3C-3E50-4388-9EC1-26EA0D81B1C7}" destId="{EBF4FB02-A9CD-4C6F-B46F-3251E1F727D6}" srcOrd="5" destOrd="0" presId="urn:microsoft.com/office/officeart/2005/8/layout/process4"/>
    <dgm:cxn modelId="{846EF53A-9910-42D7-BD8C-09706CAC3925}" type="presParOf" srcId="{13314A3C-3E50-4388-9EC1-26EA0D81B1C7}" destId="{68C914E8-7817-4B8B-8463-298369D8E0D3}" srcOrd="6" destOrd="0" presId="urn:microsoft.com/office/officeart/2005/8/layout/process4"/>
    <dgm:cxn modelId="{1E808A91-673A-44E3-B98B-B6739F16FCFF}" type="presParOf" srcId="{68C914E8-7817-4B8B-8463-298369D8E0D3}" destId="{71922785-D77A-4A74-A295-4C7B4CE62747}" srcOrd="0" destOrd="0" presId="urn:microsoft.com/office/officeart/2005/8/layout/process4"/>
    <dgm:cxn modelId="{A582132A-8A4B-4EA7-8E03-678ADB8EAE4F}" type="presParOf" srcId="{13314A3C-3E50-4388-9EC1-26EA0D81B1C7}" destId="{229FFE4B-83D2-43CA-9B04-DA8E5C412F1A}" srcOrd="7" destOrd="0" presId="urn:microsoft.com/office/officeart/2005/8/layout/process4"/>
    <dgm:cxn modelId="{AEEE1A26-350F-442B-B19C-F05764DD59B2}" type="presParOf" srcId="{13314A3C-3E50-4388-9EC1-26EA0D81B1C7}" destId="{C86568BE-57F3-49CE-9006-02B901EAEE03}" srcOrd="8" destOrd="0" presId="urn:microsoft.com/office/officeart/2005/8/layout/process4"/>
    <dgm:cxn modelId="{7420A95A-D799-4A29-B927-DF98F078B444}" type="presParOf" srcId="{C86568BE-57F3-49CE-9006-02B901EAEE03}" destId="{0060DBDE-4404-4A8F-A872-BD3E747F57E7}" srcOrd="0" destOrd="0" presId="urn:microsoft.com/office/officeart/2005/8/layout/process4"/>
  </dgm:cxnLst>
  <dgm:bg/>
  <dgm:whole/>
  <dgm:extLst>
    <a:ext uri="http://schemas.microsoft.com/office/drawing/2008/diagram">
      <dsp:dataModelExt xmlns:dsp="http://schemas.microsoft.com/office/drawing/2008/diagram" relId="rId10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8B515-003F-4586-BC19-04DBE32AD465}">
      <dsp:nvSpPr>
        <dsp:cNvPr id="0" name=""/>
        <dsp:cNvSpPr/>
      </dsp:nvSpPr>
      <dsp:spPr>
        <a:xfrm>
          <a:off x="0" y="2748032"/>
          <a:ext cx="5486400" cy="45083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Publish the final default QC and PRM values</a:t>
          </a:r>
        </a:p>
      </dsp:txBody>
      <dsp:txXfrm>
        <a:off x="0" y="2748032"/>
        <a:ext cx="5486400" cy="450837"/>
      </dsp:txXfrm>
    </dsp:sp>
    <dsp:sp modelId="{DD9F74BF-0976-4658-A02D-9C51B25F3ADA}">
      <dsp:nvSpPr>
        <dsp:cNvPr id="0" name=""/>
        <dsp:cNvSpPr/>
      </dsp:nvSpPr>
      <dsp:spPr>
        <a:xfrm rot="10800000">
          <a:off x="0" y="2061406"/>
          <a:ext cx="5486400" cy="693388"/>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Update and finalize default QC and PRM values</a:t>
          </a:r>
        </a:p>
      </dsp:txBody>
      <dsp:txXfrm rot="10800000">
        <a:off x="0" y="2061406"/>
        <a:ext cx="5486400" cy="450543"/>
      </dsp:txXfrm>
    </dsp:sp>
    <dsp:sp modelId="{40D52437-4D55-42D0-9FAA-438600624BFF}">
      <dsp:nvSpPr>
        <dsp:cNvPr id="0" name=""/>
        <dsp:cNvSpPr/>
      </dsp:nvSpPr>
      <dsp:spPr>
        <a:xfrm rot="10800000">
          <a:off x="0" y="1374781"/>
          <a:ext cx="5486400" cy="693388"/>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Stakeholder review and comment period</a:t>
          </a:r>
        </a:p>
      </dsp:txBody>
      <dsp:txXfrm rot="10800000">
        <a:off x="0" y="1374781"/>
        <a:ext cx="5486400" cy="450543"/>
      </dsp:txXfrm>
    </dsp:sp>
    <dsp:sp modelId="{71922785-D77A-4A74-A295-4C7B4CE62747}">
      <dsp:nvSpPr>
        <dsp:cNvPr id="0" name=""/>
        <dsp:cNvSpPr/>
      </dsp:nvSpPr>
      <dsp:spPr>
        <a:xfrm rot="10800000">
          <a:off x="0" y="688155"/>
          <a:ext cx="5486400" cy="693388"/>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Publish draft default QC and PRM values</a:t>
          </a:r>
        </a:p>
      </dsp:txBody>
      <dsp:txXfrm rot="10800000">
        <a:off x="0" y="688155"/>
        <a:ext cx="5486400" cy="450543"/>
      </dsp:txXfrm>
    </dsp:sp>
    <dsp:sp modelId="{0060DBDE-4404-4A8F-A872-BD3E747F57E7}">
      <dsp:nvSpPr>
        <dsp:cNvPr id="0" name=""/>
        <dsp:cNvSpPr/>
      </dsp:nvSpPr>
      <dsp:spPr>
        <a:xfrm rot="10800000">
          <a:off x="0" y="1529"/>
          <a:ext cx="5486400" cy="693388"/>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Perform the default study</a:t>
          </a:r>
        </a:p>
      </dsp:txBody>
      <dsp:txXfrm rot="10800000">
        <a:off x="0" y="1529"/>
        <a:ext cx="5486400" cy="450543"/>
      </dsp:txXfrm>
    </dsp:sp>
  </dsp:spTree>
</dsp:drawing>
</file>

<file path=word/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Document_x0020_Type xmlns="042e7bea-1f55-492d-8c02-00738d32c3c4">Main Body</Document_x0020_Type>
    <BPM_x0020_Name xmlns="042e7bea-1f55-492d-8c02-00738d32c3c4">Reliability Requirements</BPM_x0020_Name>
  </documentManagement>
</p:properties>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xml version="1.0" encoding="utf-8"?>
<b:Sources xmlns:b="http://schemas.openxmlformats.org/officeDocument/2006/bibliography" xmlns="http://schemas.openxmlformats.org/officeDocument/2006/bibliography" SelectedStyle="\APA.XSL" StyleName="APA"/>
</file>

<file path=customXml/item19.xml><?xml version="1.0" encoding="utf-8"?>
<b:Sources xmlns:b="http://schemas.openxmlformats.org/officeDocument/2006/bibliography" xmlns="http://schemas.openxmlformats.org/officeDocument/2006/bibliography" SelectedStyle="\APA.XSL" StyleName="APA"/>
</file>

<file path=customXml/item20.xml><?xml version="1.0" encoding="utf-8"?>
<?mso-contentType ?>
<FormTemplates xmlns="http://schemas.microsoft.com/sharepoint/v3/contenttype/forms">
  <Display>DocumentLibraryForm</Display>
  <Edit>DocumentLibraryForm</Edit>
  <New>DocumentLibraryForm</New>
</FormTemplates>
</file>

<file path=customXml/item21.xml><?xml version="1.0" encoding="utf-8"?>
<b:Sources xmlns:b="http://schemas.openxmlformats.org/officeDocument/2006/bibliography" xmlns="http://schemas.openxmlformats.org/officeDocument/2006/bibliography" SelectedStyle="\APA.XSL" StyleName="APA"/>
</file>

<file path=customXml/item22.xml><?xml version="1.0" encoding="utf-8"?>
<b:Sources xmlns:b="http://schemas.openxmlformats.org/officeDocument/2006/bibliography" xmlns="http://schemas.openxmlformats.org/officeDocument/2006/bibliography" SelectedStyle="\APA.XSL" StyleName="APA"/>
</file>

<file path=customXml/item23.xml><?xml version="1.0" encoding="utf-8"?>
<b:Sources xmlns:b="http://schemas.openxmlformats.org/officeDocument/2006/bibliography" xmlns="http://schemas.openxmlformats.org/officeDocument/2006/bibliography" SelectedStyle="\APA.XSL" StyleName="APA"/>
</file>

<file path=customXml/item24.xml><?xml version="1.0" encoding="utf-8"?>
<b:Sources xmlns:b="http://schemas.openxmlformats.org/officeDocument/2006/bibliography" xmlns="http://schemas.openxmlformats.org/officeDocument/2006/bibliography" SelectedStyle="\APA.XSL" StyleName="APA"/>
</file>

<file path=customXml/item25.xml><?xml version="1.0" encoding="utf-8"?>
<b:Sources xmlns:b="http://schemas.openxmlformats.org/officeDocument/2006/bibliography" xmlns="http://schemas.openxmlformats.org/officeDocument/2006/bibliography" SelectedStyle="\APA.XSL" StyleName="APA"/>
</file>

<file path=customXml/item26.xml><?xml version="1.0" encoding="utf-8"?>
<b:Sources xmlns:b="http://schemas.openxmlformats.org/officeDocument/2006/bibliography" xmlns="http://schemas.openxmlformats.org/officeDocument/2006/bibliography" SelectedStyle="\APA.XSL" StyleName="APA"/>
</file>

<file path=customXml/item27.xml><?xml version="1.0" encoding="utf-8"?>
<b:Sources xmlns:b="http://schemas.openxmlformats.org/officeDocument/2006/bibliography" xmlns="http://schemas.openxmlformats.org/officeDocument/2006/bibliography" SelectedStyle="\APA.XSL" StyleName="APA"/>
</file>

<file path=customXml/item28.xml><?xml version="1.0" encoding="utf-8"?>
<b:Sources xmlns:b="http://schemas.openxmlformats.org/officeDocument/2006/bibliography" xmlns="http://schemas.openxmlformats.org/officeDocument/2006/bibliography" SelectedStyle="\APA.XSL" StyleName="APA"/>
</file>

<file path=customXml/item29.xml><?xml version="1.0" encoding="utf-8"?>
<b:Sources xmlns:b="http://schemas.openxmlformats.org/officeDocument/2006/bibliography" xmlns="http://schemas.openxmlformats.org/officeDocument/2006/bibliography" SelectedStyle="\APA.XSL" StyleName="APA"/>
</file>

<file path=customXml/item30.xml><?xml version="1.0" encoding="utf-8"?>
<b:Sources xmlns:b="http://schemas.openxmlformats.org/officeDocument/2006/bibliography" xmlns="http://schemas.openxmlformats.org/officeDocument/2006/bibliography" SelectedStyle="\APA.XSL" StyleName="APA"/>
</file>

<file path=customXml/item31.xml><?xml version="1.0" encoding="utf-8"?>
<ct:contentTypeSchema xmlns:ct="http://schemas.microsoft.com/office/2006/metadata/contentType" xmlns:ma="http://schemas.microsoft.com/office/2006/metadata/properties/metaAttributes" ct:_="" ma:_="" ma:contentTypeName="Document" ma:contentTypeID="0x010100F4DE1AACB87EAA4BB22C173C8FC48D4D" ma:contentTypeVersion="8" ma:contentTypeDescription="Create a new document." ma:contentTypeScope="" ma:versionID="f2bf4873cb0e871728585618a3d04a2b">
  <xsd:schema xmlns:xsd="http://www.w3.org/2001/XMLSchema" xmlns:xs="http://www.w3.org/2001/XMLSchema" xmlns:p="http://schemas.microsoft.com/office/2006/metadata/properties" xmlns:ns1="http://schemas.microsoft.com/sharepoint/v3" xmlns:ns2="http://schemas.microsoft.com/sharepoint/v4" xmlns:ns3="042e7bea-1f55-492d-8c02-00738d32c3c4" xmlns:ns4="b2c59613-3b3d-4bae-9add-59b6ddfe4197" targetNamespace="http://schemas.microsoft.com/office/2006/metadata/properties" ma:root="true" ma:fieldsID="67b4869184250eddb362c7cd15f54871" ns1:_="" ns2:_="" ns3:_="" ns4:_="">
    <xsd:import namespace="http://schemas.microsoft.com/sharepoint/v3"/>
    <xsd:import namespace="http://schemas.microsoft.com/sharepoint/v4"/>
    <xsd:import namespace="042e7bea-1f55-492d-8c02-00738d32c3c4"/>
    <xsd:import namespace="b2c59613-3b3d-4bae-9add-59b6ddfe4197"/>
    <xsd:element name="properties">
      <xsd:complexType>
        <xsd:sequence>
          <xsd:element name="documentManagement">
            <xsd:complexType>
              <xsd:all>
                <xsd:element ref="ns2:IconOverlay" minOccurs="0"/>
                <xsd:element ref="ns1:_vti_ItemDeclaredRecord" minOccurs="0"/>
                <xsd:element ref="ns1:_vti_ItemHoldRecordStatus" minOccurs="0"/>
                <xsd:element ref="ns3:BPM_x0020_Name" minOccurs="0"/>
                <xsd:element ref="ns3:Document_x0020_Type"/>
                <xsd:element ref="ns4: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9" nillable="true" ma:displayName="Declared Record" ma:description="" ma:hidden="true" ma:internalName="_vti_ItemDeclaredRecord" ma:readOnly="true">
      <xsd:simpleType>
        <xsd:restriction base="dms:DateTime"/>
      </xsd:simpleType>
    </xsd:element>
    <xsd:element name="_vti_ItemHoldRecordStatus" ma:index="10"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8"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2e7bea-1f55-492d-8c02-00738d32c3c4" elementFormDefault="qualified">
    <xsd:import namespace="http://schemas.microsoft.com/office/2006/documentManagement/types"/>
    <xsd:import namespace="http://schemas.microsoft.com/office/infopath/2007/PartnerControls"/>
    <xsd:element name="BPM_x0020_Name" ma:index="11" nillable="true" ma:displayName="BPM Name" ma:format="Dropdown" ma:indexed="true" ma:internalName="BPM_x0020_Name" ma:readOnly="false">
      <xsd:simpleType>
        <xsd:restriction base="dms:Choice">
          <xsd:enumeration value="BPM Change Management"/>
          <xsd:enumeration value="Candidate CRR Holder Registration"/>
          <xsd:enumeration value="Compliance Monitoring"/>
          <xsd:enumeration value="Congestion Revenue Rights"/>
          <xsd:enumeration value="Credit Management"/>
          <xsd:enumeration value="Credit Management and Market Clearing"/>
          <xsd:enumeration value="Definitions and Acronyms"/>
          <xsd:enumeration value="Demand Response"/>
          <xsd:enumeration value="Direct Telemetry"/>
          <xsd:enumeration value="Distributed Generation for Deliverability"/>
          <xsd:enumeration value="Energy Imbalance Market"/>
          <xsd:enumeration value="Extended Day-Ahead Market"/>
          <xsd:enumeration value="Generator Interconnection and Deliverability Allocation Procedures"/>
          <xsd:enumeration value="Generator Interconnection Procedures"/>
          <xsd:enumeration value="Generator Management"/>
          <xsd:enumeration value="Managing Full Network Model"/>
          <xsd:enumeration value="Market Instruments"/>
          <xsd:enumeration value="Market Operations"/>
          <xsd:enumeration value="Metering"/>
          <xsd:enumeration value="Outage Management"/>
          <xsd:enumeration value="Queue Management"/>
          <xsd:enumeration value="Reliability Coordinator Services"/>
          <xsd:enumeration value="Reliability Requirements"/>
          <xsd:enumeration value="Resource Interconnection Standards"/>
          <xsd:enumeration value="Rules of Conduct Administration"/>
          <xsd:enumeration value="Scheduling Coordinator Certification and Termination"/>
          <xsd:enumeration value="Settlements and Billing"/>
          <xsd:enumeration value="Transmission Planning Process"/>
        </xsd:restriction>
      </xsd:simpleType>
    </xsd:element>
    <xsd:element name="Document_x0020_Type" ma:index="12" ma:displayName="Document Type" ma:format="Dropdown" ma:indexed="true" ma:internalName="Document_x0020_Type" ma:readOnly="false">
      <xsd:simpleType>
        <xsd:restriction base="dms:Choice">
          <xsd:enumeration value="Folder"/>
          <xsd:enumeration value="Main Body"/>
          <xsd:enumeration value="Attachment"/>
          <xsd:enumeration value="Configuration Guide"/>
          <xsd:enumeration value="Previous Version"/>
          <xsd:enumeration value="CBT"/>
        </xsd:restriction>
      </xsd:simpleType>
    </xsd:element>
  </xsd:schema>
  <xsd:schema xmlns:xsd="http://www.w3.org/2001/XMLSchema" xmlns:xs="http://www.w3.org/2001/XMLSchema" xmlns:dms="http://schemas.microsoft.com/office/2006/documentManagement/types" xmlns:pc="http://schemas.microsoft.com/office/infopath/2007/PartnerControls" targetNamespace="b2c59613-3b3d-4bae-9add-59b6ddfe4197" elementFormDefault="qualified">
    <xsd:import namespace="http://schemas.microsoft.com/office/2006/documentManagement/types"/>
    <xsd:import namespace="http://schemas.microsoft.com/office/infopath/2007/PartnerControls"/>
    <xsd:element name="SharedWithUsers" ma:index="1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2.xml><?xml version="1.0" encoding="utf-8"?>
<b:Sources xmlns:b="http://schemas.openxmlformats.org/officeDocument/2006/bibliography" xmlns="http://schemas.openxmlformats.org/officeDocument/2006/bibliography" SelectedStyle="\APA.XSL" StyleName="APA"/>
</file>

<file path=customXml/item33.xml><?xml version="1.0" encoding="utf-8"?>
<b:Sources xmlns:b="http://schemas.openxmlformats.org/officeDocument/2006/bibliography" xmlns="http://schemas.openxmlformats.org/officeDocument/2006/bibliography" SelectedStyle="\APA.XSL" StyleName="APA"/>
</file>

<file path=customXml/item34.xml><?xml version="1.0" encoding="utf-8"?>
<b:Sources xmlns:b="http://schemas.openxmlformats.org/officeDocument/2006/bibliography" xmlns="http://schemas.openxmlformats.org/officeDocument/2006/bibliography" SelectedStyle="\APA.XSL" StyleName="APA"/>
</file>

<file path=customXml/item35.xml><?xml version="1.0" encoding="utf-8"?>
<?mso-contentType ?>
<customXsn xmlns="http://schemas.microsoft.com/office/2006/metadata/customXsn">
  <xsnLocation/>
  <cached>True</cached>
  <openByDefault>False</openByDefault>
  <xsnScope/>
</customXsn>
</file>

<file path=customXml/item36.xml><?xml version="1.0" encoding="utf-8"?>
<b:Sources xmlns:b="http://schemas.openxmlformats.org/officeDocument/2006/bibliography" xmlns="http://schemas.openxmlformats.org/officeDocument/2006/bibliography" SelectedStyle="\APA.XSL" StyleName="APA"/>
</file>

<file path=customXml/item37.xml><?xml version="1.0" encoding="utf-8"?>
<b:Sources xmlns:b="http://schemas.openxmlformats.org/officeDocument/2006/bibliography" xmlns="http://schemas.openxmlformats.org/officeDocument/2006/bibliography" SelectedStyle="\APA.XSL" StyleName="APA"/>
</file>

<file path=customXml/item38.xml><?xml version="1.0" encoding="utf-8"?>
<b:Sources xmlns:b="http://schemas.openxmlformats.org/officeDocument/2006/bibliography" xmlns="http://schemas.openxmlformats.org/officeDocument/2006/bibliography" SelectedStyle="\APA.XSL" StyleName="APA"/>
</file>

<file path=customXml/item39.xml><?xml version="1.0" encoding="utf-8"?>
<b:Sources xmlns:b="http://schemas.openxmlformats.org/officeDocument/2006/bibliography" xmlns="http://schemas.openxmlformats.org/officeDocument/2006/bibliography" SelectedStyle="\APA.XSL" StyleName="APA"/>
</file>

<file path=customXml/item40.xml><?xml version="1.0" encoding="utf-8"?>
<b:Sources xmlns:b="http://schemas.openxmlformats.org/officeDocument/2006/bibliography" xmlns="http://schemas.openxmlformats.org/officeDocument/2006/bibliography" SelectedStyle="\APA.XSL" StyleName="APA"/>
</file>

<file path=customXml/item41.xml><?xml version="1.0" encoding="utf-8"?>
<b:Sources xmlns:b="http://schemas.openxmlformats.org/officeDocument/2006/bibliography" xmlns="http://schemas.openxmlformats.org/officeDocument/2006/bibliography" SelectedStyle="\APA.XSL" StyleName="APA"/>
</file>

<file path=customXml/item42.xml><?xml version="1.0" encoding="utf-8"?>
<b:Sources xmlns:b="http://schemas.openxmlformats.org/officeDocument/2006/bibliography" xmlns="http://schemas.openxmlformats.org/officeDocument/2006/bibliography" SelectedStyle="\APA.XSL" StyleName="APA"/>
</file>

<file path=customXml/item43.xml><?xml version="1.0" encoding="utf-8"?>
<b:Sources xmlns:b="http://schemas.openxmlformats.org/officeDocument/2006/bibliography" xmlns="http://schemas.openxmlformats.org/officeDocument/2006/bibliography" SelectedStyle="\APA.XSL" StyleName="APA"/>
</file>

<file path=customXml/item44.xml><?xml version="1.0" encoding="utf-8"?>
<b:Sources xmlns:b="http://schemas.openxmlformats.org/officeDocument/2006/bibliography" xmlns="http://schemas.openxmlformats.org/officeDocument/2006/bibliography" SelectedStyle="\APA.XSL" StyleName="APA"/>
</file>

<file path=customXml/item45.xml><?xml version="1.0" encoding="utf-8"?>
<b:Sources xmlns:b="http://schemas.openxmlformats.org/officeDocument/2006/bibliography" xmlns="http://schemas.openxmlformats.org/officeDocument/2006/bibliography" SelectedStyle="\APA.XSL" StyleName="APA"/>
</file>

<file path=customXml/item46.xml><?xml version="1.0" encoding="utf-8"?>
<b:Sources xmlns:b="http://schemas.openxmlformats.org/officeDocument/2006/bibliography" xmlns="http://schemas.openxmlformats.org/officeDocument/2006/bibliography" SelectedStyle="\APA.XSL" StyleName="APA"/>
</file>

<file path=customXml/item47.xml><?xml version="1.0" encoding="utf-8"?>
<b:Sources xmlns:b="http://schemas.openxmlformats.org/officeDocument/2006/bibliography" xmlns="http://schemas.openxmlformats.org/officeDocument/2006/bibliography" SelectedStyle="\APA.XSL" StyleName="APA"/>
</file>

<file path=customXml/item48.xml><?xml version="1.0" encoding="utf-8"?>
<b:Sources xmlns:b="http://schemas.openxmlformats.org/officeDocument/2006/bibliography" xmlns="http://schemas.openxmlformats.org/officeDocument/2006/bibliography" SelectedStyle="\APA.XSL" StyleName="APA"/>
</file>

<file path=customXml/item49.xml><?xml version="1.0" encoding="utf-8"?>
<b:Sources xmlns:b="http://schemas.openxmlformats.org/officeDocument/2006/bibliography" xmlns="http://schemas.openxmlformats.org/officeDocument/2006/bibliography" SelectedStyle="\APA.XSL" StyleName="APA"/>
</file>

<file path=customXml/item50.xml><?xml version="1.0" encoding="utf-8"?>
<b:Sources xmlns:b="http://schemas.openxmlformats.org/officeDocument/2006/bibliography" xmlns="http://schemas.openxmlformats.org/officeDocument/2006/bibliography" SelectedStyle="\APA.XSL" StyleName="APA"/>
</file>

<file path=customXml/item51.xml><?xml version="1.0" encoding="utf-8"?>
<b:Sources xmlns:b="http://schemas.openxmlformats.org/officeDocument/2006/bibliography" xmlns="http://schemas.openxmlformats.org/officeDocument/2006/bibliography" SelectedStyle="\APA.XSL" StyleName="APA"/>
</file>

<file path=customXml/item52.xml><?xml version="1.0" encoding="utf-8"?>
<b:Sources xmlns:b="http://schemas.openxmlformats.org/officeDocument/2006/bibliography" xmlns="http://schemas.openxmlformats.org/officeDocument/2006/bibliography" SelectedStyle="\APA.XSL" StyleName="APA"/>
</file>

<file path=customXml/item53.xml><?xml version="1.0" encoding="utf-8"?>
<b:Sources xmlns:b="http://schemas.openxmlformats.org/officeDocument/2006/bibliography" xmlns="http://schemas.openxmlformats.org/officeDocument/2006/bibliography" SelectedStyle="\APA.XSL" StyleName="APA"/>
</file>

<file path=customXml/item54.xml><?xml version="1.0" encoding="utf-8"?>
<b:Sources xmlns:b="http://schemas.openxmlformats.org/officeDocument/2006/bibliography" xmlns="http://schemas.openxmlformats.org/officeDocument/2006/bibliography" SelectedStyle="\APA.XSL" StyleName="APA"/>
</file>

<file path=customXml/item55.xml><?xml version="1.0" encoding="utf-8"?>
<b:Sources xmlns:b="http://schemas.openxmlformats.org/officeDocument/2006/bibliography" xmlns="http://schemas.openxmlformats.org/officeDocument/2006/bibliography" SelectedStyle="\APA.XSL" StyleName="APA"/>
</file>

<file path=customXml/item56.xml><?xml version="1.0" encoding="utf-8"?>
<b:Sources xmlns:b="http://schemas.openxmlformats.org/officeDocument/2006/bibliography" xmlns="http://schemas.openxmlformats.org/officeDocument/2006/bibliography" SelectedStyle="\APA.XSL" StyleName="APA"/>
</file>

<file path=customXml/item5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1B348BD-877E-46B6-AF51-588FBEE8AA8F}">
  <ds:schemaRefs>
    <ds:schemaRef ds:uri="http://schemas.openxmlformats.org/officeDocument/2006/bibliography"/>
  </ds:schemaRefs>
</ds:datastoreItem>
</file>

<file path=customXml/itemProps2.xml><?xml version="1.0" encoding="utf-8"?>
<ds:datastoreItem xmlns:ds="http://schemas.openxmlformats.org/officeDocument/2006/customXml" ds:itemID="{9BEC2469-536F-41AC-99E1-C212C2BD8C63}">
  <ds:schemaRefs>
    <ds:schemaRef ds:uri="http://schemas.openxmlformats.org/officeDocument/2006/bibliography"/>
  </ds:schemaRefs>
</ds:datastoreItem>
</file>

<file path=customXml/itemProps3.xml><?xml version="1.0" encoding="utf-8"?>
<ds:datastoreItem xmlns:ds="http://schemas.openxmlformats.org/officeDocument/2006/customXml" ds:itemID="{823ECA63-2233-4F23-821C-83FD7FB8C843}">
  <ds:schemaRefs>
    <ds:schemaRef ds:uri="http://schemas.openxmlformats.org/officeDocument/2006/bibliography"/>
  </ds:schemaRefs>
</ds:datastoreItem>
</file>

<file path=customXml/itemProps4.xml><?xml version="1.0" encoding="utf-8"?>
<ds:datastoreItem xmlns:ds="http://schemas.openxmlformats.org/officeDocument/2006/customXml" ds:itemID="{7EB18B61-9CF5-4049-900C-CCC36644C02C}">
  <ds:schemaRefs>
    <ds:schemaRef ds:uri="http://schemas.openxmlformats.org/officeDocument/2006/bibliography"/>
  </ds:schemaRefs>
</ds:datastoreItem>
</file>

<file path=customXml/itemProps5.xml><?xml version="1.0" encoding="utf-8"?>
<ds:datastoreItem xmlns:ds="http://schemas.openxmlformats.org/officeDocument/2006/customXml" ds:itemID="{6156436A-1FCC-4495-8E03-3AF3FBEDD24C}">
  <ds:schemaRefs>
    <ds:schemaRef ds:uri="http://schemas.openxmlformats.org/officeDocument/2006/bibliography"/>
  </ds:schemaRefs>
</ds:datastoreItem>
</file>

<file path=customXml/itemProps6.xml><?xml version="1.0" encoding="utf-8"?>
<ds:datastoreItem xmlns:ds="http://schemas.openxmlformats.org/officeDocument/2006/customXml" ds:itemID="{DC8261F9-A47C-44F3-BCA9-5C39BE173D6A}">
  <ds:schemaRefs>
    <ds:schemaRef ds:uri="http://schemas.openxmlformats.org/officeDocument/2006/bibliography"/>
  </ds:schemaRefs>
</ds:datastoreItem>
</file>

<file path=customXml/itemProps7.xml><?xml version="1.0" encoding="utf-8"?>
<ds:datastoreItem xmlns:ds="http://schemas.openxmlformats.org/officeDocument/2006/customXml" ds:itemID="{07622A24-88F0-48D9-BD4A-AB1BE36D46D2}">
  <ds:schemaRefs>
    <ds:schemaRef ds:uri="http://schemas.openxmlformats.org/officeDocument/2006/bibliography"/>
  </ds:schemaRefs>
</ds:datastoreItem>
</file>

<file path=customXml/itemProps8.xml><?xml version="1.0" encoding="utf-8"?>
<ds:datastoreItem xmlns:ds="http://schemas.openxmlformats.org/officeDocument/2006/customXml" ds:itemID="{C94146FE-67BB-4980-812F-E8F126D1F48F}">
  <ds:schemaRefs>
    <ds:schemaRef ds:uri="http://schemas.openxmlformats.org/officeDocument/2006/bibliography"/>
  </ds:schemaRefs>
</ds:datastoreItem>
</file>

<file path=customXml/itemProps9.xml><?xml version="1.0" encoding="utf-8"?>
<ds:datastoreItem xmlns:ds="http://schemas.openxmlformats.org/officeDocument/2006/customXml" ds:itemID="{2DAD6A9B-B88F-4B31-8187-3FFB7DB5D270}">
  <ds:schemaRefs>
    <ds:schemaRef ds:uri="http://schemas.openxmlformats.org/officeDocument/2006/bibliography"/>
  </ds:schemaRefs>
</ds:datastoreItem>
</file>

<file path=customXml/itemProps10.xml><?xml version="1.0" encoding="utf-8"?>
<ds:datastoreItem xmlns:ds="http://schemas.openxmlformats.org/officeDocument/2006/customXml" ds:itemID="{087D1D4A-0EEC-4785-9AF3-9769DE0C784E}">
  <ds:schemaRefs>
    <ds:schemaRef ds:uri="http://schemas.openxmlformats.org/officeDocument/2006/bibliography"/>
  </ds:schemaRefs>
</ds:datastoreItem>
</file>

<file path=customXml/itemProps11.xml><?xml version="1.0" encoding="utf-8"?>
<ds:datastoreItem xmlns:ds="http://schemas.openxmlformats.org/officeDocument/2006/customXml" ds:itemID="{6ECF0CC7-DFE6-4F67-B180-AB01C63FC113}">
  <ds:schemaRefs>
    <ds:schemaRef ds:uri="http://schemas.microsoft.com/office/2006/metadata/properties"/>
    <ds:schemaRef ds:uri="http://schemas.microsoft.com/office/infopath/2007/PartnerControls"/>
    <ds:schemaRef ds:uri="http://schemas.microsoft.com/sharepoint/v4"/>
    <ds:schemaRef ds:uri="042e7bea-1f55-492d-8c02-00738d32c3c4"/>
  </ds:schemaRefs>
</ds:datastoreItem>
</file>

<file path=customXml/itemProps12.xml><?xml version="1.0" encoding="utf-8"?>
<ds:datastoreItem xmlns:ds="http://schemas.openxmlformats.org/officeDocument/2006/customXml" ds:itemID="{606430E1-6722-48DB-A86E-480E2DA4BE2A}">
  <ds:schemaRefs>
    <ds:schemaRef ds:uri="http://schemas.openxmlformats.org/officeDocument/2006/bibliography"/>
  </ds:schemaRefs>
</ds:datastoreItem>
</file>

<file path=customXml/itemProps13.xml><?xml version="1.0" encoding="utf-8"?>
<ds:datastoreItem xmlns:ds="http://schemas.openxmlformats.org/officeDocument/2006/customXml" ds:itemID="{ADE8715E-0845-4EF3-A002-B90489DD6CE5}">
  <ds:schemaRefs>
    <ds:schemaRef ds:uri="http://schemas.openxmlformats.org/officeDocument/2006/bibliography"/>
  </ds:schemaRefs>
</ds:datastoreItem>
</file>

<file path=customXml/itemProps14.xml><?xml version="1.0" encoding="utf-8"?>
<ds:datastoreItem xmlns:ds="http://schemas.openxmlformats.org/officeDocument/2006/customXml" ds:itemID="{3700BA7C-6173-4550-B57B-D4AD304AB9DE}">
  <ds:schemaRefs>
    <ds:schemaRef ds:uri="http://schemas.openxmlformats.org/officeDocument/2006/bibliography"/>
  </ds:schemaRefs>
</ds:datastoreItem>
</file>

<file path=customXml/itemProps15.xml><?xml version="1.0" encoding="utf-8"?>
<ds:datastoreItem xmlns:ds="http://schemas.openxmlformats.org/officeDocument/2006/customXml" ds:itemID="{1A39ABA8-ADAC-40D6-9F44-A933CEA4D09B}">
  <ds:schemaRefs>
    <ds:schemaRef ds:uri="http://schemas.openxmlformats.org/officeDocument/2006/bibliography"/>
  </ds:schemaRefs>
</ds:datastoreItem>
</file>

<file path=customXml/itemProps16.xml><?xml version="1.0" encoding="utf-8"?>
<ds:datastoreItem xmlns:ds="http://schemas.openxmlformats.org/officeDocument/2006/customXml" ds:itemID="{9127C068-B1FF-40E7-A92D-372699B0DE88}">
  <ds:schemaRefs>
    <ds:schemaRef ds:uri="http://schemas.openxmlformats.org/officeDocument/2006/bibliography"/>
  </ds:schemaRefs>
</ds:datastoreItem>
</file>

<file path=customXml/itemProps17.xml><?xml version="1.0" encoding="utf-8"?>
<ds:datastoreItem xmlns:ds="http://schemas.openxmlformats.org/officeDocument/2006/customXml" ds:itemID="{124A056A-E872-4C9B-BE1E-5B022C96AB02}">
  <ds:schemaRefs>
    <ds:schemaRef ds:uri="http://schemas.openxmlformats.org/officeDocument/2006/bibliography"/>
  </ds:schemaRefs>
</ds:datastoreItem>
</file>

<file path=customXml/itemProps18.xml><?xml version="1.0" encoding="utf-8"?>
<ds:datastoreItem xmlns:ds="http://schemas.openxmlformats.org/officeDocument/2006/customXml" ds:itemID="{838F1407-7DCA-40CC-9BC6-F02C4F9EFD71}">
  <ds:schemaRefs>
    <ds:schemaRef ds:uri="http://schemas.openxmlformats.org/officeDocument/2006/bibliography"/>
  </ds:schemaRefs>
</ds:datastoreItem>
</file>

<file path=customXml/itemProps19.xml><?xml version="1.0" encoding="utf-8"?>
<ds:datastoreItem xmlns:ds="http://schemas.openxmlformats.org/officeDocument/2006/customXml" ds:itemID="{2E722254-1AE0-4415-BAD3-D98BC2BE93D1}">
  <ds:schemaRefs>
    <ds:schemaRef ds:uri="http://schemas.openxmlformats.org/officeDocument/2006/bibliography"/>
  </ds:schemaRefs>
</ds:datastoreItem>
</file>

<file path=customXml/itemProps20.xml><?xml version="1.0" encoding="utf-8"?>
<ds:datastoreItem xmlns:ds="http://schemas.openxmlformats.org/officeDocument/2006/customXml" ds:itemID="{0F9E029C-8DC6-45D0-BBD9-6754745D5DE2}">
  <ds:schemaRefs>
    <ds:schemaRef ds:uri="http://schemas.microsoft.com/sharepoint/v3/contenttype/forms"/>
  </ds:schemaRefs>
</ds:datastoreItem>
</file>

<file path=customXml/itemProps21.xml><?xml version="1.0" encoding="utf-8"?>
<ds:datastoreItem xmlns:ds="http://schemas.openxmlformats.org/officeDocument/2006/customXml" ds:itemID="{7515C20E-5CAA-494F-910B-C01B64909393}">
  <ds:schemaRefs>
    <ds:schemaRef ds:uri="http://schemas.openxmlformats.org/officeDocument/2006/bibliography"/>
  </ds:schemaRefs>
</ds:datastoreItem>
</file>

<file path=customXml/itemProps22.xml><?xml version="1.0" encoding="utf-8"?>
<ds:datastoreItem xmlns:ds="http://schemas.openxmlformats.org/officeDocument/2006/customXml" ds:itemID="{D332A719-E7B4-422B-85A2-B60CD5BB603D}">
  <ds:schemaRefs>
    <ds:schemaRef ds:uri="http://schemas.openxmlformats.org/officeDocument/2006/bibliography"/>
  </ds:schemaRefs>
</ds:datastoreItem>
</file>

<file path=customXml/itemProps23.xml><?xml version="1.0" encoding="utf-8"?>
<ds:datastoreItem xmlns:ds="http://schemas.openxmlformats.org/officeDocument/2006/customXml" ds:itemID="{E7A255DB-BB02-4AD8-A9E9-669251960F32}">
  <ds:schemaRefs>
    <ds:schemaRef ds:uri="http://schemas.openxmlformats.org/officeDocument/2006/bibliography"/>
  </ds:schemaRefs>
</ds:datastoreItem>
</file>

<file path=customXml/itemProps24.xml><?xml version="1.0" encoding="utf-8"?>
<ds:datastoreItem xmlns:ds="http://schemas.openxmlformats.org/officeDocument/2006/customXml" ds:itemID="{F85CB007-350D-4FE5-8F96-B8881715105E}">
  <ds:schemaRefs>
    <ds:schemaRef ds:uri="http://schemas.openxmlformats.org/officeDocument/2006/bibliography"/>
  </ds:schemaRefs>
</ds:datastoreItem>
</file>

<file path=customXml/itemProps25.xml><?xml version="1.0" encoding="utf-8"?>
<ds:datastoreItem xmlns:ds="http://schemas.openxmlformats.org/officeDocument/2006/customXml" ds:itemID="{57A4E8FE-8AD4-442E-AFEC-49A3BBDE2C5D}">
  <ds:schemaRefs>
    <ds:schemaRef ds:uri="http://schemas.openxmlformats.org/officeDocument/2006/bibliography"/>
  </ds:schemaRefs>
</ds:datastoreItem>
</file>

<file path=customXml/itemProps26.xml><?xml version="1.0" encoding="utf-8"?>
<ds:datastoreItem xmlns:ds="http://schemas.openxmlformats.org/officeDocument/2006/customXml" ds:itemID="{C0C8FB53-A703-449A-981D-2D538240EFF9}">
  <ds:schemaRefs>
    <ds:schemaRef ds:uri="http://schemas.openxmlformats.org/officeDocument/2006/bibliography"/>
  </ds:schemaRefs>
</ds:datastoreItem>
</file>

<file path=customXml/itemProps27.xml><?xml version="1.0" encoding="utf-8"?>
<ds:datastoreItem xmlns:ds="http://schemas.openxmlformats.org/officeDocument/2006/customXml" ds:itemID="{8D2213A1-8D8C-461A-AC57-411504FA367C}">
  <ds:schemaRefs>
    <ds:schemaRef ds:uri="http://schemas.openxmlformats.org/officeDocument/2006/bibliography"/>
  </ds:schemaRefs>
</ds:datastoreItem>
</file>

<file path=customXml/itemProps28.xml><?xml version="1.0" encoding="utf-8"?>
<ds:datastoreItem xmlns:ds="http://schemas.openxmlformats.org/officeDocument/2006/customXml" ds:itemID="{F8EA7BFA-352A-4240-8D65-10DE33098075}">
  <ds:schemaRefs>
    <ds:schemaRef ds:uri="http://schemas.openxmlformats.org/officeDocument/2006/bibliography"/>
  </ds:schemaRefs>
</ds:datastoreItem>
</file>

<file path=customXml/itemProps29.xml><?xml version="1.0" encoding="utf-8"?>
<ds:datastoreItem xmlns:ds="http://schemas.openxmlformats.org/officeDocument/2006/customXml" ds:itemID="{3B46F751-D3BF-4442-B8C8-6E1DFA20E174}">
  <ds:schemaRefs>
    <ds:schemaRef ds:uri="http://schemas.openxmlformats.org/officeDocument/2006/bibliography"/>
  </ds:schemaRefs>
</ds:datastoreItem>
</file>

<file path=customXml/itemProps30.xml><?xml version="1.0" encoding="utf-8"?>
<ds:datastoreItem xmlns:ds="http://schemas.openxmlformats.org/officeDocument/2006/customXml" ds:itemID="{2CBD9CF9-8E8D-4C60-A19E-E4A6EDC23344}">
  <ds:schemaRefs>
    <ds:schemaRef ds:uri="http://schemas.openxmlformats.org/officeDocument/2006/bibliography"/>
  </ds:schemaRefs>
</ds:datastoreItem>
</file>

<file path=customXml/itemProps31.xml><?xml version="1.0" encoding="utf-8"?>
<ds:datastoreItem xmlns:ds="http://schemas.openxmlformats.org/officeDocument/2006/customXml" ds:itemID="{38B7A806-9516-4E9D-9DE9-512B3CF27E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sharepoint/v4"/>
    <ds:schemaRef ds:uri="042e7bea-1f55-492d-8c02-00738d32c3c4"/>
    <ds:schemaRef ds:uri="b2c59613-3b3d-4bae-9add-59b6ddfe41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2.xml><?xml version="1.0" encoding="utf-8"?>
<ds:datastoreItem xmlns:ds="http://schemas.openxmlformats.org/officeDocument/2006/customXml" ds:itemID="{AE57B928-5469-4293-BFBC-8F50EA08E120}">
  <ds:schemaRefs>
    <ds:schemaRef ds:uri="http://schemas.openxmlformats.org/officeDocument/2006/bibliography"/>
  </ds:schemaRefs>
</ds:datastoreItem>
</file>

<file path=customXml/itemProps33.xml><?xml version="1.0" encoding="utf-8"?>
<ds:datastoreItem xmlns:ds="http://schemas.openxmlformats.org/officeDocument/2006/customXml" ds:itemID="{20051418-AF4A-49DE-8500-E850D3E826F0}">
  <ds:schemaRefs>
    <ds:schemaRef ds:uri="http://schemas.openxmlformats.org/officeDocument/2006/bibliography"/>
  </ds:schemaRefs>
</ds:datastoreItem>
</file>

<file path=customXml/itemProps34.xml><?xml version="1.0" encoding="utf-8"?>
<ds:datastoreItem xmlns:ds="http://schemas.openxmlformats.org/officeDocument/2006/customXml" ds:itemID="{F3D10259-A804-49DB-B343-19B1A25E835B}">
  <ds:schemaRefs>
    <ds:schemaRef ds:uri="http://schemas.openxmlformats.org/officeDocument/2006/bibliography"/>
  </ds:schemaRefs>
</ds:datastoreItem>
</file>

<file path=customXml/itemProps35.xml><?xml version="1.0" encoding="utf-8"?>
<ds:datastoreItem xmlns:ds="http://schemas.openxmlformats.org/officeDocument/2006/customXml" ds:itemID="{34F0FE2B-EC5B-4C84-994A-233797004103}">
  <ds:schemaRefs>
    <ds:schemaRef ds:uri="http://schemas.microsoft.com/office/2006/metadata/customXsn"/>
  </ds:schemaRefs>
</ds:datastoreItem>
</file>

<file path=customXml/itemProps36.xml><?xml version="1.0" encoding="utf-8"?>
<ds:datastoreItem xmlns:ds="http://schemas.openxmlformats.org/officeDocument/2006/customXml" ds:itemID="{21933767-8404-4D10-B19C-5548C868A7B1}">
  <ds:schemaRefs>
    <ds:schemaRef ds:uri="http://schemas.openxmlformats.org/officeDocument/2006/bibliography"/>
  </ds:schemaRefs>
</ds:datastoreItem>
</file>

<file path=customXml/itemProps37.xml><?xml version="1.0" encoding="utf-8"?>
<ds:datastoreItem xmlns:ds="http://schemas.openxmlformats.org/officeDocument/2006/customXml" ds:itemID="{220D0369-0B14-4E23-8865-36366FE71A3B}">
  <ds:schemaRefs>
    <ds:schemaRef ds:uri="http://schemas.openxmlformats.org/officeDocument/2006/bibliography"/>
  </ds:schemaRefs>
</ds:datastoreItem>
</file>

<file path=customXml/itemProps38.xml><?xml version="1.0" encoding="utf-8"?>
<ds:datastoreItem xmlns:ds="http://schemas.openxmlformats.org/officeDocument/2006/customXml" ds:itemID="{AA5948A4-02BC-4723-A702-952C758A50B6}">
  <ds:schemaRefs>
    <ds:schemaRef ds:uri="http://schemas.openxmlformats.org/officeDocument/2006/bibliography"/>
  </ds:schemaRefs>
</ds:datastoreItem>
</file>

<file path=customXml/itemProps39.xml><?xml version="1.0" encoding="utf-8"?>
<ds:datastoreItem xmlns:ds="http://schemas.openxmlformats.org/officeDocument/2006/customXml" ds:itemID="{24CB53C1-F7A0-40FE-BAB7-96D0F4ECABB6}">
  <ds:schemaRefs>
    <ds:schemaRef ds:uri="http://schemas.openxmlformats.org/officeDocument/2006/bibliography"/>
  </ds:schemaRefs>
</ds:datastoreItem>
</file>

<file path=customXml/itemProps40.xml><?xml version="1.0" encoding="utf-8"?>
<ds:datastoreItem xmlns:ds="http://schemas.openxmlformats.org/officeDocument/2006/customXml" ds:itemID="{83BF0600-0604-44B9-BDCE-E333DC19EBCC}">
  <ds:schemaRefs>
    <ds:schemaRef ds:uri="http://schemas.openxmlformats.org/officeDocument/2006/bibliography"/>
  </ds:schemaRefs>
</ds:datastoreItem>
</file>

<file path=customXml/itemProps41.xml><?xml version="1.0" encoding="utf-8"?>
<ds:datastoreItem xmlns:ds="http://schemas.openxmlformats.org/officeDocument/2006/customXml" ds:itemID="{4E0CD32E-23A9-491A-B095-7F0217A5F920}">
  <ds:schemaRefs>
    <ds:schemaRef ds:uri="http://schemas.openxmlformats.org/officeDocument/2006/bibliography"/>
  </ds:schemaRefs>
</ds:datastoreItem>
</file>

<file path=customXml/itemProps42.xml><?xml version="1.0" encoding="utf-8"?>
<ds:datastoreItem xmlns:ds="http://schemas.openxmlformats.org/officeDocument/2006/customXml" ds:itemID="{3FE744BE-B1FD-403E-B5B0-FC34EBEEF84D}">
  <ds:schemaRefs>
    <ds:schemaRef ds:uri="http://schemas.openxmlformats.org/officeDocument/2006/bibliography"/>
  </ds:schemaRefs>
</ds:datastoreItem>
</file>

<file path=customXml/itemProps43.xml><?xml version="1.0" encoding="utf-8"?>
<ds:datastoreItem xmlns:ds="http://schemas.openxmlformats.org/officeDocument/2006/customXml" ds:itemID="{9D5E5F7E-3ED2-4B2E-AE60-EEAC4A27A3E3}">
  <ds:schemaRefs>
    <ds:schemaRef ds:uri="http://schemas.openxmlformats.org/officeDocument/2006/bibliography"/>
  </ds:schemaRefs>
</ds:datastoreItem>
</file>

<file path=customXml/itemProps44.xml><?xml version="1.0" encoding="utf-8"?>
<ds:datastoreItem xmlns:ds="http://schemas.openxmlformats.org/officeDocument/2006/customXml" ds:itemID="{13F347FC-50C9-45F6-A3DD-CE8467907084}">
  <ds:schemaRefs>
    <ds:schemaRef ds:uri="http://schemas.openxmlformats.org/officeDocument/2006/bibliography"/>
  </ds:schemaRefs>
</ds:datastoreItem>
</file>

<file path=customXml/itemProps45.xml><?xml version="1.0" encoding="utf-8"?>
<ds:datastoreItem xmlns:ds="http://schemas.openxmlformats.org/officeDocument/2006/customXml" ds:itemID="{79C49297-FFC2-4A8D-B48F-C93E42B2C794}">
  <ds:schemaRefs>
    <ds:schemaRef ds:uri="http://schemas.openxmlformats.org/officeDocument/2006/bibliography"/>
  </ds:schemaRefs>
</ds:datastoreItem>
</file>

<file path=customXml/itemProps46.xml><?xml version="1.0" encoding="utf-8"?>
<ds:datastoreItem xmlns:ds="http://schemas.openxmlformats.org/officeDocument/2006/customXml" ds:itemID="{C007BB2E-34DA-4490-A7BF-3D8A67EC8DD3}">
  <ds:schemaRefs>
    <ds:schemaRef ds:uri="http://schemas.openxmlformats.org/officeDocument/2006/bibliography"/>
  </ds:schemaRefs>
</ds:datastoreItem>
</file>

<file path=customXml/itemProps47.xml><?xml version="1.0" encoding="utf-8"?>
<ds:datastoreItem xmlns:ds="http://schemas.openxmlformats.org/officeDocument/2006/customXml" ds:itemID="{7FD74D52-92AB-4751-A654-FE66E653C8B0}">
  <ds:schemaRefs>
    <ds:schemaRef ds:uri="http://schemas.openxmlformats.org/officeDocument/2006/bibliography"/>
  </ds:schemaRefs>
</ds:datastoreItem>
</file>

<file path=customXml/itemProps48.xml><?xml version="1.0" encoding="utf-8"?>
<ds:datastoreItem xmlns:ds="http://schemas.openxmlformats.org/officeDocument/2006/customXml" ds:itemID="{8657F810-026B-4D86-8B58-1010A9C177C7}">
  <ds:schemaRefs>
    <ds:schemaRef ds:uri="http://schemas.openxmlformats.org/officeDocument/2006/bibliography"/>
  </ds:schemaRefs>
</ds:datastoreItem>
</file>

<file path=customXml/itemProps49.xml><?xml version="1.0" encoding="utf-8"?>
<ds:datastoreItem xmlns:ds="http://schemas.openxmlformats.org/officeDocument/2006/customXml" ds:itemID="{EEE065B1-DB89-48D3-A5D6-CAF2809CAAEC}">
  <ds:schemaRefs>
    <ds:schemaRef ds:uri="http://schemas.openxmlformats.org/officeDocument/2006/bibliography"/>
  </ds:schemaRefs>
</ds:datastoreItem>
</file>

<file path=customXml/itemProps50.xml><?xml version="1.0" encoding="utf-8"?>
<ds:datastoreItem xmlns:ds="http://schemas.openxmlformats.org/officeDocument/2006/customXml" ds:itemID="{368895AE-D445-4CFA-BCF7-D0BAF19CE902}">
  <ds:schemaRefs>
    <ds:schemaRef ds:uri="http://schemas.openxmlformats.org/officeDocument/2006/bibliography"/>
  </ds:schemaRefs>
</ds:datastoreItem>
</file>

<file path=customXml/itemProps51.xml><?xml version="1.0" encoding="utf-8"?>
<ds:datastoreItem xmlns:ds="http://schemas.openxmlformats.org/officeDocument/2006/customXml" ds:itemID="{E4252554-500E-4EFD-96BD-741307965108}">
  <ds:schemaRefs>
    <ds:schemaRef ds:uri="http://schemas.openxmlformats.org/officeDocument/2006/bibliography"/>
  </ds:schemaRefs>
</ds:datastoreItem>
</file>

<file path=customXml/itemProps52.xml><?xml version="1.0" encoding="utf-8"?>
<ds:datastoreItem xmlns:ds="http://schemas.openxmlformats.org/officeDocument/2006/customXml" ds:itemID="{0082A9DE-8332-4F64-BF5C-0F301FB4F673}">
  <ds:schemaRefs>
    <ds:schemaRef ds:uri="http://schemas.openxmlformats.org/officeDocument/2006/bibliography"/>
  </ds:schemaRefs>
</ds:datastoreItem>
</file>

<file path=customXml/itemProps53.xml><?xml version="1.0" encoding="utf-8"?>
<ds:datastoreItem xmlns:ds="http://schemas.openxmlformats.org/officeDocument/2006/customXml" ds:itemID="{2ABC2BDC-CB81-419E-9AFA-FFEC8031110F}">
  <ds:schemaRefs>
    <ds:schemaRef ds:uri="http://schemas.openxmlformats.org/officeDocument/2006/bibliography"/>
  </ds:schemaRefs>
</ds:datastoreItem>
</file>

<file path=customXml/itemProps54.xml><?xml version="1.0" encoding="utf-8"?>
<ds:datastoreItem xmlns:ds="http://schemas.openxmlformats.org/officeDocument/2006/customXml" ds:itemID="{A9075A81-9A61-43A3-9FC9-4FAC9E56DF99}">
  <ds:schemaRefs>
    <ds:schemaRef ds:uri="http://schemas.openxmlformats.org/officeDocument/2006/bibliography"/>
  </ds:schemaRefs>
</ds:datastoreItem>
</file>

<file path=customXml/itemProps55.xml><?xml version="1.0" encoding="utf-8"?>
<ds:datastoreItem xmlns:ds="http://schemas.openxmlformats.org/officeDocument/2006/customXml" ds:itemID="{96B6C93A-D297-46C7-BE67-E2605A16DC56}">
  <ds:schemaRefs>
    <ds:schemaRef ds:uri="http://schemas.openxmlformats.org/officeDocument/2006/bibliography"/>
  </ds:schemaRefs>
</ds:datastoreItem>
</file>

<file path=customXml/itemProps56.xml><?xml version="1.0" encoding="utf-8"?>
<ds:datastoreItem xmlns:ds="http://schemas.openxmlformats.org/officeDocument/2006/customXml" ds:itemID="{B475BE5C-2C47-455B-B30A-9D54CA45390A}">
  <ds:schemaRefs>
    <ds:schemaRef ds:uri="http://schemas.openxmlformats.org/officeDocument/2006/bibliography"/>
  </ds:schemaRefs>
</ds:datastoreItem>
</file>

<file path=customXml/itemProps57.xml><?xml version="1.0" encoding="utf-8"?>
<ds:datastoreItem xmlns:ds="http://schemas.openxmlformats.org/officeDocument/2006/customXml" ds:itemID="{A4A090AE-5966-41E3-A4DF-EBF73EE79936}">
  <ds:schemaRefs>
    <ds:schemaRef ds:uri="http://schemas.openxmlformats.org/officeDocument/2006/bibliography"/>
  </ds:schemaRefs>
</ds:datastoreItem>
</file>

<file path=docMetadata/LabelInfo.xml><?xml version="1.0" encoding="utf-8"?>
<clbl:labelList xmlns:clbl="http://schemas.microsoft.com/office/2020/mipLabelMetadata">
  <clbl:label id="{37429bbb-2dfc-4458-98bf-f50d16cb279f}" enabled="1" method="Standard" siteId="{66bbb311-725e-4eb9-a2e3-a4b773b005fe}"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205</Pages>
  <Words>54821</Words>
  <Characters>312481</Characters>
  <Application>Microsoft Office Word</Application>
  <DocSecurity>0</DocSecurity>
  <Lines>2604</Lines>
  <Paragraphs>733</Paragraphs>
  <ScaleCrop>false</ScaleCrop>
  <HeadingPairs>
    <vt:vector size="2" baseType="variant">
      <vt:variant>
        <vt:lpstr>Title</vt:lpstr>
      </vt:variant>
      <vt:variant>
        <vt:i4>1</vt:i4>
      </vt:variant>
    </vt:vector>
  </HeadingPairs>
  <TitlesOfParts>
    <vt:vector size="1" baseType="lpstr">
      <vt:lpstr>Clean</vt:lpstr>
    </vt:vector>
  </TitlesOfParts>
  <Company>CAISO</Company>
  <LinksUpToDate>false</LinksUpToDate>
  <CharactersWithSpaces>366569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Clean</dc:title>
  <dc:subject/>
  <dc:creator>ddukes</dc:creator>
  <cp:keywords/>
  <dc:description/>
  <cp:lastModifiedBy>Bogen, Melanie</cp:lastModifiedBy>
  <cp:revision>2</cp:revision>
  <cp:lastPrinted>2026-10-08T16:15:00Z</cp:lastPrinted>
  <dcterms:created xsi:type="dcterms:W3CDTF">2026-10-08T16:16:00Z</dcterms:created>
  <dcterms:modified xsi:type="dcterms:W3CDTF">2026-10-08T16:16:00Z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0x010100F4DE1AACB87EAA4BB22C173C8FC48D4D</vt:lpwstr>
  </property>
  <property fmtid="{D5CDD505-2E9C-101B-9397-08002B2CF9AE}" pid="3" name="_dlc_DocIdItemGuid">
    <vt:lpwstr>08cdbc43-d7c4-47c2-ab9f-88ed33821b2a</vt:lpwstr>
  </property>
  <property fmtid="{D5CDD505-2E9C-101B-9397-08002B2CF9AE}" pid="4" name="ISO Department">
    <vt:lpwstr>Market Services</vt:lpwstr>
  </property>
  <property fmtid="{D5CDD505-2E9C-101B-9397-08002B2CF9AE}" pid="5" name="Date Became Record">
    <vt:filetime>2013-01-31T22:15:50Z</vt:filetime>
  </property>
  <property fmtid="{D5CDD505-2E9C-101B-9397-08002B2CF9AE}" pid="6" name="Division">
    <vt:lpwstr>Operations</vt:lpwstr>
  </property>
  <property fmtid="{D5CDD505-2E9C-101B-9397-08002B2CF9AE}" pid="7" name="Doc Status">
    <vt:lpwstr>Final</vt:lpwstr>
  </property>
  <property fmtid="{D5CDD505-2E9C-101B-9397-08002B2CF9AE}" pid="8" name="Doc Owner">
    <vt:lpwstr>1</vt:lpwstr>
  </property>
  <property fmtid="{D5CDD505-2E9C-101B-9397-08002B2CF9AE}" pid="9" name="InfoSec Classification">
    <vt:lpwstr>Copyright 2013 California ISO</vt:lpwstr>
  </property>
  <property fmtid="{D5CDD505-2E9C-101B-9397-08002B2CF9AE}" pid="10" name="IsRecord">
    <vt:bool>false</vt:bool>
  </property>
  <property fmtid="{D5CDD505-2E9C-101B-9397-08002B2CF9AE}" pid="11" name="Order">
    <vt:r8>91200</vt:r8>
  </property>
  <property fmtid="{D5CDD505-2E9C-101B-9397-08002B2CF9AE}" pid="12" name="CG Document Type">
    <vt:lpwstr/>
  </property>
  <property fmtid="{D5CDD505-2E9C-101B-9397-08002B2CF9AE}" pid="13" name="Charge Codes">
    <vt:lpwstr/>
  </property>
  <property fmtid="{D5CDD505-2E9C-101B-9397-08002B2CF9AE}" pid="14" name="Configuration Status">
    <vt:lpwstr/>
  </property>
  <property fmtid="{D5CDD505-2E9C-101B-9397-08002B2CF9AE}" pid="15" name="Effective Trade Date End">
    <vt:lpwstr/>
  </property>
  <property fmtid="{D5CDD505-2E9C-101B-9397-08002B2CF9AE}" pid="16" name="CG Document Workflow Stage">
    <vt:lpwstr/>
  </property>
  <property fmtid="{D5CDD505-2E9C-101B-9397-08002B2CF9AE}" pid="17" name="MAIL_MSG_ID1">
    <vt:lpwstr>UFAAkxpNJwTxbICiQuhbb4vFUNfF/qT1A1IfY/HvA0DyKTSxoFhY3U5sOQeD+9XIwo0pcLFlzpeomqMF
lidgFMpG+fAWTigxz5KsQ+7SHjP3TI7O0iMS9DnSYgz8jDBMXbtrJ6mC4BaAeVdXxiYlJsRF4UNh
/fHj6rgLU5qU4jVA0OyWw3TQllNn5IDRCsE98olSG5ZVN5OYoEuj9og+czoXzDKMsneuXAE8bPwL
7R5cXTZyn/ThSwj5D</vt:lpwstr>
  </property>
  <property fmtid="{D5CDD505-2E9C-101B-9397-08002B2CF9AE}" pid="18" name="MAIL_MSG_ID2">
    <vt:lpwstr>3VDvCng2wv0o8aLVPYMpTPsGiIJeYIPFkIoHS1llPBHUJzR8DRP4gypHxW+
/j3K8i2vi+CG+TK4P3Pft5FsoJk=</vt:lpwstr>
  </property>
  <property fmtid="{D5CDD505-2E9C-101B-9397-08002B2CF9AE}" pid="19" name="RESPONSE_SENDER_NAME">
    <vt:lpwstr>sAAAXRTqSjcrLAoMAeph20JiD0dWQcAnhDyg71C5XELfDoo=</vt:lpwstr>
  </property>
  <property fmtid="{D5CDD505-2E9C-101B-9397-08002B2CF9AE}" pid="20" name="EMAIL_OWNER_ADDRESS">
    <vt:lpwstr>4AAA4Lxe55UJ0C9199uZEGHGk6MWu9w2hMxGEhtjU+H2caYhyhA7mYu1iw==</vt:lpwstr>
  </property>
</Properties>
</file>